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353" r:id="rId2"/>
    <p:sldId id="318" r:id="rId3"/>
    <p:sldId id="360" r:id="rId4"/>
    <p:sldId id="350" r:id="rId5"/>
    <p:sldId id="365" r:id="rId6"/>
    <p:sldId id="325" r:id="rId7"/>
    <p:sldId id="340" r:id="rId8"/>
    <p:sldId id="341" r:id="rId9"/>
    <p:sldId id="335" r:id="rId10"/>
    <p:sldId id="362" r:id="rId11"/>
    <p:sldId id="355" r:id="rId12"/>
    <p:sldId id="348" r:id="rId13"/>
    <p:sldId id="322" r:id="rId14"/>
    <p:sldId id="364" r:id="rId15"/>
    <p:sldId id="356" r:id="rId16"/>
  </p:sldIdLst>
  <p:sldSz cx="109728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FF0000"/>
    <a:srgbClr val="800080"/>
    <a:srgbClr val="660066"/>
    <a:srgbClr val="CC0099"/>
    <a:srgbClr val="33CC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4" autoAdjust="0"/>
    <p:restoredTop sz="94622" autoAdjust="0"/>
  </p:normalViewPr>
  <p:slideViewPr>
    <p:cSldViewPr>
      <p:cViewPr varScale="1">
        <p:scale>
          <a:sx n="72" d="100"/>
          <a:sy n="72" d="100"/>
        </p:scale>
        <p:origin x="28" y="3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8"/>
            <a:ext cx="932688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4A6E-C63E-4922-8820-5395F661F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6DB2-FD01-474D-B249-66EB2B61A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41"/>
            <a:ext cx="246888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22376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9B75-362D-4A24-86E8-093D7C25D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7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FAAD-050B-4D15-9D23-70642DB48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3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7" y="4406903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7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FE06-D62E-4AD0-94A9-6165C6F29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3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3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D96D-A366-4B45-AA07-ED07EDAFD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3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3AD5-AD75-46D4-887B-9E38929E0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2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4180-A410-47E8-A694-708479FE4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1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31CA-3444-40E3-BC85-0AA9AEC2B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2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3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2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B83D-C276-4DB4-AF7E-EBE85BECC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A35D-7010-4F0B-93E3-0B6C6F058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8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675" y="6356350"/>
            <a:ext cx="347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44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791236-15BD-4BC9-8EF5-8F286908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tai%20lieu\Chuy&#234;n%20&#273;&#7873;%20To&#225;n%204\Viet-Nam-Que-Huong-Toi.mp3" TargetMode="External"/><Relationship Id="rId1" Type="http://schemas.microsoft.com/office/2007/relationships/media" Target="file:///D:\tai%20lieu\Chuy&#234;n%20&#273;&#7873;%20To&#225;n%204\Viet-Nam-Que-Huong-Toi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549275"/>
            <a:ext cx="1097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11" name="Picture 7" descr="song_La"/>
          <p:cNvPicPr>
            <a:picLocks noChangeAspect="1" noChangeArrowheads="1"/>
          </p:cNvPicPr>
          <p:nvPr/>
        </p:nvPicPr>
        <p:blipFill>
          <a:blip r:embed="rId2">
            <a:lum bright="-8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"/>
          <a:stretch>
            <a:fillRect/>
          </a:stretch>
        </p:blipFill>
        <p:spPr bwMode="auto">
          <a:xfrm>
            <a:off x="92075" y="1676400"/>
            <a:ext cx="10880725" cy="51816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0" y="1143000"/>
            <a:ext cx="1097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" y="1143000"/>
            <a:ext cx="49371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ông La ơi sông La</a:t>
            </a:r>
          </a:p>
          <a:p>
            <a:pPr eaLnBrk="1" hangingPunct="1"/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Trong veo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/ như ánh mắt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Bờ tre xanh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im mát</a:t>
            </a:r>
          </a:p>
          <a:p>
            <a:pPr eaLnBrk="1" hangingPunct="1"/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Mươn mướt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đôi hàng mi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Bè đi chiều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thầm thì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Gỗ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lượn đàn thong thả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Như bầy trâu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lim dim</a:t>
            </a:r>
          </a:p>
          <a:p>
            <a:pPr eaLnBrk="1" hangingPunct="1"/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Đằm mình/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trong êm ả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Sóng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long lanh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vẩy cá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Chim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hót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trên bờ đê.</a:t>
            </a:r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0" y="76200"/>
            <a:ext cx="7162800" cy="838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 thuộc lòng</a:t>
            </a:r>
          </a:p>
        </p:txBody>
      </p:sp>
      <p:pic>
        <p:nvPicPr>
          <p:cNvPr id="12292" name="Picture 4" descr="DSC036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990600"/>
            <a:ext cx="5311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60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8137525" y="762000"/>
            <a:ext cx="2835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vi-VN" sz="4000" b="1" i="1" u="sng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549275" y="2590800"/>
            <a:ext cx="9874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16" name="TextBox 12"/>
          <p:cNvSpPr txBox="1">
            <a:spLocks noChangeArrowheads="1"/>
          </p:cNvSpPr>
          <p:nvPr/>
        </p:nvSpPr>
        <p:spPr bwMode="auto">
          <a:xfrm>
            <a:off x="549275" y="2133600"/>
            <a:ext cx="7497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WordArt 1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400800" cy="1905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 ĐỌC 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HỌC THUỘC LÒNG</a:t>
            </a:r>
          </a:p>
        </p:txBody>
      </p:sp>
      <p:pic>
        <p:nvPicPr>
          <p:cNvPr id="13318" name="Picture 4" descr="DSC036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2514600"/>
            <a:ext cx="39322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0" y="3505200"/>
            <a:ext cx="67659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 ngợi vẻ đẹp của dòng sông La và sức sống mạnh mẽ của con người Việt Nam.</a:t>
            </a:r>
            <a:endParaRPr lang="en-US" sz="4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0" y="2438400"/>
            <a:ext cx="69500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/>
      <p:bldP spid="75795" grpId="0"/>
      <p:bldP spid="7579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7864475" y="838200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vi-VN" sz="4000" b="1" i="1" u="sng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457200" y="5029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b="1">
                <a:solidFill>
                  <a:srgbClr val="000066"/>
                </a:solidFill>
                <a:latin typeface="Times New Roman" pitchFamily="18" charset="0"/>
              </a:rPr>
              <a:t>     </a:t>
            </a:r>
            <a:endParaRPr lang="en-US" sz="3200" b="1" u="sng">
              <a:latin typeface="Times New Roman" pitchFamily="18" charset="0"/>
            </a:endParaRPr>
          </a:p>
        </p:txBody>
      </p: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1169988" y="1866900"/>
            <a:ext cx="221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b="1" i="1">
              <a:latin typeface="Times New Roman" pitchFamily="18" charset="0"/>
            </a:endParaRPr>
          </a:p>
        </p:txBody>
      </p:sp>
      <p:sp>
        <p:nvSpPr>
          <p:cNvPr id="133122" name="AutoShape 2"/>
          <p:cNvSpPr>
            <a:spLocks noChangeArrowheads="1"/>
          </p:cNvSpPr>
          <p:nvPr/>
        </p:nvSpPr>
        <p:spPr bwMode="auto">
          <a:xfrm>
            <a:off x="1006475" y="1905000"/>
            <a:ext cx="5486400" cy="1219200"/>
          </a:xfrm>
          <a:prstGeom prst="cloudCallout">
            <a:avLst>
              <a:gd name="adj1" fmla="val -68579"/>
              <a:gd name="adj2" fmla="val 112500"/>
            </a:avLst>
          </a:prstGeom>
          <a:gradFill rotWithShape="1">
            <a:gsLst>
              <a:gs pos="0">
                <a:srgbClr val="BBE0E3"/>
              </a:gs>
              <a:gs pos="100000">
                <a:srgbClr val="B2E6E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sz="3000" b="1" i="1">
                <a:solidFill>
                  <a:srgbClr val="990033"/>
                </a:solidFill>
              </a:rPr>
              <a:t>Liên hệ thực tế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365125" y="3810000"/>
            <a:ext cx="10333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1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Qu</a:t>
            </a:r>
            <a:r>
              <a:rPr lang="vi-VN" sz="3200" b="1" dirty="0">
                <a:latin typeface="Times New Roman" pitchFamily="18" charset="0"/>
              </a:rPr>
              <a:t>ê</a:t>
            </a:r>
            <a:r>
              <a:rPr lang="en-US" sz="3200" b="1" dirty="0">
                <a:latin typeface="Times New Roman" pitchFamily="18" charset="0"/>
              </a:rPr>
              <a:t> h</a:t>
            </a:r>
            <a:r>
              <a:rPr lang="vi-VN" sz="3200" b="1" dirty="0">
                <a:latin typeface="Times New Roman" pitchFamily="18" charset="0"/>
              </a:rPr>
              <a:t>ươ</a:t>
            </a:r>
            <a:r>
              <a:rPr lang="en-US" sz="3200" b="1" dirty="0" err="1">
                <a:latin typeface="Times New Roman" pitchFamily="18" charset="0"/>
              </a:rPr>
              <a:t>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</a:rPr>
              <a:t> c</a:t>
            </a:r>
            <a:r>
              <a:rPr lang="vi-VN" sz="3200" b="1" dirty="0">
                <a:latin typeface="Times New Roman" pitchFamily="18" charset="0"/>
              </a:rPr>
              <a:t>ó</a:t>
            </a:r>
            <a:r>
              <a:rPr lang="en-US" sz="3200" b="1" dirty="0">
                <a:latin typeface="Times New Roman" pitchFamily="18" charset="0"/>
              </a:rPr>
              <a:t> con s</a:t>
            </a:r>
            <a:r>
              <a:rPr lang="vi-VN" sz="3200" b="1" dirty="0">
                <a:latin typeface="Times New Roman" pitchFamily="18" charset="0"/>
              </a:rPr>
              <a:t>ô</a:t>
            </a:r>
            <a:r>
              <a:rPr lang="en-US" sz="3200" b="1" dirty="0" err="1">
                <a:latin typeface="Times New Roman" pitchFamily="18" charset="0"/>
              </a:rPr>
              <a:t>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</a:rPr>
              <a:t>? S</a:t>
            </a:r>
            <a:r>
              <a:rPr lang="vi-VN" sz="3200" b="1" dirty="0">
                <a:latin typeface="Times New Roman" pitchFamily="18" charset="0"/>
              </a:rPr>
              <a:t>ô</a:t>
            </a:r>
            <a:r>
              <a:rPr lang="en-US" sz="3200" b="1" dirty="0" err="1">
                <a:latin typeface="Times New Roman" pitchFamily="18" charset="0"/>
              </a:rPr>
              <a:t>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ích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lợi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? </a:t>
            </a:r>
            <a:endParaRPr lang="vi-VN" sz="3200" b="1" dirty="0">
              <a:latin typeface="Times New Roman" pitchFamily="18" charset="0"/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0" y="5105400"/>
            <a:ext cx="1097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c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s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675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9"/>
          <p:cNvSpPr txBox="1">
            <a:spLocks noChangeArrowheads="1"/>
          </p:cNvSpPr>
          <p:nvPr/>
        </p:nvSpPr>
        <p:spPr bwMode="auto">
          <a:xfrm>
            <a:off x="457200" y="1524000"/>
            <a:ext cx="9753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endParaRPr lang="en-US" sz="6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SC036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2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54163" y="4038600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VNI-Times" pitchFamily="2" charset="0"/>
            </a:endParaRPr>
          </a:p>
        </p:txBody>
      </p:sp>
      <p:pic>
        <p:nvPicPr>
          <p:cNvPr id="76805" name="Picture 5" descr="Bồ câu đang 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28625"/>
            <a:ext cx="15319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Bồ câu đang 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1531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Bồ câu đang 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1531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Bồ câu đang 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667000"/>
            <a:ext cx="1531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Viet-Nam-Que-Huong-Toi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85800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WordArt 11"/>
          <p:cNvSpPr>
            <a:spLocks noChangeArrowheads="1" noChangeShapeType="1" noTextEdit="1"/>
          </p:cNvSpPr>
          <p:nvPr/>
        </p:nvSpPr>
        <p:spPr bwMode="auto">
          <a:xfrm>
            <a:off x="1736725" y="1371600"/>
            <a:ext cx="7772400" cy="464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BiỆT 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 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4653 C 0.01077 0.07685 0.00452 0.04676 0.00816 0.10694 C 0.00868 0.11551 0.0184 0.12685 0.02274 0.13264 C 0.02639 0.14676 0.02535 0.14954 0.03559 0.15625 C 0.03993 0.16481 0.04514 0.17431 0.05174 0.17986 C 0.05643 0.19745 0.04809 0.22153 0.0566 0.23588 C 0.06129 0.24375 0.07136 0.24282 0.07761 0.24653 C 0.0816 0.24884 0.0849 0.25301 0.08889 0.25532 C 0.09844 0.26088 0.10955 0.26366 0.11945 0.26806 C 0.13247 0.27384 0.14948 0.27269 0.16302 0.27454 C 0.18143 0.28287 0.16927 0.27917 0.20018 0.27685 C 0.20625 0.27454 0.21094 0.27292 0.21632 0.26806 C 0.21771 0.26412 0.21858 0.2588 0.22066 0.25532 C 0.22292 0.25301 0.22552 0.25255 0.22761 0.25093 C 0.2309 0.24815 0.23403 0.24514 0.23733 0.24236 C 0.24584 0.23472 0.25417 0.22778 0.26302 0.22083 C 0.27205 0.21389 0.27865 0.20255 0.28733 0.19514 C 0.2908 0.18102 0.2974 0.1794 0.3066 0.1713 C 0.31649 0.16273 0.32587 0.1537 0.33733 0.14977 C 0.34323 0.14468 0.35 0.13981 0.3566 0.13704 C 0.36268 0.13148 0.36024 0.13264 0.36788 0.13056 C 0.37379 0.12894 0.38559 0.12616 0.38559 0.12639 C 0.42656 0.12708 0.47413 0.1044 0.50816 0.13472 C 0.50972 0.14468 0.51042 0.15231 0.51459 0.16065 C 0.51788 0.17338 0.51389 0.16157 0.52118 0.1713 C 0.52448 0.17569 0.52604 0.18171 0.52899 0.18634 C 0.53854 0.20093 0.53004 0.18495 0.53733 0.19931 C 0.54045 0.21273 0.55452 0.22824 0.56476 0.23148 C 0.57292 0.23727 0.58143 0.23866 0.59028 0.24236 C 0.6007 0.24167 0.61111 0.24306 0.62101 0.24028 C 0.62656 0.23889 0.63038 0.23171 0.63559 0.2294 C 0.64306 0.21944 0.65122 0.21296 0.6599 0.20579 C 0.66736 0.19931 0.67448 0.19167 0.68247 0.18634 C 0.68976 0.18148 0.69774 0.17847 0.70504 0.17361 C 0.70903 0.16829 0.71059 0.16713 0.71302 0.16065 C 0.71372 0.15856 0.71354 0.15579 0.71476 0.15417 C 0.71945 0.14792 0.72969 0.14722 0.73559 0.1456 C 0.75452 0.1463 0.77344 0.14468 0.79219 0.14769 C 0.79601 0.14838 0.79896 0.15255 0.80174 0.15625 C 0.80938 0.16644 0.81702 0.17616 0.82604 0.18426 C 0.83125 0.20556 0.82257 0.17292 0.83247 0.19722 C 0.84653 0.23125 0.8257 0.19259 0.84045 0.21875 C 0.84271 0.2294 0.84427 0.24028 0.84688 0.25093 C 0.84861 0.2662 0.84809 0.27894 0.84531 0.29398 C 0.84653 0.33634 0.84844 0.3662 0.84688 0.40787 C 0.82969 0.40417 0.83959 0.40694 0.84531 0.41875 C 0.84393 0.43519 0.84115 0.45 0.83403 0.46389 C 0.83247 0.47431 0.8309 0.47847 0.82761 0.4875 C 0.82691 0.48958 0.82691 0.49213 0.82604 0.49398 C 0.82379 0.49861 0.82031 0.50231 0.81788 0.50694 C 0.81511 0.51806 0.81719 0.51134 0.8099 0.52616 C 0.80799 0.52986 0.80868 0.53542 0.8066 0.53912 C 0.80382 0.54398 0.79688 0.55208 0.79688 0.55231 C 0.79393 0.56435 0.78854 0.575 0.78073 0.58218 C 0.77778 0.59421 0.77136 0.60394 0.76632 0.61435 C 0.76441 0.61829 0.7599 0.61713 0.7566 0.61875 C 0.74931 0.63403 0.75886 0.61574 0.74688 0.63148 C 0.74549 0.63333 0.74514 0.63634 0.74375 0.63796 C 0.7408 0.6412 0.73212 0.64468 0.72917 0.64653 C 0.71893 0.65278 0.71528 0.65625 0.70504 0.65949 C 0.69063 0.66898 0.6967 0.66597 0.68733 0.67037 C 0.66632 0.69097 0.62847 0.68333 0.60347 0.68542 C 0.58438 0.69028 0.56615 0.69792 0.5467 0.70046 C 0.52049 0.69977 0.49427 0.69931 0.46788 0.69815 C 0.46198 0.69792 0.45608 0.69699 0.45018 0.69606 C 0.44149 0.69491 0.42431 0.6919 0.42431 0.69213 C 0.41406 0.68704 0.42535 0.6919 0.4099 0.6875 C 0.40035 0.68472 0.40886 0.68449 0.39531 0.68102 C 0.38993 0.67963 0.37917 0.67685 0.37917 0.67708 C 0.37327 0.67153 0.36806 0.6713 0.36146 0.66806 C 0.35747 0.66597 0.35434 0.66111 0.35018 0.65949 C 0.34236 0.65625 0.33403 0.65532 0.32604 0.65301 C 0.31233 0.64421 0.29844 0.64005 0.28403 0.6338 C 0.27014 0.62778 0.25781 0.61597 0.24358 0.61227 C 0.2316 0.60255 0.21858 0.59444 0.20504 0.58866 C 0.20347 0.58727 0.20191 0.58542 0.20018 0.58426 C 0.19861 0.58333 0.1967 0.58333 0.19479 0.58218 C 0.18038 0.5706 0.17969 0.5662 0.16476 0.56065 C 0.15955 0.55602 0.15417 0.55347 0.14861 0.54977 C 0.13386 0.54005 0.12136 0.52731 0.10504 0.52199 C 0.09827 0.51597 0.09306 0.51019 0.08559 0.50694 C 0.08368 0.50556 0.08229 0.50394 0.08073 0.50255 C 0.07865 0.50093 0.07639 0.5 0.07431 0.49815 C 0.06945 0.49421 0.06511 0.49051 0.06146 0.48542 C 0.0599 0.48333 0.05851 0.48079 0.0566 0.47894 C 0.04288 0.46574 0.05764 0.48449 0.04375 0.46806 C 0.02448 0.44514 0.04219 0.46366 0.02761 0.44884 C 0.02049 0.43032 0.00851 0.41528 0.00018 0.39722 C -0.00538 0.38542 -0.01163 0.36852 -0.01927 0.35856 C -0.03055 0.32662 -0.01319 0.37431 -0.02726 0.3412 C -0.03125 0.33171 -0.03212 0.32176 -0.03854 0.31319 C -0.04514 0.3044 -0.05 0.29491 -0.05312 0.2831 C -0.05121 0.25486 -0.05052 0.2294 -0.03854 0.20579 C -0.03715 0.19792 -0.03472 0.19028 -0.03368 0.18218 C -0.03194 0.16944 -0.03246 0.16435 -0.02726 0.15417 C -0.02187 0.13171 -0.01597 0.11366 -0.01597 0.08958 " pathEditMode="relative" rAng="0" ptsTypes="ffffffffffffffffffffffffffffffffffffffffffffffffff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27" y="3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23320" fill="hold"/>
                                        <p:tgtEl>
                                          <p:spTgt spid="768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-3292475" y="-2286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4648200" y="3048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0" y="685800"/>
            <a:ext cx="1097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Đọc đúng: 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0" y="1219200"/>
            <a:ext cx="10972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muồng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hoe,…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0" y="2133600"/>
            <a:ext cx="10972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Ngắt câu: 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2286000" y="2209800"/>
            <a:ext cx="10972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La/  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                                                               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                                                                             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0" y="4876800"/>
            <a:ext cx="10972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Giải nghĩa từ: 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0" y="5972175"/>
            <a:ext cx="1097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Dẻ cau, táu mật, muồng đen, trai đất, lát chun, lát hoa: tên các loại gỗ quý.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0" y="5410200"/>
            <a:ext cx="10972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La: con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ỗ táu m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1750"/>
            <a:ext cx="3429000" cy="2514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857750" y="2603500"/>
            <a:ext cx="2000250" cy="430883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defTabSz="6397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Táu</a:t>
            </a:r>
            <a:r>
              <a:rPr lang="en-US" sz="2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258050" y="2603500"/>
            <a:ext cx="3714750" cy="430213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defTabSz="6397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muồng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89838" y="6296025"/>
            <a:ext cx="3382962" cy="430213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defTabSz="6397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302000"/>
            <a:ext cx="34861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7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365500"/>
            <a:ext cx="3429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229100" y="6232525"/>
            <a:ext cx="3143250" cy="430213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defTabSz="6397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chun</a:t>
            </a:r>
            <a:endParaRPr lang="en-US" sz="2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2667000"/>
            <a:ext cx="3840163" cy="430213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defTabSz="6397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endParaRPr lang="en-US" sz="2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238500"/>
            <a:ext cx="3235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0" y="3746500"/>
            <a:ext cx="1096963" cy="1784350"/>
          </a:xfrm>
          <a:prstGeom prst="rect">
            <a:avLst/>
          </a:prstGeom>
          <a:noFill/>
          <a:ln w="57150" cmpd="thinThick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defTabSz="6397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Lọ lục bình làm từ gỗ cây trai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6"/>
          <p:cNvSpPr txBox="1">
            <a:spLocks noChangeArrowheads="1"/>
          </p:cNvSpPr>
          <p:nvPr/>
        </p:nvSpPr>
        <p:spPr bwMode="auto">
          <a:xfrm>
            <a:off x="-3292475" y="-2286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1028" name="Picture 9" descr="Picture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114800"/>
            <a:ext cx="1990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" descr="Picture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203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5943600"/>
          <a:ext cx="5526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4" imgW="4736508" imgH="583921" progId="Photoshop.Image.9">
                  <p:embed/>
                </p:oleObj>
              </mc:Choice>
              <mc:Fallback>
                <p:oleObj name="Image" r:id="rId4" imgW="4736508" imgH="583921" progId="Photoshop.Image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43600"/>
                        <a:ext cx="55260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8" name="WordArt 16"/>
          <p:cNvSpPr>
            <a:spLocks noChangeArrowheads="1" noChangeShapeType="1" noTextEdit="1"/>
          </p:cNvSpPr>
          <p:nvPr/>
        </p:nvSpPr>
        <p:spPr bwMode="auto">
          <a:xfrm>
            <a:off x="182563" y="1143000"/>
            <a:ext cx="5211762" cy="2286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 THEO CẶP</a:t>
            </a:r>
          </a:p>
        </p:txBody>
      </p:sp>
      <p:pic>
        <p:nvPicPr>
          <p:cNvPr id="1032" name="Picture 18" descr="song_La"/>
          <p:cNvPicPr>
            <a:picLocks noChangeAspect="1" noChangeArrowheads="1"/>
          </p:cNvPicPr>
          <p:nvPr/>
        </p:nvPicPr>
        <p:blipFill>
          <a:blip r:embed="rId6">
            <a:lum bright="-8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"/>
          <a:stretch>
            <a:fillRect/>
          </a:stretch>
        </p:blipFill>
        <p:spPr bwMode="auto">
          <a:xfrm>
            <a:off x="7497763" y="2209800"/>
            <a:ext cx="3475037" cy="46482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3683985" y="134007"/>
            <a:ext cx="4022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304800" y="718782"/>
            <a:ext cx="10972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buAutoNum type="arabicPeriod"/>
            </a:pP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988389"/>
              </p:ext>
            </p:extLst>
          </p:nvPr>
        </p:nvGraphicFramePr>
        <p:xfrm>
          <a:off x="609600" y="2133600"/>
          <a:ext cx="9906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981200"/>
                <a:gridCol w="502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sông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La</a:t>
                      </a:r>
                      <a:r>
                        <a:rPr lang="en-US" sz="2800" baseline="0" dirty="0" smtClean="0"/>
                        <a:t> </a:t>
                      </a:r>
                      <a:endParaRPr lang="vi-VN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a..</a:t>
                      </a:r>
                      <a:r>
                        <a:rPr lang="en-US" sz="2800" dirty="0" err="1" smtClean="0"/>
                        <a:t>tre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xanh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im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mát</a:t>
                      </a:r>
                      <a:r>
                        <a:rPr lang="en-US" sz="2800" dirty="0" smtClean="0"/>
                        <a:t>,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mươn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mướt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đôi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hàng</a:t>
                      </a:r>
                      <a:r>
                        <a:rPr lang="en-US" sz="2800" baseline="0" dirty="0" smtClean="0"/>
                        <a:t> mi</a:t>
                      </a:r>
                      <a:endParaRPr lang="vi-V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2. </a:t>
                      </a:r>
                      <a:r>
                        <a:rPr lang="en-US" sz="2800" b="1" dirty="0" err="1" smtClean="0"/>
                        <a:t>Bờ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sông</a:t>
                      </a:r>
                      <a:endParaRPr lang="vi-VN" sz="2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b. </a:t>
                      </a:r>
                      <a:r>
                        <a:rPr lang="en-US" sz="2800" b="1" dirty="0" err="1" smtClean="0"/>
                        <a:t>chim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hót</a:t>
                      </a:r>
                      <a:endParaRPr lang="vi-VN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3. </a:t>
                      </a:r>
                      <a:r>
                        <a:rPr lang="en-US" sz="2800" b="1" dirty="0" err="1" smtClean="0"/>
                        <a:t>Sóng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nước</a:t>
                      </a:r>
                      <a:endParaRPr lang="vi-VN" sz="2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c. </a:t>
                      </a:r>
                      <a:r>
                        <a:rPr lang="en-US" sz="2800" b="1" dirty="0" err="1" smtClean="0"/>
                        <a:t>trong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veo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như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ánh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mắt</a:t>
                      </a:r>
                      <a:endParaRPr lang="vi-VN" sz="28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4. </a:t>
                      </a:r>
                      <a:r>
                        <a:rPr lang="en-US" sz="2800" b="1" dirty="0" err="1" smtClean="0"/>
                        <a:t>Trên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mặt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nước</a:t>
                      </a:r>
                      <a:endParaRPr lang="vi-VN" sz="2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d. Long </a:t>
                      </a:r>
                      <a:r>
                        <a:rPr lang="en-US" sz="2800" b="1" dirty="0" err="1" smtClean="0"/>
                        <a:t>lanh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như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vảy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cá</a:t>
                      </a:r>
                      <a:endParaRPr lang="vi-VN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vi-V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e. </a:t>
                      </a:r>
                      <a:r>
                        <a:rPr lang="en-US" sz="2800" b="1" dirty="0" err="1" smtClean="0"/>
                        <a:t>Bè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gỗ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lượn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đàn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như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bầy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trâu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đằm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mình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trong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dòng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nước</a:t>
                      </a:r>
                      <a:r>
                        <a:rPr lang="en-US" sz="2800" b="1" baseline="0" dirty="0" smtClean="0"/>
                        <a:t>.</a:t>
                      </a:r>
                      <a:endParaRPr lang="vi-VN" sz="28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429000" y="2590800"/>
            <a:ext cx="205740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29000" y="2590800"/>
            <a:ext cx="20574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58308" y="3810000"/>
            <a:ext cx="2028092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29000" y="3276600"/>
            <a:ext cx="2139462" cy="586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58308" y="4387941"/>
            <a:ext cx="2028092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8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57200" y="1981200"/>
            <a:ext cx="10150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vi-VN" sz="2000">
              <a:latin typeface="Times New Roman" pitchFamily="18" charset="0"/>
            </a:endParaRPr>
          </a:p>
        </p:txBody>
      </p:sp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1463675" y="3733800"/>
            <a:ext cx="320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8196" name="Text Box 15"/>
          <p:cNvSpPr txBox="1">
            <a:spLocks noChangeArrowheads="1"/>
          </p:cNvSpPr>
          <p:nvPr/>
        </p:nvSpPr>
        <p:spPr bwMode="auto">
          <a:xfrm>
            <a:off x="5394325" y="2514600"/>
            <a:ext cx="4481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 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28600" y="511455"/>
            <a:ext cx="10972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hay?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95300" y="1379310"/>
            <a:ext cx="101404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đằm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dim/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Đằm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ả/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/>
      <p:bldP spid="82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3200400"/>
            <a:ext cx="1097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           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            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7864475" y="838200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vi-VN" sz="4400" b="1" i="1" u="sng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895350" y="4379913"/>
            <a:ext cx="8888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549275" y="3429000"/>
            <a:ext cx="97837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304800" y="533400"/>
            <a:ext cx="10972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lán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325315" y="1892588"/>
            <a:ext cx="1028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348761" y="3693687"/>
            <a:ext cx="104394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228600" y="4886862"/>
            <a:ext cx="109728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nước,bất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/>
      <p:bldP spid="54288" grpId="0"/>
      <p:bldP spid="54289" grpId="0"/>
      <p:bldP spid="54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2895600"/>
            <a:ext cx="1097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           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            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8137525" y="762000"/>
            <a:ext cx="2835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vi-VN" sz="4400" b="1" i="1" u="sng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549275" y="2590800"/>
            <a:ext cx="9874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4038600"/>
            <a:ext cx="8504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Vẻ đẹp bình yên trên dòng sông La. </a:t>
            </a:r>
            <a:endParaRPr lang="vi-VN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0" y="34290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* Khổ thơ hai cho ta thấy điều gì?</a:t>
            </a:r>
            <a:endParaRPr lang="en-US" sz="32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381000" y="685800"/>
            <a:ext cx="1097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Những loại gỗ quý nào đang xuôi dòng sông La?</a:t>
            </a:r>
            <a:endParaRPr lang="en-US" sz="32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381000" y="1828800"/>
            <a:ext cx="10972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Bè xuôi sông La chở nhiều loại gỗ quý như: dẻ cau, táu mật, muồng đen, trai đất, lát chun, lát hoa.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0" y="4724400"/>
            <a:ext cx="10972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Khổ thơ 3 nói lên điều gì?</a:t>
            </a:r>
            <a:endParaRPr lang="en-US" sz="32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0" y="5257800"/>
            <a:ext cx="109728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Sức mạnh, tài năng của con người Việt Nam trong công cuộc xây dựng quê hương đất nước, bất chấp bom đạn của kẻ thù.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  <p:bldP spid="55306" grpId="0"/>
      <p:bldP spid="55311" grpId="0"/>
      <p:bldP spid="55312" grpId="0"/>
      <p:bldP spid="55313" grpId="0"/>
      <p:bldP spid="55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" y="1143000"/>
            <a:ext cx="49371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ông La ơi sông La</a:t>
            </a:r>
          </a:p>
          <a:p>
            <a:pPr eaLnBrk="1" hangingPunct="1"/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Trong veo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/ như ánh mắt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Bờ tre xanh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im mát</a:t>
            </a:r>
          </a:p>
          <a:p>
            <a:pPr eaLnBrk="1" hangingPunct="1"/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Mươn mướt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đôi hàng mi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Bè đi chiều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thầm thì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Gỗ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lượn đàn thong thả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Như bầy trâu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lim dim</a:t>
            </a:r>
          </a:p>
          <a:p>
            <a:pPr eaLnBrk="1" hangingPunct="1"/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Đằm mình/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trong êm ả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Sóng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long lanh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vẩy cá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Chim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hót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trên bờ đê.</a:t>
            </a:r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0" y="76200"/>
            <a:ext cx="7162800" cy="838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 DIỄN CẢM</a:t>
            </a:r>
          </a:p>
        </p:txBody>
      </p:sp>
      <p:pic>
        <p:nvPicPr>
          <p:cNvPr id="11268" name="Picture 4" descr="DSC036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990600"/>
            <a:ext cx="5311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609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Thứ năm ngày 18 tháng 10 năm 2012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Thứ năm ngày 18 tháng 10 năm 2012&amp;quot;&quot;/&gt;&lt;property id=&quot;20307&quot; value=&quot;263&quot;/&gt;&lt;/object&gt;&lt;object type=&quot;3&quot; unique_id=&quot;10007&quot;&gt;&lt;property id=&quot;20148&quot; value=&quot;5&quot;/&gt;&lt;property id=&quot;20300&quot; value=&quot;Slide 4 - &amp;quot;Thứ năm ngày 18 tháng 10 năm 2012&amp;quot;&quot;/&gt;&lt;property id=&quot;20307&quot; value=&quot;265&quot;/&gt;&lt;/object&gt;&lt;object type=&quot;3&quot; unique_id=&quot;10008&quot;&gt;&lt;property id=&quot;20148&quot; value=&quot;5&quot;/&gt;&lt;property id=&quot;20300&quot; value=&quot;Slide 6 - &amp;quot;Thứ năm ngày 18 tháng 10 năm 2012&amp;quot;&quot;/&gt;&lt;property id=&quot;20307&quot; value=&quot;267&quot;/&gt;&lt;/object&gt;&lt;object type=&quot;3&quot; unique_id=&quot;10009&quot;&gt;&lt;property id=&quot;20148&quot; value=&quot;5&quot;/&gt;&lt;property id=&quot;20300&quot; value=&quot;Slide 8 - &amp;quot;Thứ năm ngày 18 tháng 10  năm 2012&amp;quot;&quot;/&gt;&lt;property id=&quot;20307&quot; value=&quot;268&quot;/&gt;&lt;/object&gt;&lt;object type=&quot;3&quot; unique_id=&quot;10010&quot;&gt;&lt;property id=&quot;20148&quot; value=&quot;5&quot;/&gt;&lt;property id=&quot;20300&quot; value=&quot;Slide 9 - &amp;quot;Thứ năm ngày 18 tháng 10 năm 2012&amp;quot;&quot;/&gt;&lt;property id=&quot;20307&quot; value=&quot;269&quot;/&gt;&lt;/object&gt;&lt;object type=&quot;3&quot; unique_id=&quot;10011&quot;&gt;&lt;property id=&quot;20148&quot; value=&quot;5&quot;/&gt;&lt;property id=&quot;20300&quot; value=&quot;Slide 10 - &amp;quot;Thứ năm ngày 18 tháng 10 năm 2012&amp;quot;&quot;/&gt;&lt;property id=&quot;20307&quot; value=&quot;270&quot;/&gt;&lt;/object&gt;&lt;object type=&quot;3&quot; unique_id=&quot;10012&quot;&gt;&lt;property id=&quot;20148&quot; value=&quot;5&quot;/&gt;&lt;property id=&quot;20300&quot; value=&quot;Slide 11 - &amp;quot;Thứ năm ngày 18 tháng 10 năm 2012&amp;quot;&quot;/&gt;&lt;property id=&quot;20307&quot; value=&quot;302&quot;/&gt;&lt;/object&gt;&lt;object type=&quot;3&quot; unique_id=&quot;10013&quot;&gt;&lt;property id=&quot;20148&quot; value=&quot;5&quot;/&gt;&lt;property id=&quot;20300&quot; value=&quot;Slide 12 - &amp;quot;Thứ năm ngày 18 tháng 10 năm 2012&amp;quot;&quot;/&gt;&lt;property id=&quot;20307&quot; value=&quot;303&quot;/&gt;&lt;/object&gt;&lt;object type=&quot;3&quot; unique_id=&quot;10014&quot;&gt;&lt;property id=&quot;20148&quot; value=&quot;5&quot;/&gt;&lt;property id=&quot;20300&quot; value=&quot;Slide 13 - &amp;quot;Thứ năm ngày 18 tháng 10 năm 2012&amp;quot;&quot;/&gt;&lt;property id=&quot;20307&quot; value=&quot;304&quot;/&gt;&lt;/object&gt;&lt;object type=&quot;3&quot; unique_id=&quot;10015&quot;&gt;&lt;property id=&quot;20148&quot; value=&quot;5&quot;/&gt;&lt;property id=&quot;20300&quot; value=&quot;Slide 14 - &amp;quot;Thứ năm ngày 18 tháng 10 năm 2012&amp;quot;&quot;/&gt;&lt;property id=&quot;20307&quot; value=&quot;305&quot;/&gt;&lt;/object&gt;&lt;object type=&quot;3&quot; unique_id=&quot;10016&quot;&gt;&lt;property id=&quot;20148&quot; value=&quot;5&quot;/&gt;&lt;property id=&quot;20300&quot; value=&quot;Slide 15 - &amp;quot;Thứ năm ngày 18 tháng 10 năm 2012&amp;quot;&quot;/&gt;&lt;property id=&quot;20307&quot; value=&quot;307&quot;/&gt;&lt;/object&gt;&lt;object type=&quot;3&quot; unique_id=&quot;10017&quot;&gt;&lt;property id=&quot;20148&quot; value=&quot;5&quot;/&gt;&lt;property id=&quot;20300&quot; value=&quot;Slide 16 - &amp;quot;Thứ năm ngày 18 tháng 10 năm 2012&amp;quot;&quot;/&gt;&lt;property id=&quot;20307&quot; value=&quot;310&quot;/&gt;&lt;/object&gt;&lt;object type=&quot;3&quot; unique_id=&quot;10018&quot;&gt;&lt;property id=&quot;20148&quot; value=&quot;5&quot;/&gt;&lt;property id=&quot;20300&quot; value=&quot;Slide 17 - &amp;quot;Thứ năm ngày 18 tháng 10 năm 2012&amp;quot;&quot;/&gt;&lt;property id=&quot;20307&quot; value=&quot;312&quot;/&gt;&lt;/object&gt;&lt;object type=&quot;3&quot; unique_id=&quot;10019&quot;&gt;&lt;property id=&quot;20148&quot; value=&quot;5&quot;/&gt;&lt;property id=&quot;20300&quot; value=&quot;Slide 18 - &amp;quot;Thứ năm ngày 18  tháng 10 năm 2012&amp;quot;&quot;/&gt;&lt;property id=&quot;20307&quot; value=&quot;316&quot;/&gt;&lt;/object&gt;&lt;object type=&quot;3&quot; unique_id=&quot;10040&quot;&gt;&lt;property id=&quot;20148&quot; value=&quot;5&quot;/&gt;&lt;property id=&quot;20300&quot; value=&quot;Slide 1&quot;/&gt;&lt;property id=&quot;20307&quot; value=&quot;317&quot;/&gt;&lt;/object&gt;&lt;object type=&quot;3&quot; unique_id=&quot;10041&quot;&gt;&lt;property id=&quot;20148&quot; value=&quot;5&quot;/&gt;&lt;property id=&quot;20300&quot; value=&quot;Slide 5&quot;/&gt;&lt;property id=&quot;20307&quot; value=&quot;318&quot;/&gt;&lt;/object&gt;&lt;object type=&quot;3&quot; unique_id=&quot;10042&quot;&gt;&lt;property id=&quot;20148&quot; value=&quot;5&quot;/&gt;&lt;property id=&quot;20300&quot; value=&quot;Slide 7&quot;/&gt;&lt;property id=&quot;20307&quot; value=&quot;319&quot;/&gt;&lt;/object&gt;&lt;object type=&quot;3&quot; unique_id=&quot;10043&quot;&gt;&lt;property id=&quot;20148&quot; value=&quot;5&quot;/&gt;&lt;property id=&quot;20300&quot; value=&quot;Slide 19&quot;/&gt;&lt;property id=&quot;20307&quot; value=&quot;322&quot;/&gt;&lt;/object&gt;&lt;object type=&quot;3&quot; unique_id=&quot;10044&quot;&gt;&lt;property id=&quot;20148&quot; value=&quot;5&quot;/&gt;&lt;property id=&quot;20300&quot; value=&quot;Slide 20&quot;/&gt;&lt;property id=&quot;20307&quot; value=&quot;3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738</Words>
  <Application>Microsoft Office PowerPoint</Application>
  <PresentationFormat>Custom</PresentationFormat>
  <Paragraphs>81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Impact</vt:lpstr>
      <vt:lpstr>Times New Roman</vt:lpstr>
      <vt:lpstr>VNI-Times</vt:lpstr>
      <vt:lpstr>Chủ đề của Office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Tuan Vu</dc:creator>
  <cp:lastModifiedBy>HT81</cp:lastModifiedBy>
  <cp:revision>210</cp:revision>
  <dcterms:created xsi:type="dcterms:W3CDTF">2010-10-03T07:59:52Z</dcterms:created>
  <dcterms:modified xsi:type="dcterms:W3CDTF">2020-04-05T12:51:41Z</dcterms:modified>
</cp:coreProperties>
</file>