
<file path=[Content_Types].xml><?xml version="1.0" encoding="utf-8"?>
<Types xmlns="http://schemas.openxmlformats.org/package/2006/content-types">
  <Default Extension="jpeg" ContentType="image/jpe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309" r:id="rId3"/>
    <p:sldId id="261" r:id="rId4"/>
    <p:sldId id="258" r:id="rId5"/>
    <p:sldId id="284" r:id="rId6"/>
    <p:sldId id="263" r:id="rId7"/>
    <p:sldId id="310" r:id="rId8"/>
    <p:sldId id="311" r:id="rId9"/>
    <p:sldId id="312" r:id="rId10"/>
    <p:sldId id="313" r:id="rId11"/>
    <p:sldId id="314" r:id="rId12"/>
    <p:sldId id="282" r:id="rId13"/>
    <p:sldId id="283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0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34938-83A5-4381-ACDA-8BB0830CC37C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336BD-17B6-460A-AA76-57B3EB9640C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Rectangle 3"/>
          <p:cNvSpPr>
            <a:spLocks noGrp="1"/>
          </p:cNvSpPr>
          <p:nvPr>
            <p:ph type="body"/>
          </p:nvPr>
        </p:nvSpPr>
        <p:spPr bwMode="auto">
          <a:xfrm>
            <a:off x="914400" y="4338638"/>
            <a:ext cx="5029200" cy="274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endParaRPr lang="vi-VN" alt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9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90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5C679F-C92B-40E6-9E81-95006BF547E0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26B74-1A28-417E-BB36-5C0CBC435E5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88721-AB15-4360-B6A7-CA8D823B3C7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png"/><Relationship Id="rId3" Type="http://schemas.microsoft.com/office/2007/relationships/media" Target="file:///D:\Khoi%202\TNXH-Phung\Phung%20len%20tiet%20tnxh%2007-08\Nhac%20lop%201\12%20Theo%20do&#771;i%2012.wma" TargetMode="External"/><Relationship Id="rId2" Type="http://schemas.openxmlformats.org/officeDocument/2006/relationships/audio" Target="file:///D:\Khoi%202\TNXH-Phung\Phung%20len%20tiet%20tnxh%2007-08\Nhac%20lop%201\12%20Theo%20do&#771;i%2012.wma" TargetMode="External"/><Relationship Id="rId1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66" name="Rectangle 15"/>
          <p:cNvSpPr/>
          <p:nvPr/>
        </p:nvSpPr>
        <p:spPr>
          <a:xfrm>
            <a:off x="2743200" y="3771900"/>
            <a:ext cx="5029200" cy="46553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/>
            <a:endParaRPr lang="en-US" altLang="en-US" sz="27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61" name="WordArt 18"/>
          <p:cNvSpPr>
            <a:spLocks noTextEdit="1"/>
          </p:cNvSpPr>
          <p:nvPr/>
        </p:nvSpPr>
        <p:spPr>
          <a:xfrm>
            <a:off x="1508760" y="1942624"/>
            <a:ext cx="834390" cy="3028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en-US" sz="27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endParaRPr lang="en-US" sz="27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7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chào </a:t>
            </a:r>
            <a:endParaRPr lang="en-US" sz="27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7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quý </a:t>
            </a:r>
            <a:endParaRPr lang="en-US" sz="27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7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thầy</a:t>
            </a:r>
            <a:endParaRPr lang="en-US" sz="27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7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cô </a:t>
            </a:r>
            <a:endParaRPr lang="en-US" sz="27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0" hangingPunct="0"/>
            <a:r>
              <a:rPr lang="en-US" sz="27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giáo</a:t>
            </a:r>
            <a:endParaRPr lang="en-US" sz="270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62" name="Picture 236" descr="Math-04-jun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7354" y="2879646"/>
            <a:ext cx="648891" cy="6488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37" descr="Math-04-jun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3250" y="2995136"/>
            <a:ext cx="649129" cy="547211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64" name="Picture 238" descr="Math-04-jun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4824" y="2477215"/>
            <a:ext cx="648891" cy="6488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3350" y="3279934"/>
            <a:ext cx="1371600" cy="857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67" name="WordArt 18"/>
          <p:cNvSpPr>
            <a:spLocks noTextEdit="1"/>
          </p:cNvSpPr>
          <p:nvPr/>
        </p:nvSpPr>
        <p:spPr>
          <a:xfrm>
            <a:off x="4533424" y="4703921"/>
            <a:ext cx="3662363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99"/>
              </a:avLst>
            </a:prstTxWarp>
            <a:normAutofit/>
          </a:bodyPr>
          <a:p>
            <a:pPr algn="ctr" eaLnBrk="0" hangingPunct="0"/>
            <a:r>
              <a:rPr lang="en-US" sz="135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GV: LÊ THỊ HOÀNG THƯƠNG</a:t>
            </a:r>
            <a:endParaRPr lang="en-US" sz="1350" b="1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783205" y="1045369"/>
            <a:ext cx="4030028" cy="1106805"/>
          </a:xfrm>
          <a:prstGeom prst="rect">
            <a:avLst/>
          </a:prstGeom>
          <a:noFill/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p>
            <a:pPr algn="ctr"/>
            <a:r>
              <a:rPr lang="en-US" sz="330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TRƯỜNG TIỂU HỌC QUẾ CHÂU</a:t>
            </a:r>
            <a:endParaRPr lang="en-US" sz="330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mph" presetSubtype="0" fill="hold" grpId="1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199925" s="0" l="0"/>
                                      </p:by>
                                    </p:animClr>
                                    <p:set>
                                      <p:cBhvr>
                                        <p:cTn id="13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1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199925" s="0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6" grpId="0"/>
      <p:bldP spid="206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Content Placeholder 3" descr="nhung-loi-cam-on-sinh-nhat-hay-nhat-6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143001" y="320037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143001" y="320752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143001" y="318966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143001" y="321466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143001" y="322180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103" y="1781279"/>
            <a:ext cx="8979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đáp án đúng cho câu hỏi sau:</a:t>
            </a:r>
            <a:endParaRPr lang="en-US" sz="1350"/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721217" y="3609548"/>
            <a:ext cx="91440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FontTx/>
              <a:buAutoNum type="alphaUcPeriod"/>
            </a:pPr>
            <a:r>
              <a:rPr lang="en-US" altLang="vi-VN" smtClean="0">
                <a:cs typeface="Times New Roman" panose="02020603050405020304" pitchFamily="18" charset="0"/>
              </a:rPr>
              <a:t>                                   B</a:t>
            </a:r>
            <a:r>
              <a:rPr lang="en-US" altLang="vi-VN">
                <a:cs typeface="Times New Roman" panose="02020603050405020304" pitchFamily="18" charset="0"/>
              </a:rPr>
              <a:t>. </a:t>
            </a:r>
            <a:r>
              <a:rPr lang="en-US" altLang="vi-VN" smtClean="0">
                <a:cs typeface="Times New Roman" panose="02020603050405020304" pitchFamily="18" charset="0"/>
              </a:rPr>
              <a:t> </a:t>
            </a:r>
            <a:endParaRPr lang="en-US" altLang="vi-VN" smtClean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None/>
            </a:pPr>
            <a:endParaRPr lang="en-US" altLang="vi-VN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mtClean="0">
                <a:cs typeface="Times New Roman" panose="02020603050405020304" pitchFamily="18" charset="0"/>
              </a:rPr>
              <a:t>C</a:t>
            </a:r>
            <a:r>
              <a:rPr lang="en-US" altLang="vi-VN">
                <a:cs typeface="Times New Roman" panose="02020603050405020304" pitchFamily="18" charset="0"/>
              </a:rPr>
              <a:t>. </a:t>
            </a:r>
            <a:r>
              <a:rPr lang="en-US" altLang="vi-VN" smtClean="0">
                <a:cs typeface="Times New Roman" panose="02020603050405020304" pitchFamily="18" charset="0"/>
              </a:rPr>
              <a:t>                                    </a:t>
            </a:r>
            <a:r>
              <a:rPr lang="en-US" altLang="vi-VN" smtClean="0"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n-US" altLang="vi-VN"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endParaRPr lang="en-US" altLang="vi-VN"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0" y="2434753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solidFill>
                  <a:srgbClr val="0070C0"/>
                </a:solidFill>
                <a:cs typeface="Times New Roman" panose="02020603050405020304" pitchFamily="18" charset="0"/>
              </a:rPr>
              <a:t>Câu hỏi 1</a:t>
            </a:r>
            <a:r>
              <a:rPr lang="en-US" altLang="vi-VN" sz="3600" b="1">
                <a:solidFill>
                  <a:srgbClr val="0070C0"/>
                </a:solidFill>
                <a:cs typeface="Times New Roman" panose="02020603050405020304" pitchFamily="18" charset="0"/>
              </a:rPr>
              <a:t>: </a:t>
            </a:r>
            <a:r>
              <a:rPr lang="en-US" altLang="vi-VN" sz="3600" b="1" smtClean="0">
                <a:solidFill>
                  <a:srgbClr val="0070C0"/>
                </a:solidFill>
                <a:cs typeface="Times New Roman" panose="02020603050405020304" pitchFamily="18" charset="0"/>
              </a:rPr>
              <a:t>Biểu tượng nào dùng để chèn video vào bài trình chiếu?</a:t>
            </a:r>
            <a:endParaRPr lang="en-US" altLang="vi-VN" sz="3600" b="1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18875" y="5465862"/>
            <a:ext cx="528034" cy="52803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99321" y="3692670"/>
            <a:ext cx="1119187" cy="1419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1218" y="3641583"/>
            <a:ext cx="1027401" cy="133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7018" y="5472238"/>
            <a:ext cx="1246909" cy="1219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54374" y="5259353"/>
            <a:ext cx="1040389" cy="1404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2467" name="Group 66"/>
          <p:cNvGrpSpPr/>
          <p:nvPr/>
        </p:nvGrpSpPr>
        <p:grpSpPr bwMode="auto">
          <a:xfrm>
            <a:off x="2673668" y="566738"/>
            <a:ext cx="4354512" cy="1039812"/>
            <a:chOff x="192" y="873"/>
            <a:chExt cx="2630" cy="655"/>
          </a:xfrm>
        </p:grpSpPr>
        <p:grpSp>
          <p:nvGrpSpPr>
            <p:cNvPr id="62471" name="Group 55"/>
            <p:cNvGrpSpPr/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6" name="Oval 56"/>
              <p:cNvSpPr/>
              <p:nvPr/>
            </p:nvSpPr>
            <p:spPr>
              <a:xfrm>
                <a:off x="2781" y="1981"/>
                <a:ext cx="64" cy="52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  <a:ln w="38100">
                <a:noFill/>
              </a:ln>
            </p:spPr>
            <p:txBody>
              <a:bodyPr wrap="none" anchor="ctr">
                <a:spAutoFit/>
              </a:bodyPr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3" name="Oval 57"/>
              <p:cNvSpPr/>
              <p:nvPr/>
            </p:nvSpPr>
            <p:spPr>
              <a:xfrm>
                <a:off x="2783" y="1981"/>
                <a:ext cx="64" cy="525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>
                <a:noFill/>
              </a:ln>
            </p:spPr>
            <p:txBody>
              <a:bodyPr wrap="none" anchor="ctr">
                <a:spAutoFit/>
              </a:bodyPr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5" name="Oval 58"/>
              <p:cNvSpPr/>
              <p:nvPr/>
            </p:nvSpPr>
            <p:spPr>
              <a:xfrm>
                <a:off x="2163" y="1983"/>
                <a:ext cx="1300" cy="525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  <a:tileRect/>
              </a:gradFill>
              <a:ln w="38100">
                <a:noFill/>
              </a:ln>
            </p:spPr>
            <p:txBody>
              <a:bodyPr anchor="ctr">
                <a:spAutoFit/>
              </a:bodyPr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9" name="Oval 59"/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0" name="Oval 60"/>
              <p:cNvSpPr/>
              <p:nvPr/>
            </p:nvSpPr>
            <p:spPr>
              <a:xfrm>
                <a:off x="2228" y="1983"/>
                <a:ext cx="1170" cy="525"/>
              </a:xfrm>
              <a:prstGeom prst="ellipse">
                <a:avLst/>
              </a:prstGeom>
              <a:solidFill>
                <a:srgbClr val="FF00FF"/>
              </a:solidFill>
              <a:ln w="38100">
                <a:noFill/>
              </a:ln>
            </p:spPr>
            <p:txBody>
              <a:bodyPr anchor="ctr">
                <a:spAutoFit/>
              </a:bodyPr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1" name="Oval 61"/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2" name="Oval 62"/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3" name="Oval 63"/>
              <p:cNvSpPr/>
              <p:nvPr/>
            </p:nvSpPr>
            <p:spPr>
              <a:xfrm>
                <a:off x="2273" y="1695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>
                <a:noFill/>
              </a:ln>
            </p:spPr>
            <p:txBody>
              <a:bodyPr vert="eaVert" wrap="none" anchor="ctr"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4" name="Oval 64"/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</p:grpSp>
        <p:sp>
          <p:nvSpPr>
            <p:cNvPr id="13" name="Text Box 65"/>
            <p:cNvSpPr txBox="1"/>
            <p:nvPr/>
          </p:nvSpPr>
          <p:spPr>
            <a:xfrm>
              <a:off x="493" y="1008"/>
              <a:ext cx="203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algn="ctr" eaLnBrk="1" hangingPunct="1">
                <a:defRPr/>
              </a:pPr>
              <a:r>
                <a:rPr lang="en-US" sz="3200" b="1">
                  <a:solidFill>
                    <a:srgbClr val="3333FF"/>
                  </a:solidFill>
                  <a:latin typeface="Times New Roman" panose="02020603050405020304" pitchFamily="18" charset="0"/>
                  <a:cs typeface="+mn-cs"/>
                </a:rPr>
                <a:t>CỦNG CỐ</a:t>
              </a:r>
              <a:endParaRPr lang="en-US" sz="3200" b="1">
                <a:solidFill>
                  <a:srgbClr val="3333FF"/>
                </a:solidFill>
                <a:latin typeface="Times New Roman" panose="02020603050405020304" pitchFamily="18" charset="0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143001" y="320037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143001" y="320752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143001" y="318966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143001" y="321466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143001" y="322180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721217" y="3609548"/>
            <a:ext cx="91440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4400" smtClean="0">
                <a:cs typeface="Times New Roman" panose="02020603050405020304" pitchFamily="18" charset="0"/>
              </a:rPr>
              <a:t>Insert </a:t>
            </a:r>
            <a:r>
              <a:rPr lang="en-US" altLang="vi-VN" sz="440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sz="4400" smtClean="0">
                <a:cs typeface="Times New Roman" panose="02020603050405020304" pitchFamily="18" charset="0"/>
                <a:sym typeface="Wingdings" panose="05000000000000000000" pitchFamily="2" charset="2"/>
              </a:rPr>
              <a:t>chọn Movie (         ) </a:t>
            </a:r>
            <a:endParaRPr lang="en-US" altLang="vi-VN" sz="4400" smtClean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r>
              <a:rPr lang="en-US" altLang="vi-VN" sz="4400" smtClean="0">
                <a:cs typeface="Times New Roman" panose="02020603050405020304" pitchFamily="18" charset="0"/>
                <a:sym typeface="Wingdings" panose="05000000000000000000" pitchFamily="2" charset="2"/>
              </a:rPr>
              <a:t> chọn Movie from File… </a:t>
            </a:r>
            <a:endParaRPr lang="en-US" altLang="vi-VN" sz="4400">
              <a:cs typeface="Times New Roman" panose="02020603050405020304" pitchFamily="18" charset="0"/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0" y="2434753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solidFill>
                  <a:srgbClr val="0070C0"/>
                </a:solidFill>
                <a:cs typeface="Times New Roman" panose="02020603050405020304" pitchFamily="18" charset="0"/>
              </a:rPr>
              <a:t>Câu hỏi </a:t>
            </a:r>
            <a:r>
              <a:rPr lang="en-US" altLang="vi-VN" sz="3600" b="1" u="sng" smtClean="0">
                <a:solidFill>
                  <a:srgbClr val="0070C0"/>
                </a:solidFill>
                <a:cs typeface="Times New Roman" panose="02020603050405020304" pitchFamily="18" charset="0"/>
              </a:rPr>
              <a:t>2</a:t>
            </a:r>
            <a:r>
              <a:rPr lang="en-US" altLang="vi-VN" sz="3600" b="1" smtClean="0">
                <a:solidFill>
                  <a:srgbClr val="0070C0"/>
                </a:solidFill>
                <a:cs typeface="Times New Roman" panose="02020603050405020304" pitchFamily="18" charset="0"/>
              </a:rPr>
              <a:t>: Em hãy trình bày lệnh chèn video vào bài trình chiếu?</a:t>
            </a:r>
            <a:endParaRPr lang="en-US" altLang="vi-VN" sz="3600" b="1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205538" y="3580533"/>
            <a:ext cx="804862" cy="1374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62467" name="Group 66"/>
          <p:cNvGrpSpPr/>
          <p:nvPr/>
        </p:nvGrpSpPr>
        <p:grpSpPr bwMode="auto">
          <a:xfrm>
            <a:off x="1718628" y="1227138"/>
            <a:ext cx="4354512" cy="1039812"/>
            <a:chOff x="192" y="873"/>
            <a:chExt cx="2630" cy="655"/>
          </a:xfrm>
        </p:grpSpPr>
        <p:grpSp>
          <p:nvGrpSpPr>
            <p:cNvPr id="62471" name="Group 55"/>
            <p:cNvGrpSpPr/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6" name="Oval 56"/>
              <p:cNvSpPr/>
              <p:nvPr/>
            </p:nvSpPr>
            <p:spPr>
              <a:xfrm>
                <a:off x="2781" y="1981"/>
                <a:ext cx="64" cy="52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7" name="Oval 57"/>
              <p:cNvSpPr/>
              <p:nvPr/>
            </p:nvSpPr>
            <p:spPr>
              <a:xfrm>
                <a:off x="2783" y="1981"/>
                <a:ext cx="64" cy="525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8" name="Oval 58"/>
              <p:cNvSpPr/>
              <p:nvPr/>
            </p:nvSpPr>
            <p:spPr>
              <a:xfrm>
                <a:off x="2163" y="1983"/>
                <a:ext cx="1300" cy="525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  <a:tileRect/>
              </a:gra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9" name="Oval 59"/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0" name="Oval 60"/>
              <p:cNvSpPr/>
              <p:nvPr/>
            </p:nvSpPr>
            <p:spPr>
              <a:xfrm>
                <a:off x="2228" y="1983"/>
                <a:ext cx="1170" cy="525"/>
              </a:xfrm>
              <a:prstGeom prst="ellipse">
                <a:avLst/>
              </a:prstGeom>
              <a:solidFill>
                <a:srgbClr val="FF00FF"/>
              </a:soli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1" name="Oval 61"/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2" name="Oval 62"/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3" name="Oval 63"/>
              <p:cNvSpPr/>
              <p:nvPr/>
            </p:nvSpPr>
            <p:spPr>
              <a:xfrm>
                <a:off x="2273" y="1695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4" name="Oval 64"/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</p:grpSp>
        <p:sp>
          <p:nvSpPr>
            <p:cNvPr id="13" name="Text Box 65"/>
            <p:cNvSpPr txBox="1"/>
            <p:nvPr/>
          </p:nvSpPr>
          <p:spPr>
            <a:xfrm>
              <a:off x="493" y="1008"/>
              <a:ext cx="203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3200" b="1">
                  <a:solidFill>
                    <a:srgbClr val="3333FF"/>
                  </a:solidFill>
                  <a:latin typeface="Times New Roman" panose="02020603050405020304" pitchFamily="18" charset="0"/>
                  <a:cs typeface="+mn-cs"/>
                </a:rPr>
                <a:t>CỦNG CỐ</a:t>
              </a:r>
              <a:endParaRPr lang="en-US" sz="3200" b="1">
                <a:solidFill>
                  <a:srgbClr val="3333FF"/>
                </a:solidFill>
                <a:latin typeface="Times New Roman" panose="02020603050405020304" pitchFamily="18" charset="0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/>
          <p:nvPr/>
        </p:nvSpPr>
        <p:spPr>
          <a:xfrm>
            <a:off x="668338" y="4114800"/>
            <a:ext cx="7942262" cy="1214438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1pPr>
            <a:lvl2pPr marL="742950" indent="-28575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2pPr>
            <a:lvl3pPr marL="11430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3pPr>
            <a:lvl4pPr marL="16002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4pPr>
            <a:lvl5pPr marL="2057400" indent="-228600"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har char="•"/>
              <a:defRPr sz="2600" b="1" i="1">
                <a:solidFill>
                  <a:srgbClr val="3366CC"/>
                </a:solidFill>
                <a:latin typeface=".VnTime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en-US" sz="3600" i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/>
              </a:rPr>
              <a:t></a:t>
            </a:r>
            <a:r>
              <a:rPr lang="en-US" sz="3200" i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 nhà xem lại bài </a:t>
            </a:r>
            <a:endParaRPr lang="en-US" sz="3200" i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en-US" sz="3200" i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/>
              </a:rPr>
              <a:t> </a:t>
            </a:r>
            <a:r>
              <a:rPr lang="en-US" sz="3200" i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</a:t>
            </a:r>
            <a:r>
              <a:rPr lang="en-US" sz="3200" i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i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tiết 2.</a:t>
            </a:r>
            <a:endParaRPr lang="en-US" sz="3200" i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2467" name="Group 66"/>
          <p:cNvGrpSpPr/>
          <p:nvPr/>
        </p:nvGrpSpPr>
        <p:grpSpPr bwMode="auto">
          <a:xfrm>
            <a:off x="484188" y="2903538"/>
            <a:ext cx="4354512" cy="1039812"/>
            <a:chOff x="192" y="873"/>
            <a:chExt cx="2630" cy="655"/>
          </a:xfrm>
        </p:grpSpPr>
        <p:grpSp>
          <p:nvGrpSpPr>
            <p:cNvPr id="62471" name="Group 55"/>
            <p:cNvGrpSpPr/>
            <p:nvPr/>
          </p:nvGrpSpPr>
          <p:grpSpPr bwMode="auto">
            <a:xfrm>
              <a:off x="192" y="873"/>
              <a:ext cx="2630" cy="655"/>
              <a:chOff x="2160" y="1678"/>
              <a:chExt cx="1303" cy="1134"/>
            </a:xfrm>
          </p:grpSpPr>
          <p:sp>
            <p:nvSpPr>
              <p:cNvPr id="16" name="Oval 56"/>
              <p:cNvSpPr/>
              <p:nvPr/>
            </p:nvSpPr>
            <p:spPr>
              <a:xfrm>
                <a:off x="2781" y="1981"/>
                <a:ext cx="64" cy="525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50000">
                    <a:srgbClr val="FCDF06"/>
                  </a:gs>
                  <a:gs pos="100000">
                    <a:srgbClr val="FFFFFF"/>
                  </a:gs>
                </a:gsLst>
                <a:lin ang="2700000" scaled="1"/>
                <a:tileRect/>
              </a:gra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7" name="Oval 57"/>
              <p:cNvSpPr/>
              <p:nvPr/>
            </p:nvSpPr>
            <p:spPr>
              <a:xfrm>
                <a:off x="2783" y="1981"/>
                <a:ext cx="64" cy="525"/>
              </a:xfrm>
              <a:prstGeom prst="ellipse">
                <a:avLst/>
              </a:prstGeom>
              <a:solidFill>
                <a:srgbClr val="00FF00">
                  <a:alpha val="32156"/>
                </a:srgbClr>
              </a:solidFill>
              <a:ln w="38100">
                <a:noFill/>
              </a:ln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8" name="Oval 58"/>
              <p:cNvSpPr/>
              <p:nvPr/>
            </p:nvSpPr>
            <p:spPr>
              <a:xfrm>
                <a:off x="2163" y="1983"/>
                <a:ext cx="1300" cy="525"/>
              </a:xfrm>
              <a:prstGeom prst="ellipse">
                <a:avLst/>
              </a:prstGeom>
              <a:gradFill rotWithShape="1">
                <a:gsLst>
                  <a:gs pos="0">
                    <a:srgbClr val="887903"/>
                  </a:gs>
                  <a:gs pos="50000">
                    <a:srgbClr val="FCDF06"/>
                  </a:gs>
                  <a:gs pos="100000">
                    <a:srgbClr val="887903"/>
                  </a:gs>
                </a:gsLst>
                <a:lin ang="18900000" scaled="1"/>
                <a:tileRect/>
              </a:gra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19" name="Oval 59"/>
              <p:cNvSpPr/>
              <p:nvPr/>
            </p:nvSpPr>
            <p:spPr>
              <a:xfrm>
                <a:off x="2160" y="1948"/>
                <a:ext cx="1300" cy="566"/>
              </a:xfrm>
              <a:prstGeom prst="ellipse">
                <a:avLst/>
              </a:prstGeom>
              <a:solidFill>
                <a:srgbClr val="FF00FF">
                  <a:alpha val="0"/>
                </a:srgbClr>
              </a:solidFill>
              <a:ln w="38100" cap="flat" cmpd="sng">
                <a:solidFill>
                  <a:schemeClr val="bg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0" name="Oval 60"/>
              <p:cNvSpPr/>
              <p:nvPr/>
            </p:nvSpPr>
            <p:spPr>
              <a:xfrm>
                <a:off x="2228" y="1983"/>
                <a:ext cx="1170" cy="525"/>
              </a:xfrm>
              <a:prstGeom prst="ellipse">
                <a:avLst/>
              </a:prstGeom>
              <a:solidFill>
                <a:srgbClr val="FF00FF"/>
              </a:solidFill>
              <a:ln w="38100">
                <a:noFill/>
              </a:ln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1" name="Oval 61"/>
              <p:cNvSpPr/>
              <p:nvPr/>
            </p:nvSpPr>
            <p:spPr>
              <a:xfrm>
                <a:off x="2246" y="1678"/>
                <a:ext cx="1134" cy="1134"/>
              </a:xfrm>
              <a:prstGeom prst="ellipse">
                <a:avLst/>
              </a:prstGeom>
              <a:gradFill rotWithShape="1">
                <a:gsLst>
                  <a:gs pos="0">
                    <a:srgbClr val="595959"/>
                  </a:gs>
                  <a:gs pos="100000">
                    <a:srgbClr val="C0C0C0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2" name="Oval 62"/>
              <p:cNvSpPr/>
              <p:nvPr/>
            </p:nvSpPr>
            <p:spPr>
              <a:xfrm>
                <a:off x="2261" y="1685"/>
                <a:ext cx="1105" cy="110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E9E9E9"/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3" name="Oval 63"/>
              <p:cNvSpPr/>
              <p:nvPr/>
            </p:nvSpPr>
            <p:spPr>
              <a:xfrm>
                <a:off x="2273" y="1695"/>
                <a:ext cx="1052" cy="1032"/>
              </a:xfrm>
              <a:prstGeom prst="ellipse">
                <a:avLst/>
              </a:prstGeom>
              <a:solidFill>
                <a:schemeClr val="bg1">
                  <a:alpha val="47842"/>
                </a:schemeClr>
              </a:soli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  <p:sp>
            <p:nvSpPr>
              <p:cNvPr id="24" name="Oval 64"/>
              <p:cNvSpPr/>
              <p:nvPr/>
            </p:nvSpPr>
            <p:spPr>
              <a:xfrm>
                <a:off x="2334" y="1725"/>
                <a:ext cx="936" cy="838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C0C0C0">
                      <a:alpha val="37999"/>
                    </a:srgbClr>
                  </a:gs>
                </a:gsLst>
                <a:lin ang="5400000" scaled="1"/>
                <a:tileRect/>
              </a:gradFill>
              <a:ln w="9525">
                <a:noFill/>
              </a:ln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>
                  <a:solidFill>
                    <a:srgbClr val="000000"/>
                  </a:solidFill>
                  <a:latin typeface="Franklin Gothic Book" panose="020B0503020102020204" pitchFamily="34" charset="0"/>
                  <a:cs typeface="+mn-cs"/>
                </a:endParaRPr>
              </a:p>
            </p:txBody>
          </p:sp>
        </p:grpSp>
        <p:sp>
          <p:nvSpPr>
            <p:cNvPr id="13" name="Text Box 65"/>
            <p:cNvSpPr txBox="1"/>
            <p:nvPr/>
          </p:nvSpPr>
          <p:spPr>
            <a:xfrm>
              <a:off x="493" y="1008"/>
              <a:ext cx="2034" cy="36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algn="ctr" eaLnBrk="1" hangingPunct="1">
                <a:defRPr/>
              </a:pPr>
              <a:r>
                <a:rPr lang="en-US" sz="3200" b="1">
                  <a:solidFill>
                    <a:srgbClr val="3333FF"/>
                  </a:solidFill>
                  <a:latin typeface="Times New Roman" panose="02020603050405020304" pitchFamily="18" charset="0"/>
                  <a:cs typeface="+mn-cs"/>
                </a:rPr>
                <a:t>DẶN DÒ</a:t>
              </a:r>
              <a:endParaRPr sz="3200" b="1">
                <a:solidFill>
                  <a:srgbClr val="3333FF"/>
                </a:solidFill>
                <a:latin typeface="Times New Roman" panose="02020603050405020304" pitchFamily="18" charset="0"/>
                <a:cs typeface="+mn-cs"/>
              </a:endParaRPr>
            </a:p>
          </p:txBody>
        </p:sp>
      </p:grp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957534" y="1442404"/>
            <a:ext cx="77650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CHÈN ĐOẠN VIDEO VÀO BÀI TRÌNH CHIẾU</a:t>
            </a:r>
            <a:endParaRPr lang="en-US" altLang="vi-VN" sz="28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9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1908175" y="1196975"/>
            <a:ext cx="5726113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600">
              <a:solidFill>
                <a:srgbClr val="FF3300"/>
              </a:solidFill>
              <a:latin typeface="VNI-Vari" pitchFamily="2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600">
              <a:solidFill>
                <a:srgbClr val="FF3300"/>
              </a:solidFill>
              <a:latin typeface="VNI-Vari" pitchFamily="2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3600">
              <a:latin typeface="VNI-Vari" pitchFamily="2" charset="0"/>
            </a:endParaRPr>
          </a:p>
        </p:txBody>
      </p:sp>
      <p:sp>
        <p:nvSpPr>
          <p:cNvPr id="64516" name="AutoShape 4"/>
          <p:cNvSpPr>
            <a:spLocks noChangeArrowheads="1"/>
          </p:cNvSpPr>
          <p:nvPr/>
        </p:nvSpPr>
        <p:spPr bwMode="auto">
          <a:xfrm>
            <a:off x="1908175" y="5445125"/>
            <a:ext cx="5257800" cy="1412875"/>
          </a:xfrm>
          <a:prstGeom prst="ellipseRibbon2">
            <a:avLst>
              <a:gd name="adj1" fmla="val 26023"/>
              <a:gd name="adj2" fmla="val 49972"/>
              <a:gd name="adj3" fmla="val 12500"/>
            </a:avLst>
          </a:prstGeom>
          <a:solidFill>
            <a:srgbClr val="99CC00"/>
          </a:solidFill>
          <a:ln w="38100">
            <a:solidFill>
              <a:schemeClr val="hlink"/>
            </a:solidFill>
            <a:rou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>
                <a:latin typeface="VNI-Vari" pitchFamily="2" charset="0"/>
              </a:rPr>
              <a:t>THANKS</a:t>
            </a:r>
            <a:endParaRPr lang="en-US" altLang="vi-VN">
              <a:latin typeface="VNI-Vari" pitchFamily="2" charset="0"/>
            </a:endParaRPr>
          </a:p>
        </p:txBody>
      </p:sp>
      <p:pic>
        <p:nvPicPr>
          <p:cNvPr id="46085" name="12 Theo dõi 12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3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836613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763713" y="620713"/>
            <a:ext cx="5761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vi-VN" altLang="vi-VN" sz="3600">
              <a:solidFill>
                <a:srgbClr val="000099"/>
              </a:solidFill>
              <a:latin typeface="VNI-Vari" pitchFamily="2" charset="0"/>
            </a:endParaRPr>
          </a:p>
        </p:txBody>
      </p:sp>
      <p:sp>
        <p:nvSpPr>
          <p:cNvPr id="64519" name="WordArt 7"/>
          <p:cNvSpPr>
            <a:spLocks noChangeArrowheads="1" noChangeShapeType="1" noTextEdit="1"/>
          </p:cNvSpPr>
          <p:nvPr/>
        </p:nvSpPr>
        <p:spPr bwMode="auto">
          <a:xfrm>
            <a:off x="1692275" y="1557338"/>
            <a:ext cx="5905500" cy="19431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NHẬN XÉT TIẾT HỌC</a:t>
            </a:r>
            <a:endParaRPr lang="en-US" sz="3600" kern="10" spc="-360">
              <a:ln w="12700">
                <a:solidFill>
                  <a:srgbClr val="000099"/>
                </a:solidFill>
                <a:rou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608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 descr="1600flower_14018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09600"/>
            <a:ext cx="9144000" cy="296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1055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510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190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  <a:p>
            <a:pPr algn="ctr" defTabSz="821055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6300">
              <a:solidFill>
                <a:srgbClr val="FF0000"/>
              </a:solidFill>
              <a:effectLst>
                <a:outerShdw blurRad="38100" dist="38100" dir="2700000">
                  <a:srgbClr val="C0C0C0"/>
                </a:outerShdw>
              </a:effectLst>
              <a:latin typeface=".VnHelvetInsH" pitchFamily="34" charset="0"/>
              <a:ea typeface="SimSun" panose="02010600030101010101" pitchFamily="2" charset="-122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Franklin Gothic Book" panose="020B0503020102020204" pitchFamily="34" charset="0"/>
            </a:endParaRPr>
          </a:p>
        </p:txBody>
      </p:sp>
      <p:pic>
        <p:nvPicPr>
          <p:cNvPr id="65541" name="Picture 6" descr="9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2" name="Picture 8" descr="9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9436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3" name="Picture 9" descr="9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8674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4" name="WordArt 18"/>
          <p:cNvSpPr>
            <a:spLocks noTextEdit="1"/>
          </p:cNvSpPr>
          <p:nvPr/>
        </p:nvSpPr>
        <p:spPr bwMode="auto">
          <a:xfrm>
            <a:off x="500063" y="3571875"/>
            <a:ext cx="7848600" cy="2905125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71838"/>
              </a:avLst>
            </a:prstTxWarp>
          </a:bodyPr>
          <a:lstStyle/>
          <a:p>
            <a:pPr algn="ctr"/>
            <a:r>
              <a:rPr lang="vi-VN" sz="3600" b="1" kern="10" spc="-36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  thành  cảm  ơn  quý  Thầy  và  các  em</a:t>
            </a:r>
            <a:endParaRPr lang="vi-VN" sz="3600" b="1" kern="10" spc="-360">
              <a:ln w="28575">
                <a:solidFill>
                  <a:schemeClr val="tx1"/>
                </a:solidFill>
                <a:rou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b="1" kern="10" spc="-36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  chúc  quý Thầy  sức  khỏe , </a:t>
            </a:r>
            <a:endParaRPr lang="vi-VN" sz="3600" b="1" kern="10" spc="-360">
              <a:ln w="28575">
                <a:solidFill>
                  <a:schemeClr val="tx1"/>
                </a:solidFill>
                <a:rou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b="1" kern="10" spc="-360">
                <a:ln w="28575">
                  <a:solidFill>
                    <a:schemeClr val="tx1"/>
                  </a:solidFill>
                  <a:round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 các  em  chăm  ngoan  học  giỏi.</a:t>
            </a:r>
            <a:endParaRPr lang="en-US" sz="3600" b="1" kern="10" spc="-360">
              <a:ln w="28575">
                <a:solidFill>
                  <a:schemeClr val="tx1"/>
                </a:solidFill>
                <a:round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5545" name="Picture 22" descr="Dove-02-ju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47213" flipV="1">
            <a:off x="7181850" y="738188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6" name="Picture 24" descr="Dove-02-ju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4629150" y="644525"/>
            <a:ext cx="16002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7" name="Picture 25" descr="Dove-02-ju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5892800" y="138113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18740" y="326247"/>
            <a:ext cx="390632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300" b="1">
                <a:solidFill>
                  <a:srgbClr val="FF0000"/>
                </a:solidFill>
                <a:cs typeface="Times New Roman" panose="02020603050405020304" pitchFamily="18" charset="0"/>
              </a:rPr>
              <a:t>KIỂM TRA BÀI CŨ</a:t>
            </a:r>
            <a:endParaRPr lang="en-US" altLang="vi-VN" sz="33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143001" y="320037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143001" y="320752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143001" y="318966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143001" y="321466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143001" y="322180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1" y="3609548"/>
            <a:ext cx="91440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50000"/>
              </a:spcBef>
              <a:buNone/>
            </a:pPr>
            <a:r>
              <a:rPr lang="en-US" altLang="vi-VN" sz="4400" smtClean="0">
                <a:cs typeface="Times New Roman" panose="02020603050405020304" pitchFamily="18" charset="0"/>
              </a:rPr>
              <a:t>	Insert </a:t>
            </a:r>
            <a:r>
              <a:rPr lang="en-US" altLang="vi-VN" sz="4400"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altLang="vi-VN" sz="4400" smtClean="0">
                <a:cs typeface="Times New Roman" panose="02020603050405020304" pitchFamily="18" charset="0"/>
                <a:sym typeface="Wingdings" panose="05000000000000000000" pitchFamily="2" charset="2"/>
              </a:rPr>
              <a:t>chọn Sound  chọn Sound from File… </a:t>
            </a:r>
            <a:endParaRPr lang="en-US" altLang="vi-VN" sz="4400" smtClean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None/>
            </a:pPr>
            <a:endParaRPr lang="en-US" altLang="vi-VN" sz="4400" smtClean="0"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0" y="2434753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solidFill>
                  <a:srgbClr val="0070C0"/>
                </a:solidFill>
                <a:cs typeface="Times New Roman" panose="02020603050405020304" pitchFamily="18" charset="0"/>
              </a:rPr>
              <a:t>Câu hỏi </a:t>
            </a:r>
            <a:r>
              <a:rPr lang="en-US" altLang="vi-VN" sz="3600" b="1" u="sng" smtClean="0">
                <a:solidFill>
                  <a:srgbClr val="0070C0"/>
                </a:solidFill>
                <a:cs typeface="Times New Roman" panose="02020603050405020304" pitchFamily="18" charset="0"/>
              </a:rPr>
              <a:t>1</a:t>
            </a:r>
            <a:r>
              <a:rPr lang="en-US" altLang="vi-VN" sz="3600" b="1" smtClean="0">
                <a:solidFill>
                  <a:srgbClr val="0070C0"/>
                </a:solidFill>
                <a:cs typeface="Times New Roman" panose="02020603050405020304" pitchFamily="18" charset="0"/>
              </a:rPr>
              <a:t>: Em hãy trình bày lệnh chèn âm thanh vào bài trình chiếu?</a:t>
            </a:r>
            <a:endParaRPr lang="en-US" altLang="vi-VN" sz="3600" b="1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281055" y="2923309"/>
            <a:ext cx="4862945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6255" y="3491345"/>
            <a:ext cx="1080654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18837" y="610092"/>
            <a:ext cx="3906326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300" b="1">
                <a:solidFill>
                  <a:srgbClr val="FF0000"/>
                </a:solidFill>
                <a:cs typeface="Times New Roman" panose="02020603050405020304" pitchFamily="18" charset="0"/>
              </a:rPr>
              <a:t>KIỂM TRA BÀI CŨ</a:t>
            </a:r>
            <a:endParaRPr lang="en-US" altLang="vi-VN" sz="33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143001" y="320037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143001" y="320752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143001" y="318966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143001" y="321466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143001" y="322180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2103" y="1781279"/>
            <a:ext cx="89797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chọn đáp án đúng cho câu hỏi sau:</a:t>
            </a:r>
            <a:endParaRPr lang="en-US" sz="1350">
              <a:solidFill>
                <a:srgbClr val="002060"/>
              </a:solidFill>
            </a:endParaRPr>
          </a:p>
        </p:txBody>
      </p:sp>
      <p:sp>
        <p:nvSpPr>
          <p:cNvPr id="11" name="Text Box 37"/>
          <p:cNvSpPr txBox="1">
            <a:spLocks noChangeArrowheads="1"/>
          </p:cNvSpPr>
          <p:nvPr/>
        </p:nvSpPr>
        <p:spPr bwMode="auto">
          <a:xfrm>
            <a:off x="721217" y="3609548"/>
            <a:ext cx="91440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FontTx/>
              <a:buAutoNum type="alphaUcPeriod"/>
            </a:pPr>
            <a:r>
              <a:rPr lang="en-US" altLang="vi-VN" smtClean="0">
                <a:cs typeface="Times New Roman" panose="02020603050405020304" pitchFamily="18" charset="0"/>
              </a:rPr>
              <a:t>                                   B</a:t>
            </a:r>
            <a:r>
              <a:rPr lang="en-US" altLang="vi-VN">
                <a:cs typeface="Times New Roman" panose="02020603050405020304" pitchFamily="18" charset="0"/>
              </a:rPr>
              <a:t>. </a:t>
            </a:r>
            <a:r>
              <a:rPr lang="en-US" altLang="vi-VN" smtClean="0">
                <a:cs typeface="Times New Roman" panose="02020603050405020304" pitchFamily="18" charset="0"/>
              </a:rPr>
              <a:t> </a:t>
            </a:r>
            <a:endParaRPr lang="en-US" altLang="vi-VN" smtClean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514350" indent="-514350" algn="just" eaLnBrk="1" hangingPunct="1">
              <a:lnSpc>
                <a:spcPct val="150000"/>
              </a:lnSpc>
              <a:spcBef>
                <a:spcPct val="50000"/>
              </a:spcBef>
              <a:buNone/>
            </a:pPr>
            <a:endParaRPr lang="en-US" altLang="vi-VN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vi-VN" smtClean="0">
                <a:cs typeface="Times New Roman" panose="02020603050405020304" pitchFamily="18" charset="0"/>
              </a:rPr>
              <a:t>C</a:t>
            </a:r>
            <a:r>
              <a:rPr lang="en-US" altLang="vi-VN">
                <a:cs typeface="Times New Roman" panose="02020603050405020304" pitchFamily="18" charset="0"/>
              </a:rPr>
              <a:t>. </a:t>
            </a:r>
            <a:r>
              <a:rPr lang="en-US" altLang="vi-VN" smtClean="0">
                <a:cs typeface="Times New Roman" panose="02020603050405020304" pitchFamily="18" charset="0"/>
              </a:rPr>
              <a:t>                                    </a:t>
            </a:r>
            <a:r>
              <a:rPr lang="en-US" altLang="vi-VN" smtClean="0"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n-US" altLang="vi-VN">
                <a:cs typeface="Times New Roman" panose="02020603050405020304" pitchFamily="18" charset="0"/>
                <a:sym typeface="Wingdings" panose="05000000000000000000" pitchFamily="2" charset="2"/>
              </a:rPr>
              <a:t>. </a:t>
            </a:r>
            <a:endParaRPr lang="en-US" altLang="vi-VN"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0" y="2434753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3600" b="1" u="sng">
                <a:solidFill>
                  <a:srgbClr val="0070C0"/>
                </a:solidFill>
                <a:cs typeface="Times New Roman" panose="02020603050405020304" pitchFamily="18" charset="0"/>
              </a:rPr>
              <a:t>Câu hỏi </a:t>
            </a:r>
            <a:r>
              <a:rPr lang="en-US" altLang="vi-VN" sz="3600" b="1" u="sng" smtClean="0">
                <a:solidFill>
                  <a:srgbClr val="0070C0"/>
                </a:solidFill>
                <a:cs typeface="Times New Roman" panose="02020603050405020304" pitchFamily="18" charset="0"/>
              </a:rPr>
              <a:t>2</a:t>
            </a:r>
            <a:r>
              <a:rPr lang="en-US" altLang="vi-VN" sz="3600" b="1" smtClean="0">
                <a:solidFill>
                  <a:srgbClr val="0070C0"/>
                </a:solidFill>
                <a:cs typeface="Times New Roman" panose="02020603050405020304" pitchFamily="18" charset="0"/>
              </a:rPr>
              <a:t>: Biểu tượng nào dùng để chèn âm thanh vào bài trình chiếu?</a:t>
            </a:r>
            <a:endParaRPr lang="en-US" altLang="vi-VN" sz="3600" b="1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833675" y="5503962"/>
            <a:ext cx="528034" cy="528034"/>
          </a:xfrm>
          <a:prstGeom prst="ellipse">
            <a:avLst/>
          </a:prstGeom>
          <a:noFill/>
          <a:ln w="603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/>
          <a:srcRect r="3837" b="36987"/>
          <a:stretch>
            <a:fillRect/>
          </a:stretch>
        </p:blipFill>
        <p:spPr bwMode="auto">
          <a:xfrm>
            <a:off x="1499321" y="3692669"/>
            <a:ext cx="1901132" cy="1580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r="5394" b="37023"/>
          <a:stretch>
            <a:fillRect/>
          </a:stretch>
        </p:blipFill>
        <p:spPr bwMode="auto">
          <a:xfrm>
            <a:off x="5581218" y="3641583"/>
            <a:ext cx="1716966" cy="1482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 r="4222" b="40103"/>
          <a:stretch>
            <a:fillRect/>
          </a:stretch>
        </p:blipFill>
        <p:spPr bwMode="auto">
          <a:xfrm>
            <a:off x="1427017" y="5472238"/>
            <a:ext cx="2109615" cy="1290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 r="2530" b="36099"/>
          <a:stretch>
            <a:fillRect/>
          </a:stretch>
        </p:blipFill>
        <p:spPr bwMode="auto">
          <a:xfrm>
            <a:off x="5554374" y="5259353"/>
            <a:ext cx="1791306" cy="158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flipV="1">
            <a:off x="1828800" y="2301443"/>
            <a:ext cx="3338945" cy="15037"/>
          </a:xfrm>
          <a:prstGeom prst="line">
            <a:avLst/>
          </a:prstGeom>
          <a:ln w="539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76584" y="813754"/>
            <a:ext cx="77650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CHÈN ĐOẠN VIDEO VÀO BÀI TRÌNH CHIẾU</a:t>
            </a:r>
            <a:endParaRPr lang="en-US" altLang="vi-VN" sz="280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1143001" y="3200378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4" name="Rectangle 6"/>
          <p:cNvSpPr>
            <a:spLocks noChangeArrowheads="1"/>
          </p:cNvSpPr>
          <p:nvPr/>
        </p:nvSpPr>
        <p:spPr bwMode="auto">
          <a:xfrm>
            <a:off x="1143001" y="3207522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5" name="Rectangle 7"/>
          <p:cNvSpPr>
            <a:spLocks noChangeArrowheads="1"/>
          </p:cNvSpPr>
          <p:nvPr/>
        </p:nvSpPr>
        <p:spPr bwMode="auto">
          <a:xfrm>
            <a:off x="1143001" y="3189663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6" name="Rectangle 8"/>
          <p:cNvSpPr>
            <a:spLocks noChangeArrowheads="1"/>
          </p:cNvSpPr>
          <p:nvPr/>
        </p:nvSpPr>
        <p:spPr bwMode="auto">
          <a:xfrm>
            <a:off x="1143001" y="3214665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40967" name="Rectangle 9"/>
          <p:cNvSpPr>
            <a:spLocks noChangeArrowheads="1"/>
          </p:cNvSpPr>
          <p:nvPr/>
        </p:nvSpPr>
        <p:spPr bwMode="auto">
          <a:xfrm>
            <a:off x="1143001" y="3221809"/>
            <a:ext cx="184731" cy="300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1350"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0976" y="1254806"/>
            <a:ext cx="34508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cần ghi nhớ</a:t>
            </a:r>
            <a:endParaRPr lang="en-US" sz="1350">
              <a:solidFill>
                <a:srgbClr val="7030A0"/>
              </a:solidFill>
            </a:endParaRP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0" y="1825153"/>
            <a:ext cx="9144000" cy="181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spcBef>
                <a:spcPct val="50000"/>
              </a:spcBef>
              <a:buNone/>
            </a:pPr>
            <a:r>
              <a:rPr lang="en-US" altLang="vi-VN" b="1" smtClean="0">
                <a:solidFill>
                  <a:srgbClr val="0070C0"/>
                </a:solidFill>
                <a:cs typeface="Times New Roman" panose="02020603050405020304" pitchFamily="18" charset="0"/>
              </a:rPr>
              <a:t>	</a:t>
            </a:r>
            <a:r>
              <a:rPr lang="en-US" altLang="vi-VN" smtClean="0">
                <a:solidFill>
                  <a:srgbClr val="0070C0"/>
                </a:solidFill>
                <a:cs typeface="Times New Roman" panose="02020603050405020304" pitchFamily="18" charset="0"/>
              </a:rPr>
              <a:t>- </a:t>
            </a:r>
            <a:r>
              <a:rPr lang="en-US" altLang="vi-VN" smtClean="0">
                <a:cs typeface="Times New Roman" panose="02020603050405020304" pitchFamily="18" charset="0"/>
              </a:rPr>
              <a:t>Để chèn đoạn video vào trang trình chiếu em sử dụng lệnh </a:t>
            </a:r>
            <a:r>
              <a:rPr lang="en-US" altLang="vi-VN" b="1" smtClean="0">
                <a:cs typeface="Times New Roman" panose="02020603050405020304" pitchFamily="18" charset="0"/>
              </a:rPr>
              <a:t>Insert </a:t>
            </a:r>
            <a:r>
              <a:rPr lang="en-US" altLang="vi-VN" b="1" smtClean="0">
                <a:cs typeface="Times New Roman" panose="02020603050405020304" pitchFamily="18" charset="0"/>
                <a:sym typeface="Wingdings" panose="05000000000000000000" pitchFamily="2" charset="2"/>
              </a:rPr>
              <a:t> chọn Movie (            ) </a:t>
            </a:r>
            <a:endParaRPr lang="en-US" altLang="vi-VN" b="1" smtClean="0"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>
              <a:spcBef>
                <a:spcPct val="50000"/>
              </a:spcBef>
              <a:buNone/>
            </a:pPr>
            <a:r>
              <a:rPr lang="en-US" altLang="vi-VN" b="1" smtClean="0">
                <a:cs typeface="Times New Roman" panose="02020603050405020304" pitchFamily="18" charset="0"/>
                <a:sym typeface="Wingdings" panose="05000000000000000000" pitchFamily="2" charset="2"/>
              </a:rPr>
              <a:t> chọn Movie from File… </a:t>
            </a:r>
            <a:endParaRPr lang="en-US" altLang="vi-VN" sz="3600" b="1"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836829" y="2292958"/>
            <a:ext cx="921538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37"/>
          <p:cNvSpPr txBox="1">
            <a:spLocks noChangeArrowheads="1"/>
          </p:cNvSpPr>
          <p:nvPr/>
        </p:nvSpPr>
        <p:spPr bwMode="auto">
          <a:xfrm>
            <a:off x="0" y="3769519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smtClean="0">
                <a:solidFill>
                  <a:srgbClr val="0070C0"/>
                </a:solidFill>
                <a:cs typeface="Times New Roman" panose="02020603050405020304" pitchFamily="18" charset="0"/>
              </a:rPr>
              <a:t>	</a:t>
            </a:r>
            <a:r>
              <a:rPr lang="en-US" altLang="vi-VN" smtClean="0">
                <a:cs typeface="Times New Roman" panose="02020603050405020304" pitchFamily="18" charset="0"/>
              </a:rPr>
              <a:t>- Video là dạng dữ liệu đa phương tiện trong bài trình chiếu</a:t>
            </a:r>
            <a:endParaRPr lang="en-US" altLang="vi-VN" sz="2800">
              <a:cs typeface="Times New Roman" panose="02020603050405020304" pitchFamily="18" charset="0"/>
            </a:endParaRPr>
          </a:p>
        </p:txBody>
      </p: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0" y="4846595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mtClean="0">
                <a:solidFill>
                  <a:srgbClr val="0070C0"/>
                </a:solidFill>
                <a:cs typeface="Times New Roman" panose="02020603050405020304" pitchFamily="18" charset="0"/>
              </a:rPr>
              <a:t>	</a:t>
            </a:r>
            <a:r>
              <a:rPr lang="en-US" altLang="vi-VN" smtClean="0">
                <a:cs typeface="Times New Roman" panose="02020603050405020304" pitchFamily="18" charset="0"/>
              </a:rPr>
              <a:t>- Nội dung video giúp các em thể hiện ý tưởng của mình một cách sinh động và thuyết phục hơn.</a:t>
            </a:r>
            <a:endParaRPr lang="en-US" altLang="vi-VN">
              <a:cs typeface="Times New Roman" panose="02020603050405020304" pitchFamily="18" charset="0"/>
            </a:endParaRPr>
          </a:p>
        </p:txBody>
      </p:sp>
      <p:sp>
        <p:nvSpPr>
          <p:cNvPr id="15" name="Hình chữ nhật 10"/>
          <p:cNvSpPr>
            <a:spLocks noChangeArrowheads="1"/>
          </p:cNvSpPr>
          <p:nvPr/>
        </p:nvSpPr>
        <p:spPr bwMode="auto">
          <a:xfrm>
            <a:off x="1800225" y="111321"/>
            <a:ext cx="5543550" cy="737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100" b="1" i="1">
                <a:solidFill>
                  <a:srgbClr val="0070C0"/>
                </a:solidFill>
                <a:cs typeface="Times New Roman" panose="02020603050405020304" pitchFamily="18" charset="0"/>
              </a:rPr>
              <a:t>Thứ tư ngày 11</a:t>
            </a:r>
            <a:r>
              <a:rPr lang="en-US" altLang="vi-VN" sz="2100" b="1" i="1" smtClean="0">
                <a:solidFill>
                  <a:srgbClr val="0070C0"/>
                </a:solidFill>
                <a:cs typeface="Times New Roman" panose="02020603050405020304" pitchFamily="18" charset="0"/>
              </a:rPr>
              <a:t> </a:t>
            </a:r>
            <a:r>
              <a:rPr lang="en-US" altLang="vi-VN" sz="2100" b="1" i="1">
                <a:solidFill>
                  <a:srgbClr val="0070C0"/>
                </a:solidFill>
                <a:cs typeface="Times New Roman" panose="02020603050405020304" pitchFamily="18" charset="0"/>
              </a:rPr>
              <a:t>Tháng </a:t>
            </a:r>
            <a:r>
              <a:rPr lang="en-US" altLang="vi-VN" sz="2100" b="1" i="1" smtClean="0">
                <a:solidFill>
                  <a:srgbClr val="0070C0"/>
                </a:solidFill>
                <a:cs typeface="Times New Roman" panose="02020603050405020304" pitchFamily="18" charset="0"/>
              </a:rPr>
              <a:t>12 </a:t>
            </a:r>
            <a:r>
              <a:rPr lang="en-US" altLang="vi-VN" sz="2100" b="1" i="1">
                <a:solidFill>
                  <a:srgbClr val="0070C0"/>
                </a:solidFill>
                <a:cs typeface="Times New Roman" panose="02020603050405020304" pitchFamily="18" charset="0"/>
              </a:rPr>
              <a:t>năm </a:t>
            </a:r>
            <a:r>
              <a:rPr lang="en-US" altLang="vi-VN" sz="2100" b="1" i="1" smtClean="0">
                <a:solidFill>
                  <a:srgbClr val="0070C0"/>
                </a:solidFill>
                <a:cs typeface="Times New Roman" panose="02020603050405020304" pitchFamily="18" charset="0"/>
              </a:rPr>
              <a:t>2019</a:t>
            </a:r>
            <a:endParaRPr lang="en-US" altLang="vi-VN" sz="2100" b="1" i="1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vi-VN" sz="2100" b="1" u="sng">
                <a:solidFill>
                  <a:srgbClr val="0070C0"/>
                </a:solidFill>
                <a:cs typeface="Times New Roman" panose="02020603050405020304" pitchFamily="18" charset="0"/>
              </a:rPr>
              <a:t>Tin học</a:t>
            </a:r>
            <a:endParaRPr lang="en-US" altLang="vi-VN" sz="2100">
              <a:solidFill>
                <a:srgbClr val="0070C0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6312" y="0"/>
            <a:ext cx="3260769" cy="60848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smtClean="0">
                <a:solidFill>
                  <a:srgbClr val="FF0000"/>
                </a:solidFill>
              </a:rPr>
              <a:t>THỰC HÀNH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/>
          <p:nvPr/>
        </p:nvSpPr>
        <p:spPr>
          <a:xfrm>
            <a:off x="115911" y="513634"/>
            <a:ext cx="9688132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Em soạn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bài trình chiếu về tỉnh/ thành phố mà em yêu thích với nội dung gồm 5 trang.</a:t>
            </a: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/>
          <p:nvPr/>
        </p:nvSpPr>
        <p:spPr>
          <a:xfrm>
            <a:off x="228600" y="1654966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0" i="1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Sử</a:t>
            </a:r>
            <a:r>
              <a:rPr kumimoji="0" lang="en-US" sz="3200" b="0" i="1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dụng các nguồn thông tin từ internet, sách, báo rồi tóm tắt nội dung các trang theo yêu cầu sau:</a:t>
            </a:r>
            <a:endParaRPr kumimoji="0" lang="en-US" sz="3200" b="0" i="1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/>
          <p:nvPr/>
        </p:nvSpPr>
        <p:spPr>
          <a:xfrm>
            <a:off x="228600" y="2887850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 1: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Tiêu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đề của tỉnh/ thành phố mà em yêu thích, phía dưới tiêu đề ghi họ tên người soạn.</a:t>
            </a: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/>
          <p:nvPr/>
        </p:nvSpPr>
        <p:spPr>
          <a:xfrm>
            <a:off x="228600" y="3817241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 2: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Giới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thiệu đặc điểm địa lí, khí hậu.</a:t>
            </a: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/>
          <p:nvPr/>
        </p:nvSpPr>
        <p:spPr>
          <a:xfrm>
            <a:off x="228600" y="4406290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 3: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Giới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thiệu đặc điểm kinh tế, xã hội.</a:t>
            </a: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/>
          <p:nvPr/>
        </p:nvSpPr>
        <p:spPr>
          <a:xfrm>
            <a:off x="228600" y="4986685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 4: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Giới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thiệu một số địa danh du lịch, văn hóa nổi bật.</a:t>
            </a: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/>
          <p:nvPr/>
        </p:nvSpPr>
        <p:spPr>
          <a:xfrm>
            <a:off x="228600" y="5931066"/>
            <a:ext cx="8915400" cy="6084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 5: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Phần</a:t>
            </a:r>
            <a:r>
              <a:rPr kumimoji="0" lang="en-US" sz="3200" b="0" i="0" u="none" strike="noStrike" kern="1200" cap="none" spc="0" normalizeH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kết luận và lời cảm ơn</a:t>
            </a: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noProof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133565" y="950503"/>
            <a:ext cx="2910625" cy="1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996226" y="940158"/>
            <a:ext cx="3503054" cy="12879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41480" y="1477691"/>
            <a:ext cx="2910625" cy="1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134118" y="1430814"/>
            <a:ext cx="3749363" cy="16257"/>
          </a:xfrm>
          <a:prstGeom prst="line">
            <a:avLst/>
          </a:prstGeom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P. Đà Nẵng.jpg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09600"/>
            <a:ext cx="8610600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THÀNH PHỐ ĐÀ NẴNG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4800" y="5105400"/>
            <a:ext cx="6400800" cy="1752600"/>
          </a:xfrm>
        </p:spPr>
        <p:txBody>
          <a:bodyPr/>
          <a:lstStyle/>
          <a:p>
            <a:r>
              <a:rPr lang="vi-VN" dirty="0" smtClean="0">
                <a:solidFill>
                  <a:schemeClr val="bg1"/>
                </a:solidFill>
              </a:rPr>
              <a:t>Ngư</a:t>
            </a:r>
            <a:r>
              <a:rPr lang="en-US" dirty="0" smtClean="0">
                <a:solidFill>
                  <a:schemeClr val="bg1"/>
                </a:solidFill>
              </a:rPr>
              <a:t>ỜI </a:t>
            </a:r>
            <a:r>
              <a:rPr lang="en-US" dirty="0" err="1" smtClean="0">
                <a:solidFill>
                  <a:schemeClr val="bg1"/>
                </a:solidFill>
              </a:rPr>
              <a:t>Soạn</a:t>
            </a:r>
            <a:r>
              <a:rPr lang="en-US" dirty="0">
                <a:solidFill>
                  <a:schemeClr val="bg1"/>
                </a:solidFill>
              </a:rPr>
              <a:t>: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Thư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Người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Đọc:Thảo</a:t>
            </a:r>
            <a:r>
              <a:rPr lang="en-US" dirty="0" smtClean="0">
                <a:solidFill>
                  <a:schemeClr val="bg1"/>
                </a:solidFill>
              </a:rPr>
              <a:t> My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ảnh đẹp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>
                <a:solidFill>
                  <a:srgbClr val="FFFF00"/>
                </a:solidFill>
              </a:rPr>
              <a:t>Khí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hậu</a:t>
            </a:r>
            <a:r>
              <a:rPr lang="en-US" sz="3600" dirty="0" smtClean="0">
                <a:solidFill>
                  <a:srgbClr val="FFFF00"/>
                </a:solidFill>
              </a:rPr>
              <a:t> ở </a:t>
            </a:r>
            <a:r>
              <a:rPr lang="en-US" sz="3600" dirty="0" err="1" smtClean="0">
                <a:solidFill>
                  <a:srgbClr val="FFFF00"/>
                </a:solidFill>
              </a:rPr>
              <a:t>đây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mát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mẻ</a:t>
            </a:r>
            <a:r>
              <a:rPr lang="en-US" sz="3600" dirty="0" smtClean="0">
                <a:solidFill>
                  <a:srgbClr val="FFFF00"/>
                </a:solidFill>
              </a:rPr>
              <a:t>, </a:t>
            </a:r>
            <a:r>
              <a:rPr lang="en-US" sz="3600" dirty="0" err="1" smtClean="0">
                <a:solidFill>
                  <a:srgbClr val="FFFF00"/>
                </a:solidFill>
              </a:rPr>
              <a:t>trong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lành</a:t>
            </a:r>
            <a:r>
              <a:rPr lang="en-US" sz="3600" dirty="0" smtClean="0">
                <a:solidFill>
                  <a:srgbClr val="FFFF00"/>
                </a:solidFill>
              </a:rPr>
              <a:t>. </a:t>
            </a:r>
            <a:r>
              <a:rPr lang="en-US" sz="3600" dirty="0" err="1" smtClean="0">
                <a:solidFill>
                  <a:srgbClr val="FFFF00"/>
                </a:solidFill>
              </a:rPr>
              <a:t>Vào</a:t>
            </a:r>
            <a:r>
              <a:rPr lang="en-US" sz="3600" dirty="0" smtClean="0">
                <a:solidFill>
                  <a:srgbClr val="FFFF00"/>
                </a:solidFill>
              </a:rPr>
              <a:t> ban </a:t>
            </a:r>
            <a:r>
              <a:rPr lang="en-US" sz="3600" dirty="0" err="1" smtClean="0">
                <a:solidFill>
                  <a:srgbClr val="FFFF00"/>
                </a:solidFill>
              </a:rPr>
              <a:t>đêm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có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rất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nhiều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cảnh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đẹp</a:t>
            </a:r>
            <a:r>
              <a:rPr lang="en-US" sz="3600" dirty="0" smtClean="0">
                <a:solidFill>
                  <a:srgbClr val="FFFF00"/>
                </a:solidFill>
              </a:rPr>
              <a:t>. </a:t>
            </a:r>
            <a:r>
              <a:rPr lang="en-US" sz="3600" dirty="0" err="1" smtClean="0">
                <a:solidFill>
                  <a:srgbClr val="FFFF00"/>
                </a:solidFill>
              </a:rPr>
              <a:t>Ánh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đèn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nhấp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nháy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như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những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ngôi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sao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sáng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lấp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lánh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trên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bầu</a:t>
            </a:r>
            <a:r>
              <a:rPr lang="en-US" sz="3600" dirty="0" smtClean="0">
                <a:solidFill>
                  <a:srgbClr val="FFFF00"/>
                </a:solidFill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</a:rPr>
              <a:t>trời</a:t>
            </a:r>
            <a:r>
              <a:rPr lang="en-US" sz="3600" dirty="0" smtClean="0">
                <a:solidFill>
                  <a:srgbClr val="FFFF00"/>
                </a:solidFill>
              </a:rPr>
              <a:t>.</a:t>
            </a:r>
            <a:endParaRPr lang="en-GB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Bãi Biển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5541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solidFill>
                  <a:srgbClr val="7030A0"/>
                </a:solidFill>
              </a:rPr>
              <a:t>Ở </a:t>
            </a:r>
            <a:r>
              <a:rPr lang="en-US" sz="3600" dirty="0" err="1" smtClean="0">
                <a:solidFill>
                  <a:srgbClr val="7030A0"/>
                </a:solidFill>
              </a:rPr>
              <a:t>Đà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Nẵng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có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rất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nhiều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tòa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nhà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cao</a:t>
            </a:r>
            <a:r>
              <a:rPr lang="en-US" sz="3600" dirty="0" smtClean="0">
                <a:solidFill>
                  <a:srgbClr val="7030A0"/>
                </a:solidFill>
              </a:rPr>
              <a:t>, </a:t>
            </a:r>
            <a:r>
              <a:rPr lang="en-US" sz="3600" dirty="0" err="1" smtClean="0">
                <a:solidFill>
                  <a:srgbClr val="7030A0"/>
                </a:solidFill>
              </a:rPr>
              <a:t>siêu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thị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và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khách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sạn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được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trang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trí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lộng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lẫy</a:t>
            </a:r>
            <a:r>
              <a:rPr lang="en-US" sz="3600" dirty="0" smtClean="0">
                <a:solidFill>
                  <a:srgbClr val="7030A0"/>
                </a:solidFill>
              </a:rPr>
              <a:t>, </a:t>
            </a:r>
            <a:r>
              <a:rPr lang="en-US" sz="3600" dirty="0" err="1" smtClean="0">
                <a:solidFill>
                  <a:srgbClr val="7030A0"/>
                </a:solidFill>
              </a:rPr>
              <a:t>nhiều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bãi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biển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đẹp</a:t>
            </a:r>
            <a:r>
              <a:rPr lang="en-US" sz="3600" dirty="0" smtClean="0">
                <a:solidFill>
                  <a:srgbClr val="7030A0"/>
                </a:solidFill>
              </a:rPr>
              <a:t>, </a:t>
            </a:r>
            <a:r>
              <a:rPr lang="en-US" sz="3600" dirty="0" err="1" smtClean="0">
                <a:solidFill>
                  <a:srgbClr val="7030A0"/>
                </a:solidFill>
              </a:rPr>
              <a:t>nước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biển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có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màu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xanh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trong</a:t>
            </a:r>
            <a:r>
              <a:rPr lang="en-US" sz="3600" dirty="0" smtClean="0">
                <a:solidFill>
                  <a:srgbClr val="7030A0"/>
                </a:solidFill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</a:rPr>
              <a:t>vắt</a:t>
            </a:r>
            <a:r>
              <a:rPr lang="en-US" sz="3600" dirty="0" smtClean="0">
                <a:solidFill>
                  <a:srgbClr val="7030A0"/>
                </a:solidFill>
              </a:rPr>
              <a:t>.</a:t>
            </a:r>
            <a:endParaRPr lang="en-GB" sz="3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Ngũ Hành Sơn.jpg"/>
          <p:cNvPicPr>
            <a:picLocks noGrp="1" noChangeAspect="1"/>
          </p:cNvPicPr>
          <p:nvPr>
            <p:ph idx="1"/>
          </p:nvPr>
        </p:nvPicPr>
        <p:blipFill>
          <a:blip r:embed="rId1" cstate="print"/>
          <a:stretch>
            <a:fillRect/>
          </a:stretch>
        </p:blipFill>
        <p:spPr>
          <a:xfrm>
            <a:off x="0" y="1633220"/>
            <a:ext cx="9144000" cy="522478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>
                <a:solidFill>
                  <a:srgbClr val="0070C0"/>
                </a:solidFill>
              </a:rPr>
              <a:t>Đà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Nẵng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là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khu</a:t>
            </a:r>
            <a:r>
              <a:rPr lang="en-US" sz="3600" dirty="0" smtClean="0">
                <a:solidFill>
                  <a:srgbClr val="0070C0"/>
                </a:solidFill>
              </a:rPr>
              <a:t> du </a:t>
            </a:r>
            <a:r>
              <a:rPr lang="en-US" sz="3600" dirty="0" err="1" smtClean="0">
                <a:solidFill>
                  <a:srgbClr val="0070C0"/>
                </a:solidFill>
              </a:rPr>
              <a:t>lịch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văn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hóa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lớn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nhất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thế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giới</a:t>
            </a:r>
            <a:r>
              <a:rPr lang="en-US" sz="3600" dirty="0" smtClean="0">
                <a:solidFill>
                  <a:srgbClr val="0070C0"/>
                </a:solidFill>
              </a:rPr>
              <a:t>. </a:t>
            </a:r>
            <a:r>
              <a:rPr lang="en-US" sz="3600" dirty="0" err="1" smtClean="0">
                <a:solidFill>
                  <a:srgbClr val="0070C0"/>
                </a:solidFill>
              </a:rPr>
              <a:t>Là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khu</a:t>
            </a:r>
            <a:r>
              <a:rPr lang="en-US" sz="3600" dirty="0" smtClean="0">
                <a:solidFill>
                  <a:srgbClr val="0070C0"/>
                </a:solidFill>
              </a:rPr>
              <a:t> du </a:t>
            </a:r>
            <a:r>
              <a:rPr lang="en-US" sz="3600" dirty="0" err="1" smtClean="0">
                <a:solidFill>
                  <a:srgbClr val="0070C0"/>
                </a:solidFill>
              </a:rPr>
              <a:t>lịch</a:t>
            </a:r>
            <a:r>
              <a:rPr lang="en-US" sz="3600" dirty="0" smtClean="0">
                <a:solidFill>
                  <a:srgbClr val="0070C0"/>
                </a:solidFill>
              </a:rPr>
              <a:t>, </a:t>
            </a:r>
            <a:r>
              <a:rPr lang="en-US" sz="3600" dirty="0" err="1" smtClean="0">
                <a:solidFill>
                  <a:srgbClr val="0070C0"/>
                </a:solidFill>
              </a:rPr>
              <a:t>nghỉ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mát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được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nhiều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người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biết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đến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và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muốn</a:t>
            </a:r>
            <a:r>
              <a:rPr lang="en-US" sz="3600" dirty="0" smtClean="0">
                <a:solidFill>
                  <a:srgbClr val="0070C0"/>
                </a:solidFill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</a:rPr>
              <a:t>tới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  <a:endParaRPr lang="en-GB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2221</Words>
  <Application>WPS Presentation</Application>
  <PresentationFormat>On-screen Show (4:3)</PresentationFormat>
  <Paragraphs>118</Paragraphs>
  <Slides>15</Slides>
  <Notes>2</Notes>
  <HiddenSlides>0</HiddenSlides>
  <MMClips>2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2" baseType="lpstr">
      <vt:lpstr>Arial</vt:lpstr>
      <vt:lpstr>SimSun</vt:lpstr>
      <vt:lpstr>Wingdings</vt:lpstr>
      <vt:lpstr>Times New Roman</vt:lpstr>
      <vt:lpstr>UTM Avo</vt:lpstr>
      <vt:lpstr>Segoe Print</vt:lpstr>
      <vt:lpstr>Times New Roman</vt:lpstr>
      <vt:lpstr>.VnTime</vt:lpstr>
      <vt:lpstr>Wingdings</vt:lpstr>
      <vt:lpstr>Franklin Gothic Book</vt:lpstr>
      <vt:lpstr>VNI-Vari</vt:lpstr>
      <vt:lpstr>.VnHelvetInsH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THÀNH PHỐ ĐÀ NẴNG </vt:lpstr>
      <vt:lpstr>Khí hậu ở đây mát mẻ, trong lành. Vào ban đêm có rất nhiều cảnh đẹp. Ánh đèn nhấp nháy như những ngôi sao sáng lấp lánh trên bầu trời.</vt:lpstr>
      <vt:lpstr>Ở Đà Nẵng có rất nhiều tòa nhà cao, siêu thị và khách sạn được trang trí lộng lẫy, nhiều bãi biển đẹp, nước biển có màu xanh trong vắt.</vt:lpstr>
      <vt:lpstr>Đà Nẵng là khu du lịch văn hóa lớn nhất thế giới. Là khu du lịch, nghỉ mát được nhiều người biết đến và muốn tới.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tieng</dc:creator>
  <cp:lastModifiedBy>Admin</cp:lastModifiedBy>
  <cp:revision>83</cp:revision>
  <dcterms:created xsi:type="dcterms:W3CDTF">2018-10-27T00:46:00Z</dcterms:created>
  <dcterms:modified xsi:type="dcterms:W3CDTF">2019-12-11T08:52:24Z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1033-11.2.0.9052</vt:lpwstr>
  </property>
</Properties>
</file>