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259" r:id="rId3"/>
    <p:sldId id="256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9" r:id="rId36"/>
    <p:sldId id="298" r:id="rId37"/>
    <p:sldId id="278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8FAC-5A50-45E2-9743-AE0E49C38238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DF103-1F82-4E1E-8B37-674A83A99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93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27F984-A9C5-4A59-A9C8-1C4AABBB97D6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file:///C:\Users\My%20PC\Downloads\dung-1.mp3" TargetMode="External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openxmlformats.org/officeDocument/2006/relationships/audio" Target="file:///D:\GI&#193;O%20&#193;N%20&amp;%20T&#431;%20LI&#7878;U%20TIN%20H&#7884;C\KH&#7888;I%203\CV%20Hinh%20chu%20nhat\01%20India%20Music.wma" TargetMode="External"/><Relationship Id="rId1" Type="http://schemas.openxmlformats.org/officeDocument/2006/relationships/audio" Target="file:///D:\Dalat\04%20Track%204.wma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9.xml"/><Relationship Id="rId18" Type="http://schemas.openxmlformats.org/officeDocument/2006/relationships/slide" Target="slide33.xml"/><Relationship Id="rId3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image" Target="../media/image8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10" Type="http://schemas.openxmlformats.org/officeDocument/2006/relationships/slide" Target="slide11.xml"/><Relationship Id="rId19" Type="http://schemas.openxmlformats.org/officeDocument/2006/relationships/image" Target="../media/image9.jpeg"/><Relationship Id="rId4" Type="http://schemas.openxmlformats.org/officeDocument/2006/relationships/slide" Target="slide15.xml"/><Relationship Id="rId9" Type="http://schemas.openxmlformats.org/officeDocument/2006/relationships/slide" Target="slide13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cs typeface="Arial" charset="0"/>
              </a:rPr>
              <a:t>vc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2954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1508" name="Picture 3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529263"/>
            <a:ext cx="13716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0292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54864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1816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butterflies_flowers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5486400"/>
            <a:ext cx="1371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 descr="maple_leaf_brown_falling_sm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6019800"/>
            <a:ext cx="498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11628">
            <a:off x="5242719" y="5730081"/>
            <a:ext cx="5730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4" descr="maple_leaf_brown_falling_sm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248690">
            <a:off x="6877050" y="6296025"/>
            <a:ext cx="542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11628">
            <a:off x="1966119" y="6223794"/>
            <a:ext cx="5730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6" descr="maple_leaf_falling_md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11628">
            <a:off x="461168" y="4415632"/>
            <a:ext cx="7540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7" descr="maple_leaf_brown_falling_sm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85125" y="4419600"/>
            <a:ext cx="784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6" name="WordArt 22"/>
          <p:cNvSpPr>
            <a:spLocks noChangeArrowheads="1" noChangeShapeType="1" noTextEdit="1"/>
          </p:cNvSpPr>
          <p:nvPr/>
        </p:nvSpPr>
        <p:spPr bwMode="auto">
          <a:xfrm>
            <a:off x="1803400" y="3605213"/>
            <a:ext cx="5638800" cy="1273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36"/>
              </a:avLst>
            </a:prstTxWarp>
          </a:bodyPr>
          <a:lstStyle/>
          <a:p>
            <a:pPr algn="ctr"/>
            <a:endParaRPr lang="en-US" sz="2800" b="1" i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1770" name="04 Track 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56388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01 India Music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10600" y="60960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30" descr="xmaslight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1" descr="xmaslight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WordArt 6"/>
          <p:cNvSpPr>
            <a:spLocks noChangeArrowheads="1" noChangeShapeType="1" noTextEdit="1"/>
          </p:cNvSpPr>
          <p:nvPr/>
        </p:nvSpPr>
        <p:spPr bwMode="auto">
          <a:xfrm>
            <a:off x="692150" y="2293938"/>
            <a:ext cx="8077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7269"/>
                <a:gd name="adj2" fmla="val 0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alibri"/>
            </a:endParaRPr>
          </a:p>
        </p:txBody>
      </p:sp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731124" cy="4038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tiểu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Ngọc Lâm</a:t>
            </a:r>
            <a:endParaRPr lang="en-US" sz="36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x="102000" sy="102000" algn="ctr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CUỐI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I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102000" sy="102000" algn="ctr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x="102000" sy="102000" algn="ctr" rotWithShape="0">
                  <a:srgbClr val="000000">
                    <a:alpha val="39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635125" y="3516313"/>
            <a:ext cx="2286000" cy="1905000"/>
            <a:chOff x="336" y="-288"/>
            <a:chExt cx="624" cy="576"/>
          </a:xfrm>
        </p:grpSpPr>
        <p:pic>
          <p:nvPicPr>
            <p:cNvPr id="21538" name="Picture 52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53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0" name="Picture 54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1" name="Picture 55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2" name="Picture 56" descr="DSTARS-P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153025" y="3605213"/>
            <a:ext cx="2286000" cy="1905000"/>
            <a:chOff x="336" y="-288"/>
            <a:chExt cx="624" cy="576"/>
          </a:xfrm>
        </p:grpSpPr>
        <p:pic>
          <p:nvPicPr>
            <p:cNvPr id="21533" name="Picture 52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4" name="Picture 53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54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55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56" descr="DSTARS-P"/>
            <p:cNvPicPr>
              <a:picLocks noChangeAspect="1" noChangeArrowheads="1" noCrop="1"/>
            </p:cNvPicPr>
            <p:nvPr/>
          </p:nvPicPr>
          <p:blipFill>
            <a:blip r:embed="rId11">
              <a:lum bright="-2000"/>
            </a:blip>
            <a:srcRect/>
            <a:stretch>
              <a:fillRect/>
            </a:stretch>
          </p:blipFill>
          <p:spPr bwMode="auto"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dung-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43913" y="6384925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4646" fill="hold"/>
                                        <p:tgtEl>
                                          <p:spTgt spid="31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56" tmFilter="0, 0; 0.125,0.2665; 0.25,0.4; 0.375,0.465; 0.5,0.5;  0.625,0.535; 0.75,0.6; 0.875,0.7335; 1,1">
                                          <p:stCondLst>
                                            <p:cond delay="27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78" tmFilter="0, 0; 0.125,0.2665; 0.25,0.4; 0.375,0.465; 0.5,0.5;  0.625,0.535; 0.75,0.6; 0.875,0.7335; 1,1">
                                          <p:stCondLst>
                                            <p:cond delay="549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1" tmFilter="0, 0; 0.125,0.2665; 0.25,0.4; 0.375,0.465; 0.5,0.5;  0.625,0.535; 0.75,0.6; 0.875,0.7335; 1,1">
                                          <p:stCondLst>
                                            <p:cond delay="687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8">
                                          <p:stCondLst>
                                            <p:cond delay="26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89" decel="50000">
                                          <p:stCondLst>
                                            <p:cond delay="280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8">
                                          <p:stCondLst>
                                            <p:cond delay="544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89" decel="50000">
                                          <p:stCondLst>
                                            <p:cond delay="555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8">
                                          <p:stCondLst>
                                            <p:cond delay="68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89" decel="50000">
                                          <p:stCondLst>
                                            <p:cond delay="69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8">
                                          <p:stCondLst>
                                            <p:cond delay="750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89" decel="50000">
                                          <p:stCondLst>
                                            <p:cond delay="761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1766" grpId="0" animBg="1"/>
      <p:bldP spid="31766" grpId="1" animBg="1"/>
      <p:bldP spid="30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15240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vật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bài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tre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lúa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sông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máng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mây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nhà</a:t>
            </a:r>
            <a:r>
              <a:rPr lang="en-US" sz="3600" b="1" i="1" dirty="0" smtClean="0">
                <a:solidFill>
                  <a:srgbClr val="000099"/>
                </a:solidFill>
              </a:rPr>
              <a:t> ở,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ngói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mới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trường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học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cây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gạo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mặt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lá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cờ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Tổ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quốc</a:t>
            </a:r>
            <a:r>
              <a:rPr lang="en-US" sz="3600" b="1" i="1" dirty="0" smtClean="0">
                <a:solidFill>
                  <a:srgbClr val="000099"/>
                </a:solidFill>
              </a:rPr>
              <a:t>.</a:t>
            </a:r>
          </a:p>
          <a:p>
            <a:pPr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vật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bằng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nhiều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ấy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tre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lúa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sông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máng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mát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mây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xanh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ngắt</a:t>
            </a:r>
            <a:r>
              <a:rPr lang="en-US" sz="3600" b="1" i="1" dirty="0" smtClean="0">
                <a:solidFill>
                  <a:srgbClr val="000099"/>
                </a:solidFill>
              </a:rPr>
              <a:t> 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ngói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mới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đỏ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tươi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trường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học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đỏ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thắm</a:t>
            </a:r>
            <a:r>
              <a:rPr lang="en-US" sz="3600" b="1" i="1" dirty="0" smtClean="0">
                <a:solidFill>
                  <a:srgbClr val="000099"/>
                </a:solidFill>
              </a:rPr>
              <a:t>,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mặt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trời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đỏ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chót</a:t>
            </a:r>
            <a:r>
              <a:rPr lang="en-US" sz="3600" b="1" i="1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đúng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nhất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</a:t>
            </a:r>
            <a:endParaRPr lang="vi-VN" sz="3600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 c</a:t>
            </a:r>
            <a:r>
              <a:rPr lang="en-US" sz="3600" b="1" dirty="0" smtClean="0">
                <a:solidFill>
                  <a:srgbClr val="000099"/>
                </a:solidFill>
              </a:rPr>
              <a:t>/ </a:t>
            </a:r>
            <a:r>
              <a:rPr lang="en-US" sz="3600" b="1" dirty="0" err="1" smtClean="0">
                <a:solidFill>
                  <a:srgbClr val="000099"/>
                </a:solidFill>
              </a:rPr>
              <a:t>Vì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bạn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nhỏ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yêu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quê</a:t>
            </a:r>
            <a:r>
              <a:rPr lang="en-US" sz="3600" b="1" dirty="0" smtClean="0">
                <a:solidFill>
                  <a:srgbClr val="000099"/>
                </a:solidFill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</a:rPr>
              <a:t>hương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20000" y="5791200"/>
            <a:ext cx="12954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3964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Nắng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phương</a:t>
            </a:r>
            <a:r>
              <a:rPr lang="en-US" dirty="0" smtClean="0">
                <a:solidFill>
                  <a:srgbClr val="FF0000"/>
                </a:solidFill>
              </a:rPr>
              <a:t> Nam”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94-95.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Uyên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đâu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dịp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Nghe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đọc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Vân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ước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 ?</a:t>
            </a: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Phương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nghĩ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4.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chọn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Vân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5. </a:t>
            </a:r>
            <a:r>
              <a:rPr lang="vi-VN" dirty="0" smtClean="0">
                <a:solidFill>
                  <a:srgbClr val="000099"/>
                </a:solidFill>
              </a:rPr>
              <a:t> Chọn </a:t>
            </a:r>
            <a:r>
              <a:rPr lang="en-US" dirty="0" err="1" smtClean="0">
                <a:solidFill>
                  <a:srgbClr val="000099"/>
                </a:solidFill>
              </a:rPr>
              <a:t>thêm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vi-VN" dirty="0" smtClean="0">
                <a:solidFill>
                  <a:srgbClr val="000099"/>
                </a:solidFill>
              </a:rPr>
              <a:t>truyện 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 a.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chuyện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cuối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năm</a:t>
            </a:r>
            <a:r>
              <a:rPr lang="vi-VN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    b.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    c. </a:t>
            </a:r>
            <a:r>
              <a:rPr lang="en-US" dirty="0" err="1" smtClean="0">
                <a:solidFill>
                  <a:srgbClr val="000099"/>
                </a:solidFill>
              </a:rPr>
              <a:t>Cành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Tết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52413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03226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Uyên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hoa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vào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</a:rPr>
              <a:t> 28 </a:t>
            </a:r>
            <a:r>
              <a:rPr lang="en-US" sz="3600" dirty="0" err="1" smtClean="0">
                <a:solidFill>
                  <a:srgbClr val="000099"/>
                </a:solidFill>
              </a:rPr>
              <a:t>Tết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Nghe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đọc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thư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ước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gửi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ít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phương</a:t>
            </a:r>
            <a:r>
              <a:rPr lang="en-US" sz="3600" dirty="0" smtClean="0">
                <a:solidFill>
                  <a:srgbClr val="000099"/>
                </a:solidFill>
              </a:rPr>
              <a:t> Nam.</a:t>
            </a: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Phương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nghĩ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sáng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gửi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tặng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ngoài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mai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4.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chọn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Tết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chở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phương</a:t>
            </a:r>
            <a:r>
              <a:rPr lang="en-US" sz="3600" dirty="0" smtClean="0">
                <a:solidFill>
                  <a:srgbClr val="000099"/>
                </a:solidFill>
              </a:rPr>
              <a:t> Nam </a:t>
            </a:r>
            <a:r>
              <a:rPr lang="en-US" sz="3600" dirty="0" err="1" smtClean="0">
                <a:solidFill>
                  <a:srgbClr val="000099"/>
                </a:solidFill>
              </a:rPr>
              <a:t>đến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đông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rét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buốt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  5. </a:t>
            </a:r>
            <a:r>
              <a:rPr lang="vi-VN" sz="3600" dirty="0" smtClean="0">
                <a:solidFill>
                  <a:srgbClr val="000099"/>
                </a:solidFill>
              </a:rPr>
              <a:t> Chọn </a:t>
            </a:r>
            <a:r>
              <a:rPr lang="en-US" sz="3600" dirty="0" err="1" smtClean="0">
                <a:solidFill>
                  <a:srgbClr val="000099"/>
                </a:solidFill>
              </a:rPr>
              <a:t>thêm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vi-VN" sz="3600" dirty="0" smtClean="0">
                <a:solidFill>
                  <a:srgbClr val="000099"/>
                </a:solidFill>
              </a:rPr>
              <a:t>truyện </a:t>
            </a:r>
            <a:r>
              <a:rPr lang="en-US" sz="3600" dirty="0" smtClean="0">
                <a:solidFill>
                  <a:srgbClr val="000099"/>
                </a:solidFill>
              </a:rPr>
              <a:t>: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    b. </a:t>
            </a:r>
            <a:r>
              <a:rPr lang="en-US" sz="3600" dirty="0" err="1" smtClean="0">
                <a:solidFill>
                  <a:srgbClr val="000099"/>
                </a:solidFill>
              </a:rPr>
              <a:t>Tình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543800" y="6172200"/>
            <a:ext cx="12954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sinh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“ </a:t>
            </a:r>
            <a:r>
              <a:rPr lang="en-US" sz="4000" dirty="0" err="1" smtClean="0">
                <a:solidFill>
                  <a:srgbClr val="FF0000"/>
                </a:solidFill>
              </a:rPr>
              <a:t>Cảnh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đẹp</a:t>
            </a:r>
            <a:r>
              <a:rPr lang="en-US" sz="4000" dirty="0" smtClean="0">
                <a:solidFill>
                  <a:srgbClr val="FF0000"/>
                </a:solidFill>
              </a:rPr>
              <a:t> non </a:t>
            </a:r>
            <a:r>
              <a:rPr lang="en-US" sz="4000" dirty="0" err="1" smtClean="0">
                <a:solidFill>
                  <a:srgbClr val="FF0000"/>
                </a:solidFill>
              </a:rPr>
              <a:t>sông</a:t>
            </a:r>
            <a:r>
              <a:rPr lang="en-US" sz="4000" dirty="0" smtClean="0">
                <a:solidFill>
                  <a:srgbClr val="FF0000"/>
                </a:solidFill>
              </a:rPr>
              <a:t>” </a:t>
            </a:r>
            <a:r>
              <a:rPr lang="en-US" sz="4000" dirty="0" err="1" smtClean="0">
                <a:solidFill>
                  <a:srgbClr val="FF0000"/>
                </a:solidFill>
              </a:rPr>
              <a:t>trang</a:t>
            </a:r>
            <a:r>
              <a:rPr lang="en-US" sz="4000" dirty="0" smtClean="0">
                <a:solidFill>
                  <a:srgbClr val="FF0000"/>
                </a:solidFill>
              </a:rPr>
              <a:t> 97-98. </a:t>
            </a:r>
            <a:r>
              <a:rPr lang="en-US" sz="4000" dirty="0" err="1" smtClean="0">
                <a:solidFill>
                  <a:srgbClr val="FF0000"/>
                </a:solidFill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sau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câu</a:t>
            </a:r>
            <a:r>
              <a:rPr lang="en-US" sz="4000" dirty="0" smtClean="0">
                <a:solidFill>
                  <a:srgbClr val="000099"/>
                </a:solidFill>
              </a:rPr>
              <a:t> ca </a:t>
            </a:r>
            <a:r>
              <a:rPr lang="en-US" sz="4000" dirty="0" err="1" smtClean="0">
                <a:solidFill>
                  <a:srgbClr val="000099"/>
                </a:solidFill>
              </a:rPr>
              <a:t>dao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nói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đến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. </a:t>
            </a:r>
            <a:r>
              <a:rPr lang="en-US" sz="4000" dirty="0" err="1" smtClean="0">
                <a:solidFill>
                  <a:srgbClr val="000099"/>
                </a:solidFill>
              </a:rPr>
              <a:t>Đó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nào</a:t>
            </a:r>
            <a:r>
              <a:rPr lang="en-US" sz="4000" dirty="0" smtClean="0">
                <a:solidFill>
                  <a:srgbClr val="000099"/>
                </a:solidFill>
              </a:rPr>
              <a:t>  ?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smtClean="0">
                <a:solidFill>
                  <a:srgbClr val="000099"/>
                </a:solidFill>
              </a:rPr>
              <a:t>Theo </a:t>
            </a:r>
            <a:r>
              <a:rPr lang="en-US" sz="4000" dirty="0" err="1" smtClean="0">
                <a:solidFill>
                  <a:srgbClr val="000099"/>
                </a:solidFill>
              </a:rPr>
              <a:t>em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ai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đã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giữ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tô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điểm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non </a:t>
            </a:r>
            <a:r>
              <a:rPr lang="en-US" sz="4000" dirty="0" err="1" smtClean="0">
                <a:solidFill>
                  <a:srgbClr val="000099"/>
                </a:solidFill>
              </a:rPr>
              <a:t>sông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ngày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càng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hơn</a:t>
            </a:r>
            <a:r>
              <a:rPr lang="vi-VN" sz="4000" dirty="0" smtClean="0">
                <a:solidFill>
                  <a:srgbClr val="000099"/>
                </a:solidFill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dirty="0" smtClean="0"/>
              <a:t>	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câu</a:t>
            </a:r>
            <a:r>
              <a:rPr lang="en-US" sz="4000" dirty="0" smtClean="0">
                <a:solidFill>
                  <a:srgbClr val="000099"/>
                </a:solidFill>
              </a:rPr>
              <a:t> ca </a:t>
            </a:r>
            <a:r>
              <a:rPr lang="en-US" sz="4000" dirty="0" err="1" smtClean="0">
                <a:solidFill>
                  <a:srgbClr val="000099"/>
                </a:solidFill>
              </a:rPr>
              <a:t>dao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nói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đến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.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 : </a:t>
            </a:r>
            <a:r>
              <a:rPr lang="en-US" sz="4000" dirty="0" err="1" smtClean="0">
                <a:solidFill>
                  <a:srgbClr val="000099"/>
                </a:solidFill>
              </a:rPr>
              <a:t>Lạng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Sơn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Hà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Nội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Nghệ</a:t>
            </a:r>
            <a:r>
              <a:rPr lang="en-US" sz="4000" dirty="0" smtClean="0">
                <a:solidFill>
                  <a:srgbClr val="000099"/>
                </a:solidFill>
              </a:rPr>
              <a:t> An-</a:t>
            </a:r>
            <a:r>
              <a:rPr lang="en-US" sz="4000" dirty="0" err="1" smtClean="0">
                <a:solidFill>
                  <a:srgbClr val="000099"/>
                </a:solidFill>
              </a:rPr>
              <a:t>Hà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Tĩnh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Thừa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thiên</a:t>
            </a:r>
            <a:r>
              <a:rPr lang="en-US" sz="4000" dirty="0" smtClean="0">
                <a:solidFill>
                  <a:srgbClr val="000099"/>
                </a:solidFill>
              </a:rPr>
              <a:t> –</a:t>
            </a:r>
            <a:r>
              <a:rPr lang="en-US" sz="4000" dirty="0" err="1" smtClean="0">
                <a:solidFill>
                  <a:srgbClr val="000099"/>
                </a:solidFill>
              </a:rPr>
              <a:t>Huế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Đà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Nẵng</a:t>
            </a:r>
            <a:r>
              <a:rPr lang="en-US" sz="4000" dirty="0" smtClean="0">
                <a:solidFill>
                  <a:srgbClr val="000099"/>
                </a:solidFill>
              </a:rPr>
              <a:t>; </a:t>
            </a:r>
            <a:r>
              <a:rPr lang="en-US" sz="4000" dirty="0" err="1" smtClean="0">
                <a:solidFill>
                  <a:srgbClr val="000099"/>
                </a:solidFill>
              </a:rPr>
              <a:t>Thành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phố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Hồ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Chí</a:t>
            </a:r>
            <a:r>
              <a:rPr lang="en-US" sz="4000" dirty="0" smtClean="0">
                <a:solidFill>
                  <a:srgbClr val="000099"/>
                </a:solidFill>
              </a:rPr>
              <a:t> Minh, </a:t>
            </a:r>
            <a:r>
              <a:rPr lang="en-US" sz="4000" dirty="0" err="1" smtClean="0">
                <a:solidFill>
                  <a:srgbClr val="000099"/>
                </a:solidFill>
              </a:rPr>
              <a:t>Đồng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Nai</a:t>
            </a:r>
            <a:r>
              <a:rPr lang="en-US" sz="4000" dirty="0" smtClean="0">
                <a:solidFill>
                  <a:srgbClr val="000099"/>
                </a:solidFill>
              </a:rPr>
              <a:t>; Long An - </a:t>
            </a:r>
            <a:r>
              <a:rPr lang="en-US" sz="4000" dirty="0" err="1" smtClean="0">
                <a:solidFill>
                  <a:srgbClr val="000099"/>
                </a:solidFill>
              </a:rPr>
              <a:t>Tiền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Giang-Đồng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Tháp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Mỗi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vùng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có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( HS </a:t>
            </a:r>
            <a:r>
              <a:rPr lang="en-US" sz="4000" dirty="0" err="1" smtClean="0">
                <a:solidFill>
                  <a:srgbClr val="000099"/>
                </a:solidFill>
              </a:rPr>
              <a:t>tự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nêu</a:t>
            </a:r>
            <a:r>
              <a:rPr lang="en-US" sz="4000" dirty="0" smtClean="0">
                <a:solidFill>
                  <a:srgbClr val="000099"/>
                </a:solidFill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smtClean="0">
                <a:solidFill>
                  <a:srgbClr val="000099"/>
                </a:solidFill>
              </a:rPr>
              <a:t>Theo </a:t>
            </a:r>
            <a:r>
              <a:rPr lang="en-US" sz="4000" dirty="0" err="1" smtClean="0">
                <a:solidFill>
                  <a:srgbClr val="000099"/>
                </a:solidFill>
              </a:rPr>
              <a:t>em</a:t>
            </a:r>
            <a:r>
              <a:rPr lang="en-US" sz="4000" dirty="0" smtClean="0">
                <a:solidFill>
                  <a:srgbClr val="000099"/>
                </a:solidFill>
              </a:rPr>
              <a:t>, cha </a:t>
            </a:r>
            <a:r>
              <a:rPr lang="en-US" sz="4000" dirty="0" err="1" smtClean="0">
                <a:solidFill>
                  <a:srgbClr val="000099"/>
                </a:solidFill>
              </a:rPr>
              <a:t>ông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từ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bao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đời</a:t>
            </a:r>
            <a:r>
              <a:rPr lang="en-US" sz="4000" dirty="0" smtClean="0">
                <a:solidFill>
                  <a:srgbClr val="000099"/>
                </a:solidFill>
              </a:rPr>
              <a:t> nay  </a:t>
            </a:r>
            <a:r>
              <a:rPr lang="en-US" sz="4000" dirty="0" err="1" smtClean="0">
                <a:solidFill>
                  <a:srgbClr val="000099"/>
                </a:solidFill>
              </a:rPr>
              <a:t>đã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giữ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tô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điểm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non </a:t>
            </a:r>
            <a:r>
              <a:rPr lang="en-US" sz="4000" dirty="0" err="1" smtClean="0">
                <a:solidFill>
                  <a:srgbClr val="000099"/>
                </a:solidFill>
              </a:rPr>
              <a:t>sông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ngày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càng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hơn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  <a:endParaRPr lang="vi-VN" sz="4000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696200" y="6324600"/>
            <a:ext cx="12192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-217488" y="304800"/>
            <a:ext cx="9361488" cy="59055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Tây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Nguyên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103- 104.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3366"/>
                </a:solidFill>
              </a:rPr>
              <a:t>1. </a:t>
            </a:r>
            <a:r>
              <a:rPr lang="en-US" sz="3600" dirty="0" err="1" smtClean="0">
                <a:solidFill>
                  <a:srgbClr val="003366"/>
                </a:solidFill>
              </a:rPr>
              <a:t>Anh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Núp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được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tỉnh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cử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đâu</a:t>
            </a:r>
            <a:r>
              <a:rPr lang="en-US" sz="3600" dirty="0" smtClean="0">
                <a:solidFill>
                  <a:srgbClr val="003366"/>
                </a:solidFill>
              </a:rPr>
              <a:t>?</a:t>
            </a:r>
          </a:p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3366"/>
                </a:solidFill>
              </a:rPr>
              <a:t>	2. Ở </a:t>
            </a:r>
            <a:r>
              <a:rPr lang="en-US" sz="3600" dirty="0" err="1" smtClean="0">
                <a:solidFill>
                  <a:srgbClr val="003366"/>
                </a:solidFill>
              </a:rPr>
              <a:t>Đại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hội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về</a:t>
            </a:r>
            <a:r>
              <a:rPr lang="en-US" sz="3600" dirty="0" smtClean="0">
                <a:solidFill>
                  <a:srgbClr val="003366"/>
                </a:solidFill>
              </a:rPr>
              <a:t> , </a:t>
            </a:r>
            <a:r>
              <a:rPr lang="en-US" sz="3600" dirty="0" err="1" smtClean="0">
                <a:solidFill>
                  <a:srgbClr val="003366"/>
                </a:solidFill>
              </a:rPr>
              <a:t>anh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Núp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kể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cho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dân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làng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biết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những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gì</a:t>
            </a:r>
            <a:r>
              <a:rPr lang="en-US" sz="3600" dirty="0" smtClean="0">
                <a:solidFill>
                  <a:srgbClr val="003366"/>
                </a:solidFill>
              </a:rPr>
              <a:t>  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3366"/>
                </a:solidFill>
              </a:rPr>
              <a:t>	3. </a:t>
            </a:r>
            <a:r>
              <a:rPr lang="en-US" sz="3600" dirty="0" smtClean="0">
                <a:solidFill>
                  <a:srgbClr val="003366"/>
                </a:solidFill>
              </a:rPr>
              <a:t>Chi </a:t>
            </a:r>
            <a:r>
              <a:rPr lang="en-US" sz="3600" dirty="0" err="1" smtClean="0">
                <a:solidFill>
                  <a:srgbClr val="003366"/>
                </a:solidFill>
              </a:rPr>
              <a:t>tiết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nào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cho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thấy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hội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rất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khâm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phục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thành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tích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của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dân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làng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Kông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Hoa</a:t>
            </a:r>
            <a:r>
              <a:rPr lang="vi-VN" sz="3600" dirty="0" smtClean="0">
                <a:solidFill>
                  <a:srgbClr val="003366"/>
                </a:solidFill>
              </a:rPr>
              <a:t> ?</a:t>
            </a: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3366"/>
                </a:solidFill>
              </a:rPr>
              <a:t>	4. </a:t>
            </a:r>
            <a:r>
              <a:rPr lang="en-US" sz="3600" dirty="0" err="1" smtClean="0">
                <a:solidFill>
                  <a:srgbClr val="003366"/>
                </a:solidFill>
              </a:rPr>
              <a:t>Đại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hội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tặng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dân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làng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Kông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Hoa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những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gì</a:t>
            </a:r>
            <a:r>
              <a:rPr lang="vi-VN" sz="3600" dirty="0" smtClean="0">
                <a:solidFill>
                  <a:srgbClr val="003366"/>
                </a:solidFill>
              </a:rPr>
              <a:t> ?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Khi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xem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những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vật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đó</a:t>
            </a:r>
            <a:r>
              <a:rPr lang="en-US" sz="3600" dirty="0" smtClean="0">
                <a:solidFill>
                  <a:srgbClr val="003366"/>
                </a:solidFill>
              </a:rPr>
              <a:t>, </a:t>
            </a:r>
            <a:r>
              <a:rPr lang="en-US" sz="3600" dirty="0" err="1" smtClean="0">
                <a:solidFill>
                  <a:srgbClr val="003366"/>
                </a:solidFill>
              </a:rPr>
              <a:t>thái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độ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của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mọi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người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ra</a:t>
            </a:r>
            <a:r>
              <a:rPr lang="en-US" sz="3600" dirty="0" smtClean="0">
                <a:solidFill>
                  <a:srgbClr val="003366"/>
                </a:solidFill>
              </a:rPr>
              <a:t> </a:t>
            </a:r>
            <a:r>
              <a:rPr lang="en-US" sz="3600" dirty="0" err="1" smtClean="0">
                <a:solidFill>
                  <a:srgbClr val="003366"/>
                </a:solidFill>
              </a:rPr>
              <a:t>sao</a:t>
            </a:r>
            <a:r>
              <a:rPr lang="en-US" sz="3600" dirty="0" smtClean="0">
                <a:solidFill>
                  <a:srgbClr val="003366"/>
                </a:solidFill>
              </a:rPr>
              <a:t> ?</a:t>
            </a:r>
            <a:endParaRPr lang="vi-VN" sz="3600" dirty="0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3366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17488" y="76200"/>
            <a:ext cx="9361488" cy="6781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3366"/>
                </a:solidFill>
              </a:rPr>
              <a:t>1. </a:t>
            </a:r>
            <a:r>
              <a:rPr lang="en-US" dirty="0" err="1" smtClean="0">
                <a:solidFill>
                  <a:srgbClr val="003366"/>
                </a:solidFill>
              </a:rPr>
              <a:t>Anh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được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tỉnh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cử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dự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đua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3366"/>
                </a:solidFill>
              </a:rPr>
              <a:t>	2. Ở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về</a:t>
            </a:r>
            <a:r>
              <a:rPr lang="en-US" dirty="0" smtClean="0">
                <a:solidFill>
                  <a:srgbClr val="003366"/>
                </a:solidFill>
              </a:rPr>
              <a:t> , </a:t>
            </a:r>
            <a:r>
              <a:rPr lang="en-US" dirty="0" err="1" smtClean="0">
                <a:solidFill>
                  <a:srgbClr val="003366"/>
                </a:solidFill>
              </a:rPr>
              <a:t>anh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kể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biết</a:t>
            </a:r>
            <a:r>
              <a:rPr lang="en-US" dirty="0" smtClean="0">
                <a:solidFill>
                  <a:srgbClr val="003366"/>
                </a:solidFill>
              </a:rPr>
              <a:t> : </a:t>
            </a:r>
            <a:r>
              <a:rPr lang="en-US" dirty="0" err="1" smtClean="0">
                <a:solidFill>
                  <a:srgbClr val="003366"/>
                </a:solidFill>
              </a:rPr>
              <a:t>đất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nước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mình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bây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giờ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mạnh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mọi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người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đều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đoàn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kết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đánh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giặc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làm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rẫy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giỏi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3366"/>
                </a:solidFill>
              </a:rPr>
              <a:t>	3. </a:t>
            </a:r>
            <a:r>
              <a:rPr lang="en-US" dirty="0" smtClean="0">
                <a:solidFill>
                  <a:srgbClr val="003366"/>
                </a:solidFill>
              </a:rPr>
              <a:t>Chi </a:t>
            </a:r>
            <a:r>
              <a:rPr lang="en-US" dirty="0" err="1" smtClean="0">
                <a:solidFill>
                  <a:srgbClr val="003366"/>
                </a:solidFill>
              </a:rPr>
              <a:t>tiết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thấy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khâm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phục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thành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tích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Kông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Hoa</a:t>
            </a:r>
            <a:r>
              <a:rPr lang="vi-VN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</a:t>
            </a:r>
            <a:r>
              <a:rPr lang="en-US" dirty="0" smtClean="0">
                <a:solidFill>
                  <a:srgbClr val="003366"/>
                </a:solidFill>
              </a:rPr>
              <a:t> : </a:t>
            </a:r>
            <a:r>
              <a:rPr lang="en-US" dirty="0" err="1" smtClean="0">
                <a:solidFill>
                  <a:srgbClr val="003366"/>
                </a:solidFill>
              </a:rPr>
              <a:t>sau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khi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nghe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kể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về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thành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tích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chiến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đấu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nhiều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người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chạy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lên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đặt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trên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vai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công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kênh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khắp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nhà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  <a:endParaRPr lang="vi-VN" dirty="0" smtClean="0">
              <a:solidFill>
                <a:srgbClr val="003366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3366"/>
                </a:solidFill>
              </a:rPr>
              <a:t>	4. </a:t>
            </a:r>
            <a:r>
              <a:rPr lang="en-US" dirty="0" err="1" smtClean="0">
                <a:solidFill>
                  <a:srgbClr val="003366"/>
                </a:solidFill>
              </a:rPr>
              <a:t>Đại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hội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tặng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dân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Kông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Hoa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ảnh</a:t>
            </a:r>
            <a:r>
              <a:rPr lang="en-US" dirty="0" smtClean="0">
                <a:solidFill>
                  <a:srgbClr val="003366"/>
                </a:solidFill>
              </a:rPr>
              <a:t> Bok </a:t>
            </a:r>
            <a:r>
              <a:rPr lang="en-US" dirty="0" err="1" smtClean="0">
                <a:solidFill>
                  <a:srgbClr val="003366"/>
                </a:solidFill>
              </a:rPr>
              <a:t>Hồ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vác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cuốc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làm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rẫy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bộ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quần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áo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bằng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lụa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Bok </a:t>
            </a:r>
            <a:r>
              <a:rPr lang="en-US" dirty="0" err="1" smtClean="0">
                <a:solidFill>
                  <a:srgbClr val="003366"/>
                </a:solidFill>
              </a:rPr>
              <a:t>Hồ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cây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cờ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có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thêu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chữ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một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huân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chương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cho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Núp.Khi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xem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những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vật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đó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thái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độ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của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mọi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người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rất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tôn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trọng</a:t>
            </a:r>
            <a:r>
              <a:rPr lang="en-US" dirty="0" smtClean="0">
                <a:solidFill>
                  <a:srgbClr val="003366"/>
                </a:solidFill>
              </a:rPr>
              <a:t>, </a:t>
            </a:r>
            <a:r>
              <a:rPr lang="en-US" dirty="0" err="1" smtClean="0">
                <a:solidFill>
                  <a:srgbClr val="003366"/>
                </a:solidFill>
              </a:rPr>
              <a:t>coi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như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vật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thiêng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  <a:r>
              <a:rPr lang="en-US" dirty="0" err="1" smtClean="0">
                <a:solidFill>
                  <a:srgbClr val="003366"/>
                </a:solidFill>
              </a:rPr>
              <a:t>liêng</a:t>
            </a:r>
            <a:r>
              <a:rPr lang="en-US" dirty="0" smtClean="0">
                <a:solidFill>
                  <a:srgbClr val="003366"/>
                </a:solidFill>
              </a:rPr>
              <a:t>.</a:t>
            </a:r>
            <a:endParaRPr lang="vi-VN" dirty="0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3366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400800"/>
            <a:ext cx="12192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619125"/>
            <a:ext cx="94091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Cửa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Tùng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109 - 110.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</a:t>
            </a:r>
            <a:r>
              <a:rPr lang="en-US" sz="3600" dirty="0" smtClean="0">
                <a:solidFill>
                  <a:schemeClr val="accent2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hiểu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thế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“ </a:t>
            </a:r>
            <a:r>
              <a:rPr lang="en-US" sz="3600" dirty="0" err="1" smtClean="0">
                <a:solidFill>
                  <a:srgbClr val="000099"/>
                </a:solidFill>
              </a:rPr>
              <a:t>Bà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Chúa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tắm</a:t>
            </a:r>
            <a:r>
              <a:rPr lang="en-US" sz="3600" dirty="0" smtClean="0">
                <a:solidFill>
                  <a:srgbClr val="000099"/>
                </a:solidFill>
              </a:rPr>
              <a:t>” 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nước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biệt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4.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xưa</a:t>
            </a:r>
            <a:r>
              <a:rPr lang="en-US" sz="3600" dirty="0" smtClean="0">
                <a:solidFill>
                  <a:srgbClr val="000099"/>
                </a:solidFill>
              </a:rPr>
              <a:t> so </a:t>
            </a:r>
            <a:r>
              <a:rPr lang="en-US" sz="3600" dirty="0" err="1" smtClean="0">
                <a:solidFill>
                  <a:srgbClr val="000099"/>
                </a:solidFill>
              </a:rPr>
              <a:t>sánh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với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? 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619125"/>
            <a:ext cx="9409113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</a:t>
            </a:r>
            <a:r>
              <a:rPr lang="en-US" sz="3600" dirty="0" smtClean="0">
                <a:solidFill>
                  <a:schemeClr val="accent2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Cảnh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Bến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dirty="0" err="1" smtClean="0">
                <a:solidFill>
                  <a:srgbClr val="000099"/>
                </a:solidFill>
              </a:rPr>
              <a:t>thôn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xóm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mướt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xanh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lũy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rặng</a:t>
            </a:r>
            <a:r>
              <a:rPr lang="en-US" sz="3600" dirty="0" smtClean="0">
                <a:solidFill>
                  <a:srgbClr val="000099"/>
                </a:solidFill>
              </a:rPr>
              <a:t> phi </a:t>
            </a:r>
            <a:r>
              <a:rPr lang="en-US" sz="3600" dirty="0" err="1" smtClean="0">
                <a:solidFill>
                  <a:srgbClr val="000099"/>
                </a:solidFill>
              </a:rPr>
              <a:t>lao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thổi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hiểu</a:t>
            </a:r>
            <a:r>
              <a:rPr lang="en-US" sz="3600" dirty="0" smtClean="0">
                <a:solidFill>
                  <a:srgbClr val="000099"/>
                </a:solidFill>
              </a:rPr>
              <a:t>  “ </a:t>
            </a:r>
            <a:r>
              <a:rPr lang="en-US" sz="3600" dirty="0" err="1" smtClean="0">
                <a:solidFill>
                  <a:srgbClr val="000099"/>
                </a:solidFill>
              </a:rPr>
              <a:t>Bà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Chúa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tắm</a:t>
            </a:r>
            <a:r>
              <a:rPr lang="en-US" sz="3600" dirty="0" smtClean="0">
                <a:solidFill>
                  <a:srgbClr val="000099"/>
                </a:solidFill>
              </a:rPr>
              <a:t>”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nhất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tắm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Sắc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nước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thay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đổi</a:t>
            </a:r>
            <a:r>
              <a:rPr lang="en-US" sz="3600" dirty="0" smtClean="0">
                <a:solidFill>
                  <a:srgbClr val="000099"/>
                </a:solidFill>
              </a:rPr>
              <a:t> 3 </a:t>
            </a:r>
            <a:r>
              <a:rPr lang="en-US" sz="3600" dirty="0" err="1" smtClean="0">
                <a:solidFill>
                  <a:srgbClr val="000099"/>
                </a:solidFill>
              </a:rPr>
              <a:t>lần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trong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ngày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4.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xưa</a:t>
            </a:r>
            <a:r>
              <a:rPr lang="en-US" sz="3600" dirty="0" smtClean="0">
                <a:solidFill>
                  <a:srgbClr val="000099"/>
                </a:solidFill>
              </a:rPr>
              <a:t> so </a:t>
            </a:r>
            <a:r>
              <a:rPr lang="en-US" sz="3600" dirty="0" err="1" smtClean="0">
                <a:solidFill>
                  <a:srgbClr val="000099"/>
                </a:solidFill>
              </a:rPr>
              <a:t>sánh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bờ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Cửa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với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chiếc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đồi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mồi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tóc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bạch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sóng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biển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248400"/>
            <a:ext cx="12954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liên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</a:rPr>
              <a:t>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112 - 113.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Anh</a:t>
            </a:r>
            <a:r>
              <a:rPr lang="en-US" sz="3600" dirty="0" smtClean="0">
                <a:solidFill>
                  <a:srgbClr val="000099"/>
                </a:solidFill>
              </a:rPr>
              <a:t> Kim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nhiệm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vụ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Vì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bộ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đóng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Nùng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Cách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đường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hai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cháu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như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thế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nào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Hãy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tìm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chi </a:t>
            </a:r>
            <a:r>
              <a:rPr lang="en-US" sz="3600" dirty="0" err="1" smtClean="0">
                <a:solidFill>
                  <a:srgbClr val="000099"/>
                </a:solidFill>
              </a:rPr>
              <a:t>tiết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nói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sự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nhanh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dũng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cảm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Kim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gặp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địch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vi-VN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79388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nen 10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Oval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57462">
            <a:off x="6083300" y="14684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8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 rot="1057462">
            <a:off x="4933950" y="2806700"/>
            <a:ext cx="781050" cy="42957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35"/>
          <p:cNvSpPr>
            <a:spLocks noChangeArrowheads="1"/>
          </p:cNvSpPr>
          <p:nvPr/>
        </p:nvSpPr>
        <p:spPr bwMode="auto">
          <a:xfrm rot="1057462">
            <a:off x="6173788" y="2998788"/>
            <a:ext cx="144462" cy="215900"/>
          </a:xfrm>
          <a:prstGeom prst="flowChartCollate">
            <a:avLst/>
          </a:prstGeom>
          <a:gradFill rotWithShape="1">
            <a:gsLst>
              <a:gs pos="0">
                <a:srgbClr val="F97F4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800344">
            <a:off x="5100638" y="17240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7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199" name="Freeform 5"/>
          <p:cNvSpPr>
            <a:spLocks/>
          </p:cNvSpPr>
          <p:nvPr/>
        </p:nvSpPr>
        <p:spPr bwMode="auto">
          <a:xfrm rot="800344">
            <a:off x="4578350" y="31940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AutoShape 6"/>
          <p:cNvSpPr>
            <a:spLocks noChangeArrowheads="1"/>
          </p:cNvSpPr>
          <p:nvPr/>
        </p:nvSpPr>
        <p:spPr bwMode="auto">
          <a:xfrm rot="800344">
            <a:off x="5254625" y="327342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8510">
            <a:off x="5500688" y="3146425"/>
            <a:ext cx="936625" cy="1582738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99"/>
                </a:solidFill>
              </a:rPr>
              <a:t>11</a:t>
            </a:r>
            <a:endParaRPr lang="vi-VN" sz="5400" b="1" dirty="0">
              <a:solidFill>
                <a:srgbClr val="000099"/>
              </a:solidFill>
            </a:endParaRPr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 rot="1198510">
            <a:off x="4711700" y="4514850"/>
            <a:ext cx="468313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198510">
            <a:off x="5556250" y="4664075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11575" y="1222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2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5" name="Freeform 22"/>
          <p:cNvSpPr>
            <a:spLocks/>
          </p:cNvSpPr>
          <p:nvPr/>
        </p:nvSpPr>
        <p:spPr bwMode="auto">
          <a:xfrm>
            <a:off x="3748088" y="1704975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AutoShape 23"/>
          <p:cNvSpPr>
            <a:spLocks noChangeArrowheads="1"/>
          </p:cNvSpPr>
          <p:nvPr/>
        </p:nvSpPr>
        <p:spPr bwMode="auto">
          <a:xfrm>
            <a:off x="4071938" y="17049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1" name="Oval 25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-864877">
            <a:off x="2578100" y="577850"/>
            <a:ext cx="936625" cy="15827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6078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accent2"/>
                </a:solidFill>
              </a:rPr>
              <a:t>1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08" name="Freeform 26"/>
          <p:cNvSpPr>
            <a:spLocks/>
          </p:cNvSpPr>
          <p:nvPr/>
        </p:nvSpPr>
        <p:spPr bwMode="auto">
          <a:xfrm rot="-864877">
            <a:off x="3230563" y="2133600"/>
            <a:ext cx="468312" cy="3313113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utoShape 27"/>
          <p:cNvSpPr>
            <a:spLocks noChangeArrowheads="1"/>
          </p:cNvSpPr>
          <p:nvPr/>
        </p:nvSpPr>
        <p:spPr bwMode="auto">
          <a:xfrm rot="-864877">
            <a:off x="3162300" y="214153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2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91075" y="311150"/>
            <a:ext cx="936625" cy="158273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3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1" name="Freeform 30"/>
          <p:cNvSpPr>
            <a:spLocks/>
          </p:cNvSpPr>
          <p:nvPr/>
        </p:nvSpPr>
        <p:spPr bwMode="auto">
          <a:xfrm>
            <a:off x="4827588" y="18938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AutoShape 31"/>
          <p:cNvSpPr>
            <a:spLocks noChangeArrowheads="1"/>
          </p:cNvSpPr>
          <p:nvPr/>
        </p:nvSpPr>
        <p:spPr bwMode="auto">
          <a:xfrm>
            <a:off x="5151438" y="18938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4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143375" y="1606550"/>
            <a:ext cx="936625" cy="15827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6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14" name="Freeform 46"/>
          <p:cNvSpPr>
            <a:spLocks/>
          </p:cNvSpPr>
          <p:nvPr/>
        </p:nvSpPr>
        <p:spPr bwMode="auto">
          <a:xfrm>
            <a:off x="4179888" y="3189288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AutoShape 47"/>
          <p:cNvSpPr>
            <a:spLocks noChangeArrowheads="1"/>
          </p:cNvSpPr>
          <p:nvPr/>
        </p:nvSpPr>
        <p:spPr bwMode="auto">
          <a:xfrm>
            <a:off x="4503738" y="31892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4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-539169">
            <a:off x="3379788" y="1843088"/>
            <a:ext cx="936625" cy="1582737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000099"/>
                </a:solidFill>
              </a:rPr>
              <a:t>5</a:t>
            </a:r>
            <a:endParaRPr lang="vi-VN" sz="7200" b="1" dirty="0">
              <a:solidFill>
                <a:srgbClr val="000099"/>
              </a:solidFill>
            </a:endParaRPr>
          </a:p>
        </p:txBody>
      </p:sp>
      <p:sp>
        <p:nvSpPr>
          <p:cNvPr id="8217" name="Freeform 50"/>
          <p:cNvSpPr>
            <a:spLocks/>
          </p:cNvSpPr>
          <p:nvPr/>
        </p:nvSpPr>
        <p:spPr bwMode="auto">
          <a:xfrm rot="-539169">
            <a:off x="3800475" y="342741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AutoShape 51"/>
          <p:cNvSpPr>
            <a:spLocks noChangeArrowheads="1"/>
          </p:cNvSpPr>
          <p:nvPr/>
        </p:nvSpPr>
        <p:spPr bwMode="auto">
          <a:xfrm rot="-539169">
            <a:off x="3879850" y="342106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5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-1165290">
            <a:off x="2368550" y="1989138"/>
            <a:ext cx="936625" cy="1582737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chemeClr val="accent2"/>
                </a:solidFill>
              </a:rPr>
              <a:t>4</a:t>
            </a:r>
            <a:endParaRPr lang="vi-VN" sz="7200" b="1" dirty="0">
              <a:solidFill>
                <a:schemeClr val="accent2"/>
              </a:solidFill>
            </a:endParaRPr>
          </a:p>
        </p:txBody>
      </p:sp>
      <p:sp>
        <p:nvSpPr>
          <p:cNvPr id="8220" name="Freeform 54"/>
          <p:cNvSpPr>
            <a:spLocks/>
          </p:cNvSpPr>
          <p:nvPr/>
        </p:nvSpPr>
        <p:spPr bwMode="auto">
          <a:xfrm rot="-1165290">
            <a:off x="3228975" y="34972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1" name="AutoShape 55"/>
          <p:cNvSpPr>
            <a:spLocks noChangeArrowheads="1"/>
          </p:cNvSpPr>
          <p:nvPr/>
        </p:nvSpPr>
        <p:spPr bwMode="auto">
          <a:xfrm rot="-1165290">
            <a:off x="3028950" y="35321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632288">
            <a:off x="4516438" y="3074988"/>
            <a:ext cx="936625" cy="1582737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10</a:t>
            </a:r>
            <a:endParaRPr lang="vi-VN" sz="6600" b="1" dirty="0">
              <a:solidFill>
                <a:schemeClr val="accent2"/>
              </a:solidFill>
            </a:endParaRPr>
          </a:p>
        </p:txBody>
      </p:sp>
      <p:sp>
        <p:nvSpPr>
          <p:cNvPr id="8223" name="Freeform 42"/>
          <p:cNvSpPr>
            <a:spLocks/>
          </p:cNvSpPr>
          <p:nvPr/>
        </p:nvSpPr>
        <p:spPr bwMode="auto">
          <a:xfrm rot="632288">
            <a:off x="4108450" y="4579938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4" name="AutoShape 43"/>
          <p:cNvSpPr>
            <a:spLocks noChangeArrowheads="1"/>
          </p:cNvSpPr>
          <p:nvPr/>
        </p:nvSpPr>
        <p:spPr bwMode="auto">
          <a:xfrm rot="632288">
            <a:off x="4713288" y="4637088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1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-672914">
            <a:off x="3244850" y="3294063"/>
            <a:ext cx="936625" cy="158273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>
                <a:solidFill>
                  <a:schemeClr val="accent2"/>
                </a:solidFill>
              </a:rPr>
              <a:t>9</a:t>
            </a:r>
            <a:endParaRPr lang="vi-VN" sz="7200" b="1">
              <a:solidFill>
                <a:schemeClr val="accent2"/>
              </a:solidFill>
            </a:endParaRPr>
          </a:p>
        </p:txBody>
      </p:sp>
      <p:sp>
        <p:nvSpPr>
          <p:cNvPr id="8226" name="Freeform 14"/>
          <p:cNvSpPr>
            <a:spLocks/>
          </p:cNvSpPr>
          <p:nvPr/>
        </p:nvSpPr>
        <p:spPr bwMode="auto">
          <a:xfrm rot="-672914">
            <a:off x="3760788" y="4868863"/>
            <a:ext cx="468312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7" name="AutoShape 15"/>
          <p:cNvSpPr>
            <a:spLocks noChangeArrowheads="1"/>
          </p:cNvSpPr>
          <p:nvPr/>
        </p:nvSpPr>
        <p:spPr bwMode="auto">
          <a:xfrm rot="-672914">
            <a:off x="3779838" y="4867275"/>
            <a:ext cx="144462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265461">
            <a:off x="4052888" y="4060825"/>
            <a:ext cx="936625" cy="1582738"/>
          </a:xfrm>
          <a:prstGeom prst="ellipse">
            <a:avLst/>
          </a:prstGeom>
          <a:gradFill rotWithShape="1">
            <a:gsLst>
              <a:gs pos="0">
                <a:srgbClr val="5AFE44"/>
              </a:gs>
              <a:gs pos="100000">
                <a:srgbClr val="2A761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12</a:t>
            </a:r>
            <a:endParaRPr lang="vi-VN" sz="4800" b="1" dirty="0">
              <a:solidFill>
                <a:schemeClr val="accent2"/>
              </a:solidFill>
            </a:endParaRPr>
          </a:p>
        </p:txBody>
      </p:sp>
      <p:sp>
        <p:nvSpPr>
          <p:cNvPr id="8229" name="AutoShape 39"/>
          <p:cNvSpPr>
            <a:spLocks noChangeArrowheads="1"/>
          </p:cNvSpPr>
          <p:nvPr/>
        </p:nvSpPr>
        <p:spPr bwMode="auto">
          <a:xfrm rot="265461">
            <a:off x="4343400" y="5637213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rot="1692273">
            <a:off x="6676477" y="2854587"/>
            <a:ext cx="853501" cy="152110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13</a:t>
            </a:r>
            <a:endParaRPr lang="vi-VN" sz="6600" b="1" dirty="0">
              <a:solidFill>
                <a:srgbClr val="FFFF00"/>
              </a:solidFill>
            </a:endParaRP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 rot="265461">
            <a:off x="6637513" y="419625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 rot="632288">
            <a:off x="5293060" y="4206104"/>
            <a:ext cx="1224879" cy="299842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Oval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20389942">
            <a:off x="1609497" y="2266724"/>
            <a:ext cx="936625" cy="158273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14</a:t>
            </a:r>
            <a:endParaRPr lang="vi-VN" sz="7200" b="1" dirty="0">
              <a:solidFill>
                <a:srgbClr val="FFFF00"/>
              </a:solidFill>
            </a:endParaRPr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 rot="19295598">
            <a:off x="2972835" y="3649663"/>
            <a:ext cx="468313" cy="3313112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55"/>
          <p:cNvSpPr>
            <a:spLocks noChangeArrowheads="1"/>
          </p:cNvSpPr>
          <p:nvPr/>
        </p:nvSpPr>
        <p:spPr bwMode="auto">
          <a:xfrm rot="19295598">
            <a:off x="2261234" y="3684588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 rot="18865385">
            <a:off x="1794261" y="3644835"/>
            <a:ext cx="936625" cy="15827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15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45" name="AutoShape 55"/>
          <p:cNvSpPr>
            <a:spLocks noChangeArrowheads="1"/>
          </p:cNvSpPr>
          <p:nvPr/>
        </p:nvSpPr>
        <p:spPr bwMode="auto">
          <a:xfrm rot="-1165290">
            <a:off x="2871752" y="4818476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1287110">
            <a:off x="6858000" y="1219200"/>
            <a:ext cx="936625" cy="1582738"/>
          </a:xfrm>
          <a:prstGeom prst="ellipse">
            <a:avLst/>
          </a:prstGeom>
          <a:blipFill>
            <a:blip r:embed="rId19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16</a:t>
            </a:r>
            <a:endParaRPr lang="vi-VN" sz="7200" b="1" dirty="0">
              <a:solidFill>
                <a:srgbClr val="C00000"/>
              </a:solidFill>
            </a:endParaRPr>
          </a:p>
        </p:txBody>
      </p:sp>
      <p:sp>
        <p:nvSpPr>
          <p:cNvPr id="47" name="Freeform 10"/>
          <p:cNvSpPr>
            <a:spLocks/>
          </p:cNvSpPr>
          <p:nvPr/>
        </p:nvSpPr>
        <p:spPr bwMode="auto">
          <a:xfrm rot="1198510">
            <a:off x="5741289" y="2532262"/>
            <a:ext cx="468313" cy="4605375"/>
          </a:xfrm>
          <a:custGeom>
            <a:avLst/>
            <a:gdLst>
              <a:gd name="T0" fmla="*/ 2147483647 w 295"/>
              <a:gd name="T1" fmla="*/ 0 h 2087"/>
              <a:gd name="T2" fmla="*/ 2147483647 w 295"/>
              <a:gd name="T3" fmla="*/ 2147483647 h 2087"/>
              <a:gd name="T4" fmla="*/ 2147483647 w 295"/>
              <a:gd name="T5" fmla="*/ 2147483647 h 2087"/>
              <a:gd name="T6" fmla="*/ 0 w 295"/>
              <a:gd name="T7" fmla="*/ 2147483647 h 2087"/>
              <a:gd name="T8" fmla="*/ 0 60000 65536"/>
              <a:gd name="T9" fmla="*/ 0 60000 65536"/>
              <a:gd name="T10" fmla="*/ 0 60000 65536"/>
              <a:gd name="T11" fmla="*/ 0 60000 65536"/>
              <a:gd name="T12" fmla="*/ 0 w 295"/>
              <a:gd name="T13" fmla="*/ 0 h 2087"/>
              <a:gd name="T14" fmla="*/ 295 w 295"/>
              <a:gd name="T15" fmla="*/ 2087 h 2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" h="2087">
                <a:moveTo>
                  <a:pt x="272" y="0"/>
                </a:moveTo>
                <a:cubicBezTo>
                  <a:pt x="204" y="125"/>
                  <a:pt x="136" y="250"/>
                  <a:pt x="136" y="499"/>
                </a:cubicBezTo>
                <a:cubicBezTo>
                  <a:pt x="136" y="748"/>
                  <a:pt x="295" y="1232"/>
                  <a:pt x="272" y="1497"/>
                </a:cubicBezTo>
                <a:cubicBezTo>
                  <a:pt x="249" y="1762"/>
                  <a:pt x="53" y="1989"/>
                  <a:pt x="0" y="20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 rot="1198510">
            <a:off x="6890532" y="2685181"/>
            <a:ext cx="144463" cy="215900"/>
          </a:xfrm>
          <a:prstGeom prst="flowChartCollate">
            <a:avLst/>
          </a:prstGeom>
          <a:solidFill>
            <a:srgbClr val="5AFE4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-381000" y="-152400"/>
            <a:ext cx="342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1. </a:t>
            </a:r>
            <a:r>
              <a:rPr lang="en-US" sz="2800" b="1" dirty="0" err="1" smtClean="0">
                <a:solidFill>
                  <a:srgbClr val="000099"/>
                </a:solidFill>
              </a:rPr>
              <a:t>Ôn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luyện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tập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đọc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010651" cy="64008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nhiệm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vụ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vệ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dẫn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đường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địa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điểm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mới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2. </a:t>
            </a:r>
            <a:r>
              <a:rPr lang="en-US" dirty="0" err="1" smtClean="0">
                <a:solidFill>
                  <a:srgbClr val="000099"/>
                </a:solidFill>
              </a:rPr>
              <a:t>Bác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đóng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Nùng</a:t>
            </a:r>
            <a:r>
              <a:rPr lang="en-US" dirty="0" smtClean="0">
                <a:solidFill>
                  <a:srgbClr val="000099"/>
                </a:solidFill>
              </a:rPr>
              <a:t> ở. </a:t>
            </a:r>
            <a:r>
              <a:rPr lang="en-US" dirty="0" err="1" smtClean="0">
                <a:solidFill>
                  <a:srgbClr val="000099"/>
                </a:solidFill>
              </a:rPr>
              <a:t>Đóng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dễ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dàng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mắt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địch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3. </a:t>
            </a:r>
            <a:r>
              <a:rPr lang="en-US" dirty="0" err="1" smtClean="0">
                <a:solidFill>
                  <a:srgbClr val="000099"/>
                </a:solidFill>
              </a:rPr>
              <a:t>Cách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đường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cháu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cẩn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thận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Gặp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ngờ</a:t>
            </a:r>
            <a:r>
              <a:rPr lang="en-US" dirty="0" smtClean="0">
                <a:solidFill>
                  <a:srgbClr val="000099"/>
                </a:solidFill>
              </a:rPr>
              <a:t>,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huýt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hiệu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kịp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tránh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ven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đường</a:t>
            </a:r>
            <a:r>
              <a:rPr lang="en-US" dirty="0" smtClean="0">
                <a:solidFill>
                  <a:srgbClr val="000099"/>
                </a:solidFill>
              </a:rPr>
              <a:t> . 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smtClean="0">
                <a:solidFill>
                  <a:srgbClr val="000099"/>
                </a:solidFill>
              </a:rPr>
              <a:t>Chi </a:t>
            </a:r>
            <a:r>
              <a:rPr lang="en-US" dirty="0" err="1" smtClean="0">
                <a:solidFill>
                  <a:srgbClr val="000099"/>
                </a:solidFill>
              </a:rPr>
              <a:t>tiết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sự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trí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dũng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gặp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địch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sệt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bình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tĩnh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huýt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hiệu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Địch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hỏi</a:t>
            </a:r>
            <a:r>
              <a:rPr lang="en-US" dirty="0" smtClean="0">
                <a:solidFill>
                  <a:srgbClr val="000099"/>
                </a:solidFill>
              </a:rPr>
              <a:t>, Kim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trí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Đón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thầy</a:t>
            </a:r>
            <a:r>
              <a:rPr lang="en-US" dirty="0" smtClean="0">
                <a:solidFill>
                  <a:srgbClr val="000099"/>
                </a:solidFill>
              </a:rPr>
              <a:t> mo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cúng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mẹ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ốm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239000" y="6400800"/>
            <a:ext cx="19050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" y="533400"/>
            <a:ext cx="91440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Nhớ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Việt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Bắc</a:t>
            </a:r>
            <a:r>
              <a:rPr lang="en-US" sz="3600" dirty="0" smtClean="0">
                <a:solidFill>
                  <a:srgbClr val="FF0000"/>
                </a:solidFill>
              </a:rPr>
              <a:t> 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115 -116.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bộ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xuôi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nhớ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     ( </a:t>
            </a:r>
            <a:r>
              <a:rPr lang="en-US" sz="3600" dirty="0" err="1" smtClean="0">
                <a:solidFill>
                  <a:srgbClr val="000099"/>
                </a:solidFill>
              </a:rPr>
              <a:t>dòng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2 )?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Tìm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thấy</a:t>
            </a:r>
            <a:r>
              <a:rPr lang="en-US" sz="3600" dirty="0" smtClean="0">
                <a:solidFill>
                  <a:srgbClr val="000099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   a/ 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rất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   b/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giặc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giỏi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Vẻ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đẹp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Việt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hiện</a:t>
            </a:r>
            <a:r>
              <a:rPr lang="en-US" sz="3600" dirty="0" smtClean="0">
                <a:solidFill>
                  <a:srgbClr val="000099"/>
                </a:solidFill>
              </a:rPr>
              <a:t> qua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nào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6600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79388" y="-230188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30201" y="-128588"/>
            <a:ext cx="317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" y="0"/>
            <a:ext cx="91440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xuôi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hoa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Việt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Bắc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thấy</a:t>
            </a:r>
            <a:r>
              <a:rPr lang="en-US" dirty="0" smtClean="0">
                <a:solidFill>
                  <a:srgbClr val="000099"/>
                </a:solidFill>
              </a:rPr>
              <a:t> :    a/ 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Bắc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rất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đẹp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xanh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hoa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chuối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đỏ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tươi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Ngày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xuân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mơ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nở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trắng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Ve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kêu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phách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đổ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vàng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thu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trăng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rọi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hòa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bình</a:t>
            </a:r>
            <a:r>
              <a:rPr lang="en-US" i="1" dirty="0" smtClean="0">
                <a:solidFill>
                  <a:srgbClr val="000099"/>
                </a:solidFill>
              </a:rPr>
              <a:t>. </a:t>
            </a:r>
            <a:r>
              <a:rPr lang="en-US" dirty="0" smtClean="0">
                <a:solidFill>
                  <a:srgbClr val="000099"/>
                </a:solidFill>
              </a:rPr>
              <a:t>   b/ </a:t>
            </a:r>
            <a:r>
              <a:rPr lang="en-US" b="1" dirty="0" err="1" smtClean="0">
                <a:solidFill>
                  <a:srgbClr val="FF0000"/>
                </a:solidFill>
              </a:rPr>
              <a:t>Việt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Bắc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đánh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giặc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giỏi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cây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núi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đá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ta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cùng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đánh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Tây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Núi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giăng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thành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lũy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sắt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dày</a:t>
            </a:r>
            <a:r>
              <a:rPr lang="en-US" i="1" dirty="0" smtClean="0">
                <a:solidFill>
                  <a:srgbClr val="000099"/>
                </a:solidFill>
              </a:rPr>
              <a:t>;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che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bộ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đội</a:t>
            </a:r>
            <a:r>
              <a:rPr lang="en-US" i="1" dirty="0" smtClean="0">
                <a:solidFill>
                  <a:srgbClr val="000099"/>
                </a:solidFill>
              </a:rPr>
              <a:t>, </a:t>
            </a:r>
            <a:r>
              <a:rPr lang="en-US" i="1" dirty="0" err="1" smtClean="0">
                <a:solidFill>
                  <a:srgbClr val="000099"/>
                </a:solidFill>
              </a:rPr>
              <a:t>rừng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vây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quân</a:t>
            </a:r>
            <a:r>
              <a:rPr lang="en-US" i="1" dirty="0" smtClean="0">
                <a:solidFill>
                  <a:srgbClr val="000099"/>
                </a:solidFill>
              </a:rPr>
              <a:t> </a:t>
            </a:r>
            <a:r>
              <a:rPr lang="en-US" i="1" dirty="0" err="1" smtClean="0">
                <a:solidFill>
                  <a:srgbClr val="000099"/>
                </a:solidFill>
              </a:rPr>
              <a:t>thù</a:t>
            </a:r>
            <a:r>
              <a:rPr lang="en-US" i="1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Vẻ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Việt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Bắc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hiện</a:t>
            </a:r>
            <a:r>
              <a:rPr lang="en-US" dirty="0" smtClean="0">
                <a:solidFill>
                  <a:srgbClr val="000099"/>
                </a:solidFill>
              </a:rPr>
              <a:t> qua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Đèo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ánh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thắt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lưng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đan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chuốt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giang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cô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măng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Tiếng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ân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thủy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chung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6600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924800" y="6248400"/>
            <a:ext cx="12192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Hũ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cha”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121- 122.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muốn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trai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vứt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lụng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vứt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bếp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lửa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?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err="1" smtClean="0">
                <a:solidFill>
                  <a:srgbClr val="000099"/>
                </a:solidFill>
              </a:rPr>
              <a:t>Hãy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c</a:t>
            </a:r>
            <a:r>
              <a:rPr lang="vi-VN" dirty="0" smtClean="0">
                <a:solidFill>
                  <a:srgbClr val="000099"/>
                </a:solidFill>
              </a:rPr>
              <a:t>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vi-VN" dirty="0" smtClean="0">
                <a:solidFill>
                  <a:srgbClr val="000099"/>
                </a:solidFill>
              </a:rPr>
              <a:t> chuyện nói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ý </a:t>
            </a:r>
            <a:r>
              <a:rPr lang="en-US" dirty="0" err="1" smtClean="0">
                <a:solidFill>
                  <a:srgbClr val="000099"/>
                </a:solidFill>
              </a:rPr>
              <a:t>nghĩa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truyện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này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-152400"/>
            <a:ext cx="9372600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muốn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trai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năng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chăm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tự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nổi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cơm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vứt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thử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tự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tay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con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lụng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kiếm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xay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thóc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thuê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mỗi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gạo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dám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ăn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Ba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dụm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90 </a:t>
            </a:r>
            <a:r>
              <a:rPr lang="en-US" dirty="0" err="1" smtClean="0">
                <a:solidFill>
                  <a:srgbClr val="000099"/>
                </a:solidFill>
              </a:rPr>
              <a:t>bát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gạo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sz="2800" dirty="0" err="1" smtClean="0">
                <a:solidFill>
                  <a:srgbClr val="000099"/>
                </a:solidFill>
              </a:rPr>
              <a:t>Khi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ông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lão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vứt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tiền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vào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bếp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lửa</a:t>
            </a:r>
            <a:r>
              <a:rPr lang="en-US" sz="2800" dirty="0" smtClean="0">
                <a:solidFill>
                  <a:srgbClr val="000099"/>
                </a:solidFill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</a:rPr>
              <a:t> con </a:t>
            </a:r>
            <a:r>
              <a:rPr lang="en-US" sz="2800" dirty="0" err="1" smtClean="0">
                <a:solidFill>
                  <a:srgbClr val="000099"/>
                </a:solidFill>
              </a:rPr>
              <a:t>vội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thọc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tay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vào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bếp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lửa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lấy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tiền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ra</a:t>
            </a:r>
            <a:r>
              <a:rPr lang="en-US" sz="2800" dirty="0" smtClean="0">
                <a:solidFill>
                  <a:srgbClr val="000099"/>
                </a:solidFill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</a:rPr>
              <a:t>mà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không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hề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sợ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bỏng</a:t>
            </a:r>
            <a:r>
              <a:rPr lang="en-US" sz="2800" dirty="0" smtClean="0">
                <a:solidFill>
                  <a:srgbClr val="000099"/>
                </a:solidFill>
              </a:rPr>
              <a:t>.</a:t>
            </a:r>
            <a:endParaRPr lang="vi-VN" sz="2800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c</a:t>
            </a:r>
            <a:r>
              <a:rPr lang="vi-VN" dirty="0" smtClean="0">
                <a:solidFill>
                  <a:srgbClr val="000099"/>
                </a:solidFill>
              </a:rPr>
              <a:t>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vi-VN" dirty="0" smtClean="0">
                <a:solidFill>
                  <a:srgbClr val="000099"/>
                </a:solidFill>
              </a:rPr>
              <a:t> chuyện nói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ý </a:t>
            </a:r>
            <a:r>
              <a:rPr lang="en-US" dirty="0" err="1" smtClean="0">
                <a:solidFill>
                  <a:srgbClr val="000099"/>
                </a:solidFill>
              </a:rPr>
              <a:t>nghĩa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truyện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lụng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đồng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tiền</a:t>
            </a:r>
            <a:r>
              <a:rPr lang="en-US" dirty="0" smtClean="0">
                <a:solidFill>
                  <a:srgbClr val="000099"/>
                </a:solidFill>
              </a:rPr>
              <a:t>; </a:t>
            </a:r>
            <a:r>
              <a:rPr lang="en-US" dirty="0" err="1" smtClean="0">
                <a:solidFill>
                  <a:srgbClr val="000099"/>
                </a:solidFill>
              </a:rPr>
              <a:t>Hũ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chính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bàn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tay</a:t>
            </a:r>
            <a:r>
              <a:rPr lang="en-US" dirty="0" smtClean="0">
                <a:solidFill>
                  <a:srgbClr val="000099"/>
                </a:solidFill>
              </a:rPr>
              <a:t> con. 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400800"/>
            <a:ext cx="9144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349" y="6096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127 - 128.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</a:rPr>
              <a:t>Vì sao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3810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phải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chắc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dài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chịu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bão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chứa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được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nhiều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hội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họp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tụ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tập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nhảy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múa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Sàn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voi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đi</a:t>
            </a:r>
            <a:r>
              <a:rPr lang="en-US" sz="3600" dirty="0" smtClean="0">
                <a:solidFill>
                  <a:srgbClr val="000099"/>
                </a:solidFill>
              </a:rPr>
              <a:t> qua </a:t>
            </a:r>
            <a:r>
              <a:rPr lang="en-US" sz="3600" dirty="0" err="1" smtClean="0">
                <a:solidFill>
                  <a:srgbClr val="000099"/>
                </a:solidFill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đụng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sàn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Mái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để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múa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ngọn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giáo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vướng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mái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thờ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nghiêm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giỏ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mây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đựng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hòn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vách</a:t>
            </a:r>
            <a:r>
              <a:rPr lang="en-US" sz="3600" dirty="0" smtClean="0">
                <a:solidFill>
                  <a:srgbClr val="000099"/>
                </a:solidFill>
              </a:rPr>
              <a:t>. </a:t>
            </a:r>
            <a:r>
              <a:rPr lang="en-US" sz="3600" dirty="0" err="1" smtClean="0">
                <a:solidFill>
                  <a:srgbClr val="000099"/>
                </a:solidFill>
              </a:rPr>
              <a:t>Xung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quanh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hòn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đá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cành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hoa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bằng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tre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vũ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khí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cụ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chiêng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trống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dùng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cúng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tế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3600" dirty="0" err="1" smtClean="0">
                <a:solidFill>
                  <a:srgbClr val="000099"/>
                </a:solidFill>
              </a:rPr>
              <a:t>ói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giữa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trung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tâm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rông</a:t>
            </a:r>
            <a:r>
              <a:rPr lang="en-US" sz="3600" dirty="0" smtClean="0">
                <a:solidFill>
                  <a:srgbClr val="000099"/>
                </a:solidFill>
              </a:rPr>
              <a:t> v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mbria" pitchFamily="18" charset="0"/>
              </a:rPr>
              <a:t>ì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giữa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lửa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tụ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tiếp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làng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248400"/>
            <a:ext cx="1524000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Đôi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130 -131.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dịp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thị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lạ</a:t>
            </a:r>
            <a:r>
              <a:rPr lang="en-US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động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khen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hiểu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bố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err="1" smtClean="0">
                <a:solidFill>
                  <a:srgbClr val="000099"/>
                </a:solidFill>
              </a:rPr>
              <a:t>Tìm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chi </a:t>
            </a:r>
            <a:r>
              <a:rPr lang="en-US" dirty="0" err="1" smtClean="0">
                <a:solidFill>
                  <a:srgbClr val="000099"/>
                </a:solidFill>
              </a:rPr>
              <a:t>tiết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giúp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mình</a:t>
            </a:r>
            <a:r>
              <a:rPr lang="en-US" dirty="0" smtClean="0">
                <a:solidFill>
                  <a:srgbClr val="000099"/>
                </a:solidFill>
              </a:rPr>
              <a:t>?</a:t>
            </a:r>
            <a:r>
              <a:rPr lang="vi-VN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từ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giặc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ném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bom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miền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Bắc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gia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phố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sơ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nông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thôn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thị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thị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phố,phố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cũng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ngói</a:t>
            </a:r>
            <a:r>
              <a:rPr lang="en-US" dirty="0" smtClean="0">
                <a:solidFill>
                  <a:srgbClr val="000099"/>
                </a:solidFill>
              </a:rPr>
              <a:t> san </a:t>
            </a:r>
            <a:r>
              <a:rPr lang="en-US" dirty="0" err="1" smtClean="0">
                <a:solidFill>
                  <a:srgbClr val="000099"/>
                </a:solidFill>
              </a:rPr>
              <a:t>sát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thấp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nhà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dòng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cộ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nườm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nượp</a:t>
            </a:r>
            <a:r>
              <a:rPr lang="en-US" dirty="0" smtClean="0">
                <a:solidFill>
                  <a:srgbClr val="000099"/>
                </a:solidFill>
              </a:rPr>
              <a:t>, ban </a:t>
            </a:r>
            <a:r>
              <a:rPr lang="en-US" dirty="0" err="1" smtClean="0">
                <a:solidFill>
                  <a:srgbClr val="000099"/>
                </a:solidFill>
              </a:rPr>
              <a:t>đêm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đèn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điện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lấp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lánh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động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err="1" smtClean="0">
                <a:solidFill>
                  <a:srgbClr val="000099"/>
                </a:solidFill>
              </a:rPr>
              <a:t>đáng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khen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nghe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tiếng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cứu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lập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tức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hồ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cứu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vùng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vẫy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tuyệt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vọng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bố</a:t>
            </a:r>
            <a:r>
              <a:rPr lang="en-US" dirty="0" smtClean="0">
                <a:solidFill>
                  <a:srgbClr val="000099"/>
                </a:solidFill>
              </a:rPr>
              <a:t> ca </a:t>
            </a:r>
            <a:r>
              <a:rPr lang="en-US" dirty="0" err="1" smtClean="0">
                <a:solidFill>
                  <a:srgbClr val="000099"/>
                </a:solidFill>
              </a:rPr>
              <a:t>ngợi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phẩm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tốt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sống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làng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–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sẵn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sàng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giúp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khăn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ngại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cứu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5. </a:t>
            </a:r>
            <a:r>
              <a:rPr lang="en-US" dirty="0" smtClean="0">
                <a:solidFill>
                  <a:srgbClr val="000099"/>
                </a:solidFill>
              </a:rPr>
              <a:t>Chi </a:t>
            </a:r>
            <a:r>
              <a:rPr lang="en-US" dirty="0" err="1" smtClean="0">
                <a:solidFill>
                  <a:srgbClr val="000099"/>
                </a:solidFill>
              </a:rPr>
              <a:t>tiết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Bố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Thành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luôn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nhớ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Mến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suy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nghĩ</a:t>
            </a:r>
            <a:r>
              <a:rPr lang="en-US" dirty="0" smtClean="0">
                <a:solidFill>
                  <a:srgbClr val="000099"/>
                </a:solidFill>
              </a:rPr>
              <a:t> 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tốt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dân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848600" y="6400800"/>
            <a:ext cx="914400" cy="4572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Về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quê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ngoại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133 -134.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nhỏ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đâu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thăm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ngoại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đâu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thấy</a:t>
            </a:r>
            <a:r>
              <a:rPr lang="en-US" sz="3600" dirty="0" smtClean="0">
                <a:solidFill>
                  <a:srgbClr val="000099"/>
                </a:solidFill>
              </a:rPr>
              <a:t> ở </a:t>
            </a:r>
            <a:r>
              <a:rPr lang="en-US" sz="3600" dirty="0" err="1" smtClean="0">
                <a:solidFill>
                  <a:srgbClr val="000099"/>
                </a:solidFill>
              </a:rPr>
              <a:t>quê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có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lạ</a:t>
            </a:r>
            <a:r>
              <a:rPr lang="vi-VN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Bạnnhỏ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nghĩ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những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người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hạt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gạo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Giọng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76-77.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Chuyện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gì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xảy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ra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làm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Thuyên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Đồng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ngạc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nhiên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sao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anh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thanh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niên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cảm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ơn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Thuyên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và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Đồng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36525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04800" y="619125"/>
            <a:ext cx="9485313" cy="5905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phố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thôn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ngờ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con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đấ</a:t>
            </a:r>
            <a:r>
              <a:rPr lang="en-US" sz="3600" dirty="0" smtClean="0">
                <a:solidFill>
                  <a:srgbClr val="000099"/>
                </a:solidFill>
              </a:rPr>
              <a:t>t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rực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rơm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bóng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rợp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vầng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êm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nay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gặp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thịt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ngoại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3" name="Action Button: End 2">
            <a:hlinkClick r:id="rId2" action="ppaction://hlinksldjump" highlightClick="1"/>
          </p:cNvPr>
          <p:cNvSpPr/>
          <p:nvPr/>
        </p:nvSpPr>
        <p:spPr>
          <a:xfrm>
            <a:off x="7924800" y="6096000"/>
            <a:ext cx="990600" cy="762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 </a:t>
            </a:r>
            <a:r>
              <a:rPr lang="en-US" sz="3600" dirty="0" err="1" smtClean="0">
                <a:solidFill>
                  <a:srgbClr val="FF0000"/>
                </a:solidFill>
              </a:rPr>
              <a:t>Mồ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xử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kiện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139 -140.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Chủ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kiện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việc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gì</a:t>
            </a:r>
            <a:r>
              <a:rPr lang="en-US" sz="36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Tìm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nêu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rõ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Tại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sao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Mồ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Côi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bảo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xóc</a:t>
            </a:r>
            <a:r>
              <a:rPr lang="en-US" sz="3600" dirty="0" smtClean="0">
                <a:solidFill>
                  <a:srgbClr val="000099"/>
                </a:solidFill>
              </a:rPr>
              <a:t> 2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đủ</a:t>
            </a:r>
            <a:r>
              <a:rPr lang="en-US" sz="3600" dirty="0" smtClean="0">
                <a:solidFill>
                  <a:srgbClr val="000099"/>
                </a:solidFill>
              </a:rPr>
              <a:t> 10 </a:t>
            </a:r>
            <a:r>
              <a:rPr lang="en-US" sz="3600" dirty="0" err="1" smtClean="0">
                <a:solidFill>
                  <a:srgbClr val="000099"/>
                </a:solidFill>
              </a:rPr>
              <a:t>lần</a:t>
            </a:r>
            <a:r>
              <a:rPr lang="vi-VN" sz="36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hãy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truyện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15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99"/>
                </a:solidFill>
              </a:rPr>
              <a:t>1. </a:t>
            </a:r>
            <a:r>
              <a:rPr lang="en-US" sz="3600" dirty="0" err="1" smtClean="0">
                <a:solidFill>
                  <a:srgbClr val="000099"/>
                </a:solidFill>
              </a:rPr>
              <a:t>Chủ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kiện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về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tội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vào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hít</a:t>
            </a:r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dirty="0" err="1" smtClean="0">
                <a:solidFill>
                  <a:srgbClr val="000099"/>
                </a:solidFill>
              </a:rPr>
              <a:t>mùi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thơm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lợn</a:t>
            </a:r>
            <a:r>
              <a:rPr lang="en-US" sz="3600" dirty="0" smtClean="0">
                <a:solidFill>
                  <a:srgbClr val="000099"/>
                </a:solidFill>
              </a:rPr>
              <a:t> quay, </a:t>
            </a:r>
            <a:r>
              <a:rPr lang="en-US" sz="3600" dirty="0" err="1" smtClean="0">
                <a:solidFill>
                  <a:srgbClr val="000099"/>
                </a:solidFill>
              </a:rPr>
              <a:t>gà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luộc</a:t>
            </a:r>
            <a:r>
              <a:rPr lang="en-US" sz="3600" dirty="0" smtClean="0">
                <a:solidFill>
                  <a:srgbClr val="000099"/>
                </a:solidFill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</a:rPr>
              <a:t>vịt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rán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mà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trả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tiền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99"/>
                </a:solidFill>
              </a:rPr>
              <a:t>	2. </a:t>
            </a:r>
            <a:r>
              <a:rPr lang="en-US" sz="3600" dirty="0" err="1" smtClean="0">
                <a:solidFill>
                  <a:srgbClr val="000099"/>
                </a:solidFill>
              </a:rPr>
              <a:t>Câu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nêu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rõ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Tôi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chỉ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vào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quán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ngồi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nhờ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để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ăn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miếng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cơm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nắm</a:t>
            </a:r>
            <a:r>
              <a:rPr lang="en-US" sz="3600" b="1" i="1" dirty="0" smtClean="0">
                <a:solidFill>
                  <a:srgbClr val="000099"/>
                </a:solidFill>
              </a:rPr>
              <a:t>.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Tôi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không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mua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gì</a:t>
            </a:r>
            <a:r>
              <a:rPr lang="en-US" sz="3600" b="1" i="1" dirty="0" smtClean="0">
                <a:solidFill>
                  <a:srgbClr val="000099"/>
                </a:solidFill>
              </a:rPr>
              <a:t> </a:t>
            </a:r>
            <a:r>
              <a:rPr lang="en-US" sz="3600" b="1" i="1" dirty="0" err="1" smtClean="0">
                <a:solidFill>
                  <a:srgbClr val="000099"/>
                </a:solidFill>
              </a:rPr>
              <a:t>cả</a:t>
            </a:r>
            <a:r>
              <a:rPr lang="en-US" sz="3600" b="1" i="1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3. </a:t>
            </a:r>
            <a:r>
              <a:rPr lang="en-US" sz="3600" dirty="0" err="1" smtClean="0">
                <a:solidFill>
                  <a:srgbClr val="000099"/>
                </a:solidFill>
              </a:rPr>
              <a:t>Mồ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Côi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bảo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dân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xóc</a:t>
            </a:r>
            <a:r>
              <a:rPr lang="en-US" sz="3600" dirty="0" smtClean="0">
                <a:solidFill>
                  <a:srgbClr val="000099"/>
                </a:solidFill>
              </a:rPr>
              <a:t> 2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bạc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đủ</a:t>
            </a:r>
            <a:r>
              <a:rPr lang="en-US" sz="3600" dirty="0" smtClean="0">
                <a:solidFill>
                  <a:srgbClr val="000099"/>
                </a:solidFill>
              </a:rPr>
              <a:t> 10 </a:t>
            </a:r>
            <a:r>
              <a:rPr lang="en-US" sz="3600" dirty="0" err="1" smtClean="0">
                <a:solidFill>
                  <a:srgbClr val="000099"/>
                </a:solidFill>
              </a:rPr>
              <a:t>lần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thì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mới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đủ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số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tiền</a:t>
            </a:r>
            <a:r>
              <a:rPr lang="en-US" sz="3600" dirty="0" smtClean="0">
                <a:solidFill>
                  <a:srgbClr val="000099"/>
                </a:solidFill>
              </a:rPr>
              <a:t> 20 </a:t>
            </a:r>
            <a:r>
              <a:rPr lang="en-US" sz="3600" dirty="0" err="1" smtClean="0">
                <a:solidFill>
                  <a:srgbClr val="000099"/>
                </a:solidFill>
              </a:rPr>
              <a:t>đồng</a:t>
            </a:r>
            <a:r>
              <a:rPr lang="en-US" sz="3600" dirty="0" smtClean="0">
                <a:solidFill>
                  <a:srgbClr val="000099"/>
                </a:solidFill>
              </a:rPr>
              <a:t>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4. </a:t>
            </a:r>
            <a:r>
              <a:rPr lang="en-US" sz="3600" dirty="0" err="1" smtClean="0">
                <a:solidFill>
                  <a:srgbClr val="000099"/>
                </a:solidFill>
              </a:rPr>
              <a:t>Em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đặt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một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khác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cho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truyện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là</a:t>
            </a:r>
            <a:r>
              <a:rPr lang="en-US" sz="3600" dirty="0" smtClean="0">
                <a:solidFill>
                  <a:srgbClr val="000099"/>
                </a:solidFill>
              </a:rPr>
              <a:t> : </a:t>
            </a:r>
            <a:r>
              <a:rPr lang="en-US" sz="3600" dirty="0" err="1" smtClean="0">
                <a:solidFill>
                  <a:srgbClr val="000099"/>
                </a:solidFill>
              </a:rPr>
              <a:t>Vị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quan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tòa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thông</a:t>
            </a:r>
            <a:r>
              <a:rPr lang="en-US" sz="3600" dirty="0" smtClean="0">
                <a:solidFill>
                  <a:srgbClr val="000099"/>
                </a:solidFill>
              </a:rPr>
              <a:t> minh / </a:t>
            </a:r>
            <a:r>
              <a:rPr lang="en-US" sz="3600" dirty="0" err="1" smtClean="0">
                <a:solidFill>
                  <a:srgbClr val="000099"/>
                </a:solidFill>
              </a:rPr>
              <a:t>Phiên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xử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thú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vị</a:t>
            </a:r>
            <a:r>
              <a:rPr lang="en-US" sz="3600" dirty="0" smtClean="0">
                <a:solidFill>
                  <a:srgbClr val="000099"/>
                </a:solidFill>
              </a:rPr>
              <a:t> / </a:t>
            </a:r>
            <a:r>
              <a:rPr lang="en-US" sz="3600" dirty="0" err="1" smtClean="0">
                <a:solidFill>
                  <a:srgbClr val="000099"/>
                </a:solidFill>
              </a:rPr>
              <a:t>Bẽ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mặt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kẻ</a:t>
            </a:r>
            <a:r>
              <a:rPr lang="en-US" sz="3600" dirty="0" smtClean="0">
                <a:solidFill>
                  <a:srgbClr val="000099"/>
                </a:solidFill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</a:rPr>
              <a:t>tham</a:t>
            </a:r>
            <a:r>
              <a:rPr lang="en-US" sz="3600" dirty="0" smtClean="0">
                <a:solidFill>
                  <a:srgbClr val="000099"/>
                </a:solidFill>
              </a:rPr>
              <a:t> lam / </a:t>
            </a:r>
            <a:r>
              <a:rPr lang="en-US" sz="3600" dirty="0" err="1" smtClean="0">
                <a:solidFill>
                  <a:srgbClr val="000099"/>
                </a:solidFill>
              </a:rPr>
              <a:t>Ăn</a:t>
            </a:r>
            <a:r>
              <a:rPr lang="en-US" sz="3600" dirty="0" smtClean="0">
                <a:solidFill>
                  <a:srgbClr val="000099"/>
                </a:solidFill>
              </a:rPr>
              <a:t> “</a:t>
            </a:r>
            <a:r>
              <a:rPr lang="en-US" sz="3600" dirty="0" err="1" smtClean="0">
                <a:solidFill>
                  <a:srgbClr val="000099"/>
                </a:solidFill>
              </a:rPr>
              <a:t>hơi</a:t>
            </a:r>
            <a:r>
              <a:rPr lang="en-US" sz="3600" dirty="0" smtClean="0">
                <a:solidFill>
                  <a:srgbClr val="000099"/>
                </a:solidFill>
              </a:rPr>
              <a:t>” </a:t>
            </a:r>
            <a:r>
              <a:rPr lang="en-US" sz="3600" dirty="0" err="1" smtClean="0">
                <a:solidFill>
                  <a:srgbClr val="000099"/>
                </a:solidFill>
              </a:rPr>
              <a:t>trả</a:t>
            </a:r>
            <a:r>
              <a:rPr lang="en-US" sz="3600" dirty="0" smtClean="0">
                <a:solidFill>
                  <a:srgbClr val="000099"/>
                </a:solidFill>
              </a:rPr>
              <a:t> “</a:t>
            </a:r>
            <a:r>
              <a:rPr lang="en-US" sz="3600" dirty="0" err="1" smtClean="0">
                <a:solidFill>
                  <a:srgbClr val="000099"/>
                </a:solidFill>
              </a:rPr>
              <a:t>tiếng</a:t>
            </a:r>
            <a:r>
              <a:rPr lang="en-US" sz="3600" dirty="0" smtClean="0">
                <a:solidFill>
                  <a:srgbClr val="000099"/>
                </a:solidFill>
              </a:rPr>
              <a:t>”.</a:t>
            </a:r>
            <a:endParaRPr lang="vi-VN" sz="36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7848600" y="6324600"/>
            <a:ext cx="1295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sinh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đoạn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“ </a:t>
            </a:r>
            <a:r>
              <a:rPr lang="en-US" sz="4000" dirty="0" err="1" smtClean="0">
                <a:solidFill>
                  <a:srgbClr val="FF0000"/>
                </a:solidFill>
              </a:rPr>
              <a:t>Anh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Đom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Đóm</a:t>
            </a:r>
            <a:r>
              <a:rPr lang="en-US" sz="4000" dirty="0" smtClean="0">
                <a:solidFill>
                  <a:srgbClr val="FF0000"/>
                </a:solidFill>
              </a:rPr>
              <a:t> ” </a:t>
            </a:r>
            <a:r>
              <a:rPr lang="en-US" sz="4000" dirty="0" err="1" smtClean="0">
                <a:solidFill>
                  <a:srgbClr val="FF0000"/>
                </a:solidFill>
              </a:rPr>
              <a:t>trang</a:t>
            </a:r>
            <a:r>
              <a:rPr lang="en-US" sz="4000" dirty="0" smtClean="0">
                <a:solidFill>
                  <a:srgbClr val="FF0000"/>
                </a:solidFill>
              </a:rPr>
              <a:t> 143 -144. </a:t>
            </a:r>
            <a:r>
              <a:rPr lang="en-US" sz="4000" dirty="0" err="1" smtClean="0">
                <a:solidFill>
                  <a:srgbClr val="FF0000"/>
                </a:solidFill>
              </a:rPr>
              <a:t>Trả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hỏi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sau</a:t>
            </a:r>
            <a:r>
              <a:rPr lang="en-US" sz="4000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lên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đèn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đâu</a:t>
            </a:r>
            <a:r>
              <a:rPr lang="en-US" sz="4000" dirty="0" smtClean="0">
                <a:solidFill>
                  <a:srgbClr val="000099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thấy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gì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đêm</a:t>
            </a:r>
            <a:r>
              <a:rPr lang="en-US" sz="40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err="1" smtClean="0">
                <a:solidFill>
                  <a:srgbClr val="000099"/>
                </a:solidFill>
              </a:rPr>
              <a:t>Tìm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hình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của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bài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thơ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vi-VN" sz="4000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7788" y="88900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16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619125"/>
            <a:ext cx="9485313" cy="59055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000099"/>
                </a:solidFill>
              </a:rPr>
              <a:t>1.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lên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đèn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gác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mọi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người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ngủ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yên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4000" dirty="0" smtClean="0">
                <a:solidFill>
                  <a:srgbClr val="000099"/>
                </a:solidFill>
              </a:rPr>
              <a:t>	2.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thấy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những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đêm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: </a:t>
            </a:r>
            <a:r>
              <a:rPr lang="en-US" sz="4000" dirty="0" err="1" smtClean="0">
                <a:solidFill>
                  <a:srgbClr val="000099"/>
                </a:solidFill>
              </a:rPr>
              <a:t>Chị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Cò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Bợ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ru</a:t>
            </a:r>
            <a:r>
              <a:rPr lang="en-US" sz="4000" dirty="0" smtClean="0">
                <a:solidFill>
                  <a:srgbClr val="000099"/>
                </a:solidFill>
              </a:rPr>
              <a:t> con, </a:t>
            </a:r>
            <a:r>
              <a:rPr lang="en-US" sz="4000" dirty="0" err="1" smtClean="0">
                <a:solidFill>
                  <a:srgbClr val="000099"/>
                </a:solidFill>
              </a:rPr>
              <a:t>thím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Vạc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lặng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lẽ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mò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tôm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bên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sông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3.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hình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ảnh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đẹp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của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anh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trong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bài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thơ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là</a:t>
            </a:r>
            <a:r>
              <a:rPr lang="en-US" sz="4000" dirty="0" smtClean="0">
                <a:solidFill>
                  <a:srgbClr val="000099"/>
                </a:solidFill>
              </a:rPr>
              <a:t> : </a:t>
            </a:r>
            <a:r>
              <a:rPr lang="en-US" sz="4000" dirty="0" err="1" smtClean="0">
                <a:solidFill>
                  <a:srgbClr val="000099"/>
                </a:solidFill>
              </a:rPr>
              <a:t>Đóm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rất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êm</a:t>
            </a:r>
            <a:r>
              <a:rPr lang="en-US" sz="4000" dirty="0" smtClean="0">
                <a:solidFill>
                  <a:srgbClr val="000099"/>
                </a:solidFill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</a:rPr>
              <a:t>đi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suốt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một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đêm</a:t>
            </a:r>
            <a:r>
              <a:rPr lang="en-US" sz="4000" dirty="0" smtClean="0">
                <a:solidFill>
                  <a:srgbClr val="000099"/>
                </a:solidFill>
              </a:rPr>
              <a:t>, lo </a:t>
            </a:r>
            <a:r>
              <a:rPr lang="en-US" sz="4000" dirty="0" err="1" smtClean="0">
                <a:solidFill>
                  <a:srgbClr val="000099"/>
                </a:solidFill>
              </a:rPr>
              <a:t>cho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người</a:t>
            </a: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</a:rPr>
              <a:t>ngủ</a:t>
            </a:r>
            <a:r>
              <a:rPr lang="en-US" sz="4000" dirty="0" smtClean="0">
                <a:solidFill>
                  <a:srgbClr val="000099"/>
                </a:solidFill>
              </a:rPr>
              <a:t>.</a:t>
            </a:r>
            <a:endParaRPr lang="vi-VN" sz="4000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sz="4000" dirty="0" smtClean="0">
                <a:solidFill>
                  <a:srgbClr val="000099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114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-76200"/>
            <a:ext cx="89154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Lớp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hoan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20-11.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mời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thầy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trưởng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mẫu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endParaRPr lang="en-US" sz="28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89916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GiẤY</a:t>
            </a:r>
            <a:r>
              <a:rPr lang="en-US" sz="2400" dirty="0" smtClean="0"/>
              <a:t> MỜI</a:t>
            </a:r>
          </a:p>
          <a:p>
            <a:r>
              <a:rPr lang="en-US" sz="2400" dirty="0" err="1" smtClean="0"/>
              <a:t>Kính</a:t>
            </a:r>
            <a:r>
              <a:rPr lang="en-US" sz="2400" dirty="0" smtClean="0"/>
              <a:t> </a:t>
            </a:r>
            <a:r>
              <a:rPr lang="en-US" sz="2400" dirty="0" err="1" smtClean="0"/>
              <a:t>gửi</a:t>
            </a:r>
            <a:r>
              <a:rPr lang="en-US" sz="2400" dirty="0" smtClean="0"/>
              <a:t> : …………………………………………………………………………………… </a:t>
            </a:r>
          </a:p>
          <a:p>
            <a:r>
              <a:rPr lang="en-US" sz="2400" dirty="0" err="1" smtClean="0"/>
              <a:t>Lớp</a:t>
            </a:r>
            <a:r>
              <a:rPr lang="en-US" sz="2400" dirty="0" smtClean="0"/>
              <a:t> : ……………….</a:t>
            </a:r>
            <a:r>
              <a:rPr lang="en-US" sz="2400" dirty="0" err="1" smtClean="0"/>
              <a:t>trân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kính</a:t>
            </a:r>
            <a:r>
              <a:rPr lang="en-US" sz="2400" dirty="0" smtClean="0"/>
              <a:t> </a:t>
            </a:r>
            <a:r>
              <a:rPr lang="en-US" sz="2400" dirty="0" err="1" smtClean="0"/>
              <a:t>mời</a:t>
            </a:r>
            <a:r>
              <a:rPr lang="en-US" sz="2400" dirty="0" smtClean="0"/>
              <a:t> : ………………………………………..</a:t>
            </a:r>
          </a:p>
          <a:p>
            <a:r>
              <a:rPr lang="en-US" sz="2400" dirty="0" err="1" smtClean="0"/>
              <a:t>Tới</a:t>
            </a:r>
            <a:r>
              <a:rPr lang="en-US" sz="2400" dirty="0" smtClean="0"/>
              <a:t> </a:t>
            </a:r>
            <a:r>
              <a:rPr lang="en-US" sz="2400" dirty="0" err="1" smtClean="0"/>
              <a:t>dự</a:t>
            </a:r>
            <a:r>
              <a:rPr lang="en-US" sz="2400" dirty="0" smtClean="0"/>
              <a:t> :………………………………...........................................................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hồi</a:t>
            </a:r>
            <a:r>
              <a:rPr lang="en-US" sz="2400" dirty="0" smtClean="0"/>
              <a:t> : …………………………….</a:t>
            </a:r>
            <a:r>
              <a:rPr lang="en-US" sz="2400" dirty="0" err="1" smtClean="0"/>
              <a:t>giờ</a:t>
            </a:r>
            <a:r>
              <a:rPr lang="en-US" sz="2400" dirty="0" smtClean="0"/>
              <a:t>, </a:t>
            </a:r>
            <a:r>
              <a:rPr lang="en-US" sz="2400" dirty="0" err="1" smtClean="0"/>
              <a:t>ngày</a:t>
            </a:r>
            <a:r>
              <a:rPr lang="en-US" sz="2400" dirty="0" smtClean="0"/>
              <a:t> :…………..............................</a:t>
            </a:r>
          </a:p>
          <a:p>
            <a:r>
              <a:rPr lang="en-US" sz="2400" dirty="0" err="1" smtClean="0"/>
              <a:t>Tại</a:t>
            </a:r>
            <a:r>
              <a:rPr lang="en-US" sz="2400" dirty="0" smtClean="0"/>
              <a:t> : …………………………………………………………………………………….........</a:t>
            </a:r>
          </a:p>
          <a:p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rất</a:t>
            </a:r>
            <a:r>
              <a:rPr lang="en-US" sz="2400" dirty="0" smtClean="0"/>
              <a:t> </a:t>
            </a:r>
            <a:r>
              <a:rPr lang="en-US" sz="2400" dirty="0" err="1" smtClean="0"/>
              <a:t>mong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đón</a:t>
            </a:r>
            <a:r>
              <a:rPr lang="en-US" sz="2400" dirty="0" smtClean="0"/>
              <a:t> : ………………………………………………...</a:t>
            </a:r>
          </a:p>
          <a:p>
            <a:pPr algn="ctr"/>
            <a:r>
              <a:rPr lang="en-US" sz="2400" dirty="0" smtClean="0"/>
              <a:t>                                             </a:t>
            </a:r>
            <a:r>
              <a:rPr lang="en-US" sz="2400" dirty="0" err="1" smtClean="0"/>
              <a:t>Ngày</a:t>
            </a:r>
            <a:r>
              <a:rPr lang="en-US" sz="2400" dirty="0" smtClean="0"/>
              <a:t> ………</a:t>
            </a:r>
            <a:r>
              <a:rPr lang="en-US" sz="2400" dirty="0" err="1" smtClean="0"/>
              <a:t>tháng</a:t>
            </a:r>
            <a:r>
              <a:rPr lang="en-US" sz="2400" dirty="0" smtClean="0"/>
              <a:t> ………..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2012</a:t>
            </a:r>
          </a:p>
          <a:p>
            <a:pPr algn="ctr"/>
            <a:r>
              <a:rPr lang="en-US" sz="2400" dirty="0" smtClean="0"/>
              <a:t>                                                            </a:t>
            </a:r>
            <a:r>
              <a:rPr lang="en-US" sz="2400" dirty="0" err="1" smtClean="0"/>
              <a:t>Lớp</a:t>
            </a:r>
            <a:r>
              <a:rPr lang="en-US" sz="2400" dirty="0" smtClean="0"/>
              <a:t> </a:t>
            </a:r>
            <a:r>
              <a:rPr lang="en-US" sz="2400" dirty="0" err="1" smtClean="0"/>
              <a:t>trưởng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0" y="1524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trưởng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205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Ba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/ 3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Buổi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liên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hoan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429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Lúc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11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3886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20/ 11/2012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434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Lớp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Ba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/ 3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472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5181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17                 11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639633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Nguyễn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Dương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Bảo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Hân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0" y="5638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b="1" dirty="0" err="1" smtClean="0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Hân</a:t>
            </a:r>
            <a:endParaRPr lang="en-US" sz="2400" b="1" dirty="0">
              <a:solidFill>
                <a:srgbClr val="000099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0.01087 L -0.65416 0.132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3 L -0.91667 0.099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3 L -0.45 0.021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33 L -0.75416 0.010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3 L -0.80834 0.010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023 L -0.45834 -0.055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237E-6 L -0.77083 -0.066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0111 L -0.51666 -0.077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0222 L -0.54583 -0.07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5 -0.0222 L -0.37917 -0.033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0" y="-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0.02774 L -0.46458 -0.066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HỌC SINH ÔN LẠI BÀI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ĐỌC LẠI  CÁC BÀI TẬP ĐỌC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28600" y="-228600"/>
            <a:ext cx="8915400" cy="2743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</a:t>
            </a:r>
          </a:p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 NHÀ ÔN LẠI CÁC BÀI TẬP ĐỌC TỪ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–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17</a:t>
            </a:r>
          </a:p>
          <a:p>
            <a:pPr algn="ctr"/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ontrols>
      <p:control spid="1026" name="ShockwaveFlash1" r:id="rId2" imgW="4649760" imgH="4114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11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56" name="Picture 4" descr="BDRPC1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0"/>
            <a:ext cx="822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349" y="304800"/>
            <a:ext cx="9010651" cy="5905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Chuyện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gì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xảy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ra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làm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Thuyên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và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Đồng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ngạc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nhiên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túng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lang="en-US" sz="3200" dirty="0" err="1">
                <a:solidFill>
                  <a:srgbClr val="000066"/>
                </a:solidFill>
              </a:rPr>
              <a:t>A</a:t>
            </a:r>
            <a:r>
              <a:rPr lang="en-US" sz="3200" dirty="0" err="1" smtClean="0">
                <a:solidFill>
                  <a:srgbClr val="000066"/>
                </a:solidFill>
              </a:rPr>
              <a:t>nh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thanh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niên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cảm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ơn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Thuyên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và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Đồng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vì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Thuyên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và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Đồng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có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giọng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nói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gợi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cho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anh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thanh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niên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nhớ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đến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người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mẹ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thân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thương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quê</a:t>
            </a:r>
            <a:r>
              <a:rPr lang="en-US" sz="3200" dirty="0" smtClean="0">
                <a:solidFill>
                  <a:srgbClr val="000066"/>
                </a:solidFill>
              </a:rPr>
              <a:t> ở </a:t>
            </a:r>
            <a:r>
              <a:rPr lang="en-US" sz="3200" dirty="0" err="1" smtClean="0">
                <a:solidFill>
                  <a:srgbClr val="000066"/>
                </a:solidFill>
              </a:rPr>
              <a:t>miền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Trung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quê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lặng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cúi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chặt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lộ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lặng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nhìn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lang="en-US" sz="3200" dirty="0" smtClean="0">
                <a:solidFill>
                  <a:srgbClr val="000066"/>
                </a:solidFill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</a:rPr>
              <a:t>mắt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rớm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</a:rPr>
              <a:t>lệ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đoạn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tập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</a:rPr>
              <a:t> “</a:t>
            </a:r>
            <a:r>
              <a:rPr lang="en-US" sz="3600" dirty="0" err="1" smtClean="0">
                <a:solidFill>
                  <a:srgbClr val="FF0000"/>
                </a:solidFill>
              </a:rPr>
              <a:t>Thư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gửi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</a:t>
            </a:r>
            <a:r>
              <a:rPr lang="en-US" sz="3600" dirty="0" smtClean="0">
                <a:solidFill>
                  <a:srgbClr val="FF0000"/>
                </a:solidFill>
              </a:rPr>
              <a:t>” </a:t>
            </a:r>
            <a:r>
              <a:rPr lang="en-US" sz="3600" dirty="0" err="1" smtClean="0">
                <a:solidFill>
                  <a:srgbClr val="FF0000"/>
                </a:solidFill>
              </a:rPr>
              <a:t>trang</a:t>
            </a:r>
            <a:r>
              <a:rPr lang="en-US" sz="3600" dirty="0" smtClean="0">
                <a:solidFill>
                  <a:srgbClr val="FF0000"/>
                </a:solidFill>
              </a:rPr>
              <a:t>  81-82. </a:t>
            </a:r>
            <a:r>
              <a:rPr lang="en-US" sz="3600" dirty="0" err="1" smtClean="0">
                <a:solidFill>
                  <a:srgbClr val="FF0000"/>
                </a:solidFill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một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sau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000066"/>
                </a:solidFill>
              </a:rPr>
              <a:t>1.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viết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ai</a:t>
            </a:r>
            <a:r>
              <a:rPr lang="en-US" sz="3600" dirty="0" smtClean="0">
                <a:solidFill>
                  <a:srgbClr val="000066"/>
                </a:solidFill>
              </a:rPr>
              <a:t>? </a:t>
            </a:r>
            <a:r>
              <a:rPr lang="en-US" sz="3600" dirty="0" err="1" smtClean="0">
                <a:solidFill>
                  <a:srgbClr val="000066"/>
                </a:solidFill>
              </a:rPr>
              <a:t>Dòng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đầu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bạn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ghi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thế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nào</a:t>
            </a:r>
            <a:r>
              <a:rPr lang="en-US" sz="3600" dirty="0" smtClean="0">
                <a:solidFill>
                  <a:srgbClr val="000066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	2.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hỏi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thăm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điều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gì</a:t>
            </a:r>
            <a:r>
              <a:rPr lang="en-US" sz="3600" dirty="0" smtClean="0">
                <a:solidFill>
                  <a:srgbClr val="000066"/>
                </a:solidFill>
              </a:rPr>
              <a:t> ?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những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gì</a:t>
            </a:r>
            <a:r>
              <a:rPr lang="en-US" sz="3600" dirty="0" smtClean="0">
                <a:solidFill>
                  <a:srgbClr val="000066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vi-VN" sz="3600" dirty="0" smtClean="0">
                <a:solidFill>
                  <a:srgbClr val="000066"/>
                </a:solidFill>
              </a:rPr>
              <a:t>	3.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Đ</a:t>
            </a:r>
            <a:r>
              <a:rPr lang="en-US" sz="3600" dirty="0" err="1" smtClean="0">
                <a:solidFill>
                  <a:srgbClr val="000066"/>
                </a:solidFill>
              </a:rPr>
              <a:t>oạn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cuối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thấy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tình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cảm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của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thế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nào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vi-VN" sz="3600" dirty="0" smtClean="0">
                <a:solidFill>
                  <a:srgbClr val="000066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sz="3600" dirty="0" smtClean="0">
                <a:solidFill>
                  <a:srgbClr val="000066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152400"/>
            <a:ext cx="9010651" cy="67056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1.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viết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ở </a:t>
            </a:r>
            <a:r>
              <a:rPr lang="en-US" sz="3600" dirty="0" err="1" smtClean="0">
                <a:solidFill>
                  <a:srgbClr val="000066"/>
                </a:solidFill>
              </a:rPr>
              <a:t>quê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Dòng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đầu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bạn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ghi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Hải</a:t>
            </a:r>
            <a:r>
              <a:rPr lang="en-US" sz="3600" b="1" i="1" dirty="0" smtClean="0">
                <a:solidFill>
                  <a:srgbClr val="000066"/>
                </a:solidFill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Phòng</a:t>
            </a:r>
            <a:r>
              <a:rPr lang="en-US" sz="3600" b="1" i="1" dirty="0" smtClean="0">
                <a:solidFill>
                  <a:srgbClr val="000066"/>
                </a:solidFill>
              </a:rPr>
              <a:t> ,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ngày</a:t>
            </a:r>
            <a:r>
              <a:rPr lang="en-US" sz="3600" b="1" i="1" dirty="0" smtClean="0">
                <a:solidFill>
                  <a:srgbClr val="000066"/>
                </a:solidFill>
              </a:rPr>
              <a:t> 6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tháng</a:t>
            </a:r>
            <a:r>
              <a:rPr lang="en-US" sz="3600" b="1" i="1" dirty="0" smtClean="0">
                <a:solidFill>
                  <a:srgbClr val="000066"/>
                </a:solidFill>
              </a:rPr>
              <a:t> 11 </a:t>
            </a:r>
            <a:r>
              <a:rPr lang="en-US" sz="3600" b="1" i="1" dirty="0" err="1" smtClean="0">
                <a:solidFill>
                  <a:srgbClr val="000066"/>
                </a:solidFill>
              </a:rPr>
              <a:t>năm</a:t>
            </a:r>
            <a:r>
              <a:rPr lang="en-US" sz="3600" b="1" i="1" dirty="0" smtClean="0">
                <a:solidFill>
                  <a:srgbClr val="000066"/>
                </a:solidFill>
              </a:rPr>
              <a:t> 2003.</a:t>
            </a:r>
          </a:p>
          <a:p>
            <a:pPr marL="61913" indent="-61913" algn="just" eaLnBrk="1" hangingPunct="1">
              <a:spcBef>
                <a:spcPts val="0"/>
              </a:spcBef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	2.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hỏi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thăm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sức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khỏe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: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có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khỏe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không</a:t>
            </a:r>
            <a:r>
              <a:rPr lang="en-US" sz="3600" dirty="0" smtClean="0">
                <a:solidFill>
                  <a:srgbClr val="000066"/>
                </a:solidFill>
              </a:rPr>
              <a:t> ạ?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là</a:t>
            </a:r>
            <a:r>
              <a:rPr lang="en-US" sz="3600" dirty="0" smtClean="0">
                <a:solidFill>
                  <a:srgbClr val="000066"/>
                </a:solidFill>
              </a:rPr>
              <a:t> :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lớp</a:t>
            </a:r>
            <a:r>
              <a:rPr lang="en-US" sz="3600" dirty="0" smtClean="0">
                <a:solidFill>
                  <a:srgbClr val="000066"/>
                </a:solidFill>
              </a:rPr>
              <a:t> 3,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8 </a:t>
            </a:r>
            <a:r>
              <a:rPr lang="en-US" sz="3600" dirty="0" err="1" smtClean="0">
                <a:solidFill>
                  <a:srgbClr val="000066"/>
                </a:solidFill>
              </a:rPr>
              <a:t>điểm</a:t>
            </a:r>
            <a:r>
              <a:rPr lang="en-US" sz="3600" dirty="0" smtClean="0">
                <a:solidFill>
                  <a:srgbClr val="000066"/>
                </a:solidFill>
              </a:rPr>
              <a:t> 10,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chơi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bố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mẹ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vào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những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ngày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nghỉ</a:t>
            </a:r>
            <a:r>
              <a:rPr lang="en-US" sz="3600" dirty="0" smtClean="0">
                <a:solidFill>
                  <a:srgbClr val="000066"/>
                </a:solidFill>
              </a:rPr>
              <a:t>,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về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kỉ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niệm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năm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ngoái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về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quê</a:t>
            </a:r>
            <a:r>
              <a:rPr lang="en-US" sz="3600" dirty="0" smtClean="0">
                <a:solidFill>
                  <a:srgbClr val="000066"/>
                </a:solidFill>
              </a:rPr>
              <a:t>;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thả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diều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trên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đê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Tuấn</a:t>
            </a:r>
            <a:r>
              <a:rPr lang="en-US" sz="3600" dirty="0" smtClean="0">
                <a:solidFill>
                  <a:srgbClr val="000066"/>
                </a:solidFill>
              </a:rPr>
              <a:t>; </a:t>
            </a:r>
            <a:r>
              <a:rPr lang="en-US" sz="3600" dirty="0" err="1" smtClean="0">
                <a:solidFill>
                  <a:srgbClr val="000066"/>
                </a:solidFill>
              </a:rPr>
              <a:t>được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nghe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kể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chuyện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cổ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tích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dưới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ánh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trăng</a:t>
            </a:r>
            <a:r>
              <a:rPr lang="en-US" sz="3600" dirty="0" smtClean="0">
                <a:solidFill>
                  <a:srgbClr val="000066"/>
                </a:solidFill>
              </a:rPr>
              <a:t>. 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vi-VN" sz="3600" dirty="0" smtClean="0">
                <a:solidFill>
                  <a:srgbClr val="000066"/>
                </a:solidFill>
              </a:rPr>
              <a:t>	3.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Đ</a:t>
            </a:r>
            <a:r>
              <a:rPr lang="en-US" sz="3600" dirty="0" err="1" smtClean="0">
                <a:solidFill>
                  <a:srgbClr val="000066"/>
                </a:solidFill>
              </a:rPr>
              <a:t>oạn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cuối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thư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cho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thấy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tình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cảm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của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Đức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rất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yêu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quý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bà</a:t>
            </a:r>
            <a:r>
              <a:rPr lang="en-US" sz="3600" dirty="0" smtClean="0">
                <a:solidFill>
                  <a:srgbClr val="000066"/>
                </a:solidFill>
              </a:rPr>
              <a:t>.</a:t>
            </a:r>
            <a:endParaRPr lang="vi-VN" sz="3600" dirty="0" smtClean="0">
              <a:solidFill>
                <a:srgbClr val="000066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sz="3600" dirty="0" smtClean="0">
                <a:solidFill>
                  <a:srgbClr val="000066"/>
                </a:solidFill>
              </a:rPr>
              <a:t>	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010651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Đất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quý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đất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84 -85.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vua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đón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tiếp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en-US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 ?</a:t>
            </a:r>
          </a:p>
          <a:p>
            <a:pPr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dù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smtClean="0">
                <a:solidFill>
                  <a:srgbClr val="000099"/>
                </a:solidFill>
              </a:rPr>
              <a:t>Theo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phong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tục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với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như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nào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010651" cy="5905500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Hai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vua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đón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tiếp</a:t>
            </a:r>
            <a:r>
              <a:rPr lang="en-US" dirty="0" smtClean="0">
                <a:solidFill>
                  <a:srgbClr val="000099"/>
                </a:solidFill>
              </a:rPr>
              <a:t>: </a:t>
            </a:r>
            <a:r>
              <a:rPr lang="en-US" dirty="0" err="1" smtClean="0">
                <a:solidFill>
                  <a:srgbClr val="000099"/>
                </a:solidFill>
              </a:rPr>
              <a:t>Vua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vào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cung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mở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tiệc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chiêu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đãi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tặng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vật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Khi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sắp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tàu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có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ngờ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Viên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quan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bảo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dừng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lại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cởi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cạo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đất</a:t>
            </a:r>
            <a:r>
              <a:rPr lang="en-US" dirty="0" smtClean="0">
                <a:solidFill>
                  <a:srgbClr val="000099"/>
                </a:solidFill>
              </a:rPr>
              <a:t> ở </a:t>
            </a:r>
            <a:r>
              <a:rPr lang="en-US" dirty="0" err="1" smtClean="0">
                <a:solidFill>
                  <a:srgbClr val="000099"/>
                </a:solidFill>
              </a:rPr>
              <a:t>đế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giày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rồi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xuống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trở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về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nước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không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khách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mang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dù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chỉ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một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cát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coi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thứ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liêng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nhất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vi-VN" dirty="0" smtClean="0">
                <a:solidFill>
                  <a:srgbClr val="000099"/>
                </a:solidFill>
              </a:rPr>
              <a:t>	4. </a:t>
            </a:r>
            <a:r>
              <a:rPr lang="en-US" dirty="0" smtClean="0">
                <a:solidFill>
                  <a:srgbClr val="000099"/>
                </a:solidFill>
              </a:rPr>
              <a:t>Theo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phong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tục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nói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tình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người</a:t>
            </a:r>
            <a:r>
              <a:rPr lang="en-US" dirty="0" smtClean="0">
                <a:solidFill>
                  <a:srgbClr val="000099"/>
                </a:solidFill>
              </a:rPr>
              <a:t> Ê-</a:t>
            </a:r>
            <a:r>
              <a:rPr lang="en-US" dirty="0" err="1" smtClean="0">
                <a:solidFill>
                  <a:srgbClr val="000099"/>
                </a:solidFill>
              </a:rPr>
              <a:t>ti</a:t>
            </a:r>
            <a:r>
              <a:rPr lang="en-US" dirty="0" smtClean="0">
                <a:solidFill>
                  <a:srgbClr val="000099"/>
                </a:solidFill>
              </a:rPr>
              <a:t>-ô-pi-a </a:t>
            </a:r>
            <a:r>
              <a:rPr lang="en-US" dirty="0" err="1" smtClean="0">
                <a:solidFill>
                  <a:srgbClr val="000099"/>
                </a:solidFill>
              </a:rPr>
              <a:t>với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r>
              <a:rPr lang="en-US" dirty="0" err="1" smtClean="0">
                <a:solidFill>
                  <a:srgbClr val="000099"/>
                </a:solidFill>
              </a:rPr>
              <a:t>Họ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coi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đai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của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Tổ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quốc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sản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liêng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nhất</a:t>
            </a:r>
            <a:endParaRPr lang="vi-VN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8458200" y="6477000"/>
            <a:ext cx="68580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-36513" y="619125"/>
            <a:ext cx="9010651" cy="59055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đoạn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Vẽ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hương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err="1" smtClean="0">
                <a:solidFill>
                  <a:srgbClr val="FF0000"/>
                </a:solidFill>
              </a:rPr>
              <a:t>trang</a:t>
            </a:r>
            <a:r>
              <a:rPr lang="en-US" dirty="0" smtClean="0">
                <a:solidFill>
                  <a:srgbClr val="FF0000"/>
                </a:solidFill>
              </a:rPr>
              <a:t> 88 -89. </a:t>
            </a:r>
            <a:r>
              <a:rPr lang="en-US" dirty="0" err="1" smtClean="0">
                <a:solidFill>
                  <a:srgbClr val="FF0000"/>
                </a:solidFill>
              </a:rPr>
              <a:t>Trả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câu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hỏi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sau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99"/>
                </a:solidFill>
              </a:rPr>
              <a:t>1. </a:t>
            </a:r>
            <a:r>
              <a:rPr lang="en-US" dirty="0" err="1" smtClean="0">
                <a:solidFill>
                  <a:srgbClr val="000099"/>
                </a:solidFill>
              </a:rPr>
              <a:t>Kể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cảnh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vật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	2. </a:t>
            </a:r>
            <a:r>
              <a:rPr lang="en-US" dirty="0" err="1" smtClean="0">
                <a:solidFill>
                  <a:srgbClr val="000099"/>
                </a:solidFill>
              </a:rPr>
              <a:t>Cảnh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vật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được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bằng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nhiều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màu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sắc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  <a:r>
              <a:rPr lang="en-US" dirty="0" err="1" smtClean="0">
                <a:solidFill>
                  <a:srgbClr val="000099"/>
                </a:solidFill>
              </a:rPr>
              <a:t>Hãy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kể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tên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những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màu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sắc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ấy</a:t>
            </a:r>
            <a:r>
              <a:rPr lang="en-US" dirty="0" smtClean="0">
                <a:solidFill>
                  <a:srgbClr val="000099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3.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sao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bức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tranh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vi-VN" dirty="0" smtClean="0">
                <a:solidFill>
                  <a:srgbClr val="000099"/>
                </a:solidFill>
              </a:rPr>
              <a:t>?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Chọn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câu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trả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lời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em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cho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là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đúng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nhất</a:t>
            </a:r>
            <a:r>
              <a:rPr lang="en-US" dirty="0" smtClean="0">
                <a:solidFill>
                  <a:srgbClr val="000099"/>
                </a:solidFill>
              </a:rPr>
              <a:t> : </a:t>
            </a:r>
            <a:endParaRPr lang="vi-VN" dirty="0" smtClean="0">
              <a:solidFill>
                <a:srgbClr val="000099"/>
              </a:solidFill>
            </a:endParaRPr>
          </a:p>
          <a:p>
            <a:pPr algn="just" eaLnBrk="1" hangingPunct="1">
              <a:buFontTx/>
              <a:buNone/>
            </a:pPr>
            <a:r>
              <a:rPr lang="vi-VN" dirty="0" smtClean="0">
                <a:solidFill>
                  <a:srgbClr val="000099"/>
                </a:solidFill>
              </a:rPr>
              <a:t>	</a:t>
            </a:r>
            <a:r>
              <a:rPr lang="en-US" dirty="0" smtClean="0">
                <a:solidFill>
                  <a:srgbClr val="000099"/>
                </a:solidFill>
              </a:rPr>
              <a:t> a/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đẹp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  b/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trong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bài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thơ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vẽ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rất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giỏi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    c/ </a:t>
            </a:r>
            <a:r>
              <a:rPr lang="en-US" dirty="0" err="1" smtClean="0">
                <a:solidFill>
                  <a:srgbClr val="000099"/>
                </a:solidFill>
              </a:rPr>
              <a:t>Vì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bạn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nhỏ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yêu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quê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hương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vi-VN" dirty="0" smtClean="0">
              <a:solidFill>
                <a:srgbClr val="00009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0" y="0"/>
            <a:ext cx="611188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50813" y="101600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452</Words>
  <Application>Microsoft Office PowerPoint</Application>
  <PresentationFormat>On-screen Show (4:3)</PresentationFormat>
  <Paragraphs>235</Paragraphs>
  <Slides>38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HỌC SINH ÔN LẠI BÀI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Computer</cp:lastModifiedBy>
  <cp:revision>70</cp:revision>
  <dcterms:created xsi:type="dcterms:W3CDTF">2012-11-26T07:18:10Z</dcterms:created>
  <dcterms:modified xsi:type="dcterms:W3CDTF">2020-01-07T01:52:58Z</dcterms:modified>
</cp:coreProperties>
</file>