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1" r:id="rId3"/>
    <p:sldId id="257" r:id="rId4"/>
    <p:sldId id="272" r:id="rId5"/>
    <p:sldId id="264" r:id="rId6"/>
    <p:sldId id="265" r:id="rId7"/>
    <p:sldId id="266" r:id="rId8"/>
    <p:sldId id="270" r:id="rId9"/>
    <p:sldId id="267" r:id="rId10"/>
    <p:sldId id="268" r:id="rId11"/>
    <p:sldId id="269" r:id="rId12"/>
    <p:sldId id="258" r:id="rId13"/>
    <p:sldId id="259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54B1-C3CB-438F-8FB1-C215EBEEEEE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BB10B-2402-4A4B-9F7B-D5B1D000A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BEDFBF-CD89-4E2E-A89F-902755D0DCDF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829A-0BF1-45FD-AE37-77BB5A26276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icture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37" y="-414338"/>
            <a:ext cx="11660188" cy="778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2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1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1148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1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7" y="30480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1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7" y="41910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Pictur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54102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2"/>
          <p:cNvSpPr>
            <a:spLocks noChangeArrowheads="1" noChangeShapeType="1" noTextEdit="1"/>
          </p:cNvSpPr>
          <p:nvPr/>
        </p:nvSpPr>
        <p:spPr bwMode="auto">
          <a:xfrm>
            <a:off x="3165475" y="304801"/>
            <a:ext cx="3333751" cy="1901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DDDDDD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kern="10" spc="-360" dirty="0">
                <a:ln w="12700">
                  <a:solidFill>
                    <a:srgbClr val="DDDDDD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smtClean="0">
                <a:ln w="12700">
                  <a:solidFill>
                    <a:srgbClr val="DDDDDD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3600" kern="10" spc="-360" dirty="0">
              <a:ln w="12700">
                <a:solidFill>
                  <a:srgbClr val="DDDDDD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4" name="WordArt 15"/>
          <p:cNvSpPr>
            <a:spLocks noChangeArrowheads="1" noChangeShapeType="1" noTextEdit="1"/>
          </p:cNvSpPr>
          <p:nvPr/>
        </p:nvSpPr>
        <p:spPr bwMode="auto">
          <a:xfrm>
            <a:off x="2179639" y="2371726"/>
            <a:ext cx="4876800" cy="159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8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Quãng đường</a:t>
            </a:r>
            <a:endParaRPr lang="en-US" sz="8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3429000" y="5410201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2233611" y="4581526"/>
            <a:ext cx="5438777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</a:rPr>
              <a:t>Giáo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viên</a:t>
            </a:r>
            <a:r>
              <a:rPr lang="en-US" sz="3200" b="1" i="1" dirty="0" smtClean="0">
                <a:solidFill>
                  <a:srgbClr val="FF0000"/>
                </a:solidFill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Đặng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Thùy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Ninh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76200" y="0"/>
            <a:ext cx="8915400" cy="21336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Bài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Một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người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xe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đạp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trong</a:t>
            </a:r>
            <a:r>
              <a:rPr lang="en-US" sz="4000" b="1" dirty="0" smtClean="0">
                <a:latin typeface="+mj-lt"/>
              </a:rPr>
              <a:t> 15 </a:t>
            </a:r>
            <a:r>
              <a:rPr lang="en-US" sz="4000" b="1" dirty="0" err="1" smtClean="0">
                <a:latin typeface="+mj-lt"/>
              </a:rPr>
              <a:t>phút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với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vận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tốc</a:t>
            </a:r>
            <a:r>
              <a:rPr lang="en-US" sz="4000" b="1" dirty="0" smtClean="0">
                <a:latin typeface="+mj-lt"/>
              </a:rPr>
              <a:t> 12,6 km/</a:t>
            </a:r>
            <a:r>
              <a:rPr lang="en-US" sz="4000" b="1" dirty="0" err="1" smtClean="0">
                <a:latin typeface="+mj-lt"/>
              </a:rPr>
              <a:t>giờ</a:t>
            </a:r>
            <a:r>
              <a:rPr lang="en-US" sz="4000" b="1" dirty="0" smtClean="0">
                <a:latin typeface="+mj-lt"/>
              </a:rPr>
              <a:t>. </a:t>
            </a:r>
            <a:r>
              <a:rPr lang="en-US" sz="4000" b="1" dirty="0" err="1" smtClean="0">
                <a:latin typeface="+mj-lt"/>
              </a:rPr>
              <a:t>Tính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quãng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đường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được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của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người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đó</a:t>
            </a:r>
            <a:r>
              <a:rPr lang="en-US" sz="4000" b="1" dirty="0" smtClean="0">
                <a:latin typeface="+mj-lt"/>
              </a:rPr>
              <a:t>.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347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Tóm</a:t>
            </a:r>
            <a:r>
              <a:rPr lang="en-US" sz="36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tắt</a:t>
            </a:r>
            <a:endParaRPr lang="en-US" sz="36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985" y="2819400"/>
            <a:ext cx="2979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  : 15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phút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 : 12,6 km/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 : ? km</a:t>
            </a:r>
            <a:endParaRPr lang="en-US" sz="32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2590800"/>
            <a:ext cx="0" cy="2514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2174206"/>
            <a:ext cx="305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36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giải</a:t>
            </a:r>
            <a:endParaRPr lang="en-US" sz="36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1677" y="35814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Quãng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đường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được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người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đó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SG" sz="3200" i="1" dirty="0" smtClean="0"/>
              <a:t>   </a:t>
            </a:r>
            <a:r>
              <a:rPr lang="en-SG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12,6 x 0,25 = 3,15 (km)</a:t>
            </a:r>
            <a:endParaRPr lang="en-US" sz="32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SG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</a:t>
            </a:r>
            <a:r>
              <a:rPr lang="en-SG" sz="32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Đáp</a:t>
            </a:r>
            <a:r>
              <a:rPr lang="en-SG" sz="32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SG" sz="32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số</a:t>
            </a:r>
            <a:r>
              <a:rPr lang="en-SG" sz="32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SG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3,15 km</a:t>
            </a:r>
            <a:endParaRPr lang="en-US" sz="32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30342" y="2996625"/>
            <a:ext cx="471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15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phút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0,25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916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900" y="2438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9600" y="1019888"/>
            <a:ext cx="7911230" cy="646332"/>
            <a:chOff x="609600" y="1858088"/>
            <a:chExt cx="7911230" cy="646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219200" y="2275820"/>
              <a:ext cx="66294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600" y="185808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A</a:t>
              </a:r>
              <a:endParaRPr lang="en-US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1230" y="1858088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B</a:t>
              </a:r>
              <a:endParaRPr lang="en-US" sz="36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165809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</a:rPr>
              <a:t>8 </a:t>
            </a:r>
            <a:r>
              <a:rPr lang="en-US" sz="2400" b="1" dirty="0" err="1" smtClean="0">
                <a:solidFill>
                  <a:srgbClr val="CC0066"/>
                </a:solidFill>
              </a:rPr>
              <a:t>giờ</a:t>
            </a:r>
            <a:r>
              <a:rPr lang="en-US" sz="2400" b="1" dirty="0" smtClean="0">
                <a:solidFill>
                  <a:srgbClr val="CC0066"/>
                </a:solidFill>
              </a:rPr>
              <a:t> 20 </a:t>
            </a:r>
            <a:r>
              <a:rPr lang="en-US" sz="2400" b="1" dirty="0" err="1" smtClean="0">
                <a:solidFill>
                  <a:srgbClr val="CC0066"/>
                </a:solidFill>
              </a:rPr>
              <a:t>phút</a:t>
            </a:r>
            <a:endParaRPr lang="en-US" sz="24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158555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</a:rPr>
              <a:t>11 </a:t>
            </a:r>
            <a:r>
              <a:rPr lang="en-US" sz="2400" b="1" dirty="0" err="1" smtClean="0">
                <a:solidFill>
                  <a:srgbClr val="CC0066"/>
                </a:solidFill>
              </a:rPr>
              <a:t>giờ</a:t>
            </a:r>
            <a:endParaRPr lang="en-US" sz="2400" b="1" dirty="0">
              <a:solidFill>
                <a:srgbClr val="CC006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7831" y="533400"/>
            <a:ext cx="6630770" cy="945126"/>
            <a:chOff x="1217831" y="1762780"/>
            <a:chExt cx="6630770" cy="945126"/>
          </a:xfrm>
        </p:grpSpPr>
        <p:sp>
          <p:nvSpPr>
            <p:cNvPr id="15" name="Right Bracket 14"/>
            <p:cNvSpPr/>
            <p:nvPr/>
          </p:nvSpPr>
          <p:spPr>
            <a:xfrm rot="5400000" flipH="1">
              <a:off x="4322263" y="-818432"/>
              <a:ext cx="421906" cy="6630770"/>
            </a:xfrm>
            <a:prstGeom prst="rightBracket">
              <a:avLst>
                <a:gd name="adj" fmla="val 363687"/>
              </a:avLst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17627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? km</a:t>
              </a:r>
              <a:endParaRPr lang="en-US" sz="28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32770" y="3089195"/>
            <a:ext cx="7454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Thời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gian</a:t>
            </a:r>
            <a:r>
              <a:rPr lang="en-US" sz="2800" b="1" dirty="0" smtClean="0">
                <a:solidFill>
                  <a:srgbClr val="0070C0"/>
                </a:solidFill>
              </a:rPr>
              <a:t> ô </a:t>
            </a:r>
            <a:r>
              <a:rPr lang="en-US" sz="2800" b="1" dirty="0" err="1" smtClean="0">
                <a:solidFill>
                  <a:srgbClr val="0070C0"/>
                </a:solidFill>
              </a:rPr>
              <a:t>tô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quãng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đường</a:t>
            </a:r>
            <a:r>
              <a:rPr lang="en-US" sz="2800" b="1" dirty="0" smtClean="0">
                <a:solidFill>
                  <a:srgbClr val="0070C0"/>
                </a:solidFill>
              </a:rPr>
              <a:t> AB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 11 </a:t>
            </a:r>
            <a:r>
              <a:rPr lang="en-US" sz="2800" b="1" dirty="0" err="1" smtClean="0">
                <a:solidFill>
                  <a:srgbClr val="0070C0"/>
                </a:solidFill>
              </a:rPr>
              <a:t>giờ</a:t>
            </a:r>
            <a:r>
              <a:rPr lang="en-US" sz="2800" b="1" dirty="0" smtClean="0">
                <a:solidFill>
                  <a:srgbClr val="0070C0"/>
                </a:solidFill>
              </a:rPr>
              <a:t> - 8 </a:t>
            </a:r>
            <a:r>
              <a:rPr lang="en-US" sz="2800" b="1" dirty="0" err="1" smtClean="0">
                <a:solidFill>
                  <a:srgbClr val="0070C0"/>
                </a:solidFill>
              </a:rPr>
              <a:t>giờ</a:t>
            </a:r>
            <a:r>
              <a:rPr lang="en-US" sz="2800" b="1" dirty="0" smtClean="0">
                <a:solidFill>
                  <a:srgbClr val="0070C0"/>
                </a:solidFill>
              </a:rPr>
              <a:t> 20 </a:t>
            </a:r>
            <a:r>
              <a:rPr lang="en-US" sz="2800" b="1" dirty="0" err="1" smtClean="0">
                <a:solidFill>
                  <a:srgbClr val="0070C0"/>
                </a:solidFill>
              </a:rPr>
              <a:t>phút</a:t>
            </a:r>
            <a:r>
              <a:rPr lang="en-US" sz="2800" b="1" dirty="0" smtClean="0">
                <a:solidFill>
                  <a:srgbClr val="0070C0"/>
                </a:solidFill>
              </a:rPr>
              <a:t> = 2 </a:t>
            </a:r>
            <a:r>
              <a:rPr lang="en-US" sz="2800" b="1" dirty="0" err="1" smtClean="0">
                <a:solidFill>
                  <a:srgbClr val="0070C0"/>
                </a:solidFill>
              </a:rPr>
              <a:t>giờ</a:t>
            </a:r>
            <a:r>
              <a:rPr lang="en-US" sz="2800" b="1" dirty="0" smtClean="0">
                <a:solidFill>
                  <a:srgbClr val="0070C0"/>
                </a:solidFill>
              </a:rPr>
              <a:t> 40 </a:t>
            </a:r>
            <a:r>
              <a:rPr lang="en-US" sz="2800" b="1" dirty="0" err="1" smtClean="0">
                <a:solidFill>
                  <a:srgbClr val="0070C0"/>
                </a:solidFill>
              </a:rPr>
              <a:t>phút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19200" y="3896380"/>
                <a:ext cx="58674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Đổi 2 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giờ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 40 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phút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giờ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96380"/>
                <a:ext cx="5867400" cy="803682"/>
              </a:xfrm>
              <a:prstGeom prst="rect">
                <a:avLst/>
              </a:prstGeom>
              <a:blipFill rotWithShape="1">
                <a:blip r:embed="rId3"/>
                <a:stretch>
                  <a:fillRect l="-2077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1184" y="4658380"/>
                <a:ext cx="6753616" cy="1565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Quãng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đường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AB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dài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                   42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= 112 (km)</a:t>
                </a: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84" y="4658380"/>
                <a:ext cx="6753616" cy="1565557"/>
              </a:xfrm>
              <a:prstGeom prst="rect">
                <a:avLst/>
              </a:prstGeom>
              <a:blipFill rotWithShape="1">
                <a:blip r:embed="rId4"/>
                <a:stretch>
                  <a:fillRect l="-1805" t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917515" y="570071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: 112km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65542" y="1585555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5700" y="165809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</a:t>
            </a:r>
            <a:r>
              <a:rPr lang="en-US" sz="2400" b="1" dirty="0" smtClean="0"/>
              <a:t> = 42km/ </a:t>
            </a:r>
            <a:r>
              <a:rPr lang="en-US" sz="2400" b="1" dirty="0" err="1" smtClean="0"/>
              <a:t>giờ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7" grpId="0"/>
      <p:bldP spid="18" grpId="0"/>
      <p:bldP spid="20" grpId="0"/>
      <p:bldP spid="2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6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3429000" y="1516063"/>
            <a:ext cx="381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1050"/>
            <a:ext cx="2514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138363"/>
            <a:ext cx="2514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488" y="2133600"/>
            <a:ext cx="24384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5029200" y="1066800"/>
            <a:ext cx="1638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1: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3522663" y="1905000"/>
            <a:ext cx="4826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Công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thức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quãng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3276600"/>
            <a:ext cx="14478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</a:rPr>
              <a:t>. v : t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7300" y="3276600"/>
            <a:ext cx="13335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. v x t   </a:t>
            </a:r>
            <a:endParaRPr lang="en-US" sz="28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86600" y="3276600"/>
            <a:ext cx="13716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. t : v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49288" y="8667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FF0000"/>
                </a:solidFill>
                <a:cs typeface="+mn-cs"/>
              </a:rPr>
              <a:t>0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52463" y="8731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800000"/>
                </a:solidFill>
                <a:cs typeface="+mn-cs"/>
              </a:rPr>
              <a:t>1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57225" y="85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2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49288" y="85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3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49288" y="85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4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639763" y="84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5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658813" y="86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6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31825" y="8540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7</a:t>
            </a: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639763" y="85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8</a:t>
            </a: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660400" y="8651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9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647700" y="8715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10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27000" y="1792288"/>
            <a:ext cx="2208213" cy="1241425"/>
            <a:chOff x="912" y="2592"/>
            <a:chExt cx="3072" cy="960"/>
          </a:xfrm>
        </p:grpSpPr>
        <p:sp>
          <p:nvSpPr>
            <p:cNvPr id="28" name="Oval 4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5145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4" grpId="0" animBg="1"/>
      <p:bldP spid="14" grpId="1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5029200" y="533400"/>
            <a:ext cx="1638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2: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3352800" y="1219200"/>
            <a:ext cx="571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Ong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mật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bay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vận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tốc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8 km/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giờ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quãng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bay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ong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mật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15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phút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3429000"/>
            <a:ext cx="13716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a. 2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7300" y="3429000"/>
            <a:ext cx="14097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b. 1 km 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86600" y="3454400"/>
            <a:ext cx="15240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c.  3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47638" y="1668463"/>
            <a:ext cx="2208212" cy="1239837"/>
            <a:chOff x="912" y="2592"/>
            <a:chExt cx="3072" cy="960"/>
          </a:xfrm>
        </p:grpSpPr>
        <p:sp>
          <p:nvSpPr>
            <p:cNvPr id="26" name="Oval 4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6167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72" name="AutoShape 23"/>
          <p:cNvSpPr>
            <a:spLocks noChangeArrowheads="1"/>
          </p:cNvSpPr>
          <p:nvPr/>
        </p:nvSpPr>
        <p:spPr bwMode="auto">
          <a:xfrm>
            <a:off x="676275" y="733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6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9</a:t>
            </a: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8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cs typeface="+mn-cs"/>
              </a:rPr>
              <a:t>19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26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10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10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cs typeface="+mn-cs"/>
              </a:rPr>
              <a:t>29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10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30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4" grpId="0" animBg="1"/>
      <p:bldP spid="14" grpId="1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4970463" y="542925"/>
            <a:ext cx="163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Câu hỏi 3: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19400" y="3429000"/>
            <a:ext cx="19050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</a:rPr>
              <a:t>.  220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3429000"/>
            <a:ext cx="17526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b</a:t>
            </a:r>
            <a:r>
              <a:rPr lang="en-US" sz="2800" b="1" dirty="0" smtClean="0">
                <a:solidFill>
                  <a:prstClr val="black"/>
                </a:solidFill>
              </a:rPr>
              <a:t>. 200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81800" y="3454400"/>
            <a:ext cx="19812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. 218,5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180" name="Rectangle 4"/>
          <p:cNvSpPr>
            <a:spLocks noChangeArrowheads="1"/>
          </p:cNvSpPr>
          <p:nvPr/>
        </p:nvSpPr>
        <p:spPr bwMode="auto">
          <a:xfrm>
            <a:off x="2855913" y="1066800"/>
            <a:ext cx="59070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ô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tô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lúc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7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giờ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30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phút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B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lúc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12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giờ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15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phút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tốc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46 km/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giờ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độ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dài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quãng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AB. 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63513" y="1858963"/>
            <a:ext cx="2208212" cy="1239837"/>
            <a:chOff x="912" y="2592"/>
            <a:chExt cx="3072" cy="960"/>
          </a:xfrm>
        </p:grpSpPr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719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76275" y="733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6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9</a:t>
            </a:r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cs typeface="+mn-cs"/>
              </a:rPr>
              <a:t>19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26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cs typeface="+mn-cs"/>
              </a:rPr>
              <a:t>29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30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06363"/>
            <a:ext cx="3209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447800"/>
                <a:ext cx="9144000" cy="5410200"/>
              </a:xfr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aril"/>
                  </a:rPr>
                  <a:t>1.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Aaril"/>
                  </a:rPr>
                  <a:t>Đúngghi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Aaril"/>
                  </a:rPr>
                  <a:t> Đ,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Aaril"/>
                  </a:rPr>
                  <a:t>sai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Aaril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Aaril"/>
                  </a:rPr>
                  <a:t>ghi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Aaril"/>
                  </a:rPr>
                  <a:t>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Aaril"/>
                  </a:rPr>
                  <a:t>S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Aaril"/>
                  </a:rPr>
                  <a:t>vào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Aaril"/>
                  </a:rPr>
                  <a:t> ô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Aaril"/>
                  </a:rPr>
                  <a:t>trống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Aaril"/>
                  </a:rPr>
                  <a:t>:</a:t>
                </a:r>
              </a:p>
              <a:p>
                <a:pPr marL="109728" indent="0">
                  <a:buNone/>
                </a:pP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a. 1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Aaril"/>
                  </a:rPr>
                  <a:t>giờ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 45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Aaril"/>
                  </a:rPr>
                  <a:t>phút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 = 1,45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Aaril"/>
                  </a:rPr>
                  <a:t>giờ</a:t>
                </a:r>
                <a:endParaRPr lang="en-US" sz="3600" b="1" dirty="0" smtClean="0">
                  <a:solidFill>
                    <a:srgbClr val="0000FF"/>
                  </a:solidFill>
                  <a:latin typeface="Aaril"/>
                </a:endParaRPr>
              </a:p>
              <a:p>
                <a:pPr marL="109728" indent="0">
                  <a:buNone/>
                </a:pP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b. 2,25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Aaril"/>
                  </a:rPr>
                  <a:t>giờ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 = 2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Aaril"/>
                  </a:rPr>
                  <a:t>giờ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15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Aaril"/>
                  </a:rPr>
                  <a:t>phút</a:t>
                </a:r>
                <a:endParaRPr lang="en-US" sz="3600" b="1" dirty="0" smtClean="0">
                  <a:solidFill>
                    <a:srgbClr val="0000FF"/>
                  </a:solidFill>
                  <a:latin typeface="Aaril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c. 30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Aaril"/>
                  </a:rPr>
                  <a:t>phút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 = 0,5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Aaril"/>
                  </a:rPr>
                  <a:t>giờ</a:t>
                </a:r>
                <a:endParaRPr lang="en-US" sz="3600" b="1" dirty="0" smtClean="0">
                  <a:solidFill>
                    <a:srgbClr val="0000FF"/>
                  </a:solidFill>
                  <a:latin typeface="Aaril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err="1" smtClean="0">
                    <a:solidFill>
                      <a:srgbClr val="0000FF"/>
                    </a:solidFill>
                    <a:latin typeface="Aaril"/>
                  </a:rPr>
                  <a:t>giờ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Aaril"/>
                  </a:rPr>
                  <a:t> = 45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Aaril"/>
                  </a:rPr>
                  <a:t>phút</a:t>
                </a:r>
                <a:endParaRPr lang="en-US" sz="3600" b="1" dirty="0">
                  <a:solidFill>
                    <a:srgbClr val="0000FF"/>
                  </a:solidFill>
                  <a:latin typeface="Aaril"/>
                </a:endParaRPr>
              </a:p>
              <a:p>
                <a:pPr marL="109728" indent="0">
                  <a:buNone/>
                </a:pPr>
                <a:endParaRPr lang="en-US" sz="3600" b="1" dirty="0">
                  <a:solidFill>
                    <a:srgbClr val="0000FF"/>
                  </a:solidFill>
                  <a:latin typeface="Aaril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7800"/>
                <a:ext cx="9144000" cy="5410200"/>
              </a:xfrm>
              <a:blipFill rotWithShape="1">
                <a:blip r:embed="rId4"/>
                <a:stretch>
                  <a:fillRect l="-800" t="-1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CurveDown">
              <a:avLst/>
            </a:prstTxWarp>
            <a:normAutofit/>
          </a:bodyPr>
          <a:lstStyle/>
          <a:p>
            <a:r>
              <a:rPr lang="en-US" sz="4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CHƠI: AI NHANH, AI ĐÚNG?</a:t>
            </a:r>
            <a:endParaRPr lang="en-US" b="0" dirty="0">
              <a:solidFill>
                <a:srgbClr val="FF0000"/>
              </a:solidFill>
              <a:latin typeface="Aari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2209800"/>
            <a:ext cx="495300" cy="47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6600" y="2819400"/>
            <a:ext cx="4953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3429000"/>
            <a:ext cx="4953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4169229"/>
            <a:ext cx="495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2156897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74167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Đ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42900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5650" y="404165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06" y="4909352"/>
            <a:ext cx="2858137" cy="1916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0" y="5181600"/>
                <a:ext cx="6076950" cy="1371600"/>
              </a:xfrm>
              <a:prstGeom prst="wedgeRoundRectCallout">
                <a:avLst>
                  <a:gd name="adj1" fmla="val 28773"/>
                  <a:gd name="adj2" fmla="val -186876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000" b="1" dirty="0" smtClean="0">
                    <a:solidFill>
                      <a:srgbClr val="FF0000"/>
                    </a:solidFill>
                    <a:latin typeface="Aaril"/>
                  </a:rPr>
                  <a:t>2,25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Aaril"/>
                  </a:rPr>
                  <a:t>giờ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aril"/>
                  </a:rPr>
                  <a:t> 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000" b="1" dirty="0" err="1" smtClean="0">
                    <a:solidFill>
                      <a:srgbClr val="FF0000"/>
                    </a:solidFill>
                    <a:latin typeface="Aaril"/>
                  </a:rPr>
                  <a:t>giờ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aril"/>
                  </a:rPr>
                  <a:t> = </a:t>
                </a:r>
                <a:r>
                  <a:rPr lang="en-US" sz="2000" b="1" dirty="0">
                    <a:solidFill>
                      <a:srgbClr val="FF0000"/>
                    </a:solidFill>
                    <a:latin typeface="Aaril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 err="1">
                    <a:solidFill>
                      <a:srgbClr val="FF0000"/>
                    </a:solidFill>
                    <a:latin typeface="Aaril"/>
                  </a:rPr>
                  <a:t>giờ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aril"/>
                  </a:rPr>
                  <a:t>= 2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Aaril"/>
                  </a:rPr>
                  <a:t>giờ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aril"/>
                  </a:rPr>
                  <a:t> 15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Aaril"/>
                  </a:rPr>
                  <a:t>phút</a:t>
                </a:r>
                <a:endParaRPr lang="en-US" sz="2000" b="1" dirty="0" smtClean="0">
                  <a:solidFill>
                    <a:srgbClr val="FF0000"/>
                  </a:solidFill>
                  <a:latin typeface="Aaril"/>
                </a:endParaRPr>
              </a:p>
              <a:p>
                <a:pPr algn="just"/>
                <a:r>
                  <a:rPr lang="en-US" sz="2000" b="1" dirty="0" err="1" smtClean="0">
                    <a:solidFill>
                      <a:srgbClr val="FF0000"/>
                    </a:solidFill>
                    <a:latin typeface="Aaril"/>
                  </a:rPr>
                  <a:t>Hoặc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aril"/>
                  </a:rPr>
                  <a:t>2,25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Aaril"/>
                  </a:rPr>
                  <a:t>giờ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aril"/>
                  </a:rPr>
                  <a:t> = 135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Aaril"/>
                  </a:rPr>
                  <a:t>phút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aril"/>
                  </a:rPr>
                  <a:t>(60 </a:t>
                </a:r>
                <a:r>
                  <a:rPr lang="en-US" sz="2000" b="1" dirty="0">
                    <a:solidFill>
                      <a:srgbClr val="0000FF"/>
                    </a:solidFill>
                    <a:latin typeface="Aaril"/>
                  </a:rPr>
                  <a:t>x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aril"/>
                  </a:rPr>
                  <a:t>2,25 = 135)</a:t>
                </a:r>
              </a:p>
              <a:p>
                <a:pPr lvl="0" algn="just"/>
                <a:r>
                  <a:rPr lang="en-US" sz="2000" b="1" dirty="0">
                    <a:solidFill>
                      <a:srgbClr val="0000FF"/>
                    </a:solidFill>
                    <a:latin typeface="Aaril"/>
                  </a:rPr>
                  <a:t>135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Aaril"/>
                  </a:rPr>
                  <a:t>phút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aril"/>
                  </a:rPr>
                  <a:t> = </a:t>
                </a:r>
                <a:r>
                  <a:rPr lang="en-US" sz="2000" b="1" dirty="0">
                    <a:solidFill>
                      <a:srgbClr val="0000FF"/>
                    </a:solidFill>
                    <a:latin typeface="Aaril"/>
                  </a:rPr>
                  <a:t>2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Aaril"/>
                  </a:rPr>
                  <a:t>giờ</a:t>
                </a:r>
                <a:r>
                  <a:rPr lang="en-US" sz="2000" b="1" dirty="0">
                    <a:solidFill>
                      <a:srgbClr val="0000FF"/>
                    </a:solidFill>
                    <a:latin typeface="Aaril"/>
                  </a:rPr>
                  <a:t> 15 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Aaril"/>
                  </a:rPr>
                  <a:t>phút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aril"/>
                  </a:rPr>
                  <a:t>  (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aril"/>
                  </a:rPr>
                  <a:t>135 : 60 = 2 (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Aaril"/>
                  </a:rPr>
                  <a:t>dư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aril"/>
                  </a:rPr>
                  <a:t> 15)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aril"/>
                  </a:rPr>
                  <a:t>)</a:t>
                </a:r>
                <a:endParaRPr lang="en-US" sz="2000" b="1" dirty="0">
                  <a:solidFill>
                    <a:srgbClr val="0000FF"/>
                  </a:solidFill>
                  <a:latin typeface="Aaril"/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1600"/>
                <a:ext cx="6076950" cy="1371600"/>
              </a:xfrm>
              <a:prstGeom prst="wedgeRoundRectCallout">
                <a:avLst>
                  <a:gd name="adj1" fmla="val 28773"/>
                  <a:gd name="adj2" fmla="val -186876"/>
                  <a:gd name="adj3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16200000">
            <a:off x="4301214" y="1939015"/>
            <a:ext cx="259903" cy="2720068"/>
          </a:xfrm>
          <a:prstGeom prst="leftBrace">
            <a:avLst>
              <a:gd name="adj1" fmla="val 43668"/>
              <a:gd name="adj2" fmla="val 522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12" grpId="0"/>
      <p:bldP spid="13" grpId="0"/>
      <p:bldP spid="14" grpId="0"/>
      <p:bldP spid="15" grpId="0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204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Điền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từ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còn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thiếu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chỗ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chấm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</a:t>
            </a:r>
            <a:r>
              <a:rPr lang="en-US" sz="4000" b="1" dirty="0" err="1" smtClean="0"/>
              <a:t>Muốn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tính</a:t>
            </a:r>
            <a:r>
              <a:rPr lang="en-US" sz="4000" b="1" dirty="0" smtClean="0"/>
              <a:t>               </a:t>
            </a:r>
            <a:r>
              <a:rPr lang="en-US" sz="4000" b="1" dirty="0" err="1" smtClean="0"/>
              <a:t>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lấy</a:t>
            </a:r>
            <a:r>
              <a:rPr lang="en-US" sz="4000" b="1" dirty="0" smtClean="0"/>
              <a:t>              </a:t>
            </a:r>
            <a:r>
              <a:rPr lang="en-US" sz="4000" b="1" dirty="0" err="1" smtClean="0"/>
              <a:t>chia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gian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787914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Công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thức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706433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tốc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752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quãng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682652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v = s : 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742162"/>
            <a:ext cx="148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1806714"/>
            <a:ext cx="180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r>
              <a:rPr lang="en-US" sz="4000" b="1" dirty="0" smtClean="0">
                <a:solidFill>
                  <a:srgbClr val="FF0000"/>
                </a:solidFill>
              </a:rPr>
              <a:t>(2)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7879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75254"/>
              </p:ext>
            </p:extLst>
          </p:nvPr>
        </p:nvGraphicFramePr>
        <p:xfrm>
          <a:off x="457201" y="1676401"/>
          <a:ext cx="8686801" cy="32767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79869"/>
                <a:gridCol w="3063533"/>
                <a:gridCol w="2286000"/>
                <a:gridCol w="2057399"/>
              </a:tblGrid>
              <a:tr h="1097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i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endParaRPr lang="en-US" sz="6600" i="1" dirty="0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130km</a:t>
                      </a:r>
                      <a:endParaRPr lang="en-US" sz="4400" i="1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125km</a:t>
                      </a:r>
                      <a:endParaRPr lang="en-US" sz="4400" i="1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306m</a:t>
                      </a:r>
                      <a:endParaRPr lang="en-US" sz="4400" i="1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559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7200" i="1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3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4400" b="1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giờ</a:t>
                      </a:r>
                      <a:endParaRPr lang="en-US" sz="4400" b="1" i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6giây</a:t>
                      </a:r>
                      <a:endParaRPr lang="en-US" sz="4400" i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235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7200" i="1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32,5km/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4400" i="1" dirty="0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400" i="1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400" i="1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44" name="TextBox 2"/>
          <p:cNvSpPr txBox="1">
            <a:spLocks noChangeArrowheads="1"/>
          </p:cNvSpPr>
          <p:nvPr/>
        </p:nvSpPr>
        <p:spPr bwMode="auto">
          <a:xfrm>
            <a:off x="1219200" y="381001"/>
            <a:ext cx="67818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/>
              <a:t>Viết vào ô trống (theo mẫu):</a:t>
            </a:r>
            <a:endParaRPr lang="en-US" sz="4400" i="1"/>
          </a:p>
          <a:p>
            <a:pPr eaLnBrk="1" hangingPunct="1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1" y="3962401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FF00"/>
                </a:solidFill>
                <a:cs typeface="Times New Roman" pitchFamily="18" charset="0"/>
              </a:rPr>
              <a:t>25km/giờ</a:t>
            </a:r>
            <a:endParaRPr lang="en-US" sz="3600" b="1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86601" y="3962401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FF00"/>
                </a:solidFill>
              </a:rPr>
              <a:t>51m/giây</a:t>
            </a:r>
          </a:p>
        </p:txBody>
      </p:sp>
    </p:spTree>
    <p:extLst>
      <p:ext uri="{BB962C8B-B14F-4D97-AF65-F5344CB8AC3E}">
        <p14:creationId xmlns:p14="http://schemas.microsoft.com/office/powerpoint/2010/main" val="2115451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79737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9720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Quãng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57329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A/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</a:p>
          <a:p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477" y="457200"/>
            <a:ext cx="940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Một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ô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tô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giờ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vận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tốc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42,5 km/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giờ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Tính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quãng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đường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được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ô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tô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038600"/>
            <a:ext cx="305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40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giải</a:t>
            </a:r>
            <a:endParaRPr lang="en-US" sz="40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648200"/>
            <a:ext cx="601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Quãng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đường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ô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tô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được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SG" sz="3600" i="1" dirty="0" smtClean="0"/>
              <a:t>       </a:t>
            </a:r>
            <a:r>
              <a:rPr lang="en-SG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42,5  x  4 = 170 (km)</a:t>
            </a:r>
            <a:endParaRPr lang="en-US" sz="36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SG" sz="3600" b="1" dirty="0" smtClean="0"/>
              <a:t>                        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Đáp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SG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170 km</a:t>
            </a:r>
            <a:endParaRPr lang="en-US" sz="36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en-US" sz="36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1467401" y="2518205"/>
            <a:ext cx="6519520" cy="1118175"/>
            <a:chOff x="4157200" y="2900065"/>
            <a:chExt cx="4267200" cy="1118175"/>
          </a:xfrm>
        </p:grpSpPr>
        <p:sp>
          <p:nvSpPr>
            <p:cNvPr id="26" name="Right Bracket 25"/>
            <p:cNvSpPr/>
            <p:nvPr/>
          </p:nvSpPr>
          <p:spPr>
            <a:xfrm rot="5400000">
              <a:off x="6024100" y="1033165"/>
              <a:ext cx="533400" cy="4267200"/>
            </a:xfrm>
            <a:prstGeom prst="rightBracket">
              <a:avLst>
                <a:gd name="adj" fmla="val 392857"/>
              </a:avLst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09800" y="3433465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? km</a:t>
              </a:r>
              <a:endParaRPr lang="en-US" sz="3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11474" y="1657529"/>
            <a:ext cx="1680506" cy="827273"/>
            <a:chOff x="1824694" y="2057400"/>
            <a:chExt cx="1680506" cy="827273"/>
          </a:xfrm>
        </p:grpSpPr>
        <p:sp>
          <p:nvSpPr>
            <p:cNvPr id="8" name="Right Bracket 7"/>
            <p:cNvSpPr/>
            <p:nvPr/>
          </p:nvSpPr>
          <p:spPr>
            <a:xfrm rot="16200000">
              <a:off x="2418551" y="1920744"/>
              <a:ext cx="370072" cy="1557786"/>
            </a:xfrm>
            <a:prstGeom prst="rightBracket">
              <a:avLst>
                <a:gd name="adj" fmla="val 153930"/>
              </a:avLst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20574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42,5km</a:t>
              </a:r>
              <a:endParaRPr lang="en-US" sz="2800" b="1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511474" y="2425955"/>
            <a:ext cx="6489526" cy="183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5146" y="2291855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56237" y="2286000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10786" y="2286000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4191000"/>
            <a:ext cx="3352800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152400" y="1295400"/>
            <a:ext cx="6858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14400" y="152400"/>
            <a:ext cx="8077200" cy="2286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Muốn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tính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quãng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ta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lấy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vận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tốc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nhân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với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thời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gian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008" y="280941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Công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thức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074" y="428384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 = v x 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" grpId="1" animBg="1"/>
      <p:bldP spid="2" grpId="2" animBg="1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6982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B/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Bài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toán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2: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323" y="115459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Một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người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đạp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vận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tốc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12km/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giờ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giờ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30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phút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Tính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quãng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đường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người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đó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được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99725"/>
            <a:ext cx="2774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Tóm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tắt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12 km/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2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30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phút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S: ……km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971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50520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</a:t>
            </a:r>
            <a:r>
              <a:rPr lang="en-US" sz="2800" b="1" dirty="0" err="1" smtClean="0"/>
              <a:t>Đổi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giờ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phút</a:t>
            </a:r>
            <a:r>
              <a:rPr lang="en-US" sz="2800" b="1" dirty="0" smtClean="0"/>
              <a:t> = 2,5 </a:t>
            </a:r>
            <a:r>
              <a:rPr lang="en-US" sz="2800" b="1" dirty="0" err="1" smtClean="0"/>
              <a:t>giờ</a:t>
            </a:r>
            <a:endParaRPr lang="en-US" sz="2800" b="1" dirty="0" smtClean="0"/>
          </a:p>
          <a:p>
            <a:r>
              <a:rPr lang="en-US" sz="2800" b="1" dirty="0" err="1" smtClean="0"/>
              <a:t>Quãng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             12 x 2,5 = 30 (km)</a:t>
            </a:r>
          </a:p>
          <a:p>
            <a:r>
              <a:rPr lang="en-US" sz="2800" b="1" dirty="0" smtClean="0"/>
              <a:t>    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: 30km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9460" y="3444136"/>
            <a:ext cx="0" cy="22428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76200" y="0"/>
            <a:ext cx="8915400" cy="21336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tập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Bài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Một</a:t>
            </a:r>
            <a:r>
              <a:rPr lang="en-US" sz="3600" b="1" dirty="0" smtClean="0">
                <a:latin typeface="+mj-lt"/>
              </a:rPr>
              <a:t> ca </a:t>
            </a:r>
            <a:r>
              <a:rPr lang="en-US" sz="3600" b="1" dirty="0" err="1" smtClean="0">
                <a:latin typeface="+mj-lt"/>
              </a:rPr>
              <a:t>nô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với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vận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tốc</a:t>
            </a:r>
            <a:r>
              <a:rPr lang="en-US" sz="3600" b="1" dirty="0" smtClean="0">
                <a:latin typeface="+mj-lt"/>
              </a:rPr>
              <a:t> 15,2 km/</a:t>
            </a:r>
            <a:r>
              <a:rPr lang="en-US" sz="3600" b="1" dirty="0" err="1" smtClean="0">
                <a:latin typeface="+mj-lt"/>
              </a:rPr>
              <a:t>giờ</a:t>
            </a:r>
            <a:r>
              <a:rPr lang="en-US" sz="3600" b="1" dirty="0" smtClean="0">
                <a:latin typeface="+mj-lt"/>
              </a:rPr>
              <a:t>. </a:t>
            </a:r>
            <a:r>
              <a:rPr lang="en-US" sz="3600" b="1" dirty="0" err="1" smtClean="0">
                <a:latin typeface="+mj-lt"/>
              </a:rPr>
              <a:t>Tính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quãng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đường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được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của</a:t>
            </a:r>
            <a:r>
              <a:rPr lang="en-US" sz="3600" b="1" dirty="0" smtClean="0">
                <a:latin typeface="+mj-lt"/>
              </a:rPr>
              <a:t> ca </a:t>
            </a:r>
            <a:r>
              <a:rPr lang="en-US" sz="3600" b="1" dirty="0" err="1" smtClean="0">
                <a:latin typeface="+mj-lt"/>
              </a:rPr>
              <a:t>nô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trong</a:t>
            </a:r>
            <a:r>
              <a:rPr lang="en-US" sz="3600" b="1" dirty="0" smtClean="0">
                <a:latin typeface="+mj-lt"/>
              </a:rPr>
              <a:t> 3 </a:t>
            </a:r>
            <a:r>
              <a:rPr lang="en-US" sz="3600" b="1" dirty="0" err="1" smtClean="0">
                <a:latin typeface="+mj-lt"/>
              </a:rPr>
              <a:t>giờ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253734"/>
            <a:ext cx="2940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Tóm</a:t>
            </a:r>
            <a:r>
              <a:rPr lang="en-US" sz="40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tắt</a:t>
            </a:r>
            <a:endParaRPr lang="en-US" sz="40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785" y="2817674"/>
            <a:ext cx="3360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  : 3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 : 15,2 km/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 : ? km</a:t>
            </a:r>
            <a:endParaRPr lang="en-US" sz="36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1" y="3863876"/>
            <a:ext cx="305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40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giải</a:t>
            </a:r>
            <a:endParaRPr lang="en-US" sz="40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778276"/>
            <a:ext cx="6400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Quãng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đường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nô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được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SG" sz="3600" i="1" dirty="0" smtClean="0"/>
              <a:t>       </a:t>
            </a:r>
            <a:r>
              <a:rPr lang="en-SG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15,2 x  3 = 45,6 (km)</a:t>
            </a:r>
            <a:endParaRPr lang="en-US" sz="36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SG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         </a:t>
            </a:r>
            <a:r>
              <a:rPr lang="en-SG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Đáp</a:t>
            </a:r>
            <a:r>
              <a:rPr lang="en-SG" sz="36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SG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số</a:t>
            </a:r>
            <a:r>
              <a:rPr lang="en-SG" sz="36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SG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45,6 km</a:t>
            </a:r>
            <a:endParaRPr lang="en-US" sz="36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770</Words>
  <Application>Microsoft Office PowerPoint</Application>
  <PresentationFormat>On-screen Show (4:3)</PresentationFormat>
  <Paragraphs>194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TRÒ CHƠI: AI NHANH, AI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ĐẾN DỰ TIẾT HỌC CỦA LỚP 5A3</dc:title>
  <dc:creator>PC</dc:creator>
  <cp:lastModifiedBy>Windows User</cp:lastModifiedBy>
  <cp:revision>32</cp:revision>
  <dcterms:created xsi:type="dcterms:W3CDTF">2015-03-16T06:25:05Z</dcterms:created>
  <dcterms:modified xsi:type="dcterms:W3CDTF">2020-05-11T07:58:05Z</dcterms:modified>
</cp:coreProperties>
</file>