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9" r:id="rId2"/>
    <p:sldId id="257" r:id="rId3"/>
    <p:sldId id="410" r:id="rId4"/>
    <p:sldId id="265" r:id="rId5"/>
    <p:sldId id="266" r:id="rId6"/>
    <p:sldId id="275" r:id="rId7"/>
    <p:sldId id="267" r:id="rId8"/>
    <p:sldId id="268" r:id="rId9"/>
    <p:sldId id="269" r:id="rId10"/>
    <p:sldId id="408" r:id="rId11"/>
    <p:sldId id="407" r:id="rId12"/>
    <p:sldId id="406" r:id="rId13"/>
    <p:sldId id="409" r:id="rId14"/>
    <p:sldId id="40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317EE-23CD-4AFA-AABA-FEB4615CD2B9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206EF-4F09-467F-A800-19DB8A2DA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D228D7-71D1-44A1-A14E-EFA273D50741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101233-429A-4CE5-AF65-FF1A20FF70B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6"/>
          <p:cNvSpPr>
            <a:spLocks noChangeArrowheads="1"/>
          </p:cNvSpPr>
          <p:nvPr/>
        </p:nvSpPr>
        <p:spPr bwMode="auto">
          <a:xfrm>
            <a:off x="658371" y="710425"/>
            <a:ext cx="7752972" cy="5522572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350">
              <a:latin typeface="Times New Roman" panose="02020603050405020304" pitchFamily="18" charset="0"/>
            </a:endParaRPr>
          </a:p>
        </p:txBody>
      </p:sp>
      <p:sp>
        <p:nvSpPr>
          <p:cNvPr id="22" name="WordArt 5"/>
          <p:cNvSpPr>
            <a:spLocks noChangeArrowheads="1" noChangeShapeType="1" noTextEdit="1"/>
          </p:cNvSpPr>
          <p:nvPr/>
        </p:nvSpPr>
        <p:spPr bwMode="auto">
          <a:xfrm>
            <a:off x="2960420" y="2424967"/>
            <a:ext cx="3143629" cy="10574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5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50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135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pic>
        <p:nvPicPr>
          <p:cNvPr id="3077" name="Picture 10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57350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57350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533" y="4182666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3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70840">
            <a:off x="1162051" y="741759"/>
            <a:ext cx="1289447" cy="119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4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82142">
            <a:off x="6950869" y="810816"/>
            <a:ext cx="1257301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5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47532">
            <a:off x="540251" y="5111730"/>
            <a:ext cx="1263253" cy="108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6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03096">
            <a:off x="7109826" y="5116712"/>
            <a:ext cx="123467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AutoShape 21"/>
          <p:cNvSpPr>
            <a:spLocks noChangeArrowheads="1"/>
          </p:cNvSpPr>
          <p:nvPr/>
        </p:nvSpPr>
        <p:spPr bwMode="auto">
          <a:xfrm>
            <a:off x="6000751" y="2514601"/>
            <a:ext cx="431006" cy="364331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AutoShape 22"/>
          <p:cNvSpPr>
            <a:spLocks noChangeArrowheads="1"/>
          </p:cNvSpPr>
          <p:nvPr/>
        </p:nvSpPr>
        <p:spPr bwMode="auto">
          <a:xfrm>
            <a:off x="2571751" y="2457451"/>
            <a:ext cx="431006" cy="364331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086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408" y="3722568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WordArt 38"/>
          <p:cNvSpPr>
            <a:spLocks noChangeArrowheads="1" noChangeShapeType="1" noTextEdit="1"/>
          </p:cNvSpPr>
          <p:nvPr/>
        </p:nvSpPr>
        <p:spPr bwMode="auto">
          <a:xfrm>
            <a:off x="2275285" y="1067991"/>
            <a:ext cx="4810125" cy="4321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sz="2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NGỌC LÂM</a:t>
            </a:r>
          </a:p>
        </p:txBody>
      </p:sp>
      <p:sp>
        <p:nvSpPr>
          <p:cNvPr id="34" name="AutoShape 22"/>
          <p:cNvSpPr>
            <a:spLocks noChangeArrowheads="1"/>
          </p:cNvSpPr>
          <p:nvPr/>
        </p:nvSpPr>
        <p:spPr bwMode="auto">
          <a:xfrm>
            <a:off x="6743701" y="4457701"/>
            <a:ext cx="431006" cy="364331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" name="AutoShape 21"/>
          <p:cNvSpPr>
            <a:spLocks noChangeArrowheads="1"/>
          </p:cNvSpPr>
          <p:nvPr/>
        </p:nvSpPr>
        <p:spPr bwMode="auto">
          <a:xfrm>
            <a:off x="1885951" y="4343401"/>
            <a:ext cx="431006" cy="364331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0" name="TextBox 1"/>
          <p:cNvSpPr txBox="1">
            <a:spLocks noChangeArrowheads="1"/>
          </p:cNvSpPr>
          <p:nvPr/>
        </p:nvSpPr>
        <p:spPr bwMode="auto">
          <a:xfrm>
            <a:off x="2844404" y="5079208"/>
            <a:ext cx="3371850" cy="507831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Đặng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alt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endParaRPr lang="en-US" altLang="en-US" sz="27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953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2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4" grpId="0" animBg="1"/>
      <p:bldP spid="3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635E87-4999-4B39-AC33-CFE8C49E6F8C}"/>
              </a:ext>
            </a:extLst>
          </p:cNvPr>
          <p:cNvSpPr txBox="1"/>
          <p:nvPr/>
        </p:nvSpPr>
        <p:spPr>
          <a:xfrm>
            <a:off x="33368" y="817879"/>
            <a:ext cx="575783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1cm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85763" indent="-385763">
              <a:buAutoNum type="alphaLcPeriod"/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85763" indent="-385763">
              <a:buAutoNum type="alphaLcPeriod"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C1C3B2-4684-4C12-A5EB-0847F328C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85800"/>
            <a:ext cx="2541749" cy="30067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F254C20-6DFA-42E9-83BB-39E20C229746}"/>
              </a:ext>
            </a:extLst>
          </p:cNvPr>
          <p:cNvSpPr/>
          <p:nvPr/>
        </p:nvSpPr>
        <p:spPr>
          <a:xfrm>
            <a:off x="339634" y="4247628"/>
            <a:ext cx="72041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giải</a:t>
            </a:r>
            <a:endParaRPr lang="vi-VN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vẽ để tìm số hình lập phương nhỏ có trong hình đã cho.</a:t>
            </a:r>
          </a:p>
          <a:p>
            <a:pPr marL="342900" indent="-342900" algn="just">
              <a:buFontTx/>
              <a:buChar char="-"/>
            </a:pP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 công thức tính diện tích một mặt: 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một mặt = cạnh × cạnh.</a:t>
            </a:r>
          </a:p>
        </p:txBody>
      </p:sp>
    </p:spTree>
    <p:extLst>
      <p:ext uri="{BB962C8B-B14F-4D97-AF65-F5344CB8AC3E}">
        <p14:creationId xmlns:p14="http://schemas.microsoft.com/office/powerpoint/2010/main" val="136685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BFE4FF-9E7E-4BA5-91B3-39BA71B44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799"/>
            <a:ext cx="3962400" cy="361377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AA00907-B2A0-444E-B7A9-B6A93B0406FA}"/>
              </a:ext>
            </a:extLst>
          </p:cNvPr>
          <p:cNvSpPr/>
          <p:nvPr/>
        </p:nvSpPr>
        <p:spPr>
          <a:xfrm>
            <a:off x="990600" y="4298400"/>
            <a:ext cx="7772400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500" b="1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vi-VN" sz="2400" dirty="0">
                <a:solidFill>
                  <a:srgbClr val="FF0000"/>
                </a:solidFill>
              </a:rPr>
              <a:t>Coi hình đã cho gồm 3 khối lập phương lớn, mỗi khối đều được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vi-VN" sz="2400" dirty="0">
                <a:solidFill>
                  <a:srgbClr val="FF0000"/>
                </a:solidFill>
              </a:rPr>
              <a:t>ếp bởi 8 hình lập phương nhỏ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FF0000"/>
                </a:solidFill>
              </a:rPr>
              <a:t>     </a:t>
            </a:r>
            <a:r>
              <a:rPr lang="vi-VN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vi-VN" sz="2400" dirty="0">
                <a:solidFill>
                  <a:srgbClr val="FF0000"/>
                </a:solidFill>
              </a:rPr>
              <a:t>hư vậy hình vẽ có tất cả: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</a:t>
            </a:r>
            <a:r>
              <a:rPr lang="en-US" sz="2400" dirty="0">
                <a:solidFill>
                  <a:srgbClr val="FF0000"/>
                </a:solidFill>
              </a:rPr>
              <a:t>              </a:t>
            </a:r>
            <a:r>
              <a:rPr lang="vi-VN" sz="2400" dirty="0">
                <a:solidFill>
                  <a:srgbClr val="FF0000"/>
                </a:solidFill>
              </a:rPr>
              <a:t>8 × 3 = 24 (hình lập phương nhỏ)</a:t>
            </a:r>
          </a:p>
        </p:txBody>
      </p:sp>
    </p:spTree>
    <p:extLst>
      <p:ext uri="{BB962C8B-B14F-4D97-AF65-F5344CB8AC3E}">
        <p14:creationId xmlns:p14="http://schemas.microsoft.com/office/powerpoint/2010/main" val="338721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CD9CB-6F54-4FF4-8550-9E8F1A1C8CBC}"/>
              </a:ext>
            </a:extLst>
          </p:cNvPr>
          <p:cNvSpPr/>
          <p:nvPr/>
        </p:nvSpPr>
        <p:spPr>
          <a:xfrm>
            <a:off x="279595" y="866760"/>
            <a:ext cx="8584809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500" b="1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400" b="1" dirty="0">
                <a:solidFill>
                  <a:srgbClr val="FF0000"/>
                </a:solidFill>
              </a:rPr>
              <a:t>b) </a:t>
            </a:r>
            <a:r>
              <a:rPr lang="vi-VN" sz="2400" dirty="0">
                <a:solidFill>
                  <a:srgbClr val="FF0000"/>
                </a:solidFill>
              </a:rPr>
              <a:t>Mỗi khối lập phương cạnh 2cm có diện tích toàn phần là: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      (2 × 2) × 6 = 24 (cm</a:t>
            </a:r>
            <a:r>
              <a:rPr lang="vi-VN" sz="2400" baseline="30000" dirty="0">
                <a:solidFill>
                  <a:srgbClr val="FF0000"/>
                </a:solidFill>
              </a:rPr>
              <a:t>2</a:t>
            </a:r>
            <a:r>
              <a:rPr lang="vi-VN" sz="2400" dirty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Diện tích toàn phần của 3 khối là: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      24 × 3 = 72 (cm</a:t>
            </a:r>
            <a:r>
              <a:rPr lang="vi-VN" sz="2400" baseline="30000" dirty="0">
                <a:solidFill>
                  <a:srgbClr val="FF0000"/>
                </a:solidFill>
              </a:rPr>
              <a:t>2</a:t>
            </a:r>
            <a:r>
              <a:rPr lang="vi-VN" sz="2400" dirty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Khối ở trên có 1 mặt không được sơn.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Khối ở dưới bên trái có 2 mặt không được sơn.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Khối ở dưới bên phải có 1 mặt không được sơn.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Cả 3 khối có số mặt không được sơn là: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      1 + 2 + 1 = 4 (mặt)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Diện tích phần không sơn của hình đã cho là: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   (2 × 2) × 4 = 16 (cm</a:t>
            </a:r>
            <a:r>
              <a:rPr lang="vi-VN" sz="2400" baseline="30000" dirty="0">
                <a:solidFill>
                  <a:srgbClr val="FF0000"/>
                </a:solidFill>
              </a:rPr>
              <a:t>2</a:t>
            </a:r>
            <a:r>
              <a:rPr lang="vi-VN" sz="2400" dirty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Diện tích cần sơn của hình đã cho là:</a:t>
            </a:r>
          </a:p>
          <a:p>
            <a:pPr algn="just"/>
            <a:r>
              <a:rPr lang="vi-VN" sz="2400" dirty="0">
                <a:solidFill>
                  <a:srgbClr val="FF0000"/>
                </a:solidFill>
              </a:rPr>
              <a:t>            72 – 16 = 56 (cm</a:t>
            </a:r>
            <a:r>
              <a:rPr lang="vi-VN" sz="2400" baseline="30000" dirty="0">
                <a:solidFill>
                  <a:srgbClr val="FF0000"/>
                </a:solidFill>
              </a:rPr>
              <a:t>2</a:t>
            </a:r>
            <a:r>
              <a:rPr lang="vi-VN" sz="2400" dirty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BB6767-5632-46C9-BFAD-4FC649332B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905000"/>
            <a:ext cx="2811817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2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9C53CC-F27D-4F02-BF1C-59C586967339}"/>
              </a:ext>
            </a:extLst>
          </p:cNvPr>
          <p:cNvSpPr txBox="1"/>
          <p:nvPr/>
        </p:nvSpPr>
        <p:spPr>
          <a:xfrm>
            <a:off x="114300" y="7620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8m,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4,5m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4m. Ng</a:t>
            </a:r>
            <a:r>
              <a:rPr 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8,9m2.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8D0BF9-E7B5-4F53-A3F8-A551A014808C}"/>
              </a:ext>
            </a:extLst>
          </p:cNvPr>
          <p:cNvSpPr txBox="1"/>
          <p:nvPr/>
        </p:nvSpPr>
        <p:spPr>
          <a:xfrm>
            <a:off x="493542" y="2057400"/>
            <a:ext cx="8572500" cy="445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 + 4,5) x 2 x 4 = 100 (m2)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x 4,5 = 36 (m2)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+ 36 - 8,9 = 127,1 (m2)</a:t>
            </a:r>
          </a:p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127,1 m2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BD7B34-277D-4BE1-ADE7-EA0D2799DCEE}"/>
              </a:ext>
            </a:extLst>
          </p:cNvPr>
          <p:cNvCxnSpPr/>
          <p:nvPr/>
        </p:nvCxnSpPr>
        <p:spPr>
          <a:xfrm>
            <a:off x="5638800" y="1524000"/>
            <a:ext cx="990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E7EF97-F643-464D-B276-406745C11322}"/>
              </a:ext>
            </a:extLst>
          </p:cNvPr>
          <p:cNvCxnSpPr>
            <a:cxnSpLocks/>
          </p:cNvCxnSpPr>
          <p:nvPr/>
        </p:nvCxnSpPr>
        <p:spPr>
          <a:xfrm flipV="1">
            <a:off x="7162800" y="1524000"/>
            <a:ext cx="1752600" cy="23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313F6E-AAC7-4E26-8E8B-D127A1507739}"/>
              </a:ext>
            </a:extLst>
          </p:cNvPr>
          <p:cNvCxnSpPr>
            <a:cxnSpLocks/>
          </p:cNvCxnSpPr>
          <p:nvPr/>
        </p:nvCxnSpPr>
        <p:spPr>
          <a:xfrm>
            <a:off x="5029200" y="1905000"/>
            <a:ext cx="1981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5E420F-14C4-42D1-9CCF-CA884D87F5E1}"/>
              </a:ext>
            </a:extLst>
          </p:cNvPr>
          <p:cNvCxnSpPr>
            <a:cxnSpLocks/>
          </p:cNvCxnSpPr>
          <p:nvPr/>
        </p:nvCxnSpPr>
        <p:spPr>
          <a:xfrm>
            <a:off x="762000" y="2237936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3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AutoShape 4">
            <a:extLst>
              <a:ext uri="{FF2B5EF4-FFF2-40B4-BE49-F238E27FC236}">
                <a16:creationId xmlns:a16="http://schemas.microsoft.com/office/drawing/2014/main" id="{C398C34A-659A-48F8-8C8C-CEEF4B507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273300"/>
            <a:ext cx="8534400" cy="2819400"/>
          </a:xfrm>
          <a:prstGeom prst="ellipseRibbon2">
            <a:avLst>
              <a:gd name="adj1" fmla="val 20944"/>
              <a:gd name="adj2" fmla="val 66102"/>
              <a:gd name="adj3" fmla="val 11148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Chúc các em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chăm ngoan, học tốt!</a:t>
            </a:r>
          </a:p>
        </p:txBody>
      </p:sp>
      <p:pic>
        <p:nvPicPr>
          <p:cNvPr id="9219" name="Picture 7" descr="blumen-pflanzen042">
            <a:extLst>
              <a:ext uri="{FF2B5EF4-FFF2-40B4-BE49-F238E27FC236}">
                <a16:creationId xmlns:a16="http://schemas.microsoft.com/office/drawing/2014/main" id="{507533FF-F5BE-43FF-90DE-0EE1381878BE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88769" y="5041074"/>
            <a:ext cx="1428750" cy="1428750"/>
          </a:xfrm>
          <a:noFill/>
        </p:spPr>
      </p:pic>
      <p:pic>
        <p:nvPicPr>
          <p:cNvPr id="9220" name="Picture 8" descr="blumen-pflanzen042">
            <a:extLst>
              <a:ext uri="{FF2B5EF4-FFF2-40B4-BE49-F238E27FC236}">
                <a16:creationId xmlns:a16="http://schemas.microsoft.com/office/drawing/2014/main" id="{15F7A865-F1A1-4A14-89C6-317334EB5F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2006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1" name="Group 9">
            <a:extLst>
              <a:ext uri="{FF2B5EF4-FFF2-40B4-BE49-F238E27FC236}">
                <a16:creationId xmlns:a16="http://schemas.microsoft.com/office/drawing/2014/main" id="{A501302B-FDCA-4B3F-94A8-B73620AAA297}"/>
              </a:ext>
            </a:extLst>
          </p:cNvPr>
          <p:cNvGrpSpPr>
            <a:grpSpLocks/>
          </p:cNvGrpSpPr>
          <p:nvPr/>
        </p:nvGrpSpPr>
        <p:grpSpPr bwMode="auto">
          <a:xfrm>
            <a:off x="3695700" y="4619625"/>
            <a:ext cx="1752600" cy="1295400"/>
            <a:chOff x="1968" y="1152"/>
            <a:chExt cx="1829" cy="2688"/>
          </a:xfrm>
        </p:grpSpPr>
        <p:pic>
          <p:nvPicPr>
            <p:cNvPr id="9223" name="Picture 10" descr="hoahong">
              <a:extLst>
                <a:ext uri="{FF2B5EF4-FFF2-40B4-BE49-F238E27FC236}">
                  <a16:creationId xmlns:a16="http://schemas.microsoft.com/office/drawing/2014/main" id="{C843BEE8-9B6B-4CE5-868A-6FE571415A0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152"/>
              <a:ext cx="1301" cy="2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24" name="Group 11">
              <a:extLst>
                <a:ext uri="{FF2B5EF4-FFF2-40B4-BE49-F238E27FC236}">
                  <a16:creationId xmlns:a16="http://schemas.microsoft.com/office/drawing/2014/main" id="{F06FC8A5-9256-44D2-A4BE-F5F0622505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96"/>
              <a:ext cx="1829" cy="2256"/>
              <a:chOff x="1968" y="1296"/>
              <a:chExt cx="1829" cy="2256"/>
            </a:xfrm>
          </p:grpSpPr>
          <p:pic>
            <p:nvPicPr>
              <p:cNvPr id="9225" name="Picture 12" descr="hoahong">
                <a:extLst>
                  <a:ext uri="{FF2B5EF4-FFF2-40B4-BE49-F238E27FC236}">
                    <a16:creationId xmlns:a16="http://schemas.microsoft.com/office/drawing/2014/main" id="{82AACB1C-A13B-4902-9230-988F22CE371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2112" y="1776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6" name="Picture 13" descr="hoahong">
                <a:extLst>
                  <a:ext uri="{FF2B5EF4-FFF2-40B4-BE49-F238E27FC236}">
                    <a16:creationId xmlns:a16="http://schemas.microsoft.com/office/drawing/2014/main" id="{29A120B7-142F-4D32-A32E-308A31869ACB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24743">
                <a:off x="2304" y="1296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7" name="Picture 14" descr="hoahong">
                <a:extLst>
                  <a:ext uri="{FF2B5EF4-FFF2-40B4-BE49-F238E27FC236}">
                    <a16:creationId xmlns:a16="http://schemas.microsoft.com/office/drawing/2014/main" id="{97058CE6-F70D-4C98-BB4E-329921FFCF48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66575">
                <a:off x="1968" y="2304"/>
                <a:ext cx="800" cy="11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8" name="Picture 15" descr="hoahong">
                <a:extLst>
                  <a:ext uri="{FF2B5EF4-FFF2-40B4-BE49-F238E27FC236}">
                    <a16:creationId xmlns:a16="http://schemas.microsoft.com/office/drawing/2014/main" id="{27D8A5D1-DC49-49EF-A2BA-E6D0ADAB998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78134">
                <a:off x="2496" y="1680"/>
                <a:ext cx="1301" cy="18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9222" name="Picture 16" descr="15">
            <a:extLst>
              <a:ext uri="{FF2B5EF4-FFF2-40B4-BE49-F238E27FC236}">
                <a16:creationId xmlns:a16="http://schemas.microsoft.com/office/drawing/2014/main" id="{0985AABB-063E-4672-892B-88BAE2DA6E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"/>
            <a:ext cx="18288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4">
            <a:extLst>
              <a:ext uri="{FF2B5EF4-FFF2-40B4-BE49-F238E27FC236}">
                <a16:creationId xmlns:a16="http://schemas.microsoft.com/office/drawing/2014/main" id="{4255C6CC-42D2-4E53-970C-4316719D9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747712"/>
            <a:ext cx="606425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Muốn tìm giá trị phần trăm của một số ta làm như thế nào ?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8AA67F75-FBEE-4486-84D3-C31B21818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71662"/>
            <a:ext cx="7832725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giá trị phần trăm của một số ta lấy số đó chia cho 100 rồi nhân với số phần trăm.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92A006-716C-4FD4-9B46-9A1648D7A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3135312"/>
            <a:ext cx="3387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15% của 320</a:t>
            </a:r>
            <a:endParaRPr lang="vi-VN" alt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2609DB-9F6B-44A4-BBF5-8487CC155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4514850"/>
            <a:ext cx="3387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30% của 250</a:t>
            </a:r>
            <a:endParaRPr lang="vi-VN" alt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265B16-4555-4E24-AD03-F94B95472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3821112"/>
            <a:ext cx="6161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15% của 320 là: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320 : 100 x 15 = 48</a:t>
            </a:r>
            <a:endParaRPr lang="vi-VN" alt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0AA161-70F6-44B5-84DE-978176821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75" y="5207000"/>
            <a:ext cx="6161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30% của 250 là: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: 100 x 30 = 75</a:t>
            </a:r>
            <a:endParaRPr lang="vi-VN" alt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10" grpId="0"/>
      <p:bldP spid="2" grpId="0"/>
      <p:bldP spid="1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6"/>
          <p:cNvSpPr>
            <a:spLocks noChangeArrowheads="1"/>
          </p:cNvSpPr>
          <p:nvPr/>
        </p:nvSpPr>
        <p:spPr bwMode="auto">
          <a:xfrm>
            <a:off x="658371" y="710425"/>
            <a:ext cx="7752972" cy="5522572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350">
              <a:latin typeface="Times New Roman" panose="02020603050405020304" pitchFamily="18" charset="0"/>
            </a:endParaRPr>
          </a:p>
        </p:txBody>
      </p:sp>
      <p:pic>
        <p:nvPicPr>
          <p:cNvPr id="3077" name="Picture 10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657350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57350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533" y="4182666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3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70840">
            <a:off x="1162051" y="741759"/>
            <a:ext cx="1289447" cy="119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4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82142">
            <a:off x="6950869" y="810816"/>
            <a:ext cx="1257301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5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847532">
            <a:off x="540251" y="5111730"/>
            <a:ext cx="1263253" cy="1085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6" descr="Bellcol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03096">
            <a:off x="7109826" y="5116712"/>
            <a:ext cx="123467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AutoShape 21"/>
          <p:cNvSpPr>
            <a:spLocks noChangeArrowheads="1"/>
          </p:cNvSpPr>
          <p:nvPr/>
        </p:nvSpPr>
        <p:spPr bwMode="auto">
          <a:xfrm>
            <a:off x="6000751" y="2514601"/>
            <a:ext cx="431006" cy="364331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AutoShape 22"/>
          <p:cNvSpPr>
            <a:spLocks noChangeArrowheads="1"/>
          </p:cNvSpPr>
          <p:nvPr/>
        </p:nvSpPr>
        <p:spPr bwMode="auto">
          <a:xfrm>
            <a:off x="2571751" y="2457451"/>
            <a:ext cx="431006" cy="364331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086" name="Picture 15" descr="Dove-02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408" y="3722568"/>
            <a:ext cx="125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AutoShape 22"/>
          <p:cNvSpPr>
            <a:spLocks noChangeArrowheads="1"/>
          </p:cNvSpPr>
          <p:nvPr/>
        </p:nvSpPr>
        <p:spPr bwMode="auto">
          <a:xfrm>
            <a:off x="6743701" y="4457701"/>
            <a:ext cx="431006" cy="364331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5" name="AutoShape 21"/>
          <p:cNvSpPr>
            <a:spLocks noChangeArrowheads="1"/>
          </p:cNvSpPr>
          <p:nvPr/>
        </p:nvSpPr>
        <p:spPr bwMode="auto">
          <a:xfrm>
            <a:off x="1885951" y="4343401"/>
            <a:ext cx="431006" cy="364331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0" name="TextBox 1"/>
          <p:cNvSpPr txBox="1">
            <a:spLocks noChangeArrowheads="1"/>
          </p:cNvSpPr>
          <p:nvPr/>
        </p:nvSpPr>
        <p:spPr bwMode="auto">
          <a:xfrm>
            <a:off x="2316957" y="2648851"/>
            <a:ext cx="4426744" cy="707886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754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981200" y="6019800"/>
            <a:ext cx="4953000" cy="5334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THỬ TÀI CỦA BẠN NHÉ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077200" cy="655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  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15%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10%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5%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429000"/>
            <a:ext cx="31242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10%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 </a:t>
            </a:r>
            <a:r>
              <a:rPr kumimoji="0" lang="en-US" sz="30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3581400"/>
            <a:ext cx="4191000" cy="457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Vì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x 10 : 100 = </a:t>
            </a:r>
            <a:r>
              <a:rPr kumimoji="0" lang="en-US" sz="3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5800" y="1600200"/>
            <a:ext cx="8077200" cy="655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15%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38600" y="4495800"/>
            <a:ext cx="47244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dirty="0"/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10%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bạn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lấy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 : 2 = 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4495800"/>
            <a:ext cx="31242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5%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1000" y="5486400"/>
            <a:ext cx="87630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Cộng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quả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15%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120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12 + 6 = 18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34290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5200" y="4495800"/>
            <a:ext cx="60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5943600" y="4038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" grpId="0"/>
      <p:bldP spid="3" grpId="0" build="p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CHÚNG TA CÙNG NHẨM NHÉ!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2133601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240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2133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133600"/>
            <a:ext cx="26997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240 x 10 : 100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28956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240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2895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28956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2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4800600" y="2514600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2000" y="34290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240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429000"/>
            <a:ext cx="838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5800" y="35052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2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4724400" y="3276600"/>
            <a:ext cx="914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2000" y="4343401"/>
            <a:ext cx="3657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17,5%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240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43400" y="43434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  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81600" y="43434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00601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8801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19800" y="43434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77000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81800" y="43434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     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10800000" flipV="1">
            <a:off x="4724400" y="2590800"/>
            <a:ext cx="190500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2"/>
          </p:cNvCxnSpPr>
          <p:nvPr/>
        </p:nvCxnSpPr>
        <p:spPr>
          <a:xfrm rot="5400000">
            <a:off x="5058177" y="3800877"/>
            <a:ext cx="970746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5753100" y="40005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981200" y="1219200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17,5 %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2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9" grpId="0"/>
      <p:bldP spid="10" grpId="0"/>
      <p:bldP spid="15" grpId="0"/>
      <p:bldP spid="16" grpId="0"/>
      <p:bldP spid="17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5908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2590799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590799"/>
            <a:ext cx="26997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520 x 10 : 100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3352799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3352799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3428999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3962399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942471"/>
            <a:ext cx="838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5800" y="4038599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2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800600"/>
            <a:ext cx="3657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35%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4800599"/>
            <a:ext cx="7338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 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76800" y="4800599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800599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4800599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4780746"/>
            <a:ext cx="9624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182     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10800000" flipV="1">
            <a:off x="4800600" y="2971799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10200" y="4800599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38800" y="4800599"/>
            <a:ext cx="762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    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FA93BD-D9D9-4892-BD2D-B4B528D773BD}"/>
              </a:ext>
            </a:extLst>
          </p:cNvPr>
          <p:cNvSpPr txBox="1">
            <a:spLocks/>
          </p:cNvSpPr>
          <p:nvPr/>
        </p:nvSpPr>
        <p:spPr>
          <a:xfrm>
            <a:off x="405033" y="495300"/>
            <a:ext cx="8153400" cy="1752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ĐẾN LƯỢT CÁC </a:t>
            </a:r>
            <a:r>
              <a:rPr lang="en-US" sz="3500" dirty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CON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TỰ NHẨM NHÉ!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35% </a:t>
            </a:r>
            <a:r>
              <a:rPr kumimoji="0" lang="en-US" sz="4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4200" b="1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520 </a:t>
            </a:r>
            <a:r>
              <a:rPr kumimoji="0" lang="en-US" sz="4200" b="1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kumimoji="0" lang="en-US" sz="4200" b="1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200" b="1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kumimoji="0" lang="en-US" sz="4200" b="1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200" b="1" i="0" u="none" strike="noStrike" kern="1200" cap="none" spc="0" normalizeH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nhiêu</a:t>
            </a:r>
            <a:r>
              <a:rPr kumimoji="0" lang="en-US" sz="4200" b="1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?</a:t>
            </a:r>
            <a:endParaRPr kumimoji="0" lang="en-US" sz="4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C69FD9B3-1CD9-470F-82E1-251FCD4355C1}"/>
              </a:ext>
            </a:extLst>
          </p:cNvPr>
          <p:cNvSpPr txBox="1">
            <a:spLocks/>
          </p:cNvSpPr>
          <p:nvPr/>
        </p:nvSpPr>
        <p:spPr>
          <a:xfrm>
            <a:off x="457200" y="457200"/>
            <a:ext cx="8229600" cy="591312"/>
          </a:xfrm>
          <a:prstGeom prst="rect">
            <a:avLst/>
          </a:prstGeom>
        </p:spPr>
        <p:txBody>
          <a:bodyPr vert="horz" lIns="0" rIns="0" bIns="0" anchor="b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 </a:t>
            </a:r>
            <a:r>
              <a:rPr lang="en-US" sz="3300" dirty="0">
                <a:latin typeface="Times New Roman" pitchFamily="18" charset="0"/>
                <a:cs typeface="Times New Roman" pitchFamily="18" charset="0"/>
              </a:rPr>
              <a:t>CÁCH  TÍNH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F8CD00C-247E-4D92-ACBB-06D3B7B39781}"/>
              </a:ext>
            </a:extLst>
          </p:cNvPr>
          <p:cNvSpPr txBox="1"/>
          <p:nvPr/>
        </p:nvSpPr>
        <p:spPr>
          <a:xfrm>
            <a:off x="1981200" y="1219200"/>
            <a:ext cx="5334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35%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520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35% = 10% + 20% + 5%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5" grpId="0"/>
      <p:bldP spid="16" grpId="0"/>
      <p:bldP spid="17" grpId="0"/>
      <p:bldP spid="23" grpId="0"/>
      <p:bldP spid="24" grpId="0"/>
      <p:bldP spid="25" grpId="0"/>
      <p:bldP spid="26" grpId="0"/>
      <p:bldP spid="29" grpId="0"/>
      <p:bldP spid="30" grpId="0"/>
      <p:bldP spid="21" grpId="0"/>
      <p:bldP spid="22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133601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2133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133600"/>
            <a:ext cx="26997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520 x 10 : 100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28956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2895600"/>
            <a:ext cx="5052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9600" y="28956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156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3429000"/>
            <a:ext cx="3429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……….%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429000"/>
            <a:ext cx="838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5800" y="350520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2 = </a:t>
            </a:r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343401"/>
            <a:ext cx="3657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35%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520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4343400"/>
            <a:ext cx="7338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156  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81600" y="4343400"/>
            <a:ext cx="68580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     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00601" y="4343400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95532" y="4369191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60930" y="4343400"/>
            <a:ext cx="96246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182     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10800000" flipV="1">
            <a:off x="4800600" y="2514600"/>
            <a:ext cx="1752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>
            <a:extLst>
              <a:ext uri="{FF2B5EF4-FFF2-40B4-BE49-F238E27FC236}">
                <a16:creationId xmlns:a16="http://schemas.microsoft.com/office/drawing/2014/main" id="{D40382B2-F6B8-4870-BF85-E714F536C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72254"/>
            <a:ext cx="8153400" cy="16764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35% = 30% + 5%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5" grpId="0"/>
      <p:bldP spid="16" grpId="0"/>
      <p:bldP spid="17" grpId="0"/>
      <p:bldP spid="23" grpId="0"/>
      <p:bldP spid="24" grpId="0"/>
      <p:bldP spid="25" grpId="0"/>
      <p:bldP spid="26" grpId="0"/>
      <p:bldP spid="29" grpId="0"/>
      <p:bldP spid="30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7" y="99425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45720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56388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1" name="Nhóm 3">
            <a:extLst>
              <a:ext uri="{FF2B5EF4-FFF2-40B4-BE49-F238E27FC236}">
                <a16:creationId xmlns:a16="http://schemas.microsoft.com/office/drawing/2014/main" id="{7DCA0363-04C8-4C92-BFE7-91D7BAE0C904}"/>
              </a:ext>
            </a:extLst>
          </p:cNvPr>
          <p:cNvGrpSpPr>
            <a:grpSpLocks/>
          </p:cNvGrpSpPr>
          <p:nvPr/>
        </p:nvGrpSpPr>
        <p:grpSpPr bwMode="auto">
          <a:xfrm>
            <a:off x="1030287" y="1752600"/>
            <a:ext cx="6778625" cy="2243138"/>
            <a:chOff x="609600" y="733425"/>
            <a:chExt cx="6778099" cy="2242840"/>
          </a:xfrm>
        </p:grpSpPr>
        <p:sp>
          <p:nvSpPr>
            <p:cNvPr id="13" name="Text Box 7">
              <a:extLst>
                <a:ext uri="{FF2B5EF4-FFF2-40B4-BE49-F238E27FC236}">
                  <a16:creationId xmlns:a16="http://schemas.microsoft.com/office/drawing/2014/main" id="{41A774B9-DD56-40E8-B12D-24F09B527C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" y="2514600"/>
              <a:ext cx="25026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  <a:cs typeface="Arial" panose="020B0604020202020204" pitchFamily="34" charset="0"/>
                </a:rPr>
                <a:t>Thể tích : 64 cm</a:t>
              </a:r>
              <a:r>
                <a:rPr lang="en-US" altLang="en-US" sz="2400" baseline="30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alt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8">
              <a:extLst>
                <a:ext uri="{FF2B5EF4-FFF2-40B4-BE49-F238E27FC236}">
                  <a16:creationId xmlns:a16="http://schemas.microsoft.com/office/drawing/2014/main" id="{AA9A3433-6A03-44B5-AC9D-B30AFA940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6100" y="2514600"/>
              <a:ext cx="303159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  <a:cs typeface="Arial" panose="020B0604020202020204" pitchFamily="34" charset="0"/>
                </a:rPr>
                <a:t>Thể tích : …….cm</a:t>
              </a:r>
              <a:r>
                <a:rPr lang="en-US" altLang="en-US" sz="2400" baseline="30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  <a:cs typeface="Arial" panose="020B0604020202020204" pitchFamily="34" charset="0"/>
                </a:rPr>
                <a:t> ?</a:t>
              </a:r>
            </a:p>
          </p:txBody>
        </p:sp>
        <p:grpSp>
          <p:nvGrpSpPr>
            <p:cNvPr id="19" name="Group 25">
              <a:extLst>
                <a:ext uri="{FF2B5EF4-FFF2-40B4-BE49-F238E27FC236}">
                  <a16:creationId xmlns:a16="http://schemas.microsoft.com/office/drawing/2014/main" id="{0A9E21B2-1C29-4BD4-B569-8CA4B6A92F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00163" y="1093788"/>
              <a:ext cx="1222375" cy="1223962"/>
              <a:chOff x="703" y="1071"/>
              <a:chExt cx="771" cy="771"/>
            </a:xfrm>
          </p:grpSpPr>
          <p:sp>
            <p:nvSpPr>
              <p:cNvPr id="27" name="AutoShape 13">
                <a:extLst>
                  <a:ext uri="{FF2B5EF4-FFF2-40B4-BE49-F238E27FC236}">
                    <a16:creationId xmlns:a16="http://schemas.microsoft.com/office/drawing/2014/main" id="{9152F918-0DE3-4159-88FD-7B2A14BCAA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3" y="1071"/>
                <a:ext cx="765" cy="765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8" name="Group 24">
                <a:extLst>
                  <a:ext uri="{FF2B5EF4-FFF2-40B4-BE49-F238E27FC236}">
                    <a16:creationId xmlns:a16="http://schemas.microsoft.com/office/drawing/2014/main" id="{733F0A4D-0E14-4DBF-8DBD-22F066DE8F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03" y="1071"/>
                <a:ext cx="771" cy="771"/>
                <a:chOff x="839" y="1026"/>
                <a:chExt cx="771" cy="771"/>
              </a:xfrm>
            </p:grpSpPr>
            <p:sp>
              <p:nvSpPr>
                <p:cNvPr id="29" name="Line 21">
                  <a:extLst>
                    <a:ext uri="{FF2B5EF4-FFF2-40B4-BE49-F238E27FC236}">
                      <a16:creationId xmlns:a16="http://schemas.microsoft.com/office/drawing/2014/main" id="{C5297B12-B85C-44B5-AB83-1C57F0B04E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39" y="1616"/>
                  <a:ext cx="227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22">
                  <a:extLst>
                    <a:ext uri="{FF2B5EF4-FFF2-40B4-BE49-F238E27FC236}">
                      <a16:creationId xmlns:a16="http://schemas.microsoft.com/office/drawing/2014/main" id="{CEBC2EC4-7C87-4151-BB7B-4E7D000F00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66" y="1026"/>
                  <a:ext cx="0" cy="59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Line 23">
                  <a:extLst>
                    <a:ext uri="{FF2B5EF4-FFF2-40B4-BE49-F238E27FC236}">
                      <a16:creationId xmlns:a16="http://schemas.microsoft.com/office/drawing/2014/main" id="{2B1B9EF7-5EFC-4CA5-B5E6-249CDE08FC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66" y="1616"/>
                  <a:ext cx="5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0" name="Group 43">
              <a:extLst>
                <a:ext uri="{FF2B5EF4-FFF2-40B4-BE49-F238E27FC236}">
                  <a16:creationId xmlns:a16="http://schemas.microsoft.com/office/drawing/2014/main" id="{7DEF2AC8-A281-4887-AD1B-C46424C67F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59388" y="733425"/>
              <a:ext cx="1584325" cy="1655763"/>
              <a:chOff x="2925" y="890"/>
              <a:chExt cx="998" cy="1043"/>
            </a:xfrm>
          </p:grpSpPr>
          <p:grpSp>
            <p:nvGrpSpPr>
              <p:cNvPr id="21" name="Group 37">
                <a:extLst>
                  <a:ext uri="{FF2B5EF4-FFF2-40B4-BE49-F238E27FC236}">
                    <a16:creationId xmlns:a16="http://schemas.microsoft.com/office/drawing/2014/main" id="{CCC19F71-8BBE-4E7B-8597-294A935201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5" y="890"/>
                <a:ext cx="998" cy="1043"/>
                <a:chOff x="2925" y="890"/>
                <a:chExt cx="998" cy="1043"/>
              </a:xfrm>
            </p:grpSpPr>
            <p:grpSp>
              <p:nvGrpSpPr>
                <p:cNvPr id="23" name="Group 38">
                  <a:extLst>
                    <a:ext uri="{FF2B5EF4-FFF2-40B4-BE49-F238E27FC236}">
                      <a16:creationId xmlns:a16="http://schemas.microsoft.com/office/drawing/2014/main" id="{2331153B-EDA7-438A-AADA-7A6B142FFC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925" y="890"/>
                  <a:ext cx="998" cy="1043"/>
                  <a:chOff x="2925" y="890"/>
                  <a:chExt cx="998" cy="1043"/>
                </a:xfrm>
              </p:grpSpPr>
              <p:sp>
                <p:nvSpPr>
                  <p:cNvPr id="25" name="AutoShape 39">
                    <a:extLst>
                      <a:ext uri="{FF2B5EF4-FFF2-40B4-BE49-F238E27FC236}">
                        <a16:creationId xmlns:a16="http://schemas.microsoft.com/office/drawing/2014/main" id="{D8E4C1CE-79EB-4E0D-8D69-28BAAB4B27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25" y="890"/>
                    <a:ext cx="998" cy="1043"/>
                  </a:xfrm>
                  <a:prstGeom prst="cube">
                    <a:avLst>
                      <a:gd name="adj" fmla="val 25000"/>
                    </a:avLst>
                  </a:prstGeom>
                  <a:solidFill>
                    <a:srgbClr val="FFFF00"/>
                  </a:solidFill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defTabSz="457200" fontAlgn="base">
                      <a:lnSpc>
                        <a:spcPct val="90000"/>
                      </a:lnSpc>
                      <a:spcBef>
                        <a:spcPts val="5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 eaLnBrk="1" hangingPunct="1">
                      <a:lnSpc>
                        <a:spcPct val="100000"/>
                      </a:lnSpc>
                      <a:spcBef>
                        <a:spcPct val="0"/>
                      </a:spcBef>
                      <a:buFontTx/>
                      <a:buNone/>
                    </a:pPr>
                    <a:endParaRPr lang="vi-VN" altLang="en-US" sz="180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6" name="Line 40">
                    <a:extLst>
                      <a:ext uri="{FF2B5EF4-FFF2-40B4-BE49-F238E27FC236}">
                        <a16:creationId xmlns:a16="http://schemas.microsoft.com/office/drawing/2014/main" id="{28A622D4-20DD-4323-A24D-4A6F88C8982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188" y="890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4" name="Line 41">
                  <a:extLst>
                    <a:ext uri="{FF2B5EF4-FFF2-40B4-BE49-F238E27FC236}">
                      <a16:creationId xmlns:a16="http://schemas.microsoft.com/office/drawing/2014/main" id="{4707CA36-0897-4591-96ED-45F1C11A89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98" y="1671"/>
                  <a:ext cx="7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" name="Line 42">
                <a:extLst>
                  <a:ext uri="{FF2B5EF4-FFF2-40B4-BE49-F238E27FC236}">
                    <a16:creationId xmlns:a16="http://schemas.microsoft.com/office/drawing/2014/main" id="{F9FAA376-4CFF-41EA-9C69-1AF72918FC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25" y="1661"/>
                <a:ext cx="273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129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/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so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21336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: 2 = 1,5 = 150%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2667000"/>
            <a:ext cx="8839200" cy="91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b/ 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lập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lớn</a:t>
            </a:r>
            <a:r>
              <a:rPr kumimoji="0" lang="en-US" sz="30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000" b="0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352800"/>
            <a:ext cx="6934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64 : 2 x 3 = 96 ( cm</a:t>
            </a:r>
            <a:r>
              <a:rPr lang="en-US" sz="35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64 : 100 x 150 = 96 ( cm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4419600"/>
            <a:ext cx="50292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a. 150%</a:t>
            </a:r>
          </a:p>
          <a:p>
            <a:pPr algn="ctr"/>
            <a:r>
              <a:rPr lang="en-US" sz="3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b. 96 cm</a:t>
            </a:r>
            <a:r>
              <a:rPr lang="en-US" sz="36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  <p:bldP spid="7" grpId="0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801</TotalTime>
  <Words>1033</Words>
  <Application>Microsoft Office PowerPoint</Application>
  <PresentationFormat>On-screen Show (4:3)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THỬ TÀI CỦA BẠN NHÉ !</vt:lpstr>
      <vt:lpstr> CHÚNG TA CÙNG NHẨM NHÉ!</vt:lpstr>
      <vt:lpstr>PowerPoint Presentation</vt:lpstr>
      <vt:lpstr>Thêm một cách tính khác nhé! 35% = 30% + 5%</vt:lpstr>
      <vt:lpstr>Bài 2: Biết tỉ số thể tích của hai hình lập phương là 2:3</vt:lpstr>
      <vt:lpstr>Giải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5</dc:title>
  <dc:creator>Admin</dc:creator>
  <cp:lastModifiedBy>Phuon</cp:lastModifiedBy>
  <cp:revision>145</cp:revision>
  <dcterms:created xsi:type="dcterms:W3CDTF">2020-04-08T07:23:44Z</dcterms:created>
  <dcterms:modified xsi:type="dcterms:W3CDTF">2020-04-20T02:20:59Z</dcterms:modified>
</cp:coreProperties>
</file>