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72" r:id="rId2"/>
    <p:sldId id="278" r:id="rId3"/>
    <p:sldId id="281" r:id="rId4"/>
    <p:sldId id="315" r:id="rId5"/>
    <p:sldId id="263" r:id="rId6"/>
    <p:sldId id="294" r:id="rId7"/>
    <p:sldId id="302" r:id="rId8"/>
    <p:sldId id="304" r:id="rId9"/>
    <p:sldId id="296" r:id="rId10"/>
    <p:sldId id="282" r:id="rId11"/>
    <p:sldId id="306" r:id="rId12"/>
    <p:sldId id="316" r:id="rId13"/>
    <p:sldId id="311" r:id="rId14"/>
    <p:sldId id="312" r:id="rId15"/>
    <p:sldId id="314" r:id="rId16"/>
    <p:sldId id="307" r:id="rId17"/>
    <p:sldId id="284" r:id="rId18"/>
    <p:sldId id="305" r:id="rId19"/>
    <p:sldId id="324" r:id="rId20"/>
    <p:sldId id="317" r:id="rId21"/>
    <p:sldId id="270" r:id="rId22"/>
    <p:sldId id="310" r:id="rId23"/>
    <p:sldId id="268" r:id="rId24"/>
    <p:sldId id="267" r:id="rId25"/>
    <p:sldId id="269" r:id="rId26"/>
    <p:sldId id="274" r:id="rId27"/>
    <p:sldId id="286" r:id="rId28"/>
    <p:sldId id="277" r:id="rId29"/>
  </p:sldIdLst>
  <p:sldSz cx="9144000" cy="6858000" type="screen4x3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  <a:srgbClr val="0000FF"/>
    <a:srgbClr val="FFFF00"/>
    <a:srgbClr val="CCECFF"/>
    <a:srgbClr val="CCFFFF"/>
    <a:srgbClr val="66CCFF"/>
    <a:srgbClr val="006699"/>
    <a:srgbClr val="FFFF99"/>
    <a:srgbClr val="800000"/>
    <a:srgbClr val="33FF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39" autoAdjust="0"/>
    <p:restoredTop sz="95907" autoAdjust="0"/>
  </p:normalViewPr>
  <p:slideViewPr>
    <p:cSldViewPr>
      <p:cViewPr varScale="1">
        <p:scale>
          <a:sx n="68" d="100"/>
          <a:sy n="68" d="100"/>
        </p:scale>
        <p:origin x="1452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B30E69-15E6-4344-9A6B-18B292D83108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9146C7-90F3-4F69-82AC-879C206B9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13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fld id="{44160949-7FB7-42B1-985A-B58DCAFAAB29}" type="slidenum">
              <a:rPr lang="en-US" sz="1200"/>
              <a:pPr/>
              <a:t>8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618B2-DAEB-4092-BA17-E74AAC44F566}" type="datetimeFigureOut">
              <a:rPr lang="en-US" smtClean="0"/>
              <a:pPr/>
              <a:t>4/10/2020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88650-4EEA-4287-8951-894B34B366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605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618B2-DAEB-4092-BA17-E74AAC44F566}" type="datetimeFigureOut">
              <a:rPr lang="en-US" smtClean="0"/>
              <a:pPr/>
              <a:t>4/10/2020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88650-4EEA-4287-8951-894B34B366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652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618B2-DAEB-4092-BA17-E74AAC44F566}" type="datetimeFigureOut">
              <a:rPr lang="en-US" smtClean="0"/>
              <a:pPr/>
              <a:t>4/10/2020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88650-4EEA-4287-8951-894B34B366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208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618B2-DAEB-4092-BA17-E74AAC44F566}" type="datetimeFigureOut">
              <a:rPr lang="en-US" smtClean="0"/>
              <a:pPr/>
              <a:t>4/10/2020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88650-4EEA-4287-8951-894B34B366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173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618B2-DAEB-4092-BA17-E74AAC44F566}" type="datetimeFigureOut">
              <a:rPr lang="en-US" smtClean="0"/>
              <a:pPr/>
              <a:t>4/10/2020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88650-4EEA-4287-8951-894B34B366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545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618B2-DAEB-4092-BA17-E74AAC44F566}" type="datetimeFigureOut">
              <a:rPr lang="en-US" smtClean="0"/>
              <a:pPr/>
              <a:t>4/10/2020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88650-4EEA-4287-8951-894B34B366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033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618B2-DAEB-4092-BA17-E74AAC44F566}" type="datetimeFigureOut">
              <a:rPr lang="en-US" smtClean="0"/>
              <a:pPr/>
              <a:t>4/10/2020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88650-4EEA-4287-8951-894B34B366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56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618B2-DAEB-4092-BA17-E74AAC44F566}" type="datetimeFigureOut">
              <a:rPr lang="en-US" smtClean="0"/>
              <a:pPr/>
              <a:t>4/10/2020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88650-4EEA-4287-8951-894B34B366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20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618B2-DAEB-4092-BA17-E74AAC44F566}" type="datetimeFigureOut">
              <a:rPr lang="en-US" smtClean="0"/>
              <a:pPr/>
              <a:t>4/10/2020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88650-4EEA-4287-8951-894B34B366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689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618B2-DAEB-4092-BA17-E74AAC44F566}" type="datetimeFigureOut">
              <a:rPr lang="en-US" smtClean="0"/>
              <a:pPr/>
              <a:t>4/10/2020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88650-4EEA-4287-8951-894B34B366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604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618B2-DAEB-4092-BA17-E74AAC44F566}" type="datetimeFigureOut">
              <a:rPr lang="en-US" smtClean="0"/>
              <a:pPr/>
              <a:t>4/10/2020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88650-4EEA-4287-8951-894B34B366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163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0618B2-DAEB-4092-BA17-E74AAC44F566}" type="datetimeFigureOut">
              <a:rPr lang="en-US" smtClean="0"/>
              <a:pPr/>
              <a:t>4/10/2020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88650-4EEA-4287-8951-894B34B366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088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7.wmv"/><Relationship Id="rId7" Type="http://schemas.openxmlformats.org/officeDocument/2006/relationships/image" Target="../media/image1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7.wm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wmv"/><Relationship Id="rId1" Type="http://schemas.microsoft.com/office/2007/relationships/media" Target="../media/media9.wmv"/><Relationship Id="rId5" Type="http://schemas.openxmlformats.org/officeDocument/2006/relationships/image" Target="../media/image4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3.png"/><Relationship Id="rId5" Type="http://schemas.openxmlformats.org/officeDocument/2006/relationships/image" Target="../media/image22.jpe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4.wmv"/><Relationship Id="rId7" Type="http://schemas.openxmlformats.org/officeDocument/2006/relationships/image" Target="../media/image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wm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audio" Target="../media/media6.m4a"/><Relationship Id="rId7" Type="http://schemas.openxmlformats.org/officeDocument/2006/relationships/oleObject" Target="../embeddings/oleObject1.bin"/><Relationship Id="rId2" Type="http://schemas.microsoft.com/office/2007/relationships/media" Target="../media/media6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jpeg"/><Relationship Id="rId11" Type="http://schemas.openxmlformats.org/officeDocument/2006/relationships/image" Target="../media/image13.png"/><Relationship Id="rId5" Type="http://schemas.openxmlformats.org/officeDocument/2006/relationships/image" Target="../media/image11.png"/><Relationship Id="rId10" Type="http://schemas.openxmlformats.org/officeDocument/2006/relationships/image" Target="../media/image10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~PP6403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6638" y="63706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3" descr="ml003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9076" y="0"/>
            <a:ext cx="9144001" cy="68580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WordArt 9"/>
          <p:cNvSpPr>
            <a:spLocks noChangeArrowheads="1" noChangeShapeType="1" noTextEdit="1"/>
          </p:cNvSpPr>
          <p:nvPr/>
        </p:nvSpPr>
        <p:spPr bwMode="auto">
          <a:xfrm>
            <a:off x="114300" y="1066800"/>
            <a:ext cx="8915400" cy="6096000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725588"/>
                <a:gd name="adj2" fmla="val 77241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Nhiệt liệt chào mừng các thầy cô giáo</a:t>
            </a:r>
          </a:p>
        </p:txBody>
      </p:sp>
      <p:sp>
        <p:nvSpPr>
          <p:cNvPr id="37894" name="WordArt 6"/>
          <p:cNvSpPr>
            <a:spLocks noChangeArrowheads="1" noChangeShapeType="1" noTextEdit="1"/>
          </p:cNvSpPr>
          <p:nvPr/>
        </p:nvSpPr>
        <p:spPr bwMode="auto">
          <a:xfrm>
            <a:off x="1763713" y="3068638"/>
            <a:ext cx="5715000" cy="857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400" kern="10" dirty="0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VỀ DỰ GIỜ</a:t>
            </a:r>
          </a:p>
        </p:txBody>
      </p:sp>
      <p:sp>
        <p:nvSpPr>
          <p:cNvPr id="6" name="WordArt 7"/>
          <p:cNvSpPr>
            <a:spLocks noChangeArrowheads="1" noChangeShapeType="1" noTextEdit="1"/>
          </p:cNvSpPr>
          <p:nvPr/>
        </p:nvSpPr>
        <p:spPr bwMode="auto">
          <a:xfrm>
            <a:off x="1619250" y="4331856"/>
            <a:ext cx="5467350" cy="1625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MÔN:Toán</a:t>
            </a:r>
            <a:endParaRPr lang="en-US" sz="3600" kern="10" dirty="0">
              <a:ln w="22225">
                <a:solidFill>
                  <a:srgbClr val="008000"/>
                </a:solidFill>
                <a:round/>
                <a:headEnd/>
                <a:tailEnd/>
              </a:ln>
              <a:solidFill>
                <a:srgbClr val="00B05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endParaRPr lang="en-US" sz="3600" kern="10" dirty="0">
              <a:ln w="22225">
                <a:solidFill>
                  <a:srgbClr val="008000"/>
                </a:solidFill>
                <a:round/>
                <a:headEnd/>
                <a:tailEnd/>
              </a:ln>
              <a:solidFill>
                <a:srgbClr val="00B05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61448" name="Rectangle 9"/>
          <p:cNvSpPr>
            <a:spLocks noChangeArrowheads="1"/>
          </p:cNvSpPr>
          <p:nvPr/>
        </p:nvSpPr>
        <p:spPr bwMode="auto">
          <a:xfrm>
            <a:off x="-76200" y="20782"/>
            <a:ext cx="9144000" cy="6858000"/>
          </a:xfrm>
          <a:prstGeom prst="rect">
            <a:avLst/>
          </a:prstGeom>
          <a:noFill/>
          <a:ln w="88900" cmpd="tri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r>
              <a:rPr lang="en-US" sz="1800" b="0" dirty="0"/>
              <a:t>,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90600" y="97976"/>
            <a:ext cx="73231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quận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Biên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Ngọc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Lâm</a:t>
            </a:r>
            <a:endParaRPr lang="en-US" sz="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22375" y="5665068"/>
            <a:ext cx="7091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Thùy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Ninh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08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10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7893" grpId="0" animBg="1"/>
      <p:bldP spid="37894" grpId="0" animBg="1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 mo da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24528" y="0"/>
            <a:ext cx="609600" cy="609600"/>
          </a:xfrm>
          <a:prstGeom prst="rect">
            <a:avLst/>
          </a:prstGeom>
        </p:spPr>
      </p:pic>
      <p:pic>
        <p:nvPicPr>
          <p:cNvPr id="3" name="tang toc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5" name="Picture 18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9" t="35577" r="55299" b="39583"/>
          <a:stretch/>
        </p:blipFill>
        <p:spPr bwMode="auto">
          <a:xfrm>
            <a:off x="21773" y="-3628"/>
            <a:ext cx="1049287" cy="860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5480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6415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28" t="24008" r="19347" b="15526"/>
          <a:stretch/>
        </p:blipFill>
        <p:spPr bwMode="auto">
          <a:xfrm>
            <a:off x="32657" y="2"/>
            <a:ext cx="9165050" cy="6828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7922885" y="419654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354940" y="1084238"/>
            <a:ext cx="6560460" cy="5392762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47" r="25151"/>
          <a:stretch/>
        </p:blipFill>
        <p:spPr>
          <a:xfrm>
            <a:off x="475561" y="228600"/>
            <a:ext cx="1571638" cy="158408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438400" y="413665"/>
            <a:ext cx="6477000" cy="4265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lnSpc>
                <a:spcPct val="120000"/>
              </a:lnSpc>
            </a:pP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Bài</a:t>
            </a:r>
            <a:r>
              <a:rPr lang="en-US" sz="2800" b="1" u="sng" dirty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 2</a:t>
            </a:r>
            <a:r>
              <a:rPr lang="en-US" sz="2800" dirty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:</a:t>
            </a:r>
            <a:r>
              <a:rPr lang="en-US" sz="3200" dirty="0">
                <a:latin typeface="Times" pitchFamily="18" charset="0"/>
                <a:cs typeface="Times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2m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1,5m. Ở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thêu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thoi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chéo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thoi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5484472" y="2030293"/>
            <a:ext cx="213167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655325" y="2501692"/>
            <a:ext cx="106583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695013" y="3962400"/>
            <a:ext cx="121694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3013623" y="2044807"/>
            <a:ext cx="163457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6655325" y="3476175"/>
            <a:ext cx="175981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25" descr="Bouquet"/>
          <p:cNvSpPr>
            <a:spLocks noChangeArrowheads="1"/>
          </p:cNvSpPr>
          <p:nvPr/>
        </p:nvSpPr>
        <p:spPr bwMode="auto">
          <a:xfrm>
            <a:off x="2474686" y="4240667"/>
            <a:ext cx="2362200" cy="1447800"/>
          </a:xfrm>
          <a:prstGeom prst="rect">
            <a:avLst/>
          </a:prstGeom>
          <a:blipFill dpi="0"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25000" contrast="140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/>
          </a:p>
        </p:txBody>
      </p:sp>
      <p:grpSp>
        <p:nvGrpSpPr>
          <p:cNvPr id="46" name="Group 28"/>
          <p:cNvGrpSpPr>
            <a:grpSpLocks/>
          </p:cNvGrpSpPr>
          <p:nvPr/>
        </p:nvGrpSpPr>
        <p:grpSpPr bwMode="auto">
          <a:xfrm>
            <a:off x="2514599" y="5764667"/>
            <a:ext cx="2397359" cy="671513"/>
            <a:chOff x="2064" y="3312"/>
            <a:chExt cx="1152" cy="423"/>
          </a:xfrm>
        </p:grpSpPr>
        <p:sp>
          <p:nvSpPr>
            <p:cNvPr id="55" name="AutoShape 18"/>
            <p:cNvSpPr>
              <a:spLocks/>
            </p:cNvSpPr>
            <p:nvPr/>
          </p:nvSpPr>
          <p:spPr bwMode="auto">
            <a:xfrm rot="5400000">
              <a:off x="2568" y="2808"/>
              <a:ext cx="144" cy="1152"/>
            </a:xfrm>
            <a:prstGeom prst="rightBrace">
              <a:avLst>
                <a:gd name="adj1" fmla="val 66667"/>
                <a:gd name="adj2" fmla="val 50000"/>
              </a:avLst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  <p:sp>
          <p:nvSpPr>
            <p:cNvPr id="56" name="Text Box 20"/>
            <p:cNvSpPr txBox="1">
              <a:spLocks noChangeArrowheads="1"/>
            </p:cNvSpPr>
            <p:nvPr/>
          </p:nvSpPr>
          <p:spPr bwMode="auto">
            <a:xfrm>
              <a:off x="2352" y="3408"/>
              <a:ext cx="672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800" dirty="0">
                  <a:solidFill>
                    <a:srgbClr val="0000FF"/>
                  </a:solidFill>
                  <a:latin typeface="VNI-Times" pitchFamily="2" charset="0"/>
                </a:rPr>
                <a:t>2m</a:t>
              </a:r>
            </a:p>
          </p:txBody>
        </p:sp>
      </p:grpSp>
      <p:grpSp>
        <p:nvGrpSpPr>
          <p:cNvPr id="47" name="Group 29"/>
          <p:cNvGrpSpPr>
            <a:grpSpLocks/>
          </p:cNvGrpSpPr>
          <p:nvPr/>
        </p:nvGrpSpPr>
        <p:grpSpPr bwMode="auto">
          <a:xfrm>
            <a:off x="4836888" y="4286705"/>
            <a:ext cx="1258888" cy="1447800"/>
            <a:chOff x="3312" y="2352"/>
            <a:chExt cx="793" cy="912"/>
          </a:xfrm>
        </p:grpSpPr>
        <p:sp>
          <p:nvSpPr>
            <p:cNvPr id="53" name="AutoShape 19"/>
            <p:cNvSpPr>
              <a:spLocks/>
            </p:cNvSpPr>
            <p:nvPr/>
          </p:nvSpPr>
          <p:spPr bwMode="auto">
            <a:xfrm>
              <a:off x="3312" y="2352"/>
              <a:ext cx="192" cy="912"/>
            </a:xfrm>
            <a:prstGeom prst="rightBrace">
              <a:avLst>
                <a:gd name="adj1" fmla="val 39583"/>
                <a:gd name="adj2" fmla="val 50000"/>
              </a:avLst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  <p:sp>
          <p:nvSpPr>
            <p:cNvPr id="54" name="Text Box 21"/>
            <p:cNvSpPr txBox="1">
              <a:spLocks noChangeArrowheads="1"/>
            </p:cNvSpPr>
            <p:nvPr/>
          </p:nvSpPr>
          <p:spPr bwMode="auto">
            <a:xfrm>
              <a:off x="3433" y="2640"/>
              <a:ext cx="672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800" dirty="0">
                  <a:solidFill>
                    <a:srgbClr val="0000FF"/>
                  </a:solidFill>
                  <a:latin typeface="VNI-Times" pitchFamily="2" charset="0"/>
                </a:rPr>
                <a:t>1,5m</a:t>
              </a:r>
            </a:p>
          </p:txBody>
        </p:sp>
      </p:grpSp>
      <p:sp>
        <p:nvSpPr>
          <p:cNvPr id="48" name="AutoShape 26" descr="Solid diamond"/>
          <p:cNvSpPr>
            <a:spLocks noChangeArrowheads="1"/>
          </p:cNvSpPr>
          <p:nvPr/>
        </p:nvSpPr>
        <p:spPr bwMode="auto">
          <a:xfrm>
            <a:off x="2474686" y="4240667"/>
            <a:ext cx="2362200" cy="1447800"/>
          </a:xfrm>
          <a:prstGeom prst="flowChartSort">
            <a:avLst/>
          </a:prstGeom>
          <a:pattFill prst="solidDmnd">
            <a:fgClr>
              <a:srgbClr val="0000FF"/>
            </a:fgClr>
            <a:bgClr>
              <a:schemeClr val="bg1"/>
            </a:bgClr>
          </a:patt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49" name="Text Box 38"/>
          <p:cNvSpPr txBox="1">
            <a:spLocks noChangeArrowheads="1"/>
          </p:cNvSpPr>
          <p:nvPr/>
        </p:nvSpPr>
        <p:spPr bwMode="auto">
          <a:xfrm>
            <a:off x="6056086" y="3859667"/>
            <a:ext cx="2743200" cy="954107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dirty="0">
                <a:solidFill>
                  <a:srgbClr val="0000FF"/>
                </a:solidFill>
                <a:latin typeface="VNI-Times" pitchFamily="2" charset="0"/>
              </a:rPr>
              <a:t>: 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m</a:t>
            </a:r>
            <a:r>
              <a:rPr lang="en-US" sz="2800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Line 39"/>
          <p:cNvSpPr>
            <a:spLocks noChangeShapeType="1"/>
          </p:cNvSpPr>
          <p:nvPr/>
        </p:nvSpPr>
        <p:spPr bwMode="auto">
          <a:xfrm flipV="1">
            <a:off x="4191000" y="4337505"/>
            <a:ext cx="2057400" cy="1317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" name="Text Box 40"/>
          <p:cNvSpPr txBox="1">
            <a:spLocks noChangeArrowheads="1"/>
          </p:cNvSpPr>
          <p:nvPr/>
        </p:nvSpPr>
        <p:spPr bwMode="auto">
          <a:xfrm>
            <a:off x="6056086" y="5383667"/>
            <a:ext cx="2743200" cy="954107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dirty="0">
                <a:solidFill>
                  <a:srgbClr val="0000FF"/>
                </a:solidFill>
                <a:latin typeface="VNI-Times" pitchFamily="2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2800" dirty="0">
                <a:solidFill>
                  <a:srgbClr val="0000FF"/>
                </a:solidFill>
                <a:latin typeface="VNI-Times" pitchFamily="2" charset="0"/>
              </a:rPr>
              <a:t> : 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m</a:t>
            </a:r>
            <a:r>
              <a:rPr lang="en-US" sz="2800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Line 41"/>
          <p:cNvSpPr>
            <a:spLocks noChangeShapeType="1"/>
          </p:cNvSpPr>
          <p:nvPr/>
        </p:nvSpPr>
        <p:spPr bwMode="auto">
          <a:xfrm>
            <a:off x="3617686" y="5010605"/>
            <a:ext cx="2438400" cy="8509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" name="Bài 2 (1)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94799" y="619476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626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49" grpId="0" animBg="1"/>
      <p:bldP spid="50" grpId="0" animBg="1"/>
      <p:bldP spid="51" grpId="0" animBg="1"/>
      <p:bldP spid="5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9">
            <a:extLst>
              <a:ext uri="{FF2B5EF4-FFF2-40B4-BE49-F238E27FC236}">
                <a16:creationId xmlns:a16="http://schemas.microsoft.com/office/drawing/2014/main" id="{4B62930F-1F43-46B2-81EC-F7254322CD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0" y="2564496"/>
            <a:ext cx="1828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u="sng">
                <a:solidFill>
                  <a:srgbClr val="800000"/>
                </a:solidFill>
              </a:rPr>
              <a:t>Bài giải:</a:t>
            </a:r>
          </a:p>
        </p:txBody>
      </p:sp>
      <p:sp>
        <p:nvSpPr>
          <p:cNvPr id="4" name="Text Box 30">
            <a:extLst>
              <a:ext uri="{FF2B5EF4-FFF2-40B4-BE49-F238E27FC236}">
                <a16:creationId xmlns:a16="http://schemas.microsoft.com/office/drawing/2014/main" id="{5087EED9-145B-457B-99F1-13E7723B39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0850" y="3197909"/>
            <a:ext cx="5867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/>
              <a:t>Diện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tích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chiếc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khăn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trải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bàn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là</a:t>
            </a:r>
            <a:r>
              <a:rPr lang="en-US" altLang="en-US" sz="2800" b="1" dirty="0"/>
              <a:t>:</a:t>
            </a:r>
          </a:p>
        </p:txBody>
      </p:sp>
      <p:sp>
        <p:nvSpPr>
          <p:cNvPr id="5" name="Text Box 31">
            <a:extLst>
              <a:ext uri="{FF2B5EF4-FFF2-40B4-BE49-F238E27FC236}">
                <a16:creationId xmlns:a16="http://schemas.microsoft.com/office/drawing/2014/main" id="{547E3648-B992-406A-95F3-120728E6E0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0788" y="3693209"/>
            <a:ext cx="5867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</a:rPr>
              <a:t>2 x 1,5 = 3 (m</a:t>
            </a:r>
            <a:r>
              <a:rPr lang="en-US" altLang="en-US" sz="2800" b="1" baseline="30000" dirty="0">
                <a:solidFill>
                  <a:srgbClr val="0000FF"/>
                </a:solidFill>
              </a:rPr>
              <a:t>2</a:t>
            </a:r>
            <a:r>
              <a:rPr lang="en-US" altLang="en-US" sz="2800" b="1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6" name="Text Box 32">
            <a:extLst>
              <a:ext uri="{FF2B5EF4-FFF2-40B4-BE49-F238E27FC236}">
                <a16:creationId xmlns:a16="http://schemas.microsoft.com/office/drawing/2014/main" id="{44FA3D31-8CD3-4D70-94AE-A453230E8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9788" y="4217084"/>
            <a:ext cx="5867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/>
              <a:t>Diện tích hình thoi là:</a:t>
            </a:r>
          </a:p>
        </p:txBody>
      </p:sp>
      <p:sp>
        <p:nvSpPr>
          <p:cNvPr id="7" name="Text Box 33">
            <a:extLst>
              <a:ext uri="{FF2B5EF4-FFF2-40B4-BE49-F238E27FC236}">
                <a16:creationId xmlns:a16="http://schemas.microsoft.com/office/drawing/2014/main" id="{7195FE27-B130-40E7-B758-8937197E50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4783821"/>
            <a:ext cx="5867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</a:rPr>
              <a:t>2 x 1,5 : 2 = 1,5 (m</a:t>
            </a:r>
            <a:r>
              <a:rPr lang="en-US" altLang="en-US" sz="2800" b="1" baseline="30000">
                <a:solidFill>
                  <a:srgbClr val="0000FF"/>
                </a:solidFill>
              </a:rPr>
              <a:t>2</a:t>
            </a:r>
            <a:r>
              <a:rPr lang="en-US" altLang="en-US" sz="2800" b="1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8" name="Text Box 34">
            <a:extLst>
              <a:ext uri="{FF2B5EF4-FFF2-40B4-BE49-F238E27FC236}">
                <a16:creationId xmlns:a16="http://schemas.microsoft.com/office/drawing/2014/main" id="{B7B4D914-AE61-40AC-9F8C-F919FFC8B8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5424487"/>
            <a:ext cx="4876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CC0000"/>
                </a:solidFill>
              </a:rPr>
              <a:t>Đáp</a:t>
            </a:r>
            <a:r>
              <a:rPr lang="en-US" altLang="en-US" sz="2800" b="1" dirty="0">
                <a:solidFill>
                  <a:srgbClr val="CC0000"/>
                </a:solidFill>
              </a:rPr>
              <a:t> </a:t>
            </a:r>
            <a:r>
              <a:rPr lang="en-US" altLang="en-US" sz="2800" b="1" dirty="0" err="1">
                <a:solidFill>
                  <a:srgbClr val="CC0000"/>
                </a:solidFill>
              </a:rPr>
              <a:t>số</a:t>
            </a:r>
            <a:r>
              <a:rPr lang="en-US" altLang="en-US" sz="2800" b="1" dirty="0">
                <a:solidFill>
                  <a:srgbClr val="CC0000"/>
                </a:solidFill>
              </a:rPr>
              <a:t>: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</a:rPr>
              <a:t>3m</a:t>
            </a:r>
            <a:r>
              <a:rPr lang="en-US" altLang="en-US" sz="2800" b="1" baseline="30000" dirty="0">
                <a:solidFill>
                  <a:srgbClr val="FF0000"/>
                </a:solidFill>
              </a:rPr>
              <a:t>2 </a:t>
            </a:r>
            <a:r>
              <a:rPr lang="en-US" altLang="en-US" sz="2800" b="1" dirty="0">
                <a:solidFill>
                  <a:srgbClr val="FF0000"/>
                </a:solidFill>
              </a:rPr>
              <a:t>; 1,5m</a:t>
            </a:r>
            <a:r>
              <a:rPr lang="en-US" altLang="en-US" sz="2800" b="1" baseline="30000" dirty="0">
                <a:solidFill>
                  <a:srgbClr val="FF0000"/>
                </a:solidFill>
              </a:rPr>
              <a:t>2</a:t>
            </a:r>
            <a:endParaRPr lang="en-US" altLang="en-US" sz="2800" b="1" dirty="0">
              <a:solidFill>
                <a:srgbClr val="FF0000"/>
              </a:solidFill>
            </a:endParaRPr>
          </a:p>
        </p:txBody>
      </p:sp>
      <p:sp>
        <p:nvSpPr>
          <p:cNvPr id="11" name="Rectangle 25" descr="Bouquet">
            <a:extLst>
              <a:ext uri="{FF2B5EF4-FFF2-40B4-BE49-F238E27FC236}">
                <a16:creationId xmlns:a16="http://schemas.microsoft.com/office/drawing/2014/main" id="{27EA0C40-FD8F-47E7-BDD5-7036DA51B8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663614"/>
            <a:ext cx="2362200" cy="1447800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25000" contrast="140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/>
          </a:p>
        </p:txBody>
      </p:sp>
      <p:grpSp>
        <p:nvGrpSpPr>
          <p:cNvPr id="12" name="Group 28">
            <a:extLst>
              <a:ext uri="{FF2B5EF4-FFF2-40B4-BE49-F238E27FC236}">
                <a16:creationId xmlns:a16="http://schemas.microsoft.com/office/drawing/2014/main" id="{DDAEE487-EC51-47B8-9052-82BA20EBB51C}"/>
              </a:ext>
            </a:extLst>
          </p:cNvPr>
          <p:cNvGrpSpPr>
            <a:grpSpLocks/>
          </p:cNvGrpSpPr>
          <p:nvPr/>
        </p:nvGrpSpPr>
        <p:grpSpPr bwMode="auto">
          <a:xfrm>
            <a:off x="573313" y="3187614"/>
            <a:ext cx="2397359" cy="671513"/>
            <a:chOff x="2064" y="3312"/>
            <a:chExt cx="1152" cy="423"/>
          </a:xfrm>
        </p:grpSpPr>
        <p:sp>
          <p:nvSpPr>
            <p:cNvPr id="13" name="AutoShape 18">
              <a:extLst>
                <a:ext uri="{FF2B5EF4-FFF2-40B4-BE49-F238E27FC236}">
                  <a16:creationId xmlns:a16="http://schemas.microsoft.com/office/drawing/2014/main" id="{2E5DEF1E-8622-4624-B3D8-6AE00D531AC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2568" y="2808"/>
              <a:ext cx="144" cy="1152"/>
            </a:xfrm>
            <a:prstGeom prst="rightBrace">
              <a:avLst>
                <a:gd name="adj1" fmla="val 66667"/>
                <a:gd name="adj2" fmla="val 50000"/>
              </a:avLst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  <p:sp>
          <p:nvSpPr>
            <p:cNvPr id="14" name="Text Box 20">
              <a:extLst>
                <a:ext uri="{FF2B5EF4-FFF2-40B4-BE49-F238E27FC236}">
                  <a16:creationId xmlns:a16="http://schemas.microsoft.com/office/drawing/2014/main" id="{F1EED4EA-9221-47D7-9C2D-1A68DE72B6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52" y="3408"/>
              <a:ext cx="672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800" dirty="0">
                  <a:solidFill>
                    <a:srgbClr val="0000FF"/>
                  </a:solidFill>
                  <a:latin typeface="VNI-Times" pitchFamily="2" charset="0"/>
                </a:rPr>
                <a:t>2m</a:t>
              </a:r>
            </a:p>
          </p:txBody>
        </p:sp>
      </p:grpSp>
      <p:grpSp>
        <p:nvGrpSpPr>
          <p:cNvPr id="15" name="Group 29">
            <a:extLst>
              <a:ext uri="{FF2B5EF4-FFF2-40B4-BE49-F238E27FC236}">
                <a16:creationId xmlns:a16="http://schemas.microsoft.com/office/drawing/2014/main" id="{7F342D59-75E2-40D5-AF72-693DEB7066FB}"/>
              </a:ext>
            </a:extLst>
          </p:cNvPr>
          <p:cNvGrpSpPr>
            <a:grpSpLocks/>
          </p:cNvGrpSpPr>
          <p:nvPr/>
        </p:nvGrpSpPr>
        <p:grpSpPr bwMode="auto">
          <a:xfrm>
            <a:off x="2895602" y="1709652"/>
            <a:ext cx="1258888" cy="1447800"/>
            <a:chOff x="3312" y="2352"/>
            <a:chExt cx="793" cy="912"/>
          </a:xfrm>
        </p:grpSpPr>
        <p:sp>
          <p:nvSpPr>
            <p:cNvPr id="16" name="AutoShape 19">
              <a:extLst>
                <a:ext uri="{FF2B5EF4-FFF2-40B4-BE49-F238E27FC236}">
                  <a16:creationId xmlns:a16="http://schemas.microsoft.com/office/drawing/2014/main" id="{DC8A9E1F-B585-4207-9579-169E5BE9A2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2" y="2352"/>
              <a:ext cx="192" cy="912"/>
            </a:xfrm>
            <a:prstGeom prst="rightBrace">
              <a:avLst>
                <a:gd name="adj1" fmla="val 39583"/>
                <a:gd name="adj2" fmla="val 50000"/>
              </a:avLst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  <p:sp>
          <p:nvSpPr>
            <p:cNvPr id="17" name="Text Box 21">
              <a:extLst>
                <a:ext uri="{FF2B5EF4-FFF2-40B4-BE49-F238E27FC236}">
                  <a16:creationId xmlns:a16="http://schemas.microsoft.com/office/drawing/2014/main" id="{FB4C230D-8CD0-4E67-B6B5-BBC87011AB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33" y="2640"/>
              <a:ext cx="672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800" dirty="0">
                  <a:solidFill>
                    <a:srgbClr val="0000FF"/>
                  </a:solidFill>
                  <a:latin typeface="VNI-Times" pitchFamily="2" charset="0"/>
                </a:rPr>
                <a:t>1,5m</a:t>
              </a:r>
            </a:p>
          </p:txBody>
        </p:sp>
      </p:grpSp>
      <p:sp>
        <p:nvSpPr>
          <p:cNvPr id="18" name="AutoShape 26" descr="Solid diamond">
            <a:extLst>
              <a:ext uri="{FF2B5EF4-FFF2-40B4-BE49-F238E27FC236}">
                <a16:creationId xmlns:a16="http://schemas.microsoft.com/office/drawing/2014/main" id="{52464676-3F13-4361-8D07-BCA3E0060A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663614"/>
            <a:ext cx="2362200" cy="1447800"/>
          </a:xfrm>
          <a:prstGeom prst="flowChartSort">
            <a:avLst/>
          </a:prstGeom>
          <a:pattFill prst="solidDmnd">
            <a:fgClr>
              <a:srgbClr val="0000FF"/>
            </a:fgClr>
            <a:bgClr>
              <a:schemeClr val="bg1"/>
            </a:bgClr>
          </a:patt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FC48A3D-DC50-4134-929E-125197077C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9" t="35577" r="33182" b="39583"/>
          <a:stretch/>
        </p:blipFill>
        <p:spPr bwMode="auto">
          <a:xfrm>
            <a:off x="1776675" y="0"/>
            <a:ext cx="5092506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2246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5" descr="Bouquet"/>
          <p:cNvSpPr>
            <a:spLocks noChangeArrowheads="1"/>
          </p:cNvSpPr>
          <p:nvPr/>
        </p:nvSpPr>
        <p:spPr bwMode="auto">
          <a:xfrm>
            <a:off x="2438400" y="1981200"/>
            <a:ext cx="4114800" cy="2286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/>
          </a:p>
        </p:txBody>
      </p:sp>
      <p:pic>
        <p:nvPicPr>
          <p:cNvPr id="9" name="Picture 1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9" t="35577" r="33182" b="39583"/>
          <a:stretch/>
        </p:blipFill>
        <p:spPr bwMode="auto">
          <a:xfrm>
            <a:off x="1776675" y="0"/>
            <a:ext cx="5092506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5715000"/>
            <a:ext cx="9144000" cy="1143000"/>
          </a:xfrm>
          <a:prstGeom prst="rect">
            <a:avLst/>
          </a:prstGeom>
          <a:gradFill flip="none" rotWithShape="1">
            <a:gsLst>
              <a:gs pos="0">
                <a:srgbClr val="DDEBCF">
                  <a:lumMod val="16000"/>
                  <a:lumOff val="84000"/>
                </a:srgbClr>
              </a:gs>
              <a:gs pos="40000">
                <a:srgbClr val="33FF8F"/>
              </a:gs>
              <a:gs pos="100000">
                <a:srgbClr val="156B13"/>
              </a:gs>
            </a:gsLst>
            <a:lin ang="5400000" scaled="0"/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/>
          <p:cNvSpPr/>
          <p:nvPr/>
        </p:nvSpPr>
        <p:spPr>
          <a:xfrm flipH="1">
            <a:off x="2438400" y="1981200"/>
            <a:ext cx="2064656" cy="1143000"/>
          </a:xfrm>
          <a:prstGeom prst="rtTriangle">
            <a:avLst/>
          </a:prstGeom>
          <a:pattFill prst="solidDmnd">
            <a:fgClr>
              <a:srgbClr val="00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/>
          <p:cNvSpPr/>
          <p:nvPr/>
        </p:nvSpPr>
        <p:spPr>
          <a:xfrm>
            <a:off x="4503057" y="1981200"/>
            <a:ext cx="2057400" cy="1143000"/>
          </a:xfrm>
          <a:prstGeom prst="rtTriangle">
            <a:avLst/>
          </a:prstGeom>
          <a:pattFill prst="solidDmnd">
            <a:fgClr>
              <a:srgbClr val="00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Triangle 11"/>
          <p:cNvSpPr/>
          <p:nvPr/>
        </p:nvSpPr>
        <p:spPr>
          <a:xfrm rot="10800000" flipH="1">
            <a:off x="4495800" y="3124201"/>
            <a:ext cx="2057400" cy="1146628"/>
          </a:xfrm>
          <a:prstGeom prst="rtTriangle">
            <a:avLst/>
          </a:prstGeom>
          <a:pattFill prst="solidDmnd">
            <a:fgClr>
              <a:srgbClr val="00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Triangle 12"/>
          <p:cNvSpPr/>
          <p:nvPr/>
        </p:nvSpPr>
        <p:spPr>
          <a:xfrm rot="10800000">
            <a:off x="2445657" y="3127829"/>
            <a:ext cx="2057400" cy="1143000"/>
          </a:xfrm>
          <a:prstGeom prst="rtTriangle">
            <a:avLst/>
          </a:prstGeom>
          <a:pattFill prst="solidDmnd">
            <a:fgClr>
              <a:srgbClr val="00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4495800" y="1981200"/>
            <a:ext cx="0" cy="2286000"/>
          </a:xfrm>
          <a:prstGeom prst="line">
            <a:avLst/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438400" y="3109686"/>
            <a:ext cx="4129314" cy="25400"/>
          </a:xfrm>
          <a:prstGeom prst="line">
            <a:avLst/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524828" y="1992086"/>
            <a:ext cx="2028372" cy="1132114"/>
          </a:xfrm>
          <a:prstGeom prst="line">
            <a:avLst/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481942" y="3153229"/>
            <a:ext cx="2028372" cy="1132114"/>
          </a:xfrm>
          <a:prstGeom prst="line">
            <a:avLst/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2438400" y="1992086"/>
            <a:ext cx="2057400" cy="1132114"/>
          </a:xfrm>
          <a:prstGeom prst="line">
            <a:avLst/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4499428" y="3138715"/>
            <a:ext cx="2057400" cy="1132114"/>
          </a:xfrm>
          <a:prstGeom prst="line">
            <a:avLst/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ight Triangle 23"/>
          <p:cNvSpPr/>
          <p:nvPr/>
        </p:nvSpPr>
        <p:spPr>
          <a:xfrm rot="10800000">
            <a:off x="4513943" y="1995715"/>
            <a:ext cx="2057400" cy="1143000"/>
          </a:xfrm>
          <a:prstGeom prst="rt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631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90751E-6 L -4.72222E-6 0.24694 C -4.72222E-6 0.35723 0.07882 0.49387 0.14289 0.49387 L 0.28664 0.49387 " pathEditMode="relative" rAng="0" ptsTypes="FfFF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23" y="2469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89017E-6 L 3.33333E-6 0.18589 C 3.33333E-6 0.26867 0.01041 0.37156 0.01875 0.37156 L 0.0375 0.37156 " pathEditMode="relative" rAng="0" ptsTypes="FfFF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1856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6763E-6 L -4.72222E-6 0.18566 C -4.72222E-6 0.26867 0.00539 0.37133 0.0099 0.37133 L 0.01997 0.37133 " pathEditMode="relative" rAng="0" ptsTypes="FfFF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0" y="1856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90751E-6 L -3.88889E-6 0.24139 C -3.88889E-6 0.34937 -0.07482 0.48278 -0.13559 0.48278 L -0.27118 0.48278 " pathEditMode="relative" rAng="0" ptsTypes="FfFF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59" y="24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5" descr="Bouquet"/>
          <p:cNvSpPr>
            <a:spLocks noChangeArrowheads="1"/>
          </p:cNvSpPr>
          <p:nvPr/>
        </p:nvSpPr>
        <p:spPr bwMode="auto">
          <a:xfrm>
            <a:off x="2438400" y="1981200"/>
            <a:ext cx="4114800" cy="2286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/>
          </a:p>
        </p:txBody>
      </p:sp>
      <p:pic>
        <p:nvPicPr>
          <p:cNvPr id="9" name="Picture 1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9" t="35577" r="33182" b="39583"/>
          <a:stretch/>
        </p:blipFill>
        <p:spPr bwMode="auto">
          <a:xfrm>
            <a:off x="1776675" y="0"/>
            <a:ext cx="5092506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5715000"/>
            <a:ext cx="9144000" cy="1143000"/>
          </a:xfrm>
          <a:prstGeom prst="rect">
            <a:avLst/>
          </a:prstGeom>
          <a:gradFill flip="none" rotWithShape="1">
            <a:gsLst>
              <a:gs pos="0">
                <a:srgbClr val="DDEBCF">
                  <a:lumMod val="16000"/>
                  <a:lumOff val="84000"/>
                </a:srgbClr>
              </a:gs>
              <a:gs pos="40000">
                <a:srgbClr val="33FF8F"/>
              </a:gs>
              <a:gs pos="100000">
                <a:srgbClr val="156B13"/>
              </a:gs>
            </a:gsLst>
            <a:lin ang="5400000" scaled="0"/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/>
          <p:cNvSpPr/>
          <p:nvPr/>
        </p:nvSpPr>
        <p:spPr>
          <a:xfrm flipH="1">
            <a:off x="43542" y="5172528"/>
            <a:ext cx="2064656" cy="1143000"/>
          </a:xfrm>
          <a:prstGeom prst="rtTriangle">
            <a:avLst/>
          </a:prstGeom>
          <a:pattFill prst="solidDmnd">
            <a:fgClr>
              <a:srgbClr val="00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/>
          <p:cNvSpPr/>
          <p:nvPr/>
        </p:nvSpPr>
        <p:spPr>
          <a:xfrm>
            <a:off x="7162800" y="5105400"/>
            <a:ext cx="2057400" cy="1143000"/>
          </a:xfrm>
          <a:prstGeom prst="rtTriangle">
            <a:avLst/>
          </a:prstGeom>
          <a:pattFill prst="solidDmnd">
            <a:fgClr>
              <a:srgbClr val="00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Triangle 11"/>
          <p:cNvSpPr/>
          <p:nvPr/>
        </p:nvSpPr>
        <p:spPr>
          <a:xfrm rot="10800000" flipH="1">
            <a:off x="4753428" y="5606143"/>
            <a:ext cx="2057400" cy="1146628"/>
          </a:xfrm>
          <a:prstGeom prst="rtTriangle">
            <a:avLst/>
          </a:prstGeom>
          <a:pattFill prst="solidDmnd">
            <a:fgClr>
              <a:srgbClr val="00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Triangle 12"/>
          <p:cNvSpPr/>
          <p:nvPr/>
        </p:nvSpPr>
        <p:spPr>
          <a:xfrm rot="10800000">
            <a:off x="2467428" y="5533572"/>
            <a:ext cx="2057400" cy="1143000"/>
          </a:xfrm>
          <a:prstGeom prst="rtTriangle">
            <a:avLst/>
          </a:prstGeom>
          <a:pattFill prst="solidDmnd">
            <a:fgClr>
              <a:srgbClr val="00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4495800" y="1981200"/>
            <a:ext cx="0" cy="2286000"/>
          </a:xfrm>
          <a:prstGeom prst="line">
            <a:avLst/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438400" y="3109686"/>
            <a:ext cx="4129314" cy="25400"/>
          </a:xfrm>
          <a:prstGeom prst="line">
            <a:avLst/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endCxn id="2" idx="3"/>
          </p:cNvCxnSpPr>
          <p:nvPr/>
        </p:nvCxnSpPr>
        <p:spPr>
          <a:xfrm>
            <a:off x="4524828" y="1992086"/>
            <a:ext cx="2028372" cy="1132114"/>
          </a:xfrm>
          <a:prstGeom prst="line">
            <a:avLst/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481942" y="3153229"/>
            <a:ext cx="2028372" cy="1132114"/>
          </a:xfrm>
          <a:prstGeom prst="line">
            <a:avLst/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endCxn id="2" idx="1"/>
          </p:cNvCxnSpPr>
          <p:nvPr/>
        </p:nvCxnSpPr>
        <p:spPr>
          <a:xfrm flipH="1">
            <a:off x="2438400" y="1992086"/>
            <a:ext cx="2057400" cy="1132114"/>
          </a:xfrm>
          <a:prstGeom prst="line">
            <a:avLst/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4499428" y="3138715"/>
            <a:ext cx="2057400" cy="1132114"/>
          </a:xfrm>
          <a:prstGeom prst="line">
            <a:avLst/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4115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5.78035E-8 L -0.28906 -0.45503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62" y="-227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12139E-6 L -0.02917 -0.3593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8" y="-179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5.78035E-8 L 0.26215 -0.46613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08" y="-23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4.04624E-7 L -0.00417 -0.3495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174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9" t="35577" r="33182" b="39583"/>
          <a:stretch/>
        </p:blipFill>
        <p:spPr bwMode="auto">
          <a:xfrm>
            <a:off x="1776675" y="0"/>
            <a:ext cx="5092506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5715000"/>
            <a:ext cx="9144000" cy="1143000"/>
          </a:xfrm>
          <a:prstGeom prst="rect">
            <a:avLst/>
          </a:prstGeom>
          <a:gradFill flip="none" rotWithShape="1">
            <a:gsLst>
              <a:gs pos="0">
                <a:srgbClr val="DDEBCF">
                  <a:lumMod val="16000"/>
                  <a:lumOff val="84000"/>
                </a:srgbClr>
              </a:gs>
              <a:gs pos="40000">
                <a:srgbClr val="33FF8F"/>
              </a:gs>
              <a:gs pos="100000">
                <a:srgbClr val="156B13"/>
              </a:gs>
            </a:gsLst>
            <a:lin ang="5400000" scaled="0"/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ox 29">
            <a:extLst>
              <a:ext uri="{FF2B5EF4-FFF2-40B4-BE49-F238E27FC236}">
                <a16:creationId xmlns:a16="http://schemas.microsoft.com/office/drawing/2014/main" id="{20725216-9EC5-4BFD-992A-65B6A6FF29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2345756"/>
            <a:ext cx="1828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u="sng">
                <a:solidFill>
                  <a:srgbClr val="800000"/>
                </a:solidFill>
              </a:rPr>
              <a:t>Bài giải:</a:t>
            </a:r>
          </a:p>
        </p:txBody>
      </p:sp>
      <p:sp>
        <p:nvSpPr>
          <p:cNvPr id="5" name="Text Box 30">
            <a:extLst>
              <a:ext uri="{FF2B5EF4-FFF2-40B4-BE49-F238E27FC236}">
                <a16:creationId xmlns:a16="http://schemas.microsoft.com/office/drawing/2014/main" id="{DF014483-419B-4C8A-BA75-35F6782C5F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2979169"/>
            <a:ext cx="5867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/>
              <a:t>Diện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tích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chiếc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khăn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trải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bàn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là</a:t>
            </a:r>
            <a:r>
              <a:rPr lang="en-US" altLang="en-US" sz="2800" b="1" dirty="0"/>
              <a:t>:</a:t>
            </a:r>
          </a:p>
        </p:txBody>
      </p:sp>
      <p:sp>
        <p:nvSpPr>
          <p:cNvPr id="6" name="Text Box 31">
            <a:extLst>
              <a:ext uri="{FF2B5EF4-FFF2-40B4-BE49-F238E27FC236}">
                <a16:creationId xmlns:a16="http://schemas.microsoft.com/office/drawing/2014/main" id="{A952659D-281E-4C7F-97AB-F3FCCB63F8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0900" y="3553495"/>
            <a:ext cx="5867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</a:rPr>
              <a:t>2 x 1,5 = 3 (m</a:t>
            </a:r>
            <a:r>
              <a:rPr lang="en-US" altLang="en-US" sz="2800" b="1" baseline="30000" dirty="0">
                <a:solidFill>
                  <a:srgbClr val="0000FF"/>
                </a:solidFill>
              </a:rPr>
              <a:t>2</a:t>
            </a:r>
            <a:r>
              <a:rPr lang="en-US" altLang="en-US" sz="2800" b="1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7" name="Text Box 32">
            <a:extLst>
              <a:ext uri="{FF2B5EF4-FFF2-40B4-BE49-F238E27FC236}">
                <a16:creationId xmlns:a16="http://schemas.microsoft.com/office/drawing/2014/main" id="{FADB65D4-38F1-4CFC-8470-F70B6941EF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4039694"/>
            <a:ext cx="5867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/>
              <a:t>Diện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tích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hình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thoi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là</a:t>
            </a:r>
            <a:r>
              <a:rPr lang="en-US" altLang="en-US" sz="2800" b="1" dirty="0"/>
              <a:t>:</a:t>
            </a:r>
          </a:p>
        </p:txBody>
      </p:sp>
      <p:sp>
        <p:nvSpPr>
          <p:cNvPr id="8" name="Text Box 33">
            <a:extLst>
              <a:ext uri="{FF2B5EF4-FFF2-40B4-BE49-F238E27FC236}">
                <a16:creationId xmlns:a16="http://schemas.microsoft.com/office/drawing/2014/main" id="{2FBC8204-0F7E-4804-A6F9-A8D60F693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7550" y="4565081"/>
            <a:ext cx="5867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</a:rPr>
              <a:t>3: 2 = 1,5 (m</a:t>
            </a:r>
            <a:r>
              <a:rPr lang="en-US" altLang="en-US" sz="2800" b="1" baseline="30000" dirty="0">
                <a:solidFill>
                  <a:srgbClr val="0000FF"/>
                </a:solidFill>
              </a:rPr>
              <a:t>2</a:t>
            </a:r>
            <a:r>
              <a:rPr lang="en-US" altLang="en-US" sz="2800" b="1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11" name="Text Box 34">
            <a:extLst>
              <a:ext uri="{FF2B5EF4-FFF2-40B4-BE49-F238E27FC236}">
                <a16:creationId xmlns:a16="http://schemas.microsoft.com/office/drawing/2014/main" id="{DFF3849E-CEF1-4C96-92EE-BEE474AB1D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0550" y="5205747"/>
            <a:ext cx="4876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CC0000"/>
                </a:solidFill>
              </a:rPr>
              <a:t>Đáp</a:t>
            </a:r>
            <a:r>
              <a:rPr lang="en-US" altLang="en-US" sz="2800" b="1" dirty="0">
                <a:solidFill>
                  <a:srgbClr val="CC0000"/>
                </a:solidFill>
              </a:rPr>
              <a:t> </a:t>
            </a:r>
            <a:r>
              <a:rPr lang="en-US" altLang="en-US" sz="2800" b="1" dirty="0" err="1">
                <a:solidFill>
                  <a:srgbClr val="CC0000"/>
                </a:solidFill>
              </a:rPr>
              <a:t>số</a:t>
            </a:r>
            <a:r>
              <a:rPr lang="en-US" altLang="en-US" sz="2800" b="1" dirty="0">
                <a:solidFill>
                  <a:srgbClr val="CC0000"/>
                </a:solidFill>
              </a:rPr>
              <a:t>: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</a:rPr>
              <a:t>3m</a:t>
            </a:r>
            <a:r>
              <a:rPr lang="en-US" altLang="en-US" sz="2800" b="1" baseline="30000" dirty="0">
                <a:solidFill>
                  <a:srgbClr val="FF0000"/>
                </a:solidFill>
              </a:rPr>
              <a:t>2 </a:t>
            </a:r>
            <a:r>
              <a:rPr lang="en-US" altLang="en-US" sz="2800" b="1" dirty="0">
                <a:solidFill>
                  <a:srgbClr val="FF0000"/>
                </a:solidFill>
              </a:rPr>
              <a:t>; 1,5m</a:t>
            </a:r>
            <a:r>
              <a:rPr lang="en-US" altLang="en-US" sz="2800" b="1" baseline="30000" dirty="0">
                <a:solidFill>
                  <a:srgbClr val="FF0000"/>
                </a:solidFill>
              </a:rPr>
              <a:t>2</a:t>
            </a:r>
            <a:endParaRPr lang="en-US" altLang="en-US" sz="2800" b="1" dirty="0">
              <a:solidFill>
                <a:srgbClr val="FF0000"/>
              </a:solidFill>
            </a:endParaRPr>
          </a:p>
        </p:txBody>
      </p:sp>
      <p:sp>
        <p:nvSpPr>
          <p:cNvPr id="12" name="Rectangle 25" descr="Bouquet">
            <a:extLst>
              <a:ext uri="{FF2B5EF4-FFF2-40B4-BE49-F238E27FC236}">
                <a16:creationId xmlns:a16="http://schemas.microsoft.com/office/drawing/2014/main" id="{2400AF9F-DF61-4447-8CD8-8C7E592319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688150"/>
            <a:ext cx="2362200" cy="1447800"/>
          </a:xfrm>
          <a:prstGeom prst="rect">
            <a:avLst/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5000" contrast="140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/>
          </a:p>
        </p:txBody>
      </p:sp>
      <p:grpSp>
        <p:nvGrpSpPr>
          <p:cNvPr id="13" name="Group 28">
            <a:extLst>
              <a:ext uri="{FF2B5EF4-FFF2-40B4-BE49-F238E27FC236}">
                <a16:creationId xmlns:a16="http://schemas.microsoft.com/office/drawing/2014/main" id="{C1D18EB3-3C4A-473A-8F56-1AF815CC6F6E}"/>
              </a:ext>
            </a:extLst>
          </p:cNvPr>
          <p:cNvGrpSpPr>
            <a:grpSpLocks/>
          </p:cNvGrpSpPr>
          <p:nvPr/>
        </p:nvGrpSpPr>
        <p:grpSpPr bwMode="auto">
          <a:xfrm>
            <a:off x="420913" y="3212150"/>
            <a:ext cx="2397359" cy="671513"/>
            <a:chOff x="2064" y="3312"/>
            <a:chExt cx="1152" cy="423"/>
          </a:xfrm>
        </p:grpSpPr>
        <p:sp>
          <p:nvSpPr>
            <p:cNvPr id="14" name="AutoShape 18">
              <a:extLst>
                <a:ext uri="{FF2B5EF4-FFF2-40B4-BE49-F238E27FC236}">
                  <a16:creationId xmlns:a16="http://schemas.microsoft.com/office/drawing/2014/main" id="{CAD2B64E-F1EC-458F-A312-F84F294BEC7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2568" y="2808"/>
              <a:ext cx="144" cy="1152"/>
            </a:xfrm>
            <a:prstGeom prst="rightBrace">
              <a:avLst>
                <a:gd name="adj1" fmla="val 66667"/>
                <a:gd name="adj2" fmla="val 50000"/>
              </a:avLst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  <p:sp>
          <p:nvSpPr>
            <p:cNvPr id="15" name="Text Box 20">
              <a:extLst>
                <a:ext uri="{FF2B5EF4-FFF2-40B4-BE49-F238E27FC236}">
                  <a16:creationId xmlns:a16="http://schemas.microsoft.com/office/drawing/2014/main" id="{BBA15B9B-8ED1-4266-8934-5AD04CC2B6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52" y="3408"/>
              <a:ext cx="672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800" dirty="0">
                  <a:solidFill>
                    <a:srgbClr val="0000FF"/>
                  </a:solidFill>
                  <a:latin typeface="VNI-Times" pitchFamily="2" charset="0"/>
                </a:rPr>
                <a:t>2m</a:t>
              </a:r>
            </a:p>
          </p:txBody>
        </p:sp>
      </p:grpSp>
      <p:grpSp>
        <p:nvGrpSpPr>
          <p:cNvPr id="16" name="Group 29">
            <a:extLst>
              <a:ext uri="{FF2B5EF4-FFF2-40B4-BE49-F238E27FC236}">
                <a16:creationId xmlns:a16="http://schemas.microsoft.com/office/drawing/2014/main" id="{A8F628E4-9EFF-46B6-A33C-64694EC3D61F}"/>
              </a:ext>
            </a:extLst>
          </p:cNvPr>
          <p:cNvGrpSpPr>
            <a:grpSpLocks/>
          </p:cNvGrpSpPr>
          <p:nvPr/>
        </p:nvGrpSpPr>
        <p:grpSpPr bwMode="auto">
          <a:xfrm>
            <a:off x="2743202" y="1734188"/>
            <a:ext cx="1258888" cy="1447800"/>
            <a:chOff x="3312" y="2352"/>
            <a:chExt cx="793" cy="912"/>
          </a:xfrm>
        </p:grpSpPr>
        <p:sp>
          <p:nvSpPr>
            <p:cNvPr id="17" name="AutoShape 19">
              <a:extLst>
                <a:ext uri="{FF2B5EF4-FFF2-40B4-BE49-F238E27FC236}">
                  <a16:creationId xmlns:a16="http://schemas.microsoft.com/office/drawing/2014/main" id="{840DB564-04F3-459D-A865-C2B9D1A982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2" y="2352"/>
              <a:ext cx="192" cy="912"/>
            </a:xfrm>
            <a:prstGeom prst="rightBrace">
              <a:avLst>
                <a:gd name="adj1" fmla="val 39583"/>
                <a:gd name="adj2" fmla="val 50000"/>
              </a:avLst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  <p:sp>
          <p:nvSpPr>
            <p:cNvPr id="18" name="Text Box 21">
              <a:extLst>
                <a:ext uri="{FF2B5EF4-FFF2-40B4-BE49-F238E27FC236}">
                  <a16:creationId xmlns:a16="http://schemas.microsoft.com/office/drawing/2014/main" id="{18B0FCB9-9886-48C0-9CE0-80B5EC44A7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33" y="2640"/>
              <a:ext cx="672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800" dirty="0">
                  <a:solidFill>
                    <a:srgbClr val="0000FF"/>
                  </a:solidFill>
                  <a:latin typeface="VNI-Times" pitchFamily="2" charset="0"/>
                </a:rPr>
                <a:t>1,5m</a:t>
              </a:r>
            </a:p>
          </p:txBody>
        </p:sp>
      </p:grpSp>
      <p:sp>
        <p:nvSpPr>
          <p:cNvPr id="19" name="AutoShape 26" descr="Solid diamond">
            <a:extLst>
              <a:ext uri="{FF2B5EF4-FFF2-40B4-BE49-F238E27FC236}">
                <a16:creationId xmlns:a16="http://schemas.microsoft.com/office/drawing/2014/main" id="{8E198200-A5FD-4F4B-8AD8-725DC5BC4C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688150"/>
            <a:ext cx="2362200" cy="1447800"/>
          </a:xfrm>
          <a:prstGeom prst="flowChartSort">
            <a:avLst/>
          </a:prstGeom>
          <a:pattFill prst="solidDmnd">
            <a:fgClr>
              <a:srgbClr val="0000FF"/>
            </a:fgClr>
            <a:bgClr>
              <a:schemeClr val="bg1"/>
            </a:bgClr>
          </a:patt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776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1" y="6535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5" name="Picture 1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9" t="35577" r="33182" b="39583"/>
          <a:stretch/>
        </p:blipFill>
        <p:spPr bwMode="auto">
          <a:xfrm>
            <a:off x="1776675" y="0"/>
            <a:ext cx="5092506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0" y="5715000"/>
            <a:ext cx="9144000" cy="1143000"/>
          </a:xfrm>
          <a:prstGeom prst="rect">
            <a:avLst/>
          </a:prstGeom>
          <a:gradFill flip="none" rotWithShape="1">
            <a:gsLst>
              <a:gs pos="0">
                <a:srgbClr val="DDEBCF">
                  <a:lumMod val="16000"/>
                  <a:lumOff val="84000"/>
                </a:srgbClr>
              </a:gs>
              <a:gs pos="40000">
                <a:srgbClr val="33FF8F"/>
              </a:gs>
              <a:gs pos="100000">
                <a:srgbClr val="156B13"/>
              </a:gs>
            </a:gsLst>
            <a:lin ang="5400000" scaled="0"/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3596430"/>
              </p:ext>
            </p:extLst>
          </p:nvPr>
        </p:nvGraphicFramePr>
        <p:xfrm>
          <a:off x="621322" y="1269999"/>
          <a:ext cx="7913078" cy="5435601"/>
        </p:xfrm>
        <a:graphic>
          <a:graphicData uri="http://schemas.openxmlformats.org/drawingml/2006/table">
            <a:tbl>
              <a:tblPr firstRow="1" bandRow="1">
                <a:tableStyleId>{E269D01E-BC32-4049-B463-5C60D7B0CCD2}</a:tableStyleId>
              </a:tblPr>
              <a:tblGrid>
                <a:gridCol w="39565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565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78000">
                <a:tc>
                  <a:txBody>
                    <a:bodyPr/>
                    <a:lstStyle/>
                    <a:p>
                      <a:r>
                        <a:rPr lang="en-US" sz="2800" b="0" dirty="0" err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Hình</a:t>
                      </a:r>
                      <a:r>
                        <a:rPr lang="en-US" sz="2800" b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FF0000"/>
                          </a:solidFill>
                        </a:rPr>
                        <a:t>chữ</a:t>
                      </a:r>
                      <a:r>
                        <a:rPr lang="en-US" sz="2800" b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FF0000"/>
                          </a:solidFill>
                        </a:rPr>
                        <a:t>nhật</a:t>
                      </a:r>
                      <a:endParaRPr lang="en-US" sz="2800" b="0" dirty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                  </a:t>
                      </a:r>
                      <a:r>
                        <a:rPr lang="en-US" sz="3200" dirty="0"/>
                        <a:t> </a:t>
                      </a:r>
                      <a:endParaRPr lang="en-US" sz="3200" b="0" dirty="0"/>
                    </a:p>
                  </a:txBody>
                  <a:tcPr marL="84406" marR="84406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endParaRPr lang="en-US" dirty="0"/>
                    </a:p>
                  </a:txBody>
                  <a:tcPr marL="84406" marR="84406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79601">
                <a:tc>
                  <a:txBody>
                    <a:bodyPr/>
                    <a:lstStyle/>
                    <a:p>
                      <a:r>
                        <a:rPr lang="en-US" sz="2800" b="0" dirty="0" err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Hình</a:t>
                      </a:r>
                      <a:r>
                        <a:rPr lang="en-US" sz="2800" b="0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thoi</a:t>
                      </a:r>
                      <a:endParaRPr lang="en-US" sz="2800" b="0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        </a:t>
                      </a:r>
                    </a:p>
                  </a:txBody>
                  <a:tcPr marL="84406" marR="84406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4406" marR="84406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78000"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4406" marR="84406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4406" marR="84406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560278" y="1269999"/>
            <a:ext cx="28135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FF0000"/>
                </a:solidFill>
                <a:cs typeface="Arial" charset="0"/>
              </a:rPr>
              <a:t>Hình tam giác</a:t>
            </a:r>
          </a:p>
        </p:txBody>
      </p:sp>
      <p:sp>
        <p:nvSpPr>
          <p:cNvPr id="7" name="Isosceles Triangle 6"/>
          <p:cNvSpPr/>
          <p:nvPr/>
        </p:nvSpPr>
        <p:spPr>
          <a:xfrm>
            <a:off x="4630616" y="1879598"/>
            <a:ext cx="1547446" cy="762000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5404339" y="2108199"/>
            <a:ext cx="281354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0070C0"/>
                </a:solidFill>
                <a:latin typeface="VNI-Times" pitchFamily="2" charset="0"/>
              </a:rPr>
              <a:t>h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5474678" y="2565399"/>
            <a:ext cx="281354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0070C0"/>
                </a:solidFill>
                <a:latin typeface="VNI-Times" pitchFamily="2" charset="0"/>
              </a:rPr>
              <a:t>a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1324709" y="2565399"/>
            <a:ext cx="281354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0070C0"/>
                </a:solidFill>
                <a:latin typeface="VNI-Times" pitchFamily="2" charset="0"/>
              </a:rPr>
              <a:t>b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669682" y="2016123"/>
            <a:ext cx="24618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0070C0"/>
                </a:solidFill>
                <a:latin typeface="VNI-Times" pitchFamily="2" charset="0"/>
              </a:rPr>
              <a:t>a 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1113693" y="3494087"/>
            <a:ext cx="281354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0070C0"/>
                </a:solidFill>
                <a:latin typeface="VNI-Times" pitchFamily="2" charset="0"/>
              </a:rPr>
              <a:t>m</a:t>
            </a:r>
          </a:p>
        </p:txBody>
      </p:sp>
      <p:cxnSp>
        <p:nvCxnSpPr>
          <p:cNvPr id="26" name="Straight Connector 25"/>
          <p:cNvCxnSpPr>
            <a:endCxn id="7" idx="3"/>
          </p:cNvCxnSpPr>
          <p:nvPr/>
        </p:nvCxnSpPr>
        <p:spPr>
          <a:xfrm rot="5400000">
            <a:off x="5024072" y="2259865"/>
            <a:ext cx="762000" cy="1466"/>
          </a:xfrm>
          <a:prstGeom prst="line">
            <a:avLst/>
          </a:prstGeom>
          <a:ln w="28575">
            <a:solidFill>
              <a:srgbClr val="0000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Half Frame 26"/>
          <p:cNvSpPr/>
          <p:nvPr/>
        </p:nvSpPr>
        <p:spPr>
          <a:xfrm flipH="1">
            <a:off x="5404340" y="2565398"/>
            <a:ext cx="70338" cy="76200"/>
          </a:xfrm>
          <a:prstGeom prst="halfFrame">
            <a:avLst/>
          </a:prstGeom>
          <a:ln w="12700">
            <a:solidFill>
              <a:srgbClr val="1624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32" name="Picture 5" descr="C:\Users\hp\Desktop\New folder\cthuc toan\p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416" y="1898648"/>
            <a:ext cx="1688123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2168771" y="2068367"/>
            <a:ext cx="2110154" cy="52387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 = a x b</a:t>
            </a:r>
          </a:p>
        </p:txBody>
      </p:sp>
      <p:sp>
        <p:nvSpPr>
          <p:cNvPr id="38" name="Flowchart: Decision 37"/>
          <p:cNvSpPr/>
          <p:nvPr/>
        </p:nvSpPr>
        <p:spPr>
          <a:xfrm>
            <a:off x="740021" y="3613148"/>
            <a:ext cx="1406769" cy="788988"/>
          </a:xfrm>
          <a:prstGeom prst="flowChartDecision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39" name="Straight Connector 38"/>
          <p:cNvCxnSpPr>
            <a:stCxn id="38" idx="0"/>
            <a:endCxn id="38" idx="2"/>
          </p:cNvCxnSpPr>
          <p:nvPr/>
        </p:nvCxnSpPr>
        <p:spPr>
          <a:xfrm>
            <a:off x="1443405" y="3613148"/>
            <a:ext cx="0" cy="7889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38" idx="1"/>
            <a:endCxn id="38" idx="3"/>
          </p:cNvCxnSpPr>
          <p:nvPr/>
        </p:nvCxnSpPr>
        <p:spPr>
          <a:xfrm>
            <a:off x="740021" y="4006848"/>
            <a:ext cx="140676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1465386" y="3817937"/>
            <a:ext cx="281354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0070C0"/>
                </a:solidFill>
                <a:latin typeface="VNI-Times" pitchFamily="2" charset="0"/>
              </a:rPr>
              <a:t>n</a:t>
            </a:r>
          </a:p>
        </p:txBody>
      </p:sp>
      <p:sp>
        <p:nvSpPr>
          <p:cNvPr id="42" name="Flowchart: Process 41"/>
          <p:cNvSpPr/>
          <p:nvPr/>
        </p:nvSpPr>
        <p:spPr>
          <a:xfrm>
            <a:off x="951037" y="1925637"/>
            <a:ext cx="1027234" cy="612775"/>
          </a:xfrm>
          <a:prstGeom prst="flowChartProcess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43" name="Picture 40" descr="C:\Users\Admin\Desktop\Hội giảng Hồng\Nươc nha bi chia cat Mai+ Toan LTC\Nươc nha bi chia cat Mai+ Toan LTC\Package - Lesson\Picture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110" y="3632488"/>
            <a:ext cx="2039815" cy="95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9654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21" grpId="0"/>
      <p:bldP spid="22" grpId="0"/>
      <p:bldP spid="23" grpId="0"/>
      <p:bldP spid="24" grpId="0"/>
      <p:bldP spid="25" grpId="0"/>
      <p:bldP spid="34" grpId="0" animBg="1"/>
      <p:bldP spid="38" grpId="0" animBg="1"/>
      <p:bldP spid="41" grpId="0"/>
      <p:bldP spid="4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e dich_0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4" name="Picture 1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9" t="35577" r="55299" b="39583"/>
          <a:stretch/>
        </p:blipFill>
        <p:spPr bwMode="auto">
          <a:xfrm>
            <a:off x="21773" y="-3628"/>
            <a:ext cx="1049287" cy="860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7460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28" t="24008" r="19347" b="15526"/>
          <a:stretch/>
        </p:blipFill>
        <p:spPr bwMode="auto">
          <a:xfrm>
            <a:off x="32657" y="2"/>
            <a:ext cx="9165050" cy="6828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7922885" y="419654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9" r="109"/>
          <a:stretch/>
        </p:blipFill>
        <p:spPr>
          <a:xfrm>
            <a:off x="545168" y="303388"/>
            <a:ext cx="1664632" cy="167781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354940" y="1084238"/>
            <a:ext cx="6560460" cy="5392762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438400" y="763923"/>
            <a:ext cx="6400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lnSpc>
                <a:spcPct val="120000"/>
              </a:lnSpc>
            </a:pP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Bài</a:t>
            </a:r>
            <a:r>
              <a:rPr lang="en-US" sz="3200" b="1" u="sng" dirty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 3</a:t>
            </a:r>
            <a:r>
              <a:rPr lang="en-US" sz="3200" dirty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: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sợi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ròng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rọc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 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0,35m.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3,1m.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sợi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 Box 32"/>
          <p:cNvSpPr txBox="1">
            <a:spLocks noChangeArrowheads="1"/>
          </p:cNvSpPr>
          <p:nvPr/>
        </p:nvSpPr>
        <p:spPr bwMode="auto">
          <a:xfrm>
            <a:off x="7975004" y="4779751"/>
            <a:ext cx="9562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sz="2000" dirty="0">
                <a:latin typeface="VNI-Times" pitchFamily="2" charset="0"/>
              </a:rPr>
              <a:t>0,35m</a:t>
            </a:r>
          </a:p>
        </p:txBody>
      </p:sp>
      <p:sp>
        <p:nvSpPr>
          <p:cNvPr id="24" name="Line 47"/>
          <p:cNvSpPr>
            <a:spLocks noChangeShapeType="1"/>
          </p:cNvSpPr>
          <p:nvPr/>
        </p:nvSpPr>
        <p:spPr bwMode="auto">
          <a:xfrm>
            <a:off x="2970345" y="4470294"/>
            <a:ext cx="4331247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Line 48"/>
          <p:cNvSpPr>
            <a:spLocks noChangeShapeType="1"/>
          </p:cNvSpPr>
          <p:nvPr/>
        </p:nvSpPr>
        <p:spPr bwMode="auto">
          <a:xfrm>
            <a:off x="3026595" y="5319486"/>
            <a:ext cx="4331247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Text Box 53"/>
          <p:cNvSpPr txBox="1">
            <a:spLocks noChangeArrowheads="1"/>
          </p:cNvSpPr>
          <p:nvPr/>
        </p:nvSpPr>
        <p:spPr bwMode="auto">
          <a:xfrm>
            <a:off x="4320344" y="4465902"/>
            <a:ext cx="16312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dirty="0">
                <a:latin typeface="VNI-Times" pitchFamily="2" charset="0"/>
              </a:rPr>
              <a:t>3,1m</a:t>
            </a:r>
          </a:p>
        </p:txBody>
      </p:sp>
      <p:sp>
        <p:nvSpPr>
          <p:cNvPr id="51" name="Oval 49"/>
          <p:cNvSpPr>
            <a:spLocks noChangeArrowheads="1"/>
          </p:cNvSpPr>
          <p:nvPr/>
        </p:nvSpPr>
        <p:spPr bwMode="auto">
          <a:xfrm>
            <a:off x="2575258" y="4465465"/>
            <a:ext cx="790174" cy="856022"/>
          </a:xfrm>
          <a:prstGeom prst="ellipse">
            <a:avLst/>
          </a:prstGeom>
          <a:solidFill>
            <a:srgbClr val="66CCFF"/>
          </a:solidFill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52" name="Oval 49"/>
          <p:cNvSpPr>
            <a:spLocks noChangeArrowheads="1"/>
          </p:cNvSpPr>
          <p:nvPr/>
        </p:nvSpPr>
        <p:spPr bwMode="auto">
          <a:xfrm>
            <a:off x="6962755" y="4450685"/>
            <a:ext cx="790174" cy="856022"/>
          </a:xfrm>
          <a:prstGeom prst="ellipse">
            <a:avLst/>
          </a:prstGeom>
          <a:solidFill>
            <a:srgbClr val="66CCFF"/>
          </a:solidFill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53" name="Line 52"/>
          <p:cNvSpPr>
            <a:spLocks noChangeShapeType="1"/>
          </p:cNvSpPr>
          <p:nvPr/>
        </p:nvSpPr>
        <p:spPr bwMode="auto">
          <a:xfrm>
            <a:off x="2966728" y="4910864"/>
            <a:ext cx="4391114" cy="0"/>
          </a:xfrm>
          <a:prstGeom prst="line">
            <a:avLst/>
          </a:prstGeom>
          <a:noFill/>
          <a:ln w="57150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" name="Line 51"/>
          <p:cNvSpPr>
            <a:spLocks noChangeShapeType="1"/>
          </p:cNvSpPr>
          <p:nvPr/>
        </p:nvSpPr>
        <p:spPr bwMode="auto">
          <a:xfrm rot="183329" flipV="1">
            <a:off x="7031463" y="4643858"/>
            <a:ext cx="600277" cy="55025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" name="Line 55"/>
          <p:cNvSpPr>
            <a:spLocks noChangeShapeType="1"/>
          </p:cNvSpPr>
          <p:nvPr/>
        </p:nvSpPr>
        <p:spPr bwMode="auto">
          <a:xfrm>
            <a:off x="7357842" y="4918985"/>
            <a:ext cx="719357" cy="3222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" name="Bài 3 (1)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06958" y="6129018"/>
            <a:ext cx="347982" cy="34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867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6" name="AutoShape 8">
            <a:extLst>
              <a:ext uri="{FF2B5EF4-FFF2-40B4-BE49-F238E27FC236}">
                <a16:creationId xmlns:a16="http://schemas.microsoft.com/office/drawing/2014/main" id="{289680AA-8545-44F7-910D-7BFB06E123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3769"/>
            <a:ext cx="9144000" cy="6330462"/>
          </a:xfrm>
          <a:prstGeom prst="roundRect">
            <a:avLst>
              <a:gd name="adj" fmla="val 6306"/>
            </a:avLst>
          </a:prstGeom>
          <a:gradFill rotWithShape="1">
            <a:gsLst>
              <a:gs pos="0">
                <a:srgbClr val="FFFFCC"/>
              </a:gs>
              <a:gs pos="50000">
                <a:schemeClr val="bg1"/>
              </a:gs>
              <a:gs pos="100000">
                <a:srgbClr val="FFFFCC"/>
              </a:gs>
            </a:gsLst>
            <a:lin ang="5400000" scaled="1"/>
          </a:gradFill>
          <a:ln w="88900" cmpd="thickThin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lIns="84393" tIns="42198" rIns="84393" bIns="42198" anchor="ctr"/>
          <a:lstStyle/>
          <a:p>
            <a:pPr algn="ctr">
              <a:defRPr/>
            </a:pPr>
            <a:endParaRPr lang="en-US" sz="1662"/>
          </a:p>
        </p:txBody>
      </p:sp>
      <p:grpSp>
        <p:nvGrpSpPr>
          <p:cNvPr id="46083" name="Group 26">
            <a:extLst>
              <a:ext uri="{FF2B5EF4-FFF2-40B4-BE49-F238E27FC236}">
                <a16:creationId xmlns:a16="http://schemas.microsoft.com/office/drawing/2014/main" id="{9F79DAE6-A5FC-45BE-BED5-8C0BB7837AD7}"/>
              </a:ext>
            </a:extLst>
          </p:cNvPr>
          <p:cNvGrpSpPr>
            <a:grpSpLocks/>
          </p:cNvGrpSpPr>
          <p:nvPr/>
        </p:nvGrpSpPr>
        <p:grpSpPr bwMode="auto">
          <a:xfrm>
            <a:off x="0" y="263769"/>
            <a:ext cx="9144000" cy="6330462"/>
            <a:chOff x="0" y="0"/>
            <a:chExt cx="5760" cy="4320"/>
          </a:xfrm>
        </p:grpSpPr>
        <p:pic>
          <p:nvPicPr>
            <p:cNvPr id="46084" name="Picture 27" descr="POINSET2">
              <a:extLst>
                <a:ext uri="{FF2B5EF4-FFF2-40B4-BE49-F238E27FC236}">
                  <a16:creationId xmlns:a16="http://schemas.microsoft.com/office/drawing/2014/main" id="{E4410046-CE2F-492B-9F79-61EA07FF5B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956" y="2"/>
              <a:ext cx="805" cy="8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85" name="Picture 28" descr="POINSET2">
              <a:extLst>
                <a:ext uri="{FF2B5EF4-FFF2-40B4-BE49-F238E27FC236}">
                  <a16:creationId xmlns:a16="http://schemas.microsoft.com/office/drawing/2014/main" id="{E8053837-06C9-4648-8FB2-B0F8D74738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955" y="3518"/>
              <a:ext cx="805" cy="8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86" name="Picture 29" descr="POINSET2">
              <a:extLst>
                <a:ext uri="{FF2B5EF4-FFF2-40B4-BE49-F238E27FC236}">
                  <a16:creationId xmlns:a16="http://schemas.microsoft.com/office/drawing/2014/main" id="{ADABB300-BB4C-4CE3-8590-DB9F150B38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" y="3517"/>
              <a:ext cx="805" cy="8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87" name="Picture 30" descr="POINSET2">
              <a:extLst>
                <a:ext uri="{FF2B5EF4-FFF2-40B4-BE49-F238E27FC236}">
                  <a16:creationId xmlns:a16="http://schemas.microsoft.com/office/drawing/2014/main" id="{864EE650-4584-4F67-8471-C07DE37D1C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05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102" name="Group 22">
            <a:extLst>
              <a:ext uri="{FF2B5EF4-FFF2-40B4-BE49-F238E27FC236}">
                <a16:creationId xmlns:a16="http://schemas.microsoft.com/office/drawing/2014/main" id="{EF646CBD-4D04-4C05-9959-CB113CE37A1F}"/>
              </a:ext>
            </a:extLst>
          </p:cNvPr>
          <p:cNvGrpSpPr>
            <a:grpSpLocks/>
          </p:cNvGrpSpPr>
          <p:nvPr/>
        </p:nvGrpSpPr>
        <p:grpSpPr bwMode="auto">
          <a:xfrm>
            <a:off x="564174" y="2162908"/>
            <a:ext cx="8579826" cy="1195754"/>
            <a:chOff x="385" y="479"/>
            <a:chExt cx="5855" cy="816"/>
          </a:xfrm>
        </p:grpSpPr>
        <p:sp>
          <p:nvSpPr>
            <p:cNvPr id="46093" name="Text Box 13">
              <a:extLst>
                <a:ext uri="{FF2B5EF4-FFF2-40B4-BE49-F238E27FC236}">
                  <a16:creationId xmlns:a16="http://schemas.microsoft.com/office/drawing/2014/main" id="{9D59C352-9F65-4660-A80C-963F77F2C8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24" y="624"/>
              <a:ext cx="816" cy="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1662"/>
                <a:t>0,35m</a:t>
              </a:r>
            </a:p>
          </p:txBody>
        </p:sp>
        <p:sp>
          <p:nvSpPr>
            <p:cNvPr id="46094" name="Line 14">
              <a:extLst>
                <a:ext uri="{FF2B5EF4-FFF2-40B4-BE49-F238E27FC236}">
                  <a16:creationId xmlns:a16="http://schemas.microsoft.com/office/drawing/2014/main" id="{B45C8E50-7066-46AB-AA0D-0B0930FB55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9" y="479"/>
              <a:ext cx="3696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62"/>
            </a:p>
          </p:txBody>
        </p:sp>
        <p:sp>
          <p:nvSpPr>
            <p:cNvPr id="46097" name="Oval 17">
              <a:extLst>
                <a:ext uri="{FF2B5EF4-FFF2-40B4-BE49-F238E27FC236}">
                  <a16:creationId xmlns:a16="http://schemas.microsoft.com/office/drawing/2014/main" id="{CC28C0F3-5E65-4749-9B27-CDC9888C4C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1" y="479"/>
              <a:ext cx="816" cy="816"/>
            </a:xfrm>
            <a:prstGeom prst="ellipse">
              <a:avLst/>
            </a:prstGeom>
            <a:solidFill>
              <a:srgbClr val="99CCFF"/>
            </a:solidFill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62"/>
            </a:p>
          </p:txBody>
        </p:sp>
        <p:sp>
          <p:nvSpPr>
            <p:cNvPr id="46095" name="Line 15">
              <a:extLst>
                <a:ext uri="{FF2B5EF4-FFF2-40B4-BE49-F238E27FC236}">
                  <a16:creationId xmlns:a16="http://schemas.microsoft.com/office/drawing/2014/main" id="{6209B275-E245-49DD-A778-56C53EA5CD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7" y="1295"/>
              <a:ext cx="3696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62"/>
            </a:p>
          </p:txBody>
        </p:sp>
        <p:sp>
          <p:nvSpPr>
            <p:cNvPr id="46096" name="Oval 16">
              <a:extLst>
                <a:ext uri="{FF2B5EF4-FFF2-40B4-BE49-F238E27FC236}">
                  <a16:creationId xmlns:a16="http://schemas.microsoft.com/office/drawing/2014/main" id="{351ADC82-A4E6-474D-AA9D-5990A06672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" y="479"/>
              <a:ext cx="816" cy="816"/>
            </a:xfrm>
            <a:prstGeom prst="ellipse">
              <a:avLst/>
            </a:prstGeom>
            <a:solidFill>
              <a:srgbClr val="99CCFF"/>
            </a:solidFill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62"/>
            </a:p>
          </p:txBody>
        </p:sp>
        <p:sp>
          <p:nvSpPr>
            <p:cNvPr id="46098" name="Line 18">
              <a:extLst>
                <a:ext uri="{FF2B5EF4-FFF2-40B4-BE49-F238E27FC236}">
                  <a16:creationId xmlns:a16="http://schemas.microsoft.com/office/drawing/2014/main" id="{539B1FC7-B9F5-4F9E-ADEF-7FC224BE927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83329" flipV="1">
              <a:off x="4176" y="624"/>
              <a:ext cx="624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62"/>
            </a:p>
          </p:txBody>
        </p:sp>
        <p:sp>
          <p:nvSpPr>
            <p:cNvPr id="46099" name="Line 19">
              <a:extLst>
                <a:ext uri="{FF2B5EF4-FFF2-40B4-BE49-F238E27FC236}">
                  <a16:creationId xmlns:a16="http://schemas.microsoft.com/office/drawing/2014/main" id="{A1962533-C341-4D6F-87E4-BDE55506C3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9" y="863"/>
              <a:ext cx="3744" cy="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62"/>
            </a:p>
          </p:txBody>
        </p:sp>
        <p:sp>
          <p:nvSpPr>
            <p:cNvPr id="46100" name="Text Box 20">
              <a:extLst>
                <a:ext uri="{FF2B5EF4-FFF2-40B4-BE49-F238E27FC236}">
                  <a16:creationId xmlns:a16="http://schemas.microsoft.com/office/drawing/2014/main" id="{FD38330A-9B42-4829-884E-6A1A9629CC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1" y="527"/>
              <a:ext cx="1392" cy="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1662"/>
                <a:t>3,1m</a:t>
              </a:r>
            </a:p>
          </p:txBody>
        </p:sp>
        <p:sp>
          <p:nvSpPr>
            <p:cNvPr id="46101" name="Line 21">
              <a:extLst>
                <a:ext uri="{FF2B5EF4-FFF2-40B4-BE49-F238E27FC236}">
                  <a16:creationId xmlns:a16="http://schemas.microsoft.com/office/drawing/2014/main" id="{E3220A5A-8995-4C0C-8EE2-8A5A128400F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820126">
              <a:off x="4658" y="676"/>
              <a:ext cx="819" cy="259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62"/>
            </a:p>
          </p:txBody>
        </p:sp>
      </p:grpSp>
      <p:sp>
        <p:nvSpPr>
          <p:cNvPr id="46103" name="Line 23">
            <a:extLst>
              <a:ext uri="{FF2B5EF4-FFF2-40B4-BE49-F238E27FC236}">
                <a16:creationId xmlns:a16="http://schemas.microsoft.com/office/drawing/2014/main" id="{B3DCBE09-A5ED-4AFF-B942-C8B3CBBA87F5}"/>
              </a:ext>
            </a:extLst>
          </p:cNvPr>
          <p:cNvSpPr>
            <a:spLocks noChangeShapeType="1"/>
          </p:cNvSpPr>
          <p:nvPr/>
        </p:nvSpPr>
        <p:spPr bwMode="auto">
          <a:xfrm>
            <a:off x="1125415" y="2162908"/>
            <a:ext cx="0" cy="1195754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662"/>
          </a:p>
        </p:txBody>
      </p:sp>
      <p:sp>
        <p:nvSpPr>
          <p:cNvPr id="46104" name="Line 24">
            <a:extLst>
              <a:ext uri="{FF2B5EF4-FFF2-40B4-BE49-F238E27FC236}">
                <a16:creationId xmlns:a16="http://schemas.microsoft.com/office/drawing/2014/main" id="{9501FD72-EC47-45F5-957F-849115994345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1815" y="2162908"/>
            <a:ext cx="0" cy="1195754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662"/>
          </a:p>
        </p:txBody>
      </p:sp>
      <p:sp>
        <p:nvSpPr>
          <p:cNvPr id="46109" name="AutoShape 29">
            <a:extLst>
              <a:ext uri="{FF2B5EF4-FFF2-40B4-BE49-F238E27FC236}">
                <a16:creationId xmlns:a16="http://schemas.microsoft.com/office/drawing/2014/main" id="{6F70CD13-A11F-4F12-A4A9-786E0E92E7C2}"/>
              </a:ext>
            </a:extLst>
          </p:cNvPr>
          <p:cNvSpPr>
            <a:spLocks/>
          </p:cNvSpPr>
          <p:nvPr/>
        </p:nvSpPr>
        <p:spPr bwMode="auto">
          <a:xfrm rot="16200000">
            <a:off x="3516923" y="1037493"/>
            <a:ext cx="703385" cy="5486400"/>
          </a:xfrm>
          <a:prstGeom prst="leftBrace">
            <a:avLst>
              <a:gd name="adj1" fmla="val 650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62"/>
          </a:p>
        </p:txBody>
      </p:sp>
      <p:sp>
        <p:nvSpPr>
          <p:cNvPr id="46110" name="AutoShape 30">
            <a:extLst>
              <a:ext uri="{FF2B5EF4-FFF2-40B4-BE49-F238E27FC236}">
                <a16:creationId xmlns:a16="http://schemas.microsoft.com/office/drawing/2014/main" id="{6534AACB-1FD2-4C7D-8635-F26A95C87430}"/>
              </a:ext>
            </a:extLst>
          </p:cNvPr>
          <p:cNvSpPr>
            <a:spLocks/>
          </p:cNvSpPr>
          <p:nvPr/>
        </p:nvSpPr>
        <p:spPr bwMode="auto">
          <a:xfrm rot="5400000">
            <a:off x="3516923" y="-961293"/>
            <a:ext cx="703385" cy="5486400"/>
          </a:xfrm>
          <a:prstGeom prst="leftBrace">
            <a:avLst>
              <a:gd name="adj1" fmla="val 650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62"/>
          </a:p>
        </p:txBody>
      </p:sp>
      <p:sp>
        <p:nvSpPr>
          <p:cNvPr id="46111" name="Text Box 31">
            <a:extLst>
              <a:ext uri="{FF2B5EF4-FFF2-40B4-BE49-F238E27FC236}">
                <a16:creationId xmlns:a16="http://schemas.microsoft.com/office/drawing/2014/main" id="{585F9CEE-82FD-459C-81FB-1AED083927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0961" y="4173692"/>
            <a:ext cx="112541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1" dirty="0">
                <a:solidFill>
                  <a:srgbClr val="0000FF"/>
                </a:solidFill>
              </a:rPr>
              <a:t>3,1m</a:t>
            </a:r>
          </a:p>
        </p:txBody>
      </p:sp>
      <p:sp>
        <p:nvSpPr>
          <p:cNvPr id="46112" name="Text Box 32">
            <a:extLst>
              <a:ext uri="{FF2B5EF4-FFF2-40B4-BE49-F238E27FC236}">
                <a16:creationId xmlns:a16="http://schemas.microsoft.com/office/drawing/2014/main" id="{49CB8ECF-3047-4909-BEE9-AC8C54423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2204" y="1052797"/>
            <a:ext cx="112541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1" dirty="0">
                <a:solidFill>
                  <a:srgbClr val="0000FF"/>
                </a:solidFill>
              </a:rPr>
              <a:t>3,1m</a:t>
            </a:r>
          </a:p>
        </p:txBody>
      </p:sp>
      <p:sp>
        <p:nvSpPr>
          <p:cNvPr id="46113" name="AutoShape 33">
            <a:extLst>
              <a:ext uri="{FF2B5EF4-FFF2-40B4-BE49-F238E27FC236}">
                <a16:creationId xmlns:a16="http://schemas.microsoft.com/office/drawing/2014/main" id="{366664DF-88FA-4F05-B450-355F11201956}"/>
              </a:ext>
            </a:extLst>
          </p:cNvPr>
          <p:cNvSpPr>
            <a:spLocks noChangeArrowheads="1"/>
          </p:cNvSpPr>
          <p:nvPr/>
        </p:nvSpPr>
        <p:spPr bwMode="auto">
          <a:xfrm rot="6804798">
            <a:off x="7086600" y="4145573"/>
            <a:ext cx="1195754" cy="1758462"/>
          </a:xfrm>
          <a:prstGeom prst="wedgeRoundRectCallout">
            <a:avLst>
              <a:gd name="adj1" fmla="val -142662"/>
              <a:gd name="adj2" fmla="val 77028"/>
              <a:gd name="adj3" fmla="val 16667"/>
            </a:avLst>
          </a:prstGeom>
          <a:solidFill>
            <a:srgbClr val="A3ECFB"/>
          </a:solidFill>
          <a:ln w="9525">
            <a:solidFill>
              <a:srgbClr val="00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/>
          <a:lstStyle/>
          <a:p>
            <a:pPr algn="ctr"/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114" name="AutoShape 34">
            <a:extLst>
              <a:ext uri="{FF2B5EF4-FFF2-40B4-BE49-F238E27FC236}">
                <a16:creationId xmlns:a16="http://schemas.microsoft.com/office/drawing/2014/main" id="{C88A8EFE-24EC-4DEC-9E81-99828F374ABA}"/>
              </a:ext>
            </a:extLst>
          </p:cNvPr>
          <p:cNvSpPr>
            <a:spLocks noChangeArrowheads="1"/>
          </p:cNvSpPr>
          <p:nvPr/>
        </p:nvSpPr>
        <p:spPr bwMode="auto">
          <a:xfrm rot="6655674">
            <a:off x="756153" y="4000857"/>
            <a:ext cx="1032455" cy="1758462"/>
          </a:xfrm>
          <a:prstGeom prst="wedgeRoundRectCallout">
            <a:avLst>
              <a:gd name="adj1" fmla="val -129677"/>
              <a:gd name="adj2" fmla="val 58407"/>
              <a:gd name="adj3" fmla="val 16667"/>
            </a:avLst>
          </a:prstGeom>
          <a:solidFill>
            <a:srgbClr val="A3ECFB"/>
          </a:solidFill>
          <a:ln w="9525">
            <a:solidFill>
              <a:srgbClr val="00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/>
          <a:lstStyle/>
          <a:p>
            <a:pPr algn="ctr"/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A6BAACC-234E-426C-9F42-E8F3EFF44E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66"/>
          <a:stretch>
            <a:fillRect/>
          </a:stretch>
        </p:blipFill>
        <p:spPr bwMode="auto">
          <a:xfrm>
            <a:off x="541606" y="2110220"/>
            <a:ext cx="657958" cy="1297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7B921B0-9CF2-4BFB-9B51-F8A718AB28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34"/>
          <a:stretch>
            <a:fillRect/>
          </a:stretch>
        </p:blipFill>
        <p:spPr bwMode="auto">
          <a:xfrm>
            <a:off x="6553200" y="2125226"/>
            <a:ext cx="657958" cy="1297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Line 47">
            <a:extLst>
              <a:ext uri="{FF2B5EF4-FFF2-40B4-BE49-F238E27FC236}">
                <a16:creationId xmlns:a16="http://schemas.microsoft.com/office/drawing/2014/main" id="{5294FD82-CB57-468F-9220-CDAEC6E3FFA8}"/>
              </a:ext>
            </a:extLst>
          </p:cNvPr>
          <p:cNvSpPr>
            <a:spLocks noChangeShapeType="1"/>
          </p:cNvSpPr>
          <p:nvPr/>
        </p:nvSpPr>
        <p:spPr bwMode="auto">
          <a:xfrm>
            <a:off x="1201615" y="2158562"/>
            <a:ext cx="5416062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Line 48">
            <a:extLst>
              <a:ext uri="{FF2B5EF4-FFF2-40B4-BE49-F238E27FC236}">
                <a16:creationId xmlns:a16="http://schemas.microsoft.com/office/drawing/2014/main" id="{41B2561A-1E99-4D03-B033-1CFA29F36D33}"/>
              </a:ext>
            </a:extLst>
          </p:cNvPr>
          <p:cNvSpPr>
            <a:spLocks noChangeShapeType="1"/>
          </p:cNvSpPr>
          <p:nvPr/>
        </p:nvSpPr>
        <p:spPr bwMode="auto">
          <a:xfrm>
            <a:off x="1177875" y="3383622"/>
            <a:ext cx="5416062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46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46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46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7" dur="2000"/>
                                        <p:tgtEl>
                                          <p:spTgt spid="46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500"/>
                                        <p:tgtEl>
                                          <p:spTgt spid="46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2000"/>
                                        <p:tgtEl>
                                          <p:spTgt spid="46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6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6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11" grpId="0"/>
      <p:bldP spid="46112" grpId="0"/>
      <p:bldP spid="46113" grpId="0" animBg="1"/>
      <p:bldP spid="46114" grpId="0" animBg="1"/>
      <p:bldP spid="28" grpId="0" animBg="1"/>
      <p:bldP spid="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o dau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333500"/>
            <a:ext cx="9144000" cy="5143500"/>
          </a:xfrm>
          <a:prstGeom prst="rect">
            <a:avLst/>
          </a:prstGeom>
        </p:spPr>
      </p:pic>
      <p:pic>
        <p:nvPicPr>
          <p:cNvPr id="4" name="Picture 1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9" t="35577" r="33182" b="39583"/>
          <a:stretch/>
        </p:blipFill>
        <p:spPr bwMode="auto">
          <a:xfrm>
            <a:off x="1676400" y="76200"/>
            <a:ext cx="5638799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8577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7">
            <a:extLst>
              <a:ext uri="{FF2B5EF4-FFF2-40B4-BE49-F238E27FC236}">
                <a16:creationId xmlns:a16="http://schemas.microsoft.com/office/drawing/2014/main" id="{5FF912C1-36E2-4E78-B29A-B033ADC832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3048000"/>
            <a:ext cx="1828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u="sng">
                <a:solidFill>
                  <a:srgbClr val="800000"/>
                </a:solidFill>
              </a:rPr>
              <a:t>Bài giải:</a:t>
            </a:r>
          </a:p>
        </p:txBody>
      </p:sp>
      <p:sp>
        <p:nvSpPr>
          <p:cNvPr id="3" name="Text Box 79">
            <a:extLst>
              <a:ext uri="{FF2B5EF4-FFF2-40B4-BE49-F238E27FC236}">
                <a16:creationId xmlns:a16="http://schemas.microsoft.com/office/drawing/2014/main" id="{FA31C15E-1497-497E-9F8E-682C68838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530600"/>
            <a:ext cx="8915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800000"/>
                </a:solidFill>
              </a:rPr>
              <a:t>Chu vi hai nửa đường tròn là: </a:t>
            </a:r>
            <a:r>
              <a:rPr lang="en-US" altLang="en-US" sz="2800" b="1" i="1">
                <a:solidFill>
                  <a:srgbClr val="0000FF"/>
                </a:solidFill>
              </a:rPr>
              <a:t>(chu vi hình tròn)</a:t>
            </a:r>
          </a:p>
        </p:txBody>
      </p:sp>
      <p:sp>
        <p:nvSpPr>
          <p:cNvPr id="4" name="Text Box 80">
            <a:extLst>
              <a:ext uri="{FF2B5EF4-FFF2-40B4-BE49-F238E27FC236}">
                <a16:creationId xmlns:a16="http://schemas.microsoft.com/office/drawing/2014/main" id="{C037A833-87E7-4118-940B-D236D14E6E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800" y="4038600"/>
            <a:ext cx="5029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/>
              <a:t>0,35 x 3,14 = 1,099 (m)</a:t>
            </a:r>
          </a:p>
        </p:txBody>
      </p:sp>
      <p:sp>
        <p:nvSpPr>
          <p:cNvPr id="5" name="Text Box 81">
            <a:extLst>
              <a:ext uri="{FF2B5EF4-FFF2-40B4-BE49-F238E27FC236}">
                <a16:creationId xmlns:a16="http://schemas.microsoft.com/office/drawing/2014/main" id="{CA7DC073-EF75-4223-8699-2255AFD607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100" y="4470400"/>
            <a:ext cx="44577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800000"/>
                </a:solidFill>
              </a:rPr>
              <a:t>Chiều dài của sợi dây:</a:t>
            </a:r>
            <a:endParaRPr lang="en-US" altLang="en-US" sz="2800" b="1" i="1">
              <a:solidFill>
                <a:srgbClr val="0000FF"/>
              </a:solidFill>
            </a:endParaRPr>
          </a:p>
        </p:txBody>
      </p:sp>
      <p:sp>
        <p:nvSpPr>
          <p:cNvPr id="6" name="Text Box 82">
            <a:extLst>
              <a:ext uri="{FF2B5EF4-FFF2-40B4-BE49-F238E27FC236}">
                <a16:creationId xmlns:a16="http://schemas.microsoft.com/office/drawing/2014/main" id="{9F904F53-F5BC-4F10-8D1D-2B7256F01C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5041900"/>
            <a:ext cx="5029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/>
              <a:t>1,099 + (3,1 x 2) = 7,299 (m)</a:t>
            </a:r>
          </a:p>
        </p:txBody>
      </p:sp>
      <p:sp>
        <p:nvSpPr>
          <p:cNvPr id="7" name="Text Box 83">
            <a:extLst>
              <a:ext uri="{FF2B5EF4-FFF2-40B4-BE49-F238E27FC236}">
                <a16:creationId xmlns:a16="http://schemas.microsoft.com/office/drawing/2014/main" id="{3F0D66BA-7048-46BF-847B-D229AFC9EF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5576888"/>
            <a:ext cx="5029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/>
              <a:t>Đáp số:  </a:t>
            </a:r>
            <a:r>
              <a:rPr lang="en-US" altLang="en-US" sz="2800" b="1" i="1">
                <a:solidFill>
                  <a:srgbClr val="FF0000"/>
                </a:solidFill>
              </a:rPr>
              <a:t>7,299m</a:t>
            </a:r>
          </a:p>
        </p:txBody>
      </p:sp>
      <p:sp>
        <p:nvSpPr>
          <p:cNvPr id="8" name="Text Box 32">
            <a:extLst>
              <a:ext uri="{FF2B5EF4-FFF2-40B4-BE49-F238E27FC236}">
                <a16:creationId xmlns:a16="http://schemas.microsoft.com/office/drawing/2014/main" id="{67C8CA67-316E-4621-BEBE-32E26E77DD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2046" y="1482724"/>
            <a:ext cx="1195754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sz="2800">
                <a:latin typeface="VNI-Times" pitchFamily="2" charset="0"/>
              </a:rPr>
              <a:t>0,35m</a:t>
            </a:r>
          </a:p>
        </p:txBody>
      </p:sp>
      <p:sp>
        <p:nvSpPr>
          <p:cNvPr id="9" name="Line 47">
            <a:extLst>
              <a:ext uri="{FF2B5EF4-FFF2-40B4-BE49-F238E27FC236}">
                <a16:creationId xmlns:a16="http://schemas.microsoft.com/office/drawing/2014/main" id="{C7302558-E39B-4B1C-90B0-44CDD4E9443B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0680" y="1252536"/>
            <a:ext cx="5416062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48">
            <a:extLst>
              <a:ext uri="{FF2B5EF4-FFF2-40B4-BE49-F238E27FC236}">
                <a16:creationId xmlns:a16="http://schemas.microsoft.com/office/drawing/2014/main" id="{3A1C2960-1218-4D86-9719-3A37FB34E92A}"/>
              </a:ext>
            </a:extLst>
          </p:cNvPr>
          <p:cNvSpPr>
            <a:spLocks noChangeShapeType="1"/>
          </p:cNvSpPr>
          <p:nvPr/>
        </p:nvSpPr>
        <p:spPr bwMode="auto">
          <a:xfrm>
            <a:off x="1121019" y="2547936"/>
            <a:ext cx="5416062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Oval 49">
            <a:extLst>
              <a:ext uri="{FF2B5EF4-FFF2-40B4-BE49-F238E27FC236}">
                <a16:creationId xmlns:a16="http://schemas.microsoft.com/office/drawing/2014/main" id="{80428E70-AD00-4565-A9FE-73EEBC9065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973" y="1252536"/>
            <a:ext cx="1195754" cy="1295400"/>
          </a:xfrm>
          <a:prstGeom prst="ellipse">
            <a:avLst/>
          </a:prstGeom>
          <a:solidFill>
            <a:srgbClr val="66CCFF"/>
          </a:solidFill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12" name="Oval 50">
            <a:extLst>
              <a:ext uri="{FF2B5EF4-FFF2-40B4-BE49-F238E27FC236}">
                <a16:creationId xmlns:a16="http://schemas.microsoft.com/office/drawing/2014/main" id="{251F9ED4-DB9D-4367-AA6F-AE7A73E73C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4034" y="1252536"/>
            <a:ext cx="1195754" cy="1295400"/>
          </a:xfrm>
          <a:prstGeom prst="ellipse">
            <a:avLst/>
          </a:prstGeom>
          <a:solidFill>
            <a:srgbClr val="66CCFF"/>
          </a:solidFill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13" name="Line 51">
            <a:extLst>
              <a:ext uri="{FF2B5EF4-FFF2-40B4-BE49-F238E27FC236}">
                <a16:creationId xmlns:a16="http://schemas.microsoft.com/office/drawing/2014/main" id="{51273319-2DBE-412F-8A7B-C0D413379F56}"/>
              </a:ext>
            </a:extLst>
          </p:cNvPr>
          <p:cNvSpPr>
            <a:spLocks noChangeShapeType="1"/>
          </p:cNvSpPr>
          <p:nvPr/>
        </p:nvSpPr>
        <p:spPr bwMode="auto">
          <a:xfrm rot="183329" flipV="1">
            <a:off x="6043246" y="1482724"/>
            <a:ext cx="914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52">
            <a:extLst>
              <a:ext uri="{FF2B5EF4-FFF2-40B4-BE49-F238E27FC236}">
                <a16:creationId xmlns:a16="http://schemas.microsoft.com/office/drawing/2014/main" id="{89A1F975-F404-41E1-90F2-BAC7172ED00C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0681" y="1862136"/>
            <a:ext cx="5486400" cy="0"/>
          </a:xfrm>
          <a:prstGeom prst="line">
            <a:avLst/>
          </a:prstGeom>
          <a:noFill/>
          <a:ln w="57150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Text Box 53">
            <a:extLst>
              <a:ext uri="{FF2B5EF4-FFF2-40B4-BE49-F238E27FC236}">
                <a16:creationId xmlns:a16="http://schemas.microsoft.com/office/drawing/2014/main" id="{F316DC29-4A0C-43A4-A0DF-E1920BC85A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8804" y="1328737"/>
            <a:ext cx="203981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>
                <a:latin typeface="VNI-Times" pitchFamily="2" charset="0"/>
              </a:rPr>
              <a:t>3,1m</a:t>
            </a:r>
          </a:p>
        </p:txBody>
      </p:sp>
      <p:sp>
        <p:nvSpPr>
          <p:cNvPr id="16" name="Line 55">
            <a:extLst>
              <a:ext uri="{FF2B5EF4-FFF2-40B4-BE49-F238E27FC236}">
                <a16:creationId xmlns:a16="http://schemas.microsoft.com/office/drawing/2014/main" id="{FB9D2487-B157-4D72-B41D-75C767B002D4}"/>
              </a:ext>
            </a:extLst>
          </p:cNvPr>
          <p:cNvSpPr>
            <a:spLocks noChangeShapeType="1"/>
          </p:cNvSpPr>
          <p:nvPr/>
        </p:nvSpPr>
        <p:spPr bwMode="auto">
          <a:xfrm>
            <a:off x="6748096" y="1709736"/>
            <a:ext cx="1336431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EECC5AD-469E-4E94-868E-FE742206F2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66"/>
          <a:stretch>
            <a:fillRect/>
          </a:stretch>
        </p:blipFill>
        <p:spPr bwMode="auto">
          <a:xfrm>
            <a:off x="476250" y="1219200"/>
            <a:ext cx="657958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C7F4E09-49F7-4D27-B16A-F1CE5ED667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34"/>
          <a:stretch>
            <a:fillRect/>
          </a:stretch>
        </p:blipFill>
        <p:spPr bwMode="auto">
          <a:xfrm>
            <a:off x="6522427" y="1219200"/>
            <a:ext cx="589085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Line 47">
            <a:extLst>
              <a:ext uri="{FF2B5EF4-FFF2-40B4-BE49-F238E27FC236}">
                <a16:creationId xmlns:a16="http://schemas.microsoft.com/office/drawing/2014/main" id="{CA445E0F-0639-4970-B1A3-EDD2399BBA5B}"/>
              </a:ext>
            </a:extLst>
          </p:cNvPr>
          <p:cNvSpPr>
            <a:spLocks noChangeShapeType="1"/>
          </p:cNvSpPr>
          <p:nvPr/>
        </p:nvSpPr>
        <p:spPr bwMode="auto">
          <a:xfrm>
            <a:off x="1125415" y="1252536"/>
            <a:ext cx="5416062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Line 48">
            <a:extLst>
              <a:ext uri="{FF2B5EF4-FFF2-40B4-BE49-F238E27FC236}">
                <a16:creationId xmlns:a16="http://schemas.microsoft.com/office/drawing/2014/main" id="{9C0CF8E0-DF48-45EE-BC2A-3A61785ECC59}"/>
              </a:ext>
            </a:extLst>
          </p:cNvPr>
          <p:cNvSpPr>
            <a:spLocks noChangeShapeType="1"/>
          </p:cNvSpPr>
          <p:nvPr/>
        </p:nvSpPr>
        <p:spPr bwMode="auto">
          <a:xfrm>
            <a:off x="1129811" y="2547936"/>
            <a:ext cx="5416062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722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rongroc">
            <a:extLst>
              <a:ext uri="{FF2B5EF4-FFF2-40B4-BE49-F238E27FC236}">
                <a16:creationId xmlns:a16="http://schemas.microsoft.com/office/drawing/2014/main" id="{AEA71F7F-248B-4983-A18D-6C344E16C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688" y="261938"/>
            <a:ext cx="4119562" cy="2663825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7" descr="fnr1334849761">
            <a:extLst>
              <a:ext uri="{FF2B5EF4-FFF2-40B4-BE49-F238E27FC236}">
                <a16:creationId xmlns:a16="http://schemas.microsoft.com/office/drawing/2014/main" id="{71E6C5D1-892B-4CC5-8AC9-6EA21E58B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266700"/>
            <a:ext cx="4152900" cy="2654300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9" descr="ANd9GcSkHvYlmxvxWxSgmA4B7CnflSyQgCm_pfIV2d6ZexXeAkqS6TcVkA">
            <a:extLst>
              <a:ext uri="{FF2B5EF4-FFF2-40B4-BE49-F238E27FC236}">
                <a16:creationId xmlns:a16="http://schemas.microsoft.com/office/drawing/2014/main" id="{405FCFBB-E3E5-4FF8-9F5B-9453B8DC3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3171825"/>
            <a:ext cx="4183063" cy="2695575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11" descr="rong-roc-2">
            <a:extLst>
              <a:ext uri="{FF2B5EF4-FFF2-40B4-BE49-F238E27FC236}">
                <a16:creationId xmlns:a16="http://schemas.microsoft.com/office/drawing/2014/main" id="{F8C1A50E-779C-4E42-9980-B2FF6233A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0" y="3205163"/>
            <a:ext cx="4119563" cy="2663825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0" name="Text Box 12">
            <a:extLst>
              <a:ext uri="{FF2B5EF4-FFF2-40B4-BE49-F238E27FC236}">
                <a16:creationId xmlns:a16="http://schemas.microsoft.com/office/drawing/2014/main" id="{7C5B4D2B-91A4-4A24-A451-7BEE57CDC4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6096000"/>
            <a:ext cx="2438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800000"/>
                </a:solidFill>
              </a:rPr>
              <a:t>ròng rọc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Hội giảng Hồng\Hình ảnh Toán\images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8936"/>
            <a:ext cx="4397828" cy="3214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Hội giảng Hồng\Hình ảnh Toán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686" y="3287486"/>
            <a:ext cx="5032590" cy="3570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Hội giảng Hồng\Hình ảnh Toán\ly-thuyet-rong-roc-6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67" b="5306"/>
          <a:stretch/>
        </p:blipFill>
        <p:spPr bwMode="auto">
          <a:xfrm>
            <a:off x="0" y="3570514"/>
            <a:ext cx="4408715" cy="3269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Admin\Desktop\Hội giảng Hồng\Hình ảnh Toán\5bd2c410-f247-11e9-84bf-8fb39d30556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571" y="-20235"/>
            <a:ext cx="4466772" cy="3372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40923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2" descr="SJ056">
            <a:extLst>
              <a:ext uri="{FF2B5EF4-FFF2-40B4-BE49-F238E27FC236}">
                <a16:creationId xmlns:a16="http://schemas.microsoft.com/office/drawing/2014/main" id="{E49F3EC6-82F1-4BAC-BF82-5E2EA513BA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81000"/>
            <a:ext cx="3200400" cy="1066800"/>
          </a:xfrm>
          <a:prstGeom prst="horizontalScroll">
            <a:avLst>
              <a:gd name="adj" fmla="val 12500"/>
            </a:avLst>
          </a:prstGeom>
          <a:blipFill dpi="0" rotWithShape="1">
            <a:blip r:embed="rId2"/>
            <a:srcRect/>
            <a:stretch>
              <a:fillRect/>
            </a:stretch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>
                <a:solidFill>
                  <a:srgbClr val="FFFF00"/>
                </a:solidFill>
                <a:latin typeface=".VnBodoniH" panose="020B7200000000000000" pitchFamily="34" charset="0"/>
              </a:rPr>
              <a:t>Trß ch¬i</a:t>
            </a:r>
          </a:p>
        </p:txBody>
      </p:sp>
      <p:sp>
        <p:nvSpPr>
          <p:cNvPr id="15363" name="AutoShape 3">
            <a:extLst>
              <a:ext uri="{FF2B5EF4-FFF2-40B4-BE49-F238E27FC236}">
                <a16:creationId xmlns:a16="http://schemas.microsoft.com/office/drawing/2014/main" id="{BD29041C-D6C7-4462-9295-7486174B69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1676400"/>
            <a:ext cx="1371600" cy="1187450"/>
          </a:xfrm>
          <a:prstGeom prst="hexagon">
            <a:avLst>
              <a:gd name="adj" fmla="val 28877"/>
              <a:gd name="vf" fmla="val 115470"/>
            </a:avLst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800">
                <a:solidFill>
                  <a:srgbClr val="FF0000"/>
                </a:solidFill>
                <a:latin typeface=".VnBodoniH" panose="020B7200000000000000" pitchFamily="34" charset="0"/>
              </a:rPr>
              <a:t>0</a:t>
            </a:r>
          </a:p>
        </p:txBody>
      </p:sp>
      <p:sp>
        <p:nvSpPr>
          <p:cNvPr id="15364" name="AutoShape 4">
            <a:extLst>
              <a:ext uri="{FF2B5EF4-FFF2-40B4-BE49-F238E27FC236}">
                <a16:creationId xmlns:a16="http://schemas.microsoft.com/office/drawing/2014/main" id="{E3127413-05E5-4947-9959-E1A9DCF94A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1676400"/>
            <a:ext cx="1371600" cy="1187450"/>
          </a:xfrm>
          <a:prstGeom prst="hexagon">
            <a:avLst>
              <a:gd name="adj" fmla="val 28877"/>
              <a:gd name="vf" fmla="val 115470"/>
            </a:avLst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800">
                <a:solidFill>
                  <a:srgbClr val="FF0000"/>
                </a:solidFill>
                <a:latin typeface=".VnBodoniH" panose="020B7200000000000000" pitchFamily="34" charset="0"/>
              </a:rPr>
              <a:t>1</a:t>
            </a:r>
          </a:p>
        </p:txBody>
      </p:sp>
      <p:sp>
        <p:nvSpPr>
          <p:cNvPr id="15365" name="AutoShape 5">
            <a:extLst>
              <a:ext uri="{FF2B5EF4-FFF2-40B4-BE49-F238E27FC236}">
                <a16:creationId xmlns:a16="http://schemas.microsoft.com/office/drawing/2014/main" id="{97CAC286-76B0-499D-9AE6-18FD600750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1676400"/>
            <a:ext cx="1371600" cy="1187450"/>
          </a:xfrm>
          <a:prstGeom prst="hexagon">
            <a:avLst>
              <a:gd name="adj" fmla="val 28877"/>
              <a:gd name="vf" fmla="val 115470"/>
            </a:avLst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800">
                <a:solidFill>
                  <a:srgbClr val="FF0000"/>
                </a:solidFill>
                <a:latin typeface=".VnBodoniH" panose="020B7200000000000000" pitchFamily="34" charset="0"/>
              </a:rPr>
              <a:t>2</a:t>
            </a:r>
          </a:p>
        </p:txBody>
      </p:sp>
      <p:sp>
        <p:nvSpPr>
          <p:cNvPr id="15366" name="AutoShape 6">
            <a:extLst>
              <a:ext uri="{FF2B5EF4-FFF2-40B4-BE49-F238E27FC236}">
                <a16:creationId xmlns:a16="http://schemas.microsoft.com/office/drawing/2014/main" id="{05F20DBA-E8EB-4BB3-A6E3-6AB007A79E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1676400"/>
            <a:ext cx="1371600" cy="1187450"/>
          </a:xfrm>
          <a:prstGeom prst="hexagon">
            <a:avLst>
              <a:gd name="adj" fmla="val 28877"/>
              <a:gd name="vf" fmla="val 115470"/>
            </a:avLst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800">
                <a:solidFill>
                  <a:srgbClr val="FF0000"/>
                </a:solidFill>
                <a:latin typeface=".VnBodoniH" panose="020B7200000000000000" pitchFamily="34" charset="0"/>
              </a:rPr>
              <a:t>3</a:t>
            </a:r>
          </a:p>
        </p:txBody>
      </p:sp>
      <p:sp>
        <p:nvSpPr>
          <p:cNvPr id="15367" name="AutoShape 7">
            <a:extLst>
              <a:ext uri="{FF2B5EF4-FFF2-40B4-BE49-F238E27FC236}">
                <a16:creationId xmlns:a16="http://schemas.microsoft.com/office/drawing/2014/main" id="{4BE37F90-4729-4C51-99B1-BF4F4666B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1676400"/>
            <a:ext cx="1371600" cy="1187450"/>
          </a:xfrm>
          <a:prstGeom prst="hexagon">
            <a:avLst>
              <a:gd name="adj" fmla="val 28877"/>
              <a:gd name="vf" fmla="val 115470"/>
            </a:avLst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800">
                <a:solidFill>
                  <a:srgbClr val="FF0000"/>
                </a:solidFill>
                <a:latin typeface=".VnBodoniH" panose="020B7200000000000000" pitchFamily="34" charset="0"/>
              </a:rPr>
              <a:t>4</a:t>
            </a:r>
          </a:p>
        </p:txBody>
      </p:sp>
      <p:sp>
        <p:nvSpPr>
          <p:cNvPr id="15368" name="AutoShape 8">
            <a:extLst>
              <a:ext uri="{FF2B5EF4-FFF2-40B4-BE49-F238E27FC236}">
                <a16:creationId xmlns:a16="http://schemas.microsoft.com/office/drawing/2014/main" id="{1E9E9952-DFC3-4B3A-AEA0-F3125118FE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1676400"/>
            <a:ext cx="1371600" cy="1187450"/>
          </a:xfrm>
          <a:prstGeom prst="hexagon">
            <a:avLst>
              <a:gd name="adj" fmla="val 28877"/>
              <a:gd name="vf" fmla="val 115470"/>
            </a:avLst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800">
                <a:solidFill>
                  <a:srgbClr val="FF0000"/>
                </a:solidFill>
                <a:latin typeface=".VnBodoniH" panose="020B7200000000000000" pitchFamily="34" charset="0"/>
              </a:rPr>
              <a:t>5</a:t>
            </a:r>
          </a:p>
        </p:txBody>
      </p:sp>
      <p:sp>
        <p:nvSpPr>
          <p:cNvPr id="15369" name="AutoShape 9">
            <a:extLst>
              <a:ext uri="{FF2B5EF4-FFF2-40B4-BE49-F238E27FC236}">
                <a16:creationId xmlns:a16="http://schemas.microsoft.com/office/drawing/2014/main" id="{97AD4B10-9D6F-4D85-8987-A34BFCF2FA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1676400"/>
            <a:ext cx="1371600" cy="1187450"/>
          </a:xfrm>
          <a:prstGeom prst="hexagon">
            <a:avLst>
              <a:gd name="adj" fmla="val 28877"/>
              <a:gd name="vf" fmla="val 115470"/>
            </a:avLst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800">
                <a:solidFill>
                  <a:srgbClr val="FF0000"/>
                </a:solidFill>
                <a:latin typeface=".VnBodoniH" panose="020B7200000000000000" pitchFamily="34" charset="0"/>
              </a:rPr>
              <a:t>6</a:t>
            </a:r>
          </a:p>
        </p:txBody>
      </p:sp>
      <p:sp>
        <p:nvSpPr>
          <p:cNvPr id="15370" name="AutoShape 10">
            <a:extLst>
              <a:ext uri="{FF2B5EF4-FFF2-40B4-BE49-F238E27FC236}">
                <a16:creationId xmlns:a16="http://schemas.microsoft.com/office/drawing/2014/main" id="{3330262F-3149-422E-96B5-84F60FF4EC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1676400"/>
            <a:ext cx="1371600" cy="1187450"/>
          </a:xfrm>
          <a:prstGeom prst="hexagon">
            <a:avLst>
              <a:gd name="adj" fmla="val 28877"/>
              <a:gd name="vf" fmla="val 115470"/>
            </a:avLst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800">
                <a:solidFill>
                  <a:srgbClr val="FF0000"/>
                </a:solidFill>
                <a:latin typeface=".VnBodoniH" panose="020B7200000000000000" pitchFamily="34" charset="0"/>
              </a:rPr>
              <a:t>7</a:t>
            </a:r>
          </a:p>
        </p:txBody>
      </p:sp>
      <p:sp>
        <p:nvSpPr>
          <p:cNvPr id="15371" name="AutoShape 11">
            <a:extLst>
              <a:ext uri="{FF2B5EF4-FFF2-40B4-BE49-F238E27FC236}">
                <a16:creationId xmlns:a16="http://schemas.microsoft.com/office/drawing/2014/main" id="{2C8F101D-A1A0-484E-9FCC-8318890E38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1676400"/>
            <a:ext cx="1371600" cy="1187450"/>
          </a:xfrm>
          <a:prstGeom prst="hexagon">
            <a:avLst>
              <a:gd name="adj" fmla="val 28877"/>
              <a:gd name="vf" fmla="val 115470"/>
            </a:avLst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800">
                <a:solidFill>
                  <a:srgbClr val="FF0000"/>
                </a:solidFill>
                <a:latin typeface=".VnBodoniH" panose="020B7200000000000000" pitchFamily="34" charset="0"/>
              </a:rPr>
              <a:t>8</a:t>
            </a:r>
          </a:p>
        </p:txBody>
      </p:sp>
      <p:sp>
        <p:nvSpPr>
          <p:cNvPr id="15372" name="AutoShape 12">
            <a:extLst>
              <a:ext uri="{FF2B5EF4-FFF2-40B4-BE49-F238E27FC236}">
                <a16:creationId xmlns:a16="http://schemas.microsoft.com/office/drawing/2014/main" id="{09EDBB48-E14A-465A-9FB3-64D6184FAB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1676400"/>
            <a:ext cx="1371600" cy="1187450"/>
          </a:xfrm>
          <a:prstGeom prst="hexagon">
            <a:avLst>
              <a:gd name="adj" fmla="val 28877"/>
              <a:gd name="vf" fmla="val 115470"/>
            </a:avLst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800">
                <a:solidFill>
                  <a:srgbClr val="FF0000"/>
                </a:solidFill>
                <a:latin typeface=".VnBodoniH" panose="020B7200000000000000" pitchFamily="34" charset="0"/>
              </a:rPr>
              <a:t>9</a:t>
            </a:r>
          </a:p>
        </p:txBody>
      </p:sp>
      <p:sp>
        <p:nvSpPr>
          <p:cNvPr id="15373" name="AutoShape 13">
            <a:extLst>
              <a:ext uri="{FF2B5EF4-FFF2-40B4-BE49-F238E27FC236}">
                <a16:creationId xmlns:a16="http://schemas.microsoft.com/office/drawing/2014/main" id="{5EDCF7BE-1091-411F-BB1A-C7C45E8615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1676400"/>
            <a:ext cx="1371600" cy="1187450"/>
          </a:xfrm>
          <a:prstGeom prst="hexagon">
            <a:avLst>
              <a:gd name="adj" fmla="val 28877"/>
              <a:gd name="vf" fmla="val 115470"/>
            </a:avLst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800">
                <a:solidFill>
                  <a:srgbClr val="FF0000"/>
                </a:solidFill>
                <a:latin typeface=".VnBodoniH" panose="020B7200000000000000" pitchFamily="34" charset="0"/>
              </a:rPr>
              <a:t>10</a:t>
            </a:r>
          </a:p>
        </p:txBody>
      </p:sp>
      <p:sp>
        <p:nvSpPr>
          <p:cNvPr id="8206" name="Text Box 14">
            <a:extLst>
              <a:ext uri="{FF2B5EF4-FFF2-40B4-BE49-F238E27FC236}">
                <a16:creationId xmlns:a16="http://schemas.microsoft.com/office/drawing/2014/main" id="{72D3C8FE-1D2B-4ADA-80B0-6290DD6433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457200"/>
            <a:ext cx="3581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800000"/>
                </a:solidFill>
              </a:rPr>
              <a:t>Chọn kết quả đúng</a:t>
            </a:r>
          </a:p>
        </p:txBody>
      </p:sp>
      <p:sp>
        <p:nvSpPr>
          <p:cNvPr id="8207" name="Oval 15">
            <a:extLst>
              <a:ext uri="{FF2B5EF4-FFF2-40B4-BE49-F238E27FC236}">
                <a16:creationId xmlns:a16="http://schemas.microsoft.com/office/drawing/2014/main" id="{83C0C61F-D391-4191-9BD2-6198B4AA42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079500"/>
            <a:ext cx="2895600" cy="2819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9933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376" name="Text Box 16">
            <a:extLst>
              <a:ext uri="{FF2B5EF4-FFF2-40B4-BE49-F238E27FC236}">
                <a16:creationId xmlns:a16="http://schemas.microsoft.com/office/drawing/2014/main" id="{7713EC2E-434D-4E70-87C5-851452CC35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3581400"/>
            <a:ext cx="4953000" cy="538163"/>
          </a:xfrm>
          <a:prstGeom prst="rect">
            <a:avLst/>
          </a:prstGeom>
          <a:solidFill>
            <a:srgbClr val="FFFF00"/>
          </a:solidFill>
          <a:ln w="1905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800000"/>
                </a:solidFill>
              </a:rPr>
              <a:t>Chu vi của đường tròn là :</a:t>
            </a:r>
          </a:p>
        </p:txBody>
      </p:sp>
      <p:sp>
        <p:nvSpPr>
          <p:cNvPr id="8209" name="Line 17">
            <a:extLst>
              <a:ext uri="{FF2B5EF4-FFF2-40B4-BE49-F238E27FC236}">
                <a16:creationId xmlns:a16="http://schemas.microsoft.com/office/drawing/2014/main" id="{4C910FFE-EACC-4E11-BE74-42152C98ECB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27200" y="2451100"/>
            <a:ext cx="1600200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0" name="Text Box 18">
            <a:extLst>
              <a:ext uri="{FF2B5EF4-FFF2-40B4-BE49-F238E27FC236}">
                <a16:creationId xmlns:a16="http://schemas.microsoft.com/office/drawing/2014/main" id="{5CD67F10-8251-420B-A13B-A637FF9D58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1955800"/>
            <a:ext cx="1219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</a:rPr>
              <a:t>0.5dm</a:t>
            </a:r>
          </a:p>
        </p:txBody>
      </p:sp>
      <p:sp>
        <p:nvSpPr>
          <p:cNvPr id="15379" name="AutoShape 19" descr="a7598a68f4f8f4c1d5126c81abd1f8e0_38455480">
            <a:extLst>
              <a:ext uri="{FF2B5EF4-FFF2-40B4-BE49-F238E27FC236}">
                <a16:creationId xmlns:a16="http://schemas.microsoft.com/office/drawing/2014/main" id="{9F5E4046-B432-402C-A761-E5ADE67906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4191000"/>
            <a:ext cx="2362200" cy="685800"/>
          </a:xfrm>
          <a:prstGeom prst="roundRect">
            <a:avLst>
              <a:gd name="adj" fmla="val 16667"/>
            </a:avLst>
          </a:prstGeom>
          <a:blipFill dpi="0" rotWithShape="1">
            <a:blip r:embed="rId3" cstate="print"/>
            <a:srcRect/>
            <a:stretch>
              <a:fillRect/>
            </a:stretch>
          </a:blipFill>
          <a:ln w="38100" cmpd="dbl">
            <a:solidFill>
              <a:srgbClr val="0000FF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3200" b="1">
                <a:latin typeface="Arial" charset="0"/>
              </a:rPr>
              <a:t>A/ 1,57m</a:t>
            </a:r>
          </a:p>
        </p:txBody>
      </p:sp>
      <p:sp>
        <p:nvSpPr>
          <p:cNvPr id="15380" name="AutoShape 20" descr="a7598a68f4f8f4c1d5126c81abd1f8e0_38455480">
            <a:extLst>
              <a:ext uri="{FF2B5EF4-FFF2-40B4-BE49-F238E27FC236}">
                <a16:creationId xmlns:a16="http://schemas.microsoft.com/office/drawing/2014/main" id="{D428B002-2D5A-42C1-B058-079C92752C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5105400"/>
            <a:ext cx="2362200" cy="685800"/>
          </a:xfrm>
          <a:prstGeom prst="roundRect">
            <a:avLst>
              <a:gd name="adj" fmla="val 16667"/>
            </a:avLst>
          </a:prstGeom>
          <a:blipFill dpi="0" rotWithShape="1">
            <a:blip r:embed="rId3" cstate="print"/>
            <a:srcRect/>
            <a:stretch>
              <a:fillRect/>
            </a:stretch>
          </a:blipFill>
          <a:ln w="38100" cmpd="dbl">
            <a:solidFill>
              <a:srgbClr val="0000FF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3200" b="1">
                <a:latin typeface="Arial" charset="0"/>
              </a:rPr>
              <a:t>B/ 0,785m</a:t>
            </a:r>
          </a:p>
        </p:txBody>
      </p:sp>
      <p:sp>
        <p:nvSpPr>
          <p:cNvPr id="15381" name="AutoShape 21" descr="a7598a68f4f8f4c1d5126c81abd1f8e0_38455480">
            <a:extLst>
              <a:ext uri="{FF2B5EF4-FFF2-40B4-BE49-F238E27FC236}">
                <a16:creationId xmlns:a16="http://schemas.microsoft.com/office/drawing/2014/main" id="{AE3AE2F9-F064-4975-BB5B-E8744F1251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6019800"/>
            <a:ext cx="2362200" cy="685800"/>
          </a:xfrm>
          <a:prstGeom prst="roundRect">
            <a:avLst>
              <a:gd name="adj" fmla="val 16667"/>
            </a:avLst>
          </a:prstGeom>
          <a:blipFill dpi="0" rotWithShape="1">
            <a:blip r:embed="rId3" cstate="print"/>
            <a:srcRect/>
            <a:stretch>
              <a:fillRect/>
            </a:stretch>
          </a:blipFill>
          <a:ln w="38100" cmpd="dbl">
            <a:solidFill>
              <a:srgbClr val="0000FF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3200" b="1">
                <a:latin typeface="Arial" charset="0"/>
              </a:rPr>
              <a:t>C/ 3,14m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5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5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3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3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3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1000"/>
                                        <p:tgtEl>
                                          <p:spTgt spid="15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7" dur="500"/>
                                        <p:tgtEl>
                                          <p:spTgt spid="153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100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4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" dur="50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1000"/>
                                        <p:tgtEl>
                                          <p:spTgt spid="15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2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3" dur="500"/>
                                        <p:tgtEl>
                                          <p:spTgt spid="153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10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0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1" dur="5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10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8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9" dur="5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7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1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76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7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8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10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4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5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8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0" dur="1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92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3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9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8" dur="1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00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1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0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6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08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9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1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4" dur="1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2"/>
                  </p:tgtEl>
                </p:cond>
              </p:nextCondLst>
            </p:seq>
          </p:childTnLst>
        </p:cTn>
      </p:par>
    </p:tnLst>
    <p:bldLst>
      <p:bldP spid="15363" grpId="0" animBg="1"/>
      <p:bldP spid="15364" grpId="0" animBg="1"/>
      <p:bldP spid="15364" grpId="1" animBg="1"/>
      <p:bldP spid="15365" grpId="0" animBg="1"/>
      <p:bldP spid="15365" grpId="1" animBg="1"/>
      <p:bldP spid="15366" grpId="0" animBg="1"/>
      <p:bldP spid="15366" grpId="1" animBg="1"/>
      <p:bldP spid="15367" grpId="0" animBg="1"/>
      <p:bldP spid="15367" grpId="1" animBg="1"/>
      <p:bldP spid="15368" grpId="0" animBg="1"/>
      <p:bldP spid="15368" grpId="1" animBg="1"/>
      <p:bldP spid="15369" grpId="0" animBg="1"/>
      <p:bldP spid="15369" grpId="1" animBg="1"/>
      <p:bldP spid="15370" grpId="0" animBg="1"/>
      <p:bldP spid="15370" grpId="1" animBg="1"/>
      <p:bldP spid="15371" grpId="0" animBg="1"/>
      <p:bldP spid="15371" grpId="1" animBg="1"/>
      <p:bldP spid="15372" grpId="0" animBg="1"/>
      <p:bldP spid="15372" grpId="1" animBg="1"/>
      <p:bldP spid="15373" grpId="0" animBg="1"/>
      <p:bldP spid="15373" grpId="1" animBg="1"/>
      <p:bldP spid="15376" grpId="0" animBg="1"/>
      <p:bldP spid="15379" grpId="0" animBg="1"/>
      <p:bldP spid="15379" grpId="1" animBg="1"/>
      <p:bldP spid="15380" grpId="0" animBg="1"/>
      <p:bldP spid="15380" grpId="1" animBg="1"/>
      <p:bldP spid="1538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5" name="AutoShape 13" descr="SJ056">
            <a:extLst>
              <a:ext uri="{FF2B5EF4-FFF2-40B4-BE49-F238E27FC236}">
                <a16:creationId xmlns:a16="http://schemas.microsoft.com/office/drawing/2014/main" id="{07C98C2A-1410-4A72-B218-642D7B1225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81000"/>
            <a:ext cx="3200400" cy="1066800"/>
          </a:xfrm>
          <a:prstGeom prst="horizontalScroll">
            <a:avLst>
              <a:gd name="adj" fmla="val 12500"/>
            </a:avLst>
          </a:prstGeom>
          <a:blipFill dpi="0" rotWithShape="1">
            <a:blip r:embed="rId2"/>
            <a:srcRect/>
            <a:stretch>
              <a:fillRect/>
            </a:stretch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>
                <a:solidFill>
                  <a:srgbClr val="FFFF00"/>
                </a:solidFill>
                <a:latin typeface=".VnBodoniH" panose="020B7200000000000000" pitchFamily="34" charset="0"/>
              </a:rPr>
              <a:t>Trß ch¬i</a:t>
            </a:r>
          </a:p>
        </p:txBody>
      </p:sp>
      <p:sp>
        <p:nvSpPr>
          <p:cNvPr id="13362" name="AutoShape 50">
            <a:extLst>
              <a:ext uri="{FF2B5EF4-FFF2-40B4-BE49-F238E27FC236}">
                <a16:creationId xmlns:a16="http://schemas.microsoft.com/office/drawing/2014/main" id="{3AD3247C-FB98-49B3-BB2A-1B49B7F503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1676400"/>
            <a:ext cx="1371600" cy="1187450"/>
          </a:xfrm>
          <a:prstGeom prst="hexagon">
            <a:avLst>
              <a:gd name="adj" fmla="val 28877"/>
              <a:gd name="vf" fmla="val 115470"/>
            </a:avLst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800">
                <a:solidFill>
                  <a:srgbClr val="FF0000"/>
                </a:solidFill>
                <a:latin typeface=".VnBodoniH" panose="020B7200000000000000" pitchFamily="34" charset="0"/>
              </a:rPr>
              <a:t>0</a:t>
            </a:r>
          </a:p>
        </p:txBody>
      </p:sp>
      <p:sp>
        <p:nvSpPr>
          <p:cNvPr id="13363" name="AutoShape 51">
            <a:extLst>
              <a:ext uri="{FF2B5EF4-FFF2-40B4-BE49-F238E27FC236}">
                <a16:creationId xmlns:a16="http://schemas.microsoft.com/office/drawing/2014/main" id="{C6BB0F82-0E5E-4099-8E44-EFADA31575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1676400"/>
            <a:ext cx="1371600" cy="1187450"/>
          </a:xfrm>
          <a:prstGeom prst="hexagon">
            <a:avLst>
              <a:gd name="adj" fmla="val 28877"/>
              <a:gd name="vf" fmla="val 115470"/>
            </a:avLst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800">
                <a:solidFill>
                  <a:srgbClr val="FF0000"/>
                </a:solidFill>
                <a:latin typeface=".VnBodoniH" panose="020B7200000000000000" pitchFamily="34" charset="0"/>
              </a:rPr>
              <a:t>1</a:t>
            </a:r>
          </a:p>
        </p:txBody>
      </p:sp>
      <p:sp>
        <p:nvSpPr>
          <p:cNvPr id="13364" name="AutoShape 52">
            <a:extLst>
              <a:ext uri="{FF2B5EF4-FFF2-40B4-BE49-F238E27FC236}">
                <a16:creationId xmlns:a16="http://schemas.microsoft.com/office/drawing/2014/main" id="{6474646F-6D04-4FB5-AFE1-95846F8912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1676400"/>
            <a:ext cx="1371600" cy="1187450"/>
          </a:xfrm>
          <a:prstGeom prst="hexagon">
            <a:avLst>
              <a:gd name="adj" fmla="val 28877"/>
              <a:gd name="vf" fmla="val 115470"/>
            </a:avLst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800">
                <a:solidFill>
                  <a:srgbClr val="FF0000"/>
                </a:solidFill>
                <a:latin typeface=".VnBodoniH" panose="020B7200000000000000" pitchFamily="34" charset="0"/>
              </a:rPr>
              <a:t>2</a:t>
            </a:r>
          </a:p>
        </p:txBody>
      </p:sp>
      <p:sp>
        <p:nvSpPr>
          <p:cNvPr id="13365" name="AutoShape 53">
            <a:extLst>
              <a:ext uri="{FF2B5EF4-FFF2-40B4-BE49-F238E27FC236}">
                <a16:creationId xmlns:a16="http://schemas.microsoft.com/office/drawing/2014/main" id="{33A1E145-AD3F-4F75-AB47-4A8D383BFD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1676400"/>
            <a:ext cx="1371600" cy="1187450"/>
          </a:xfrm>
          <a:prstGeom prst="hexagon">
            <a:avLst>
              <a:gd name="adj" fmla="val 28877"/>
              <a:gd name="vf" fmla="val 115470"/>
            </a:avLst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800">
                <a:solidFill>
                  <a:srgbClr val="FF0000"/>
                </a:solidFill>
                <a:latin typeface=".VnBodoniH" panose="020B7200000000000000" pitchFamily="34" charset="0"/>
              </a:rPr>
              <a:t>3</a:t>
            </a:r>
          </a:p>
        </p:txBody>
      </p:sp>
      <p:sp>
        <p:nvSpPr>
          <p:cNvPr id="13366" name="AutoShape 54">
            <a:extLst>
              <a:ext uri="{FF2B5EF4-FFF2-40B4-BE49-F238E27FC236}">
                <a16:creationId xmlns:a16="http://schemas.microsoft.com/office/drawing/2014/main" id="{8E9F5A15-A775-424B-BFC4-16DD8F282E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1676400"/>
            <a:ext cx="1371600" cy="1187450"/>
          </a:xfrm>
          <a:prstGeom prst="hexagon">
            <a:avLst>
              <a:gd name="adj" fmla="val 28877"/>
              <a:gd name="vf" fmla="val 115470"/>
            </a:avLst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800">
                <a:solidFill>
                  <a:srgbClr val="FF0000"/>
                </a:solidFill>
                <a:latin typeface=".VnBodoniH" panose="020B7200000000000000" pitchFamily="34" charset="0"/>
              </a:rPr>
              <a:t>4</a:t>
            </a:r>
          </a:p>
        </p:txBody>
      </p:sp>
      <p:sp>
        <p:nvSpPr>
          <p:cNvPr id="13367" name="AutoShape 55">
            <a:extLst>
              <a:ext uri="{FF2B5EF4-FFF2-40B4-BE49-F238E27FC236}">
                <a16:creationId xmlns:a16="http://schemas.microsoft.com/office/drawing/2014/main" id="{05C6BFBE-777E-4F1E-90D7-28BC26DC40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1676400"/>
            <a:ext cx="1371600" cy="1187450"/>
          </a:xfrm>
          <a:prstGeom prst="hexagon">
            <a:avLst>
              <a:gd name="adj" fmla="val 28877"/>
              <a:gd name="vf" fmla="val 115470"/>
            </a:avLst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800">
                <a:solidFill>
                  <a:srgbClr val="FF0000"/>
                </a:solidFill>
                <a:latin typeface=".VnBodoniH" panose="020B7200000000000000" pitchFamily="34" charset="0"/>
              </a:rPr>
              <a:t>5</a:t>
            </a:r>
          </a:p>
        </p:txBody>
      </p:sp>
      <p:sp>
        <p:nvSpPr>
          <p:cNvPr id="13368" name="AutoShape 56">
            <a:extLst>
              <a:ext uri="{FF2B5EF4-FFF2-40B4-BE49-F238E27FC236}">
                <a16:creationId xmlns:a16="http://schemas.microsoft.com/office/drawing/2014/main" id="{962CEC9A-EAB9-44DA-9BFB-97EA8707AA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1676400"/>
            <a:ext cx="1371600" cy="1187450"/>
          </a:xfrm>
          <a:prstGeom prst="hexagon">
            <a:avLst>
              <a:gd name="adj" fmla="val 28877"/>
              <a:gd name="vf" fmla="val 115470"/>
            </a:avLst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800">
                <a:solidFill>
                  <a:srgbClr val="FF0000"/>
                </a:solidFill>
                <a:latin typeface=".VnBodoniH" panose="020B7200000000000000" pitchFamily="34" charset="0"/>
              </a:rPr>
              <a:t>6</a:t>
            </a:r>
          </a:p>
        </p:txBody>
      </p:sp>
      <p:sp>
        <p:nvSpPr>
          <p:cNvPr id="13369" name="AutoShape 57">
            <a:extLst>
              <a:ext uri="{FF2B5EF4-FFF2-40B4-BE49-F238E27FC236}">
                <a16:creationId xmlns:a16="http://schemas.microsoft.com/office/drawing/2014/main" id="{8B37C424-EDE7-4D50-B291-D56BCB5268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1676400"/>
            <a:ext cx="1371600" cy="1187450"/>
          </a:xfrm>
          <a:prstGeom prst="hexagon">
            <a:avLst>
              <a:gd name="adj" fmla="val 28877"/>
              <a:gd name="vf" fmla="val 115470"/>
            </a:avLst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800">
                <a:solidFill>
                  <a:srgbClr val="FF0000"/>
                </a:solidFill>
                <a:latin typeface=".VnBodoniH" panose="020B7200000000000000" pitchFamily="34" charset="0"/>
              </a:rPr>
              <a:t>7</a:t>
            </a:r>
          </a:p>
        </p:txBody>
      </p:sp>
      <p:sp>
        <p:nvSpPr>
          <p:cNvPr id="13370" name="AutoShape 58">
            <a:extLst>
              <a:ext uri="{FF2B5EF4-FFF2-40B4-BE49-F238E27FC236}">
                <a16:creationId xmlns:a16="http://schemas.microsoft.com/office/drawing/2014/main" id="{90D36901-1F6A-4647-BDD5-5C5D00AC7B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1676400"/>
            <a:ext cx="1371600" cy="1187450"/>
          </a:xfrm>
          <a:prstGeom prst="hexagon">
            <a:avLst>
              <a:gd name="adj" fmla="val 28877"/>
              <a:gd name="vf" fmla="val 115470"/>
            </a:avLst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800">
                <a:solidFill>
                  <a:srgbClr val="FF0000"/>
                </a:solidFill>
                <a:latin typeface=".VnBodoniH" panose="020B7200000000000000" pitchFamily="34" charset="0"/>
              </a:rPr>
              <a:t>8</a:t>
            </a:r>
          </a:p>
        </p:txBody>
      </p:sp>
      <p:sp>
        <p:nvSpPr>
          <p:cNvPr id="13371" name="AutoShape 59">
            <a:extLst>
              <a:ext uri="{FF2B5EF4-FFF2-40B4-BE49-F238E27FC236}">
                <a16:creationId xmlns:a16="http://schemas.microsoft.com/office/drawing/2014/main" id="{53F20904-1D1A-46AA-9E00-6B56F9EB45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1676400"/>
            <a:ext cx="1371600" cy="1187450"/>
          </a:xfrm>
          <a:prstGeom prst="hexagon">
            <a:avLst>
              <a:gd name="adj" fmla="val 28877"/>
              <a:gd name="vf" fmla="val 115470"/>
            </a:avLst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800">
                <a:solidFill>
                  <a:srgbClr val="FF0000"/>
                </a:solidFill>
                <a:latin typeface=".VnBodoniH" panose="020B7200000000000000" pitchFamily="34" charset="0"/>
              </a:rPr>
              <a:t>9</a:t>
            </a:r>
          </a:p>
        </p:txBody>
      </p:sp>
      <p:sp>
        <p:nvSpPr>
          <p:cNvPr id="13372" name="AutoShape 60">
            <a:extLst>
              <a:ext uri="{FF2B5EF4-FFF2-40B4-BE49-F238E27FC236}">
                <a16:creationId xmlns:a16="http://schemas.microsoft.com/office/drawing/2014/main" id="{30C61CEC-F1B8-4A65-9B32-E54A4BA466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1676400"/>
            <a:ext cx="1371600" cy="1187450"/>
          </a:xfrm>
          <a:prstGeom prst="hexagon">
            <a:avLst>
              <a:gd name="adj" fmla="val 28877"/>
              <a:gd name="vf" fmla="val 115470"/>
            </a:avLst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800">
                <a:solidFill>
                  <a:srgbClr val="FF0000"/>
                </a:solidFill>
                <a:latin typeface=".VnBodoniH" panose="020B7200000000000000" pitchFamily="34" charset="0"/>
              </a:rPr>
              <a:t>10</a:t>
            </a:r>
          </a:p>
        </p:txBody>
      </p:sp>
      <p:sp>
        <p:nvSpPr>
          <p:cNvPr id="9230" name="Text Box 62">
            <a:extLst>
              <a:ext uri="{FF2B5EF4-FFF2-40B4-BE49-F238E27FC236}">
                <a16:creationId xmlns:a16="http://schemas.microsoft.com/office/drawing/2014/main" id="{9E99B048-5D63-4FF3-A085-8B06997667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8600"/>
            <a:ext cx="3581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800000"/>
                </a:solidFill>
              </a:rPr>
              <a:t>Chọn kết quả đúng</a:t>
            </a:r>
          </a:p>
        </p:txBody>
      </p:sp>
      <p:sp>
        <p:nvSpPr>
          <p:cNvPr id="13376" name="Text Box 64">
            <a:extLst>
              <a:ext uri="{FF2B5EF4-FFF2-40B4-BE49-F238E27FC236}">
                <a16:creationId xmlns:a16="http://schemas.microsoft.com/office/drawing/2014/main" id="{8EBAAA08-FCC1-4BBC-A42E-D526378211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500" y="4368800"/>
            <a:ext cx="6629400" cy="538163"/>
          </a:xfrm>
          <a:prstGeom prst="rect">
            <a:avLst/>
          </a:prstGeom>
          <a:solidFill>
            <a:srgbClr val="FFFF00"/>
          </a:solidFill>
          <a:ln w="1905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800000"/>
                </a:solidFill>
              </a:rPr>
              <a:t>Diện tích của hình tam giác ABC là :</a:t>
            </a:r>
          </a:p>
        </p:txBody>
      </p:sp>
      <p:sp>
        <p:nvSpPr>
          <p:cNvPr id="9232" name="Text Box 66">
            <a:extLst>
              <a:ext uri="{FF2B5EF4-FFF2-40B4-BE49-F238E27FC236}">
                <a16:creationId xmlns:a16="http://schemas.microsoft.com/office/drawing/2014/main" id="{0A2F67DE-A68C-44C4-9A0A-F076AA5C64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247900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/>
              <a:t>3m</a:t>
            </a:r>
          </a:p>
        </p:txBody>
      </p:sp>
      <p:sp>
        <p:nvSpPr>
          <p:cNvPr id="13381" name="AutoShape 69" descr="a7598a68f4f8f4c1d5126c81abd1f8e0_38455480">
            <a:extLst>
              <a:ext uri="{FF2B5EF4-FFF2-40B4-BE49-F238E27FC236}">
                <a16:creationId xmlns:a16="http://schemas.microsoft.com/office/drawing/2014/main" id="{5DD76090-54BC-45C2-A091-2DBC18576E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5384800"/>
            <a:ext cx="2362200" cy="685800"/>
          </a:xfrm>
          <a:prstGeom prst="roundRect">
            <a:avLst>
              <a:gd name="adj" fmla="val 16667"/>
            </a:avLst>
          </a:prstGeom>
          <a:blipFill dpi="0" rotWithShape="1">
            <a:blip r:embed="rId3" cstate="print"/>
            <a:srcRect/>
            <a:stretch>
              <a:fillRect/>
            </a:stretch>
          </a:blipFill>
          <a:ln w="38100" cmpd="dbl">
            <a:solidFill>
              <a:srgbClr val="0000FF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3200" b="1">
                <a:latin typeface="Arial" charset="0"/>
              </a:rPr>
              <a:t>A/ 3m</a:t>
            </a:r>
            <a:r>
              <a:rPr lang="en-US" sz="3200" b="1" baseline="30000">
                <a:latin typeface="Arial" charset="0"/>
              </a:rPr>
              <a:t>2</a:t>
            </a:r>
            <a:endParaRPr lang="en-US" sz="3200" b="1">
              <a:latin typeface="Arial" charset="0"/>
            </a:endParaRPr>
          </a:p>
        </p:txBody>
      </p:sp>
      <p:sp>
        <p:nvSpPr>
          <p:cNvPr id="13382" name="AutoShape 70" descr="a7598a68f4f8f4c1d5126c81abd1f8e0_38455480">
            <a:extLst>
              <a:ext uri="{FF2B5EF4-FFF2-40B4-BE49-F238E27FC236}">
                <a16:creationId xmlns:a16="http://schemas.microsoft.com/office/drawing/2014/main" id="{56F2F28C-0078-4F1E-A07D-135F0DF270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5410200"/>
            <a:ext cx="2362200" cy="685800"/>
          </a:xfrm>
          <a:prstGeom prst="roundRect">
            <a:avLst>
              <a:gd name="adj" fmla="val 16667"/>
            </a:avLst>
          </a:prstGeom>
          <a:blipFill dpi="0" rotWithShape="1">
            <a:blip r:embed="rId3" cstate="print"/>
            <a:srcRect/>
            <a:stretch>
              <a:fillRect/>
            </a:stretch>
          </a:blipFill>
          <a:ln w="38100" cmpd="dbl">
            <a:solidFill>
              <a:srgbClr val="0000FF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3200" b="1">
                <a:latin typeface="Arial" charset="0"/>
              </a:rPr>
              <a:t>B/ 6m</a:t>
            </a:r>
            <a:r>
              <a:rPr lang="en-US" sz="3200" b="1" baseline="30000">
                <a:latin typeface="Arial" charset="0"/>
              </a:rPr>
              <a:t>2</a:t>
            </a:r>
            <a:endParaRPr lang="en-US" sz="3200" b="1">
              <a:latin typeface="Arial" charset="0"/>
            </a:endParaRPr>
          </a:p>
        </p:txBody>
      </p:sp>
      <p:sp>
        <p:nvSpPr>
          <p:cNvPr id="13383" name="AutoShape 71" descr="a7598a68f4f8f4c1d5126c81abd1f8e0_38455480">
            <a:extLst>
              <a:ext uri="{FF2B5EF4-FFF2-40B4-BE49-F238E27FC236}">
                <a16:creationId xmlns:a16="http://schemas.microsoft.com/office/drawing/2014/main" id="{1E0087DF-32D5-4129-ACC2-8F0B15EAA6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5410200"/>
            <a:ext cx="2362200" cy="685800"/>
          </a:xfrm>
          <a:prstGeom prst="roundRect">
            <a:avLst>
              <a:gd name="adj" fmla="val 16667"/>
            </a:avLst>
          </a:prstGeom>
          <a:blipFill dpi="0" rotWithShape="1">
            <a:blip r:embed="rId3" cstate="print"/>
            <a:srcRect/>
            <a:stretch>
              <a:fillRect/>
            </a:stretch>
          </a:blipFill>
          <a:ln w="38100" cmpd="dbl">
            <a:solidFill>
              <a:srgbClr val="0000FF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3200" b="1">
                <a:latin typeface="Arial" charset="0"/>
              </a:rPr>
              <a:t>C/ 5m</a:t>
            </a:r>
            <a:r>
              <a:rPr lang="en-US" sz="3200" b="1" baseline="30000">
                <a:latin typeface="Arial" charset="0"/>
              </a:rPr>
              <a:t>2</a:t>
            </a:r>
            <a:endParaRPr lang="en-US" sz="3200" b="1">
              <a:latin typeface="Arial" charset="0"/>
            </a:endParaRPr>
          </a:p>
        </p:txBody>
      </p:sp>
      <p:sp>
        <p:nvSpPr>
          <p:cNvPr id="9236" name="Text Box 73">
            <a:extLst>
              <a:ext uri="{FF2B5EF4-FFF2-40B4-BE49-F238E27FC236}">
                <a16:creationId xmlns:a16="http://schemas.microsoft.com/office/drawing/2014/main" id="{CAA184C7-4925-437E-9404-FBCBEC3AEA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4100" y="736600"/>
            <a:ext cx="457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</a:rPr>
              <a:t>A</a:t>
            </a:r>
          </a:p>
        </p:txBody>
      </p:sp>
      <p:sp>
        <p:nvSpPr>
          <p:cNvPr id="9237" name="Text Box 74">
            <a:extLst>
              <a:ext uri="{FF2B5EF4-FFF2-40B4-BE49-F238E27FC236}">
                <a16:creationId xmlns:a16="http://schemas.microsoft.com/office/drawing/2014/main" id="{E7155877-ECA4-47CC-A1DA-34287384B2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600" y="3644900"/>
            <a:ext cx="381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</a:rPr>
              <a:t>B</a:t>
            </a:r>
          </a:p>
        </p:txBody>
      </p:sp>
      <p:sp>
        <p:nvSpPr>
          <p:cNvPr id="9238" name="Text Box 75">
            <a:extLst>
              <a:ext uri="{FF2B5EF4-FFF2-40B4-BE49-F238E27FC236}">
                <a16:creationId xmlns:a16="http://schemas.microsoft.com/office/drawing/2014/main" id="{7B8480CE-1278-43ED-9748-07C091BA48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4800" y="3619500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</a:rPr>
              <a:t>C</a:t>
            </a:r>
          </a:p>
        </p:txBody>
      </p:sp>
      <p:sp>
        <p:nvSpPr>
          <p:cNvPr id="9239" name="Text Box 78">
            <a:extLst>
              <a:ext uri="{FF2B5EF4-FFF2-40B4-BE49-F238E27FC236}">
                <a16:creationId xmlns:a16="http://schemas.microsoft.com/office/drawing/2014/main" id="{C75BA396-8626-46D6-AC36-9C8C0E423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644900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/>
              <a:t>2m</a:t>
            </a:r>
          </a:p>
        </p:txBody>
      </p:sp>
      <p:sp>
        <p:nvSpPr>
          <p:cNvPr id="9240" name="AutoShape 79">
            <a:extLst>
              <a:ext uri="{FF2B5EF4-FFF2-40B4-BE49-F238E27FC236}">
                <a16:creationId xmlns:a16="http://schemas.microsoft.com/office/drawing/2014/main" id="{25E1B063-2363-4D2A-8E95-1FA285446D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000" y="1181100"/>
            <a:ext cx="1905000" cy="2514600"/>
          </a:xfrm>
          <a:prstGeom prst="rtTriangle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41" name="Rectangle 77">
            <a:extLst>
              <a:ext uri="{FF2B5EF4-FFF2-40B4-BE49-F238E27FC236}">
                <a16:creationId xmlns:a16="http://schemas.microsoft.com/office/drawing/2014/main" id="{1FAD00F4-7C5F-40E6-AE61-8EB4B4D664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700" y="3454400"/>
            <a:ext cx="244475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3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13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13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13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0" dur="500"/>
                                        <p:tgtEl>
                                          <p:spTgt spid="133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3" dur="500"/>
                                        <p:tgtEl>
                                          <p:spTgt spid="133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3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1000"/>
                                        <p:tgtEl>
                                          <p:spTgt spid="13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" dur="500"/>
                                        <p:tgtEl>
                                          <p:spTgt spid="133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1000"/>
                                        <p:tgtEl>
                                          <p:spTgt spid="13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1" dur="500"/>
                                        <p:tgtEl>
                                          <p:spTgt spid="133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1000"/>
                                        <p:tgtEl>
                                          <p:spTgt spid="13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8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9" dur="500"/>
                                        <p:tgtEl>
                                          <p:spTgt spid="133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1000"/>
                                        <p:tgtEl>
                                          <p:spTgt spid="13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6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7" dur="500"/>
                                        <p:tgtEl>
                                          <p:spTgt spid="133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1000"/>
                                        <p:tgtEl>
                                          <p:spTgt spid="13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4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5" dur="500"/>
                                        <p:tgtEl>
                                          <p:spTgt spid="133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1000"/>
                                        <p:tgtEl>
                                          <p:spTgt spid="13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72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3" dur="500"/>
                                        <p:tgtEl>
                                          <p:spTgt spid="133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1000"/>
                                        <p:tgtEl>
                                          <p:spTgt spid="13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0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1" dur="500"/>
                                        <p:tgtEl>
                                          <p:spTgt spid="133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8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1000"/>
                                        <p:tgtEl>
                                          <p:spTgt spid="13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88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9" dur="500"/>
                                        <p:tgtEl>
                                          <p:spTgt spid="133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9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4" dur="1000"/>
                                        <p:tgtEl>
                                          <p:spTgt spid="13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96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7" dur="500"/>
                                        <p:tgtEl>
                                          <p:spTgt spid="133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0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2" dur="1000"/>
                                        <p:tgtEl>
                                          <p:spTgt spid="13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04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5" dur="500"/>
                                        <p:tgtEl>
                                          <p:spTgt spid="13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0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0" dur="1000"/>
                                        <p:tgtEl>
                                          <p:spTgt spid="13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25"/>
                  </p:tgtEl>
                </p:cond>
              </p:nextCondLst>
            </p:seq>
          </p:childTnLst>
        </p:cTn>
      </p:par>
    </p:tnLst>
    <p:bldLst>
      <p:bldP spid="13362" grpId="0" animBg="1"/>
      <p:bldP spid="13363" grpId="0" animBg="1"/>
      <p:bldP spid="13363" grpId="1" animBg="1"/>
      <p:bldP spid="13364" grpId="0" animBg="1"/>
      <p:bldP spid="13364" grpId="1" animBg="1"/>
      <p:bldP spid="13365" grpId="0" animBg="1"/>
      <p:bldP spid="13365" grpId="1" animBg="1"/>
      <p:bldP spid="13366" grpId="0" animBg="1"/>
      <p:bldP spid="13366" grpId="1" animBg="1"/>
      <p:bldP spid="13367" grpId="0" animBg="1"/>
      <p:bldP spid="13367" grpId="1" animBg="1"/>
      <p:bldP spid="13368" grpId="0" animBg="1"/>
      <p:bldP spid="13368" grpId="1" animBg="1"/>
      <p:bldP spid="13369" grpId="0" animBg="1"/>
      <p:bldP spid="13369" grpId="1" animBg="1"/>
      <p:bldP spid="13370" grpId="0" animBg="1"/>
      <p:bldP spid="13370" grpId="1" animBg="1"/>
      <p:bldP spid="13371" grpId="0" animBg="1"/>
      <p:bldP spid="13371" grpId="1" animBg="1"/>
      <p:bldP spid="13372" grpId="0" animBg="1"/>
      <p:bldP spid="13372" grpId="1" animBg="1"/>
      <p:bldP spid="13376" grpId="0" animBg="1"/>
      <p:bldP spid="13381" grpId="0" animBg="1"/>
      <p:bldP spid="13382" grpId="0" animBg="1"/>
      <p:bldP spid="13382" grpId="1" animBg="1"/>
      <p:bldP spid="13383" grpId="0" animBg="1"/>
      <p:bldP spid="13383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" descr="SJ056">
            <a:extLst>
              <a:ext uri="{FF2B5EF4-FFF2-40B4-BE49-F238E27FC236}">
                <a16:creationId xmlns:a16="http://schemas.microsoft.com/office/drawing/2014/main" id="{40F47833-0988-4067-AFEC-44AECF7AD3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81000"/>
            <a:ext cx="3200400" cy="1066800"/>
          </a:xfrm>
          <a:prstGeom prst="horizontalScroll">
            <a:avLst>
              <a:gd name="adj" fmla="val 12500"/>
            </a:avLst>
          </a:prstGeom>
          <a:blipFill dpi="0" rotWithShape="1">
            <a:blip r:embed="rId2"/>
            <a:srcRect/>
            <a:stretch>
              <a:fillRect/>
            </a:stretch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>
                <a:solidFill>
                  <a:srgbClr val="FFFF00"/>
                </a:solidFill>
                <a:latin typeface=".VnBodoniH" panose="020B7200000000000000" pitchFamily="34" charset="0"/>
              </a:rPr>
              <a:t>Trß ch¬i</a:t>
            </a:r>
          </a:p>
        </p:txBody>
      </p:sp>
      <p:sp>
        <p:nvSpPr>
          <p:cNvPr id="16387" name="AutoShape 3">
            <a:extLst>
              <a:ext uri="{FF2B5EF4-FFF2-40B4-BE49-F238E27FC236}">
                <a16:creationId xmlns:a16="http://schemas.microsoft.com/office/drawing/2014/main" id="{676A49A7-7F82-4B15-B293-6204AF5849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1676400"/>
            <a:ext cx="1371600" cy="1187450"/>
          </a:xfrm>
          <a:prstGeom prst="hexagon">
            <a:avLst>
              <a:gd name="adj" fmla="val 28877"/>
              <a:gd name="vf" fmla="val 115470"/>
            </a:avLst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800">
                <a:solidFill>
                  <a:srgbClr val="FF0000"/>
                </a:solidFill>
                <a:latin typeface=".VnBodoniH" panose="020B7200000000000000" pitchFamily="34" charset="0"/>
              </a:rPr>
              <a:t>0</a:t>
            </a:r>
          </a:p>
        </p:txBody>
      </p:sp>
      <p:sp>
        <p:nvSpPr>
          <p:cNvPr id="16388" name="AutoShape 4">
            <a:extLst>
              <a:ext uri="{FF2B5EF4-FFF2-40B4-BE49-F238E27FC236}">
                <a16:creationId xmlns:a16="http://schemas.microsoft.com/office/drawing/2014/main" id="{1D2463A0-BC1B-4EC9-9C26-33F8D30E97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1676400"/>
            <a:ext cx="1371600" cy="1187450"/>
          </a:xfrm>
          <a:prstGeom prst="hexagon">
            <a:avLst>
              <a:gd name="adj" fmla="val 28877"/>
              <a:gd name="vf" fmla="val 115470"/>
            </a:avLst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800">
                <a:solidFill>
                  <a:srgbClr val="FF0000"/>
                </a:solidFill>
                <a:latin typeface=".VnBodoniH" panose="020B7200000000000000" pitchFamily="34" charset="0"/>
              </a:rPr>
              <a:t>1</a:t>
            </a:r>
          </a:p>
        </p:txBody>
      </p:sp>
      <p:sp>
        <p:nvSpPr>
          <p:cNvPr id="16389" name="AutoShape 5">
            <a:extLst>
              <a:ext uri="{FF2B5EF4-FFF2-40B4-BE49-F238E27FC236}">
                <a16:creationId xmlns:a16="http://schemas.microsoft.com/office/drawing/2014/main" id="{18E8687A-286B-403B-8454-0515A2EAED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1676400"/>
            <a:ext cx="1371600" cy="1187450"/>
          </a:xfrm>
          <a:prstGeom prst="hexagon">
            <a:avLst>
              <a:gd name="adj" fmla="val 28877"/>
              <a:gd name="vf" fmla="val 115470"/>
            </a:avLst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800">
                <a:solidFill>
                  <a:srgbClr val="FF0000"/>
                </a:solidFill>
                <a:latin typeface=".VnBodoniH" panose="020B7200000000000000" pitchFamily="34" charset="0"/>
              </a:rPr>
              <a:t>2</a:t>
            </a:r>
          </a:p>
        </p:txBody>
      </p:sp>
      <p:sp>
        <p:nvSpPr>
          <p:cNvPr id="16390" name="AutoShape 6">
            <a:extLst>
              <a:ext uri="{FF2B5EF4-FFF2-40B4-BE49-F238E27FC236}">
                <a16:creationId xmlns:a16="http://schemas.microsoft.com/office/drawing/2014/main" id="{37F5B653-CF58-4FB1-A8B6-17F5171172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1676400"/>
            <a:ext cx="1371600" cy="1187450"/>
          </a:xfrm>
          <a:prstGeom prst="hexagon">
            <a:avLst>
              <a:gd name="adj" fmla="val 28877"/>
              <a:gd name="vf" fmla="val 115470"/>
            </a:avLst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800">
                <a:solidFill>
                  <a:srgbClr val="FF0000"/>
                </a:solidFill>
                <a:latin typeface=".VnBodoniH" panose="020B7200000000000000" pitchFamily="34" charset="0"/>
              </a:rPr>
              <a:t>3</a:t>
            </a:r>
          </a:p>
        </p:txBody>
      </p:sp>
      <p:sp>
        <p:nvSpPr>
          <p:cNvPr id="16391" name="AutoShape 7">
            <a:extLst>
              <a:ext uri="{FF2B5EF4-FFF2-40B4-BE49-F238E27FC236}">
                <a16:creationId xmlns:a16="http://schemas.microsoft.com/office/drawing/2014/main" id="{7BCDD80B-44CC-47A6-9CFB-F5F8BB787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1676400"/>
            <a:ext cx="1371600" cy="1187450"/>
          </a:xfrm>
          <a:prstGeom prst="hexagon">
            <a:avLst>
              <a:gd name="adj" fmla="val 28877"/>
              <a:gd name="vf" fmla="val 115470"/>
            </a:avLst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800">
                <a:solidFill>
                  <a:srgbClr val="FF0000"/>
                </a:solidFill>
                <a:latin typeface=".VnBodoniH" panose="020B7200000000000000" pitchFamily="34" charset="0"/>
              </a:rPr>
              <a:t>4</a:t>
            </a:r>
          </a:p>
        </p:txBody>
      </p:sp>
      <p:sp>
        <p:nvSpPr>
          <p:cNvPr id="16392" name="AutoShape 8">
            <a:extLst>
              <a:ext uri="{FF2B5EF4-FFF2-40B4-BE49-F238E27FC236}">
                <a16:creationId xmlns:a16="http://schemas.microsoft.com/office/drawing/2014/main" id="{6AD1845A-73AD-427A-B107-E03D66CE3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1676400"/>
            <a:ext cx="1371600" cy="1187450"/>
          </a:xfrm>
          <a:prstGeom prst="hexagon">
            <a:avLst>
              <a:gd name="adj" fmla="val 28877"/>
              <a:gd name="vf" fmla="val 115470"/>
            </a:avLst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800">
                <a:solidFill>
                  <a:srgbClr val="FF0000"/>
                </a:solidFill>
                <a:latin typeface=".VnBodoniH" panose="020B7200000000000000" pitchFamily="34" charset="0"/>
              </a:rPr>
              <a:t>5</a:t>
            </a:r>
          </a:p>
        </p:txBody>
      </p:sp>
      <p:sp>
        <p:nvSpPr>
          <p:cNvPr id="16393" name="AutoShape 9">
            <a:extLst>
              <a:ext uri="{FF2B5EF4-FFF2-40B4-BE49-F238E27FC236}">
                <a16:creationId xmlns:a16="http://schemas.microsoft.com/office/drawing/2014/main" id="{5B1BE8EE-F2C7-4915-BC06-6AFEEC129A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1676400"/>
            <a:ext cx="1371600" cy="1187450"/>
          </a:xfrm>
          <a:prstGeom prst="hexagon">
            <a:avLst>
              <a:gd name="adj" fmla="val 28877"/>
              <a:gd name="vf" fmla="val 115470"/>
            </a:avLst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800">
                <a:solidFill>
                  <a:srgbClr val="FF0000"/>
                </a:solidFill>
                <a:latin typeface=".VnBodoniH" panose="020B7200000000000000" pitchFamily="34" charset="0"/>
              </a:rPr>
              <a:t>6</a:t>
            </a:r>
          </a:p>
        </p:txBody>
      </p:sp>
      <p:sp>
        <p:nvSpPr>
          <p:cNvPr id="16394" name="AutoShape 10">
            <a:extLst>
              <a:ext uri="{FF2B5EF4-FFF2-40B4-BE49-F238E27FC236}">
                <a16:creationId xmlns:a16="http://schemas.microsoft.com/office/drawing/2014/main" id="{C0C04F6B-54E2-4076-AE2A-B95379D509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1676400"/>
            <a:ext cx="1371600" cy="1187450"/>
          </a:xfrm>
          <a:prstGeom prst="hexagon">
            <a:avLst>
              <a:gd name="adj" fmla="val 28877"/>
              <a:gd name="vf" fmla="val 115470"/>
            </a:avLst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800">
                <a:solidFill>
                  <a:srgbClr val="FF0000"/>
                </a:solidFill>
                <a:latin typeface=".VnBodoniH" panose="020B7200000000000000" pitchFamily="34" charset="0"/>
              </a:rPr>
              <a:t>7</a:t>
            </a:r>
          </a:p>
        </p:txBody>
      </p:sp>
      <p:sp>
        <p:nvSpPr>
          <p:cNvPr id="16395" name="AutoShape 11">
            <a:extLst>
              <a:ext uri="{FF2B5EF4-FFF2-40B4-BE49-F238E27FC236}">
                <a16:creationId xmlns:a16="http://schemas.microsoft.com/office/drawing/2014/main" id="{FDC98CBF-8D5A-464D-B7A2-70E0151C3B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1676400"/>
            <a:ext cx="1371600" cy="1187450"/>
          </a:xfrm>
          <a:prstGeom prst="hexagon">
            <a:avLst>
              <a:gd name="adj" fmla="val 28877"/>
              <a:gd name="vf" fmla="val 115470"/>
            </a:avLst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800">
                <a:solidFill>
                  <a:srgbClr val="FF0000"/>
                </a:solidFill>
                <a:latin typeface=".VnBodoniH" panose="020B7200000000000000" pitchFamily="34" charset="0"/>
              </a:rPr>
              <a:t>8</a:t>
            </a:r>
          </a:p>
        </p:txBody>
      </p:sp>
      <p:sp>
        <p:nvSpPr>
          <p:cNvPr id="16396" name="AutoShape 12">
            <a:extLst>
              <a:ext uri="{FF2B5EF4-FFF2-40B4-BE49-F238E27FC236}">
                <a16:creationId xmlns:a16="http://schemas.microsoft.com/office/drawing/2014/main" id="{29A512E5-E2BC-4864-91B8-6FA6EE87E9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1676400"/>
            <a:ext cx="1371600" cy="1187450"/>
          </a:xfrm>
          <a:prstGeom prst="hexagon">
            <a:avLst>
              <a:gd name="adj" fmla="val 28877"/>
              <a:gd name="vf" fmla="val 115470"/>
            </a:avLst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800">
                <a:solidFill>
                  <a:srgbClr val="FF0000"/>
                </a:solidFill>
                <a:latin typeface=".VnBodoniH" panose="020B7200000000000000" pitchFamily="34" charset="0"/>
              </a:rPr>
              <a:t>9</a:t>
            </a:r>
          </a:p>
        </p:txBody>
      </p:sp>
      <p:sp>
        <p:nvSpPr>
          <p:cNvPr id="16397" name="AutoShape 13">
            <a:extLst>
              <a:ext uri="{FF2B5EF4-FFF2-40B4-BE49-F238E27FC236}">
                <a16:creationId xmlns:a16="http://schemas.microsoft.com/office/drawing/2014/main" id="{686D27C8-4E74-48C9-9C00-ADDFB0B74F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1676400"/>
            <a:ext cx="1371600" cy="1187450"/>
          </a:xfrm>
          <a:prstGeom prst="hexagon">
            <a:avLst>
              <a:gd name="adj" fmla="val 28877"/>
              <a:gd name="vf" fmla="val 115470"/>
            </a:avLst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800">
                <a:solidFill>
                  <a:srgbClr val="FF0000"/>
                </a:solidFill>
                <a:latin typeface=".VnBodoniH" panose="020B7200000000000000" pitchFamily="34" charset="0"/>
              </a:rPr>
              <a:t>10</a:t>
            </a:r>
          </a:p>
        </p:txBody>
      </p:sp>
      <p:sp>
        <p:nvSpPr>
          <p:cNvPr id="10254" name="Text Box 14">
            <a:extLst>
              <a:ext uri="{FF2B5EF4-FFF2-40B4-BE49-F238E27FC236}">
                <a16:creationId xmlns:a16="http://schemas.microsoft.com/office/drawing/2014/main" id="{8A7104FC-114D-46C8-B367-BBC9123E0E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8600"/>
            <a:ext cx="3581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800000"/>
                </a:solidFill>
              </a:rPr>
              <a:t>Chọn kết quả đúng</a:t>
            </a:r>
          </a:p>
        </p:txBody>
      </p:sp>
      <p:sp>
        <p:nvSpPr>
          <p:cNvPr id="16399" name="Text Box 15">
            <a:extLst>
              <a:ext uri="{FF2B5EF4-FFF2-40B4-BE49-F238E27FC236}">
                <a16:creationId xmlns:a16="http://schemas.microsoft.com/office/drawing/2014/main" id="{5B3FF544-6633-4AF0-BA65-8D1E0F34D0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4900" y="4381500"/>
            <a:ext cx="6629400" cy="538163"/>
          </a:xfrm>
          <a:prstGeom prst="rect">
            <a:avLst/>
          </a:prstGeom>
          <a:solidFill>
            <a:srgbClr val="FFFF00"/>
          </a:solidFill>
          <a:ln w="1905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800000"/>
                </a:solidFill>
              </a:rPr>
              <a:t>Diện tích của hình thang ABCD là :</a:t>
            </a:r>
          </a:p>
        </p:txBody>
      </p:sp>
      <p:sp>
        <p:nvSpPr>
          <p:cNvPr id="10256" name="Text Box 16">
            <a:extLst>
              <a:ext uri="{FF2B5EF4-FFF2-40B4-BE49-F238E27FC236}">
                <a16:creationId xmlns:a16="http://schemas.microsoft.com/office/drawing/2014/main" id="{CBF792C6-4F1E-48E1-8D5A-F398CF1F3F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295400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/>
              <a:t>4m</a:t>
            </a:r>
          </a:p>
        </p:txBody>
      </p:sp>
      <p:sp>
        <p:nvSpPr>
          <p:cNvPr id="16401" name="AutoShape 17" descr="a7598a68f4f8f4c1d5126c81abd1f8e0_38455480">
            <a:extLst>
              <a:ext uri="{FF2B5EF4-FFF2-40B4-BE49-F238E27FC236}">
                <a16:creationId xmlns:a16="http://schemas.microsoft.com/office/drawing/2014/main" id="{30D1F0A7-A509-4C39-9660-8725EAB11E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5384800"/>
            <a:ext cx="2362200" cy="685800"/>
          </a:xfrm>
          <a:prstGeom prst="roundRect">
            <a:avLst>
              <a:gd name="adj" fmla="val 16667"/>
            </a:avLst>
          </a:prstGeom>
          <a:blipFill dpi="0" rotWithShape="1">
            <a:blip r:embed="rId3" cstate="print"/>
            <a:srcRect/>
            <a:stretch>
              <a:fillRect/>
            </a:stretch>
          </a:blipFill>
          <a:ln w="38100" cmpd="dbl">
            <a:solidFill>
              <a:srgbClr val="0000FF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3200" b="1">
                <a:latin typeface="Arial" charset="0"/>
              </a:rPr>
              <a:t>A/ 10m</a:t>
            </a:r>
            <a:r>
              <a:rPr lang="en-US" sz="3200" b="1" baseline="30000">
                <a:latin typeface="Arial" charset="0"/>
              </a:rPr>
              <a:t>2</a:t>
            </a:r>
            <a:endParaRPr lang="en-US" sz="3200" b="1">
              <a:latin typeface="Arial" charset="0"/>
            </a:endParaRPr>
          </a:p>
        </p:txBody>
      </p:sp>
      <p:sp>
        <p:nvSpPr>
          <p:cNvPr id="16402" name="AutoShape 18" descr="a7598a68f4f8f4c1d5126c81abd1f8e0_38455480">
            <a:extLst>
              <a:ext uri="{FF2B5EF4-FFF2-40B4-BE49-F238E27FC236}">
                <a16:creationId xmlns:a16="http://schemas.microsoft.com/office/drawing/2014/main" id="{170B58EF-B8DD-44F5-905C-B3C4E72998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5410200"/>
            <a:ext cx="2362200" cy="685800"/>
          </a:xfrm>
          <a:prstGeom prst="roundRect">
            <a:avLst>
              <a:gd name="adj" fmla="val 16667"/>
            </a:avLst>
          </a:prstGeom>
          <a:blipFill dpi="0" rotWithShape="1">
            <a:blip r:embed="rId3" cstate="print"/>
            <a:srcRect/>
            <a:stretch>
              <a:fillRect/>
            </a:stretch>
          </a:blipFill>
          <a:ln w="38100" cmpd="dbl">
            <a:solidFill>
              <a:srgbClr val="0000FF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3200" b="1">
                <a:latin typeface="Arial" charset="0"/>
              </a:rPr>
              <a:t>B/ 12m</a:t>
            </a:r>
            <a:r>
              <a:rPr lang="en-US" sz="3200" b="1" baseline="30000">
                <a:latin typeface="Arial" charset="0"/>
              </a:rPr>
              <a:t>2</a:t>
            </a:r>
            <a:endParaRPr lang="en-US" sz="3200" b="1">
              <a:latin typeface="Arial" charset="0"/>
            </a:endParaRPr>
          </a:p>
        </p:txBody>
      </p:sp>
      <p:sp>
        <p:nvSpPr>
          <p:cNvPr id="16403" name="AutoShape 19" descr="a7598a68f4f8f4c1d5126c81abd1f8e0_38455480">
            <a:extLst>
              <a:ext uri="{FF2B5EF4-FFF2-40B4-BE49-F238E27FC236}">
                <a16:creationId xmlns:a16="http://schemas.microsoft.com/office/drawing/2014/main" id="{DFCF7C2F-99BD-44EF-A7FB-1F037357E6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5410200"/>
            <a:ext cx="2362200" cy="685800"/>
          </a:xfrm>
          <a:prstGeom prst="roundRect">
            <a:avLst>
              <a:gd name="adj" fmla="val 16667"/>
            </a:avLst>
          </a:prstGeom>
          <a:blipFill dpi="0" rotWithShape="1">
            <a:blip r:embed="rId3" cstate="print"/>
            <a:srcRect/>
            <a:stretch>
              <a:fillRect/>
            </a:stretch>
          </a:blipFill>
          <a:ln w="38100" cmpd="dbl">
            <a:solidFill>
              <a:srgbClr val="0000FF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3200" b="1">
                <a:latin typeface="Arial" charset="0"/>
              </a:rPr>
              <a:t>C/ 48m</a:t>
            </a:r>
            <a:r>
              <a:rPr lang="en-US" sz="3200" b="1" baseline="30000">
                <a:latin typeface="Arial" charset="0"/>
              </a:rPr>
              <a:t>2</a:t>
            </a:r>
            <a:endParaRPr lang="en-US" sz="3200" b="1">
              <a:latin typeface="Arial" charset="0"/>
            </a:endParaRPr>
          </a:p>
        </p:txBody>
      </p:sp>
      <p:sp>
        <p:nvSpPr>
          <p:cNvPr id="10260" name="Text Box 20">
            <a:extLst>
              <a:ext uri="{FF2B5EF4-FFF2-40B4-BE49-F238E27FC236}">
                <a16:creationId xmlns:a16="http://schemas.microsoft.com/office/drawing/2014/main" id="{F5F6B31F-7690-4F8D-9AF1-EA95EFC1B5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1181100"/>
            <a:ext cx="457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</a:rPr>
              <a:t>A</a:t>
            </a:r>
          </a:p>
        </p:txBody>
      </p:sp>
      <p:sp>
        <p:nvSpPr>
          <p:cNvPr id="10261" name="Text Box 21">
            <a:extLst>
              <a:ext uri="{FF2B5EF4-FFF2-40B4-BE49-F238E27FC236}">
                <a16:creationId xmlns:a16="http://schemas.microsoft.com/office/drawing/2014/main" id="{90329C57-BE4C-42F7-8747-70B58B6982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1193800"/>
            <a:ext cx="381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</a:rPr>
              <a:t>B</a:t>
            </a:r>
          </a:p>
        </p:txBody>
      </p:sp>
      <p:sp>
        <p:nvSpPr>
          <p:cNvPr id="10262" name="Text Box 22">
            <a:extLst>
              <a:ext uri="{FF2B5EF4-FFF2-40B4-BE49-F238E27FC236}">
                <a16:creationId xmlns:a16="http://schemas.microsoft.com/office/drawing/2014/main" id="{3F3AEA3E-04F4-4A69-9F24-6E248C2B98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6500" y="3035300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</a:rPr>
              <a:t>C</a:t>
            </a:r>
          </a:p>
        </p:txBody>
      </p:sp>
      <p:sp>
        <p:nvSpPr>
          <p:cNvPr id="10263" name="Text Box 23">
            <a:extLst>
              <a:ext uri="{FF2B5EF4-FFF2-40B4-BE49-F238E27FC236}">
                <a16:creationId xmlns:a16="http://schemas.microsoft.com/office/drawing/2014/main" id="{79262490-A1EB-486C-A170-E94C4630B6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3200400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/>
              <a:t>6m</a:t>
            </a:r>
          </a:p>
        </p:txBody>
      </p:sp>
      <p:sp>
        <p:nvSpPr>
          <p:cNvPr id="10264" name="AutoShape 26">
            <a:extLst>
              <a:ext uri="{FF2B5EF4-FFF2-40B4-BE49-F238E27FC236}">
                <a16:creationId xmlns:a16="http://schemas.microsoft.com/office/drawing/2014/main" id="{8E831692-D55F-41A6-950E-3308B7FDDCB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714500" y="1104900"/>
            <a:ext cx="1485900" cy="2628900"/>
          </a:xfrm>
          <a:prstGeom prst="flowChartManualInpu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65" name="Text Box 27">
            <a:extLst>
              <a:ext uri="{FF2B5EF4-FFF2-40B4-BE49-F238E27FC236}">
                <a16:creationId xmlns:a16="http://schemas.microsoft.com/office/drawing/2014/main" id="{52403B20-9C8C-4F66-BE04-F87439E729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" y="2209800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/>
              <a:t>2m</a:t>
            </a:r>
          </a:p>
        </p:txBody>
      </p:sp>
      <p:sp>
        <p:nvSpPr>
          <p:cNvPr id="10266" name="Rectangle 28">
            <a:extLst>
              <a:ext uri="{FF2B5EF4-FFF2-40B4-BE49-F238E27FC236}">
                <a16:creationId xmlns:a16="http://schemas.microsoft.com/office/drawing/2014/main" id="{D9DB0BA4-12F5-4B14-90A1-B6D1F7B9AA44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143000" y="1676400"/>
            <a:ext cx="228600" cy="203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67" name="Rectangle 29">
            <a:extLst>
              <a:ext uri="{FF2B5EF4-FFF2-40B4-BE49-F238E27FC236}">
                <a16:creationId xmlns:a16="http://schemas.microsoft.com/office/drawing/2014/main" id="{DA491E91-CF04-4C7D-8076-92507A2D3EC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155700" y="2959100"/>
            <a:ext cx="228600" cy="203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68" name="Text Box 30">
            <a:extLst>
              <a:ext uri="{FF2B5EF4-FFF2-40B4-BE49-F238E27FC236}">
                <a16:creationId xmlns:a16="http://schemas.microsoft.com/office/drawing/2014/main" id="{80DD84FD-0427-494C-832D-12C729B82C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3048000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</a:rPr>
              <a:t>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6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6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0" dur="500"/>
                                        <p:tgtEl>
                                          <p:spTgt spid="164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3" dur="500"/>
                                        <p:tgtEl>
                                          <p:spTgt spid="164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3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1000"/>
                                        <p:tgtEl>
                                          <p:spTgt spid="16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" dur="500"/>
                                        <p:tgtEl>
                                          <p:spTgt spid="163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10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1" dur="5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1000"/>
                                        <p:tgtEl>
                                          <p:spTgt spid="16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8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9" dur="500"/>
                                        <p:tgtEl>
                                          <p:spTgt spid="163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10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6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7" dur="5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10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4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5" dur="5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10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72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3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10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0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1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8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1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88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9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9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4" dur="1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96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7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0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2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04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5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0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0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86"/>
                  </p:tgtEl>
                </p:cond>
              </p:nextCondLst>
            </p:seq>
          </p:childTnLst>
        </p:cTn>
      </p:par>
    </p:tnLst>
    <p:bldLst>
      <p:bldP spid="16387" grpId="0" animBg="1"/>
      <p:bldP spid="16388" grpId="0" animBg="1"/>
      <p:bldP spid="16388" grpId="1" animBg="1"/>
      <p:bldP spid="16389" grpId="0" animBg="1"/>
      <p:bldP spid="16389" grpId="1" animBg="1"/>
      <p:bldP spid="16390" grpId="0" animBg="1"/>
      <p:bldP spid="16390" grpId="1" animBg="1"/>
      <p:bldP spid="16391" grpId="0" animBg="1"/>
      <p:bldP spid="16391" grpId="1" animBg="1"/>
      <p:bldP spid="16392" grpId="0" animBg="1"/>
      <p:bldP spid="16392" grpId="1" animBg="1"/>
      <p:bldP spid="16393" grpId="0" animBg="1"/>
      <p:bldP spid="16393" grpId="1" animBg="1"/>
      <p:bldP spid="16394" grpId="0" animBg="1"/>
      <p:bldP spid="16394" grpId="1" animBg="1"/>
      <p:bldP spid="16395" grpId="0" animBg="1"/>
      <p:bldP spid="16395" grpId="1" animBg="1"/>
      <p:bldP spid="16396" grpId="0" animBg="1"/>
      <p:bldP spid="16396" grpId="1" animBg="1"/>
      <p:bldP spid="16397" grpId="0" animBg="1"/>
      <p:bldP spid="16397" grpId="1" animBg="1"/>
      <p:bldP spid="16399" grpId="0" animBg="1"/>
      <p:bldP spid="16401" grpId="0" animBg="1"/>
      <p:bldP spid="16402" grpId="0" animBg="1"/>
      <p:bldP spid="16402" grpId="1" animBg="1"/>
      <p:bldP spid="16403" grpId="0" animBg="1"/>
      <p:bldP spid="16403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1" y="6535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5" name="Picture 1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9" t="35577" r="33182" b="39583"/>
          <a:stretch/>
        </p:blipFill>
        <p:spPr bwMode="auto">
          <a:xfrm>
            <a:off x="1776675" y="0"/>
            <a:ext cx="5092506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0" y="5715000"/>
            <a:ext cx="9144000" cy="1143000"/>
          </a:xfrm>
          <a:prstGeom prst="rect">
            <a:avLst/>
          </a:prstGeom>
          <a:gradFill flip="none" rotWithShape="1">
            <a:gsLst>
              <a:gs pos="0">
                <a:srgbClr val="DDEBCF">
                  <a:lumMod val="16000"/>
                  <a:lumOff val="84000"/>
                </a:srgbClr>
              </a:gs>
              <a:gs pos="40000">
                <a:srgbClr val="33FF8F"/>
              </a:gs>
              <a:gs pos="100000">
                <a:srgbClr val="156B13"/>
              </a:gs>
            </a:gsLst>
            <a:lin ang="5400000" scaled="0"/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0467075"/>
              </p:ext>
            </p:extLst>
          </p:nvPr>
        </p:nvGraphicFramePr>
        <p:xfrm>
          <a:off x="621322" y="1269999"/>
          <a:ext cx="7913078" cy="5435601"/>
        </p:xfrm>
        <a:graphic>
          <a:graphicData uri="http://schemas.openxmlformats.org/drawingml/2006/table">
            <a:tbl>
              <a:tblPr firstRow="1" bandRow="1">
                <a:tableStyleId>{E269D01E-BC32-4049-B463-5C60D7B0CCD2}</a:tableStyleId>
              </a:tblPr>
              <a:tblGrid>
                <a:gridCol w="39565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565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78000">
                <a:tc>
                  <a:txBody>
                    <a:bodyPr/>
                    <a:lstStyle/>
                    <a:p>
                      <a:r>
                        <a:rPr lang="en-US" sz="2800" b="0" dirty="0" err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Hình</a:t>
                      </a:r>
                      <a:r>
                        <a:rPr lang="en-US" sz="2800" b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FF0000"/>
                          </a:solidFill>
                        </a:rPr>
                        <a:t>chữ</a:t>
                      </a:r>
                      <a:r>
                        <a:rPr lang="en-US" sz="2800" b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FF0000"/>
                          </a:solidFill>
                        </a:rPr>
                        <a:t>nhật</a:t>
                      </a:r>
                      <a:endParaRPr lang="en-US" sz="2800" b="0" dirty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                  </a:t>
                      </a:r>
                      <a:r>
                        <a:rPr lang="en-US" sz="3200" dirty="0"/>
                        <a:t> </a:t>
                      </a:r>
                      <a:endParaRPr lang="en-US" sz="3200" b="0" dirty="0"/>
                    </a:p>
                  </a:txBody>
                  <a:tcPr marL="84406" marR="84406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endParaRPr lang="en-US" dirty="0"/>
                    </a:p>
                  </a:txBody>
                  <a:tcPr marL="84406" marR="84406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79601">
                <a:tc>
                  <a:txBody>
                    <a:bodyPr/>
                    <a:lstStyle/>
                    <a:p>
                      <a:r>
                        <a:rPr lang="en-US" sz="2800" b="0" dirty="0" err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Hình</a:t>
                      </a:r>
                      <a:r>
                        <a:rPr lang="en-US" sz="2800" b="0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thoi</a:t>
                      </a:r>
                      <a:endParaRPr lang="en-US" sz="2800" b="0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        </a:t>
                      </a:r>
                    </a:p>
                  </a:txBody>
                  <a:tcPr marL="84406" marR="84406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Hình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thang</a:t>
                      </a:r>
                      <a:endParaRPr lang="en-US" sz="2800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4406" marR="84406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78000"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Hình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bình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hành</a:t>
                      </a:r>
                      <a:endParaRPr lang="en-US" sz="2800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4406" marR="84406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Hình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tròn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</a:txBody>
                  <a:tcPr marL="84406" marR="84406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560278" y="1269999"/>
            <a:ext cx="28135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FF0000"/>
                </a:solidFill>
                <a:cs typeface="Arial" charset="0"/>
              </a:rPr>
              <a:t>Hình tam giác</a:t>
            </a:r>
          </a:p>
        </p:txBody>
      </p:sp>
      <p:sp>
        <p:nvSpPr>
          <p:cNvPr id="10" name="Half Frame 9"/>
          <p:cNvSpPr/>
          <p:nvPr/>
        </p:nvSpPr>
        <p:spPr>
          <a:xfrm>
            <a:off x="5615355" y="4546598"/>
            <a:ext cx="70338" cy="46038"/>
          </a:xfrm>
          <a:prstGeom prst="halfFrame">
            <a:avLst/>
          </a:prstGeom>
          <a:ln w="12700">
            <a:solidFill>
              <a:srgbClr val="1624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621324" y="5391148"/>
            <a:ext cx="1617785" cy="1127126"/>
            <a:chOff x="621324" y="5391148"/>
            <a:chExt cx="1617785" cy="1127126"/>
          </a:xfrm>
        </p:grpSpPr>
        <p:sp>
          <p:nvSpPr>
            <p:cNvPr id="12" name="Parallelogram 11"/>
            <p:cNvSpPr/>
            <p:nvPr/>
          </p:nvSpPr>
          <p:spPr>
            <a:xfrm>
              <a:off x="621324" y="5537198"/>
              <a:ext cx="1617785" cy="533400"/>
            </a:xfrm>
            <a:prstGeom prst="parallelogram">
              <a:avLst>
                <a:gd name="adj" fmla="val 85660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13" name="Straight Connector 12"/>
            <p:cNvCxnSpPr/>
            <p:nvPr/>
          </p:nvCxnSpPr>
          <p:spPr>
            <a:xfrm rot="5400000">
              <a:off x="806416" y="5803165"/>
              <a:ext cx="533400" cy="1466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Half Frame 15"/>
            <p:cNvSpPr/>
            <p:nvPr/>
          </p:nvSpPr>
          <p:spPr>
            <a:xfrm flipH="1">
              <a:off x="1090806" y="5994398"/>
              <a:ext cx="70338" cy="76200"/>
            </a:xfrm>
            <a:prstGeom prst="halfFrame">
              <a:avLst/>
            </a:prstGeom>
            <a:ln w="12700">
              <a:solidFill>
                <a:srgbClr val="1624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TextBox 16"/>
            <p:cNvSpPr txBox="1">
              <a:spLocks noChangeArrowheads="1"/>
            </p:cNvSpPr>
            <p:nvPr/>
          </p:nvSpPr>
          <p:spPr bwMode="auto">
            <a:xfrm>
              <a:off x="1106823" y="5391148"/>
              <a:ext cx="351692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800" dirty="0">
                  <a:solidFill>
                    <a:srgbClr val="0070C0"/>
                  </a:solidFill>
                  <a:latin typeface="VNI-Times" pitchFamily="2" charset="0"/>
                </a:rPr>
                <a:t>h</a:t>
              </a:r>
            </a:p>
          </p:txBody>
        </p:sp>
        <p:sp>
          <p:nvSpPr>
            <p:cNvPr id="18" name="TextBox 17"/>
            <p:cNvSpPr txBox="1">
              <a:spLocks noChangeArrowheads="1"/>
            </p:cNvSpPr>
            <p:nvPr/>
          </p:nvSpPr>
          <p:spPr bwMode="auto">
            <a:xfrm>
              <a:off x="1184032" y="5994399"/>
              <a:ext cx="281354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rgbClr val="0070C0"/>
                  </a:solidFill>
                  <a:latin typeface="VNI-Times" pitchFamily="2" charset="0"/>
                </a:rPr>
                <a:t>a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4630616" y="1879598"/>
            <a:ext cx="1547446" cy="1137106"/>
            <a:chOff x="4630616" y="1879598"/>
            <a:chExt cx="1547446" cy="1137106"/>
          </a:xfrm>
        </p:grpSpPr>
        <p:sp>
          <p:nvSpPr>
            <p:cNvPr id="7" name="Isosceles Triangle 6"/>
            <p:cNvSpPr/>
            <p:nvPr/>
          </p:nvSpPr>
          <p:spPr>
            <a:xfrm>
              <a:off x="4630616" y="1879598"/>
              <a:ext cx="1547446" cy="762000"/>
            </a:xfrm>
            <a:prstGeom prst="triangl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1" name="TextBox 20"/>
            <p:cNvSpPr txBox="1">
              <a:spLocks noChangeArrowheads="1"/>
            </p:cNvSpPr>
            <p:nvPr/>
          </p:nvSpPr>
          <p:spPr bwMode="auto">
            <a:xfrm>
              <a:off x="5404339" y="2108199"/>
              <a:ext cx="281354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800" dirty="0">
                  <a:solidFill>
                    <a:srgbClr val="0070C0"/>
                  </a:solidFill>
                  <a:latin typeface="VNI-Times" pitchFamily="2" charset="0"/>
                </a:rPr>
                <a:t>h</a:t>
              </a:r>
            </a:p>
          </p:txBody>
        </p:sp>
        <p:sp>
          <p:nvSpPr>
            <p:cNvPr id="22" name="TextBox 21"/>
            <p:cNvSpPr txBox="1">
              <a:spLocks noChangeArrowheads="1"/>
            </p:cNvSpPr>
            <p:nvPr/>
          </p:nvSpPr>
          <p:spPr bwMode="auto">
            <a:xfrm>
              <a:off x="5474678" y="2492829"/>
              <a:ext cx="281354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800" dirty="0">
                  <a:solidFill>
                    <a:srgbClr val="0070C0"/>
                  </a:solidFill>
                  <a:latin typeface="VNI-Times" pitchFamily="2" charset="0"/>
                </a:rPr>
                <a:t>a</a:t>
              </a:r>
            </a:p>
          </p:txBody>
        </p:sp>
        <p:cxnSp>
          <p:nvCxnSpPr>
            <p:cNvPr id="26" name="Straight Connector 25"/>
            <p:cNvCxnSpPr>
              <a:endCxn id="7" idx="3"/>
            </p:cNvCxnSpPr>
            <p:nvPr/>
          </p:nvCxnSpPr>
          <p:spPr>
            <a:xfrm rot="5400000">
              <a:off x="5024072" y="2259865"/>
              <a:ext cx="762000" cy="1466"/>
            </a:xfrm>
            <a:prstGeom prst="line">
              <a:avLst/>
            </a:prstGeom>
            <a:ln w="28575">
              <a:solidFill>
                <a:srgbClr val="0000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Half Frame 26"/>
            <p:cNvSpPr/>
            <p:nvPr/>
          </p:nvSpPr>
          <p:spPr>
            <a:xfrm flipH="1">
              <a:off x="5404340" y="2565398"/>
              <a:ext cx="70338" cy="76200"/>
            </a:xfrm>
            <a:prstGeom prst="halfFrame">
              <a:avLst/>
            </a:prstGeom>
            <a:ln w="12700">
              <a:solidFill>
                <a:srgbClr val="1624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4560278" y="3616323"/>
            <a:ext cx="1547446" cy="1354138"/>
            <a:chOff x="4560278" y="3616323"/>
            <a:chExt cx="1547446" cy="1354138"/>
          </a:xfrm>
        </p:grpSpPr>
        <p:sp>
          <p:nvSpPr>
            <p:cNvPr id="8" name="Trapezoid 7"/>
            <p:cNvSpPr/>
            <p:nvPr/>
          </p:nvSpPr>
          <p:spPr>
            <a:xfrm>
              <a:off x="4560278" y="3708398"/>
              <a:ext cx="1547446" cy="914400"/>
            </a:xfrm>
            <a:prstGeom prst="trapezoid">
              <a:avLst>
                <a:gd name="adj" fmla="val 46818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 rot="5400000">
              <a:off x="5229226" y="4164865"/>
              <a:ext cx="914400" cy="1466"/>
            </a:xfrm>
            <a:prstGeom prst="line">
              <a:avLst/>
            </a:prstGeom>
            <a:ln w="28575">
              <a:solidFill>
                <a:srgbClr val="0000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>
              <a:spLocks noChangeArrowheads="1"/>
            </p:cNvSpPr>
            <p:nvPr/>
          </p:nvSpPr>
          <p:spPr bwMode="auto">
            <a:xfrm>
              <a:off x="5162551" y="4448173"/>
              <a:ext cx="281354" cy="522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800" dirty="0">
                  <a:solidFill>
                    <a:srgbClr val="0070C0"/>
                  </a:solidFill>
                  <a:latin typeface="VNI-Times" pitchFamily="2" charset="0"/>
                </a:rPr>
                <a:t>a</a:t>
              </a:r>
            </a:p>
          </p:txBody>
        </p:sp>
        <p:sp>
          <p:nvSpPr>
            <p:cNvPr id="29" name="TextBox 28"/>
            <p:cNvSpPr txBox="1">
              <a:spLocks noChangeArrowheads="1"/>
            </p:cNvSpPr>
            <p:nvPr/>
          </p:nvSpPr>
          <p:spPr bwMode="auto">
            <a:xfrm>
              <a:off x="5404339" y="4013199"/>
              <a:ext cx="281354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rgbClr val="0070C0"/>
                  </a:solidFill>
                  <a:latin typeface="VNI-Times" pitchFamily="2" charset="0"/>
                </a:rPr>
                <a:t>h</a:t>
              </a:r>
            </a:p>
          </p:txBody>
        </p:sp>
        <p:sp>
          <p:nvSpPr>
            <p:cNvPr id="30" name="TextBox 29"/>
            <p:cNvSpPr txBox="1">
              <a:spLocks noChangeArrowheads="1"/>
            </p:cNvSpPr>
            <p:nvPr/>
          </p:nvSpPr>
          <p:spPr bwMode="auto">
            <a:xfrm>
              <a:off x="5122986" y="3616323"/>
              <a:ext cx="281354" cy="522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rgbClr val="0070C0"/>
                  </a:solidFill>
                  <a:latin typeface="VNI-Times" pitchFamily="2" charset="0"/>
                </a:rPr>
                <a:t>b</a:t>
              </a:r>
            </a:p>
          </p:txBody>
        </p:sp>
      </p:grpSp>
      <p:pic>
        <p:nvPicPr>
          <p:cNvPr id="32" name="Picture 5" descr="C:\Users\hp\Desktop\New folder\cthuc toan\p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416" y="1898648"/>
            <a:ext cx="1688123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6" descr="C:\Users\hp\Desktop\New folder\cthuc toan\1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324" y="3651248"/>
            <a:ext cx="1811215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2168771" y="2068367"/>
            <a:ext cx="2110154" cy="52387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 = a x b</a:t>
            </a: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2142393" y="5795962"/>
            <a:ext cx="2110154" cy="522287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 = a x h</a:t>
            </a: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5931878" y="6000749"/>
            <a:ext cx="2373923" cy="523220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 = r x r x 3,14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5931878" y="5391148"/>
            <a:ext cx="2215662" cy="522288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 = d x 3,14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740021" y="3494087"/>
            <a:ext cx="1406769" cy="908049"/>
            <a:chOff x="740021" y="3494087"/>
            <a:chExt cx="1406769" cy="908049"/>
          </a:xfrm>
        </p:grpSpPr>
        <p:cxnSp>
          <p:nvCxnSpPr>
            <p:cNvPr id="39" name="Straight Connector 38"/>
            <p:cNvCxnSpPr>
              <a:stCxn id="38" idx="0"/>
              <a:endCxn id="38" idx="2"/>
            </p:cNvCxnSpPr>
            <p:nvPr/>
          </p:nvCxnSpPr>
          <p:spPr>
            <a:xfrm>
              <a:off x="1443405" y="3613148"/>
              <a:ext cx="0" cy="788988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>
              <a:stCxn id="38" idx="1"/>
              <a:endCxn id="38" idx="3"/>
            </p:cNvCxnSpPr>
            <p:nvPr/>
          </p:nvCxnSpPr>
          <p:spPr>
            <a:xfrm>
              <a:off x="740021" y="4006848"/>
              <a:ext cx="1406769" cy="0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 2"/>
            <p:cNvGrpSpPr/>
            <p:nvPr/>
          </p:nvGrpSpPr>
          <p:grpSpPr>
            <a:xfrm>
              <a:off x="740021" y="3494087"/>
              <a:ext cx="1406769" cy="908049"/>
              <a:chOff x="740021" y="3494087"/>
              <a:chExt cx="1406769" cy="908049"/>
            </a:xfrm>
          </p:grpSpPr>
          <p:sp>
            <p:nvSpPr>
              <p:cNvPr id="25" name="TextBox 24"/>
              <p:cNvSpPr txBox="1">
                <a:spLocks noChangeArrowheads="1"/>
              </p:cNvSpPr>
              <p:nvPr/>
            </p:nvSpPr>
            <p:spPr bwMode="auto">
              <a:xfrm>
                <a:off x="1113693" y="3494087"/>
                <a:ext cx="281354" cy="5222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2800">
                    <a:solidFill>
                      <a:srgbClr val="0070C0"/>
                    </a:solidFill>
                    <a:latin typeface="VNI-Times" pitchFamily="2" charset="0"/>
                  </a:rPr>
                  <a:t>m</a:t>
                </a:r>
              </a:p>
            </p:txBody>
          </p:sp>
          <p:sp>
            <p:nvSpPr>
              <p:cNvPr id="38" name="Flowchart: Decision 37"/>
              <p:cNvSpPr/>
              <p:nvPr/>
            </p:nvSpPr>
            <p:spPr>
              <a:xfrm>
                <a:off x="740021" y="3613148"/>
                <a:ext cx="1406769" cy="788988"/>
              </a:xfrm>
              <a:prstGeom prst="flowChartDecision">
                <a:avLst/>
              </a:prstGeom>
              <a:noFill/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41" name="TextBox 40"/>
              <p:cNvSpPr txBox="1">
                <a:spLocks noChangeArrowheads="1"/>
              </p:cNvSpPr>
              <p:nvPr/>
            </p:nvSpPr>
            <p:spPr bwMode="auto">
              <a:xfrm>
                <a:off x="1465386" y="3817937"/>
                <a:ext cx="281354" cy="5222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2800" dirty="0">
                    <a:solidFill>
                      <a:srgbClr val="0070C0"/>
                    </a:solidFill>
                    <a:latin typeface="VNI-Times" pitchFamily="2" charset="0"/>
                  </a:rPr>
                  <a:t>n</a:t>
                </a: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669682" y="1925637"/>
            <a:ext cx="1308589" cy="1044593"/>
            <a:chOff x="669682" y="1925637"/>
            <a:chExt cx="1308589" cy="1044593"/>
          </a:xfrm>
        </p:grpSpPr>
        <p:sp>
          <p:nvSpPr>
            <p:cNvPr id="23" name="TextBox 22"/>
            <p:cNvSpPr txBox="1">
              <a:spLocks noChangeArrowheads="1"/>
            </p:cNvSpPr>
            <p:nvPr/>
          </p:nvSpPr>
          <p:spPr bwMode="auto">
            <a:xfrm>
              <a:off x="1318846" y="2438400"/>
              <a:ext cx="281354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800" dirty="0">
                  <a:solidFill>
                    <a:srgbClr val="0070C0"/>
                  </a:solidFill>
                  <a:latin typeface="VNI-Times" pitchFamily="2" charset="0"/>
                </a:rPr>
                <a:t>b</a:t>
              </a:r>
            </a:p>
          </p:txBody>
        </p:sp>
        <p:sp>
          <p:nvSpPr>
            <p:cNvPr id="24" name="TextBox 23"/>
            <p:cNvSpPr txBox="1">
              <a:spLocks noChangeArrowheads="1"/>
            </p:cNvSpPr>
            <p:nvPr/>
          </p:nvSpPr>
          <p:spPr bwMode="auto">
            <a:xfrm>
              <a:off x="669682" y="2016123"/>
              <a:ext cx="246185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rgbClr val="0070C0"/>
                  </a:solidFill>
                  <a:latin typeface="VNI-Times" pitchFamily="2" charset="0"/>
                </a:rPr>
                <a:t>a </a:t>
              </a:r>
            </a:p>
          </p:txBody>
        </p:sp>
        <p:sp>
          <p:nvSpPr>
            <p:cNvPr id="42" name="Flowchart: Process 41"/>
            <p:cNvSpPr/>
            <p:nvPr/>
          </p:nvSpPr>
          <p:spPr>
            <a:xfrm>
              <a:off x="951037" y="1925637"/>
              <a:ext cx="1027234" cy="612775"/>
            </a:xfrm>
            <a:prstGeom prst="flowChartProcess">
              <a:avLst/>
            </a:prstGeom>
            <a:noFill/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pic>
        <p:nvPicPr>
          <p:cNvPr id="43" name="Picture 40" descr="C:\Users\Admin\Desktop\Hội giảng Hồng\Nươc nha bi chia cat Mai+ Toan LTC\Nươc nha bi chia cat Mai+ Toan LTC\Package - Lesson\Picture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110" y="3632488"/>
            <a:ext cx="2039815" cy="95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8" name="Group 57"/>
          <p:cNvGrpSpPr/>
          <p:nvPr/>
        </p:nvGrpSpPr>
        <p:grpSpPr>
          <a:xfrm>
            <a:off x="4595447" y="5460999"/>
            <a:ext cx="1090246" cy="1109663"/>
            <a:chOff x="4595447" y="5460999"/>
            <a:chExt cx="1090246" cy="1109663"/>
          </a:xfrm>
        </p:grpSpPr>
        <p:sp>
          <p:nvSpPr>
            <p:cNvPr id="28" name="TextBox 27"/>
            <p:cNvSpPr txBox="1">
              <a:spLocks noChangeArrowheads="1"/>
            </p:cNvSpPr>
            <p:nvPr/>
          </p:nvSpPr>
          <p:spPr bwMode="auto">
            <a:xfrm>
              <a:off x="4852169" y="5868078"/>
              <a:ext cx="281354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800" dirty="0">
                  <a:solidFill>
                    <a:srgbClr val="0070C0"/>
                  </a:solidFill>
                  <a:latin typeface="VNI-Times" pitchFamily="2" charset="0"/>
                </a:rPr>
                <a:t>r</a:t>
              </a:r>
            </a:p>
          </p:txBody>
        </p:sp>
        <p:sp>
          <p:nvSpPr>
            <p:cNvPr id="31" name="Flowchart: Connector 30"/>
            <p:cNvSpPr/>
            <p:nvPr/>
          </p:nvSpPr>
          <p:spPr>
            <a:xfrm>
              <a:off x="4595447" y="5460999"/>
              <a:ext cx="1090246" cy="1109663"/>
            </a:xfrm>
            <a:prstGeom prst="flowChartConnector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57" name="Straight Connector 56"/>
            <p:cNvCxnSpPr>
              <a:stCxn id="31" idx="2"/>
            </p:cNvCxnSpPr>
            <p:nvPr/>
          </p:nvCxnSpPr>
          <p:spPr>
            <a:xfrm flipV="1">
              <a:off x="4595447" y="6015830"/>
              <a:ext cx="545123" cy="1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37898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4" grpId="0" animBg="1"/>
      <p:bldP spid="35" grpId="0" animBg="1"/>
      <p:bldP spid="36" grpId="0" animBg="1"/>
      <p:bldP spid="3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bai hat olympia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11000" y="3491132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47800" y="-76200"/>
            <a:ext cx="65532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Chúc</a:t>
            </a:r>
            <a:r>
              <a:rPr lang="en-US" sz="54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cap="none" spc="0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mừng</a:t>
            </a:r>
            <a:r>
              <a:rPr lang="en-US" sz="54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tập</a:t>
            </a:r>
            <a:r>
              <a:rPr lang="en-US" sz="5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thể</a:t>
            </a:r>
            <a:r>
              <a:rPr lang="en-US" sz="5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lớp</a:t>
            </a:r>
            <a:r>
              <a:rPr lang="en-US" sz="5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5A4</a:t>
            </a:r>
            <a:r>
              <a:rPr lang="en-US" sz="54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6592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4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1451042" y="2885800"/>
            <a:ext cx="2057400" cy="4114800"/>
            <a:chOff x="48" y="624"/>
            <a:chExt cx="1776" cy="2759"/>
          </a:xfrm>
        </p:grpSpPr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48" y="624"/>
              <a:ext cx="1776" cy="2759"/>
              <a:chOff x="720" y="2496"/>
              <a:chExt cx="1632" cy="1632"/>
            </a:xfrm>
          </p:grpSpPr>
          <p:sp>
            <p:nvSpPr>
              <p:cNvPr id="10" name="AutoShape 6"/>
              <p:cNvSpPr>
                <a:spLocks noChangeArrowheads="1"/>
              </p:cNvSpPr>
              <p:nvPr/>
            </p:nvSpPr>
            <p:spPr bwMode="auto">
              <a:xfrm>
                <a:off x="1056" y="2496"/>
                <a:ext cx="1008" cy="67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36 w 21600"/>
                  <a:gd name="T13" fmla="*/ 2282 h 21600"/>
                  <a:gd name="T14" fmla="*/ 16564 w 21600"/>
                  <a:gd name="T15" fmla="*/ 13693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 algn="ctr">
                <a:solidFill>
                  <a:srgbClr val="FF99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11" name="Picture 7" descr="happymom8b"/>
              <p:cNvPicPr>
                <a:picLocks noChangeAspect="1" noChangeArrowheads="1" noCrop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720" y="2640"/>
                <a:ext cx="1632" cy="14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493" y="678"/>
              <a:ext cx="779" cy="35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sy="50000" kx="2115830" algn="bl" rotWithShape="0">
                <a:srgbClr val="C0C0C0">
                  <a:alpha val="7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chúc</a:t>
              </a:r>
              <a:endPara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AutoShape 9"/>
            <p:cNvSpPr>
              <a:spLocks noChangeArrowheads="1"/>
            </p:cNvSpPr>
            <p:nvPr/>
          </p:nvSpPr>
          <p:spPr bwMode="auto">
            <a:xfrm rot="-554298">
              <a:off x="256" y="1291"/>
              <a:ext cx="952" cy="114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37 w 21600"/>
                <a:gd name="T13" fmla="*/ 2279 h 21600"/>
                <a:gd name="T14" fmla="*/ 16563 w 21600"/>
                <a:gd name="T15" fmla="*/ 1367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33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endPara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6"/>
          <p:cNvGrpSpPr>
            <a:grpSpLocks/>
          </p:cNvGrpSpPr>
          <p:nvPr/>
        </p:nvGrpSpPr>
        <p:grpSpPr bwMode="auto">
          <a:xfrm>
            <a:off x="5975144" y="3091553"/>
            <a:ext cx="1885950" cy="3962400"/>
            <a:chOff x="2954" y="673"/>
            <a:chExt cx="1846" cy="2633"/>
          </a:xfrm>
        </p:grpSpPr>
        <p:grpSp>
          <p:nvGrpSpPr>
            <p:cNvPr id="13" name="Group 17"/>
            <p:cNvGrpSpPr>
              <a:grpSpLocks/>
            </p:cNvGrpSpPr>
            <p:nvPr/>
          </p:nvGrpSpPr>
          <p:grpSpPr bwMode="auto">
            <a:xfrm>
              <a:off x="2954" y="673"/>
              <a:ext cx="1846" cy="2633"/>
              <a:chOff x="720" y="2484"/>
              <a:chExt cx="1632" cy="1644"/>
            </a:xfrm>
          </p:grpSpPr>
          <p:sp>
            <p:nvSpPr>
              <p:cNvPr id="18" name="AutoShape 18"/>
              <p:cNvSpPr>
                <a:spLocks noChangeArrowheads="1"/>
              </p:cNvSpPr>
              <p:nvPr/>
            </p:nvSpPr>
            <p:spPr bwMode="auto">
              <a:xfrm>
                <a:off x="1000" y="2484"/>
                <a:ext cx="1067" cy="68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36 w 21600"/>
                  <a:gd name="T13" fmla="*/ 2282 h 21600"/>
                  <a:gd name="T14" fmla="*/ 16564 w 21600"/>
                  <a:gd name="T15" fmla="*/ 13693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 algn="ctr">
                <a:solidFill>
                  <a:srgbClr val="FF99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19" name="Picture 19" descr="happymom8b"/>
              <p:cNvPicPr>
                <a:picLocks noChangeAspect="1" noChangeArrowheads="1" noCrop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720" y="2640"/>
                <a:ext cx="1632" cy="14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4" name="Group 20"/>
            <p:cNvGrpSpPr>
              <a:grpSpLocks/>
            </p:cNvGrpSpPr>
            <p:nvPr/>
          </p:nvGrpSpPr>
          <p:grpSpPr bwMode="auto">
            <a:xfrm>
              <a:off x="2991" y="725"/>
              <a:ext cx="1367" cy="1723"/>
              <a:chOff x="2991" y="768"/>
              <a:chExt cx="1367" cy="1723"/>
            </a:xfrm>
          </p:grpSpPr>
          <p:sp>
            <p:nvSpPr>
              <p:cNvPr id="15" name="AutoShape 21"/>
              <p:cNvSpPr>
                <a:spLocks noChangeArrowheads="1"/>
              </p:cNvSpPr>
              <p:nvPr/>
            </p:nvSpPr>
            <p:spPr bwMode="auto">
              <a:xfrm rot="-554298">
                <a:off x="3171" y="1291"/>
                <a:ext cx="1006" cy="120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46 w 21600"/>
                  <a:gd name="T13" fmla="*/ 2286 h 21600"/>
                  <a:gd name="T14" fmla="*/ 16554 w 21600"/>
                  <a:gd name="T15" fmla="*/ 1368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FF33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Text Box 22"/>
              <p:cNvSpPr txBox="1">
                <a:spLocks noChangeArrowheads="1"/>
              </p:cNvSpPr>
              <p:nvPr/>
            </p:nvSpPr>
            <p:spPr bwMode="auto">
              <a:xfrm>
                <a:off x="3378" y="768"/>
                <a:ext cx="980" cy="348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rgbClr val="FF0000"/>
                    </a:solidFill>
                    <a:latin typeface="VNI-Times" pitchFamily="2" charset="0"/>
                    <a:cs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rgbClr val="FF0000"/>
                    </a:solidFill>
                    <a:latin typeface="VNI-Times" pitchFamily="2" charset="0"/>
                    <a:cs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rgbClr val="FF0000"/>
                    </a:solidFill>
                    <a:latin typeface="VNI-Times" pitchFamily="2" charset="0"/>
                    <a:cs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rgbClr val="FF0000"/>
                    </a:solidFill>
                    <a:latin typeface="VNI-Times" pitchFamily="2" charset="0"/>
                    <a:cs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rgbClr val="FF0000"/>
                    </a:solidFill>
                    <a:latin typeface="VNI-Times" pitchFamily="2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FF0000"/>
                    </a:solidFill>
                    <a:latin typeface="VNI-Times" pitchFamily="2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FF0000"/>
                    </a:solidFill>
                    <a:latin typeface="VNI-Times" pitchFamily="2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FF0000"/>
                    </a:solidFill>
                    <a:latin typeface="VNI-Times" pitchFamily="2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FF0000"/>
                    </a:solidFill>
                    <a:latin typeface="VNI-Times" pitchFamily="2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2800" b="1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chăm</a:t>
                </a:r>
                <a:endParaRPr lang="en-US" alt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Text Box 23"/>
              <p:cNvSpPr txBox="1">
                <a:spLocks noChangeArrowheads="1"/>
              </p:cNvSpPr>
              <p:nvPr/>
            </p:nvSpPr>
            <p:spPr bwMode="auto">
              <a:xfrm>
                <a:off x="2991" y="1507"/>
                <a:ext cx="1100" cy="348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rgbClr val="FF0000"/>
                    </a:solidFill>
                    <a:latin typeface="VNI-Times" pitchFamily="2" charset="0"/>
                    <a:cs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rgbClr val="FF0000"/>
                    </a:solidFill>
                    <a:latin typeface="VNI-Times" pitchFamily="2" charset="0"/>
                    <a:cs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rgbClr val="FF0000"/>
                    </a:solidFill>
                    <a:latin typeface="VNI-Times" pitchFamily="2" charset="0"/>
                    <a:cs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rgbClr val="FF0000"/>
                    </a:solidFill>
                    <a:latin typeface="VNI-Times" pitchFamily="2" charset="0"/>
                    <a:cs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rgbClr val="FF0000"/>
                    </a:solidFill>
                    <a:latin typeface="VNI-Times" pitchFamily="2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FF0000"/>
                    </a:solidFill>
                    <a:latin typeface="VNI-Times" pitchFamily="2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FF0000"/>
                    </a:solidFill>
                    <a:latin typeface="VNI-Times" pitchFamily="2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FF0000"/>
                    </a:solidFill>
                    <a:latin typeface="VNI-Times" pitchFamily="2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FF0000"/>
                    </a:solidFill>
                    <a:latin typeface="VNI-Times" pitchFamily="2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2800" b="1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ngoan</a:t>
                </a:r>
                <a:endParaRPr lang="en-US" alt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0" name="Group 10"/>
          <p:cNvGrpSpPr>
            <a:grpSpLocks/>
          </p:cNvGrpSpPr>
          <p:nvPr/>
        </p:nvGrpSpPr>
        <p:grpSpPr bwMode="auto">
          <a:xfrm>
            <a:off x="3789295" y="2995337"/>
            <a:ext cx="1890713" cy="4005262"/>
            <a:chOff x="1440" y="623"/>
            <a:chExt cx="1972" cy="2715"/>
          </a:xfrm>
        </p:grpSpPr>
        <p:grpSp>
          <p:nvGrpSpPr>
            <p:cNvPr id="21" name="Group 11"/>
            <p:cNvGrpSpPr>
              <a:grpSpLocks/>
            </p:cNvGrpSpPr>
            <p:nvPr/>
          </p:nvGrpSpPr>
          <p:grpSpPr bwMode="auto">
            <a:xfrm>
              <a:off x="1440" y="623"/>
              <a:ext cx="1972" cy="2715"/>
              <a:chOff x="720" y="2496"/>
              <a:chExt cx="1632" cy="1632"/>
            </a:xfrm>
          </p:grpSpPr>
          <p:sp>
            <p:nvSpPr>
              <p:cNvPr id="24" name="AutoShape 12"/>
              <p:cNvSpPr>
                <a:spLocks noChangeArrowheads="1"/>
              </p:cNvSpPr>
              <p:nvPr/>
            </p:nvSpPr>
            <p:spPr bwMode="auto">
              <a:xfrm>
                <a:off x="1056" y="2496"/>
                <a:ext cx="1089" cy="67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36 w 21600"/>
                  <a:gd name="T13" fmla="*/ 2282 h 21600"/>
                  <a:gd name="T14" fmla="*/ 16564 w 21600"/>
                  <a:gd name="T15" fmla="*/ 13693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 algn="ctr">
                <a:solidFill>
                  <a:srgbClr val="FF99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25" name="Picture 13" descr="happymom8b"/>
              <p:cNvPicPr>
                <a:picLocks noChangeAspect="1" noChangeArrowheads="1" noCrop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720" y="2640"/>
                <a:ext cx="1632" cy="14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2" name="AutoShape 14"/>
            <p:cNvSpPr>
              <a:spLocks noChangeArrowheads="1"/>
            </p:cNvSpPr>
            <p:nvPr/>
          </p:nvSpPr>
          <p:spPr bwMode="auto">
            <a:xfrm rot="-554298">
              <a:off x="1719" y="1230"/>
              <a:ext cx="952" cy="114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37 w 21600"/>
                <a:gd name="T13" fmla="*/ 2279 h 21600"/>
                <a:gd name="T14" fmla="*/ 16563 w 21600"/>
                <a:gd name="T15" fmla="*/ 1367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33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giỏi</a:t>
              </a:r>
              <a:endPara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 Box 15"/>
            <p:cNvSpPr txBox="1">
              <a:spLocks noChangeArrowheads="1"/>
            </p:cNvSpPr>
            <p:nvPr/>
          </p:nvSpPr>
          <p:spPr bwMode="auto">
            <a:xfrm>
              <a:off x="2026" y="637"/>
              <a:ext cx="946" cy="35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sy="50000" kx="2115830" algn="bl" rotWithShape="0">
                <a:srgbClr val="C0C0C0">
                  <a:alpha val="7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endPara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Rectangle 25"/>
          <p:cNvSpPr/>
          <p:nvPr/>
        </p:nvSpPr>
        <p:spPr>
          <a:xfrm>
            <a:off x="1274613" y="204794"/>
            <a:ext cx="67233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7200" b="1" dirty="0" err="1">
                <a:ln/>
                <a:solidFill>
                  <a:schemeClr val="accent3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Giờ</a:t>
            </a:r>
            <a:r>
              <a:rPr lang="en-US" sz="7200" b="1" dirty="0">
                <a:ln/>
                <a:solidFill>
                  <a:schemeClr val="accent3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7200" b="1" dirty="0" err="1">
                <a:ln/>
                <a:solidFill>
                  <a:schemeClr val="accent3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học</a:t>
            </a:r>
            <a:r>
              <a:rPr lang="en-US" sz="7200" b="1" dirty="0">
                <a:ln/>
                <a:solidFill>
                  <a:schemeClr val="accent3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7200" b="1" dirty="0" err="1">
                <a:ln/>
                <a:solidFill>
                  <a:schemeClr val="accent3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kết</a:t>
            </a:r>
            <a:r>
              <a:rPr lang="en-US" sz="7200" b="1" dirty="0">
                <a:ln/>
                <a:solidFill>
                  <a:schemeClr val="accent3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7200" b="1" dirty="0" err="1">
                <a:ln/>
                <a:solidFill>
                  <a:schemeClr val="accent3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thúc</a:t>
            </a:r>
            <a:endParaRPr lang="en-US" sz="7200" b="1" cap="none" spc="0" dirty="0">
              <a:ln/>
              <a:solidFill>
                <a:schemeClr val="accent3"/>
              </a:solidFill>
              <a:effectLst/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451046" y="1336643"/>
            <a:ext cx="68182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Kính</a:t>
            </a:r>
            <a:r>
              <a:rPr lang="en-US" sz="4800" dirty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chúc</a:t>
            </a:r>
            <a:r>
              <a:rPr lang="en-US" sz="4800" dirty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thầy</a:t>
            </a:r>
            <a:r>
              <a:rPr lang="en-US" sz="4800" dirty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cô</a:t>
            </a:r>
            <a:r>
              <a:rPr lang="en-US" sz="4800" dirty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giáo</a:t>
            </a:r>
            <a:r>
              <a:rPr lang="en-US" sz="4800" dirty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mạnh</a:t>
            </a:r>
            <a:r>
              <a:rPr lang="en-US" sz="4800" dirty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khỏe</a:t>
            </a:r>
            <a:endParaRPr lang="en-US" sz="4800" dirty="0">
              <a:solidFill>
                <a:srgbClr val="FF0000"/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13172" y="2926838"/>
            <a:ext cx="6858001" cy="100432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083223" y="2948493"/>
            <a:ext cx="6858005" cy="96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7662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 mo da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24528" y="0"/>
            <a:ext cx="609600" cy="609600"/>
          </a:xfrm>
          <a:prstGeom prst="rect">
            <a:avLst/>
          </a:prstGeom>
        </p:spPr>
      </p:pic>
      <p:pic>
        <p:nvPicPr>
          <p:cNvPr id="3" name="kd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5" name="Picture 18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9" t="35577" r="55299" b="39583"/>
          <a:stretch/>
        </p:blipFill>
        <p:spPr bwMode="auto">
          <a:xfrm>
            <a:off x="21773" y="-3628"/>
            <a:ext cx="1049287" cy="860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1737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6415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3">
            <a:extLst>
              <a:ext uri="{FF2B5EF4-FFF2-40B4-BE49-F238E27FC236}">
                <a16:creationId xmlns:a16="http://schemas.microsoft.com/office/drawing/2014/main" id="{D00D34E8-5796-4AF9-94CC-2FB81A3818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905000"/>
            <a:ext cx="5791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/>
              <a:t>Tính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diện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tích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hình</a:t>
            </a:r>
            <a:r>
              <a:rPr lang="en-US" altLang="en-US" sz="2800" b="1" dirty="0"/>
              <a:t> thang ABCE</a:t>
            </a:r>
          </a:p>
        </p:txBody>
      </p:sp>
      <p:sp>
        <p:nvSpPr>
          <p:cNvPr id="3076" name="Rectangle 14">
            <a:extLst>
              <a:ext uri="{FF2B5EF4-FFF2-40B4-BE49-F238E27FC236}">
                <a16:creationId xmlns:a16="http://schemas.microsoft.com/office/drawing/2014/main" id="{F94B386C-9039-4A59-BA9C-CF30384207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4500" y="3401744"/>
            <a:ext cx="2108200" cy="1244600"/>
          </a:xfrm>
          <a:prstGeom prst="rect">
            <a:avLst/>
          </a:prstGeom>
          <a:gradFill rotWithShape="1">
            <a:gsLst>
              <a:gs pos="0">
                <a:srgbClr val="66FF99"/>
              </a:gs>
              <a:gs pos="50000">
                <a:srgbClr val="58DC84"/>
              </a:gs>
              <a:gs pos="100000">
                <a:srgbClr val="66FF99"/>
              </a:gs>
            </a:gsLst>
            <a:lin ang="18900000" scaled="1"/>
          </a:gra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7" name="AutoShape 15">
            <a:extLst>
              <a:ext uri="{FF2B5EF4-FFF2-40B4-BE49-F238E27FC236}">
                <a16:creationId xmlns:a16="http://schemas.microsoft.com/office/drawing/2014/main" id="{EBC43C52-7CC9-4757-81B1-FC2CE6A53633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81000" y="3401744"/>
            <a:ext cx="1346200" cy="1244600"/>
          </a:xfrm>
          <a:prstGeom prst="rtTriangle">
            <a:avLst/>
          </a:prstGeom>
          <a:gradFill rotWithShape="1">
            <a:gsLst>
              <a:gs pos="0">
                <a:srgbClr val="FF0000"/>
              </a:gs>
              <a:gs pos="100000">
                <a:srgbClr val="FFD7D7"/>
              </a:gs>
            </a:gsLst>
            <a:lin ang="5400000" scaled="1"/>
          </a:gra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8" name="Text Box 16">
            <a:extLst>
              <a:ext uri="{FF2B5EF4-FFF2-40B4-BE49-F238E27FC236}">
                <a16:creationId xmlns:a16="http://schemas.microsoft.com/office/drawing/2014/main" id="{DD06BB01-3EA2-44FE-9021-147B73F819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425" y="4692382"/>
            <a:ext cx="762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00FF"/>
                </a:solidFill>
              </a:rPr>
              <a:t>4m</a:t>
            </a:r>
          </a:p>
        </p:txBody>
      </p:sp>
      <p:sp>
        <p:nvSpPr>
          <p:cNvPr id="3079" name="Text Box 18">
            <a:extLst>
              <a:ext uri="{FF2B5EF4-FFF2-40B4-BE49-F238E27FC236}">
                <a16:creationId xmlns:a16="http://schemas.microsoft.com/office/drawing/2014/main" id="{A3AEEBE8-7B85-4D26-AA2A-276520B746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4500" y="3870057"/>
            <a:ext cx="762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00FF"/>
                </a:solidFill>
              </a:rPr>
              <a:t>4m</a:t>
            </a:r>
          </a:p>
        </p:txBody>
      </p:sp>
      <p:sp>
        <p:nvSpPr>
          <p:cNvPr id="3080" name="Text Box 19">
            <a:extLst>
              <a:ext uri="{FF2B5EF4-FFF2-40B4-BE49-F238E27FC236}">
                <a16:creationId xmlns:a16="http://schemas.microsoft.com/office/drawing/2014/main" id="{21AB8EA9-DA18-4FB3-A2C8-DB74437E9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4088" y="4686032"/>
            <a:ext cx="1219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00FF"/>
                </a:solidFill>
              </a:rPr>
              <a:t>6.5m</a:t>
            </a:r>
          </a:p>
        </p:txBody>
      </p:sp>
      <p:sp>
        <p:nvSpPr>
          <p:cNvPr id="3081" name="Rectangle 20">
            <a:extLst>
              <a:ext uri="{FF2B5EF4-FFF2-40B4-BE49-F238E27FC236}">
                <a16:creationId xmlns:a16="http://schemas.microsoft.com/office/drawing/2014/main" id="{6036F4E0-98FA-43A5-95C5-06E9AEB8B9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5900" y="4411394"/>
            <a:ext cx="2286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2" name="Text Box 21">
            <a:extLst>
              <a:ext uri="{FF2B5EF4-FFF2-40B4-BE49-F238E27FC236}">
                <a16:creationId xmlns:a16="http://schemas.microsoft.com/office/drawing/2014/main" id="{A8B2E2B8-BF6F-48A4-AE12-B1707FA24F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4628882"/>
            <a:ext cx="533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660066"/>
                </a:solidFill>
              </a:rPr>
              <a:t>E</a:t>
            </a:r>
          </a:p>
        </p:txBody>
      </p:sp>
      <p:sp>
        <p:nvSpPr>
          <p:cNvPr id="3083" name="Text Box 23">
            <a:extLst>
              <a:ext uri="{FF2B5EF4-FFF2-40B4-BE49-F238E27FC236}">
                <a16:creationId xmlns:a16="http://schemas.microsoft.com/office/drawing/2014/main" id="{9CB58F16-B6FC-48CC-93D7-675491E425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4638" y="2919144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660066"/>
                </a:solidFill>
              </a:rPr>
              <a:t>A</a:t>
            </a:r>
          </a:p>
        </p:txBody>
      </p:sp>
      <p:sp>
        <p:nvSpPr>
          <p:cNvPr id="3084" name="Text Box 24">
            <a:extLst>
              <a:ext uri="{FF2B5EF4-FFF2-40B4-BE49-F238E27FC236}">
                <a16:creationId xmlns:a16="http://schemas.microsoft.com/office/drawing/2014/main" id="{C0E094FF-AC69-4CA6-B207-C4F490A93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0450" y="2939782"/>
            <a:ext cx="533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660066"/>
                </a:solidFill>
              </a:rPr>
              <a:t>B</a:t>
            </a:r>
          </a:p>
        </p:txBody>
      </p:sp>
      <p:sp>
        <p:nvSpPr>
          <p:cNvPr id="3085" name="Text Box 25">
            <a:extLst>
              <a:ext uri="{FF2B5EF4-FFF2-40B4-BE49-F238E27FC236}">
                <a16:creationId xmlns:a16="http://schemas.microsoft.com/office/drawing/2014/main" id="{468756AE-967C-44DB-AC87-F21B4CE141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8700" y="4684444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660066"/>
                </a:solidFill>
              </a:rPr>
              <a:t>C</a:t>
            </a:r>
          </a:p>
        </p:txBody>
      </p:sp>
      <p:sp>
        <p:nvSpPr>
          <p:cNvPr id="3086" name="Text Box 26">
            <a:extLst>
              <a:ext uri="{FF2B5EF4-FFF2-40B4-BE49-F238E27FC236}">
                <a16:creationId xmlns:a16="http://schemas.microsoft.com/office/drawing/2014/main" id="{5C03ED01-FAA3-478F-B262-78715CEB76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2100" y="4646344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660066"/>
                </a:solidFill>
              </a:rPr>
              <a:t>D</a:t>
            </a:r>
          </a:p>
        </p:txBody>
      </p:sp>
      <p:sp>
        <p:nvSpPr>
          <p:cNvPr id="9250" name="Text Box 34">
            <a:extLst>
              <a:ext uri="{FF2B5EF4-FFF2-40B4-BE49-F238E27FC236}">
                <a16:creationId xmlns:a16="http://schemas.microsoft.com/office/drawing/2014/main" id="{8F12D642-B9FF-4868-B819-8622E0EA9A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8800" y="3300144"/>
            <a:ext cx="3276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/>
              <a:t>Độ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dài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đoạn</a:t>
            </a:r>
            <a:r>
              <a:rPr lang="en-US" altLang="en-US" sz="2400" b="1" dirty="0"/>
              <a:t> EC </a:t>
            </a:r>
            <a:r>
              <a:rPr lang="en-US" altLang="en-US" sz="2400" b="1" dirty="0" err="1"/>
              <a:t>là</a:t>
            </a:r>
            <a:r>
              <a:rPr lang="en-US" altLang="en-US" sz="2400" b="1" dirty="0"/>
              <a:t>:</a:t>
            </a:r>
          </a:p>
        </p:txBody>
      </p:sp>
      <p:sp>
        <p:nvSpPr>
          <p:cNvPr id="9251" name="AutoShape 35">
            <a:extLst>
              <a:ext uri="{FF2B5EF4-FFF2-40B4-BE49-F238E27FC236}">
                <a16:creationId xmlns:a16="http://schemas.microsoft.com/office/drawing/2014/main" id="{25A327D2-6A5B-4E87-8EF7-90997302AA37}"/>
              </a:ext>
            </a:extLst>
          </p:cNvPr>
          <p:cNvSpPr>
            <a:spLocks/>
          </p:cNvSpPr>
          <p:nvPr/>
        </p:nvSpPr>
        <p:spPr bwMode="auto">
          <a:xfrm rot="16200000">
            <a:off x="2057400" y="3033444"/>
            <a:ext cx="76200" cy="3429000"/>
          </a:xfrm>
          <a:prstGeom prst="leftBrace">
            <a:avLst>
              <a:gd name="adj1" fmla="val 375000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52" name="Text Box 36">
            <a:extLst>
              <a:ext uri="{FF2B5EF4-FFF2-40B4-BE49-F238E27FC236}">
                <a16:creationId xmlns:a16="http://schemas.microsoft.com/office/drawing/2014/main" id="{CB9AA419-F833-4355-AB13-F992BCD80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384429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00FF"/>
                </a:solidFill>
              </a:rPr>
              <a:t>6,5 + 4 = 10,5 (m)</a:t>
            </a:r>
          </a:p>
        </p:txBody>
      </p:sp>
      <p:sp>
        <p:nvSpPr>
          <p:cNvPr id="9253" name="Text Box 37">
            <a:extLst>
              <a:ext uri="{FF2B5EF4-FFF2-40B4-BE49-F238E27FC236}">
                <a16:creationId xmlns:a16="http://schemas.microsoft.com/office/drawing/2014/main" id="{DE2B66A7-5453-471D-9E8D-E9A43BD899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4178" y="4463782"/>
            <a:ext cx="502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/>
              <a:t>Diện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tích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hình</a:t>
            </a:r>
            <a:r>
              <a:rPr lang="en-US" altLang="en-US" sz="2400" b="1" dirty="0"/>
              <a:t> thang ABCE </a:t>
            </a:r>
            <a:r>
              <a:rPr lang="en-US" altLang="en-US" sz="2400" b="1" dirty="0" err="1"/>
              <a:t>là</a:t>
            </a:r>
            <a:r>
              <a:rPr lang="en-US" altLang="en-US" sz="2400" b="1" dirty="0"/>
              <a:t>:</a:t>
            </a:r>
          </a:p>
        </p:txBody>
      </p:sp>
      <p:sp>
        <p:nvSpPr>
          <p:cNvPr id="9254" name="Text Box 38">
            <a:extLst>
              <a:ext uri="{FF2B5EF4-FFF2-40B4-BE49-F238E27FC236}">
                <a16:creationId xmlns:a16="http://schemas.microsoft.com/office/drawing/2014/main" id="{05FBE378-ED6B-4F82-96B8-1791F91470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5975" y="5035282"/>
            <a:ext cx="434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00FF"/>
                </a:solidFill>
              </a:rPr>
              <a:t>(10,5 + 6,5) x 4 : 2 = 34 (m</a:t>
            </a:r>
            <a:r>
              <a:rPr lang="en-US" altLang="en-US" sz="2400" b="1" baseline="30000" dirty="0">
                <a:solidFill>
                  <a:srgbClr val="0000FF"/>
                </a:solidFill>
              </a:rPr>
              <a:t>2</a:t>
            </a:r>
            <a:r>
              <a:rPr lang="en-US" altLang="en-US" sz="2400" b="1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9255" name="Text Box 39">
            <a:extLst>
              <a:ext uri="{FF2B5EF4-FFF2-40B4-BE49-F238E27FC236}">
                <a16:creationId xmlns:a16="http://schemas.microsoft.com/office/drawing/2014/main" id="{50E89CD4-998A-44AE-A010-FD3B8A5682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7100" y="55626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i="1" dirty="0" err="1">
                <a:solidFill>
                  <a:srgbClr val="FF0000"/>
                </a:solidFill>
              </a:rPr>
              <a:t>Đáp</a:t>
            </a:r>
            <a:r>
              <a:rPr lang="en-US" altLang="en-US" sz="2400" b="1" i="1" dirty="0">
                <a:solidFill>
                  <a:srgbClr val="FF0000"/>
                </a:solidFill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</a:rPr>
              <a:t>số</a:t>
            </a:r>
            <a:r>
              <a:rPr lang="en-US" altLang="en-US" sz="2400" b="1" i="1" dirty="0">
                <a:solidFill>
                  <a:srgbClr val="FF0000"/>
                </a:solidFill>
              </a:rPr>
              <a:t>: 34 (m</a:t>
            </a:r>
            <a:r>
              <a:rPr lang="en-US" altLang="en-US" sz="2400" b="1" i="1" baseline="30000" dirty="0">
                <a:solidFill>
                  <a:srgbClr val="FF0000"/>
                </a:solidFill>
              </a:rPr>
              <a:t>2</a:t>
            </a:r>
            <a:r>
              <a:rPr lang="en-US" altLang="en-US" sz="2400" b="1" i="1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28" name="Picture 18">
            <a:extLst>
              <a:ext uri="{FF2B5EF4-FFF2-40B4-BE49-F238E27FC236}">
                <a16:creationId xmlns:a16="http://schemas.microsoft.com/office/drawing/2014/main" id="{81E41ED8-7E6D-4188-A2BD-79814501C3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9" t="35577" r="33182" b="39583"/>
          <a:stretch/>
        </p:blipFill>
        <p:spPr bwMode="auto">
          <a:xfrm>
            <a:off x="2527494" y="152400"/>
            <a:ext cx="5092506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907E7A1-DA1F-4EC4-916C-1031A6DEE9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698"/>
          <a:stretch/>
        </p:blipFill>
        <p:spPr>
          <a:xfrm>
            <a:off x="374650" y="354185"/>
            <a:ext cx="1612539" cy="1625306"/>
          </a:xfrm>
          <a:prstGeom prst="rect">
            <a:avLst/>
          </a:prstGeom>
        </p:spPr>
      </p:pic>
      <p:sp>
        <p:nvSpPr>
          <p:cNvPr id="31" name="Text Box 69">
            <a:extLst>
              <a:ext uri="{FF2B5EF4-FFF2-40B4-BE49-F238E27FC236}">
                <a16:creationId xmlns:a16="http://schemas.microsoft.com/office/drawing/2014/main" id="{F22E568B-20AD-4957-B43C-B10C5AABD0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8162" y="2659587"/>
            <a:ext cx="1981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u="sng" dirty="0" err="1">
                <a:solidFill>
                  <a:srgbClr val="0000FF"/>
                </a:solidFill>
              </a:rPr>
              <a:t>Bài</a:t>
            </a:r>
            <a:r>
              <a:rPr lang="en-US" altLang="en-US" sz="2800" b="1" u="sng" dirty="0">
                <a:solidFill>
                  <a:srgbClr val="0000FF"/>
                </a:solidFill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</a:rPr>
              <a:t>giải</a:t>
            </a:r>
            <a:r>
              <a:rPr lang="en-US" altLang="en-US" sz="2800" b="1" dirty="0">
                <a:solidFill>
                  <a:srgbClr val="0000FF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85842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9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9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9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9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9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50" grpId="0"/>
      <p:bldP spid="9251" grpId="0" animBg="1"/>
      <p:bldP spid="9252" grpId="0"/>
      <p:bldP spid="9253" grpId="0"/>
      <p:bldP spid="9254" grpId="0"/>
      <p:bldP spid="9255" grpId="0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3">
            <a:extLst>
              <a:ext uri="{FF2B5EF4-FFF2-40B4-BE49-F238E27FC236}">
                <a16:creationId xmlns:a16="http://schemas.microsoft.com/office/drawing/2014/main" id="{D00D34E8-5796-4AF9-94CC-2FB81A3818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843088"/>
            <a:ext cx="5791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/>
              <a:t>Tính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diện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tích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hình</a:t>
            </a:r>
            <a:r>
              <a:rPr lang="en-US" altLang="en-US" sz="2800" b="1" dirty="0"/>
              <a:t> thang ABCE</a:t>
            </a:r>
          </a:p>
        </p:txBody>
      </p:sp>
      <p:sp>
        <p:nvSpPr>
          <p:cNvPr id="3076" name="Rectangle 14">
            <a:extLst>
              <a:ext uri="{FF2B5EF4-FFF2-40B4-BE49-F238E27FC236}">
                <a16:creationId xmlns:a16="http://schemas.microsoft.com/office/drawing/2014/main" id="{F94B386C-9039-4A59-BA9C-CF30384207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4500" y="3035300"/>
            <a:ext cx="2108200" cy="1244600"/>
          </a:xfrm>
          <a:prstGeom prst="rect">
            <a:avLst/>
          </a:prstGeom>
          <a:gradFill rotWithShape="1">
            <a:gsLst>
              <a:gs pos="0">
                <a:srgbClr val="66FF99"/>
              </a:gs>
              <a:gs pos="50000">
                <a:srgbClr val="58DC84"/>
              </a:gs>
              <a:gs pos="100000">
                <a:srgbClr val="66FF99"/>
              </a:gs>
            </a:gsLst>
            <a:lin ang="18900000" scaled="1"/>
          </a:gra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7" name="AutoShape 15">
            <a:extLst>
              <a:ext uri="{FF2B5EF4-FFF2-40B4-BE49-F238E27FC236}">
                <a16:creationId xmlns:a16="http://schemas.microsoft.com/office/drawing/2014/main" id="{EBC43C52-7CC9-4757-81B1-FC2CE6A53633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81000" y="3035300"/>
            <a:ext cx="1346200" cy="1244600"/>
          </a:xfrm>
          <a:prstGeom prst="rtTriangle">
            <a:avLst/>
          </a:prstGeom>
          <a:gradFill rotWithShape="1">
            <a:gsLst>
              <a:gs pos="0">
                <a:srgbClr val="FF0000"/>
              </a:gs>
              <a:gs pos="100000">
                <a:srgbClr val="FFD7D7"/>
              </a:gs>
            </a:gsLst>
            <a:lin ang="5400000" scaled="1"/>
          </a:gra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8" name="Text Box 16">
            <a:extLst>
              <a:ext uri="{FF2B5EF4-FFF2-40B4-BE49-F238E27FC236}">
                <a16:creationId xmlns:a16="http://schemas.microsoft.com/office/drawing/2014/main" id="{DD06BB01-3EA2-44FE-9021-147B73F819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425" y="4325938"/>
            <a:ext cx="762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00FF"/>
                </a:solidFill>
              </a:rPr>
              <a:t>4m</a:t>
            </a:r>
          </a:p>
        </p:txBody>
      </p:sp>
      <p:sp>
        <p:nvSpPr>
          <p:cNvPr id="3079" name="Text Box 18">
            <a:extLst>
              <a:ext uri="{FF2B5EF4-FFF2-40B4-BE49-F238E27FC236}">
                <a16:creationId xmlns:a16="http://schemas.microsoft.com/office/drawing/2014/main" id="{A3AEEBE8-7B85-4D26-AA2A-276520B746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4500" y="3503613"/>
            <a:ext cx="762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00FF"/>
                </a:solidFill>
              </a:rPr>
              <a:t>4m</a:t>
            </a:r>
          </a:p>
        </p:txBody>
      </p:sp>
      <p:sp>
        <p:nvSpPr>
          <p:cNvPr id="3080" name="Text Box 19">
            <a:extLst>
              <a:ext uri="{FF2B5EF4-FFF2-40B4-BE49-F238E27FC236}">
                <a16:creationId xmlns:a16="http://schemas.microsoft.com/office/drawing/2014/main" id="{21AB8EA9-DA18-4FB3-A2C8-DB74437E9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4088" y="4319588"/>
            <a:ext cx="1219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00FF"/>
                </a:solidFill>
              </a:rPr>
              <a:t>6.5m</a:t>
            </a:r>
          </a:p>
        </p:txBody>
      </p:sp>
      <p:sp>
        <p:nvSpPr>
          <p:cNvPr id="3081" name="Rectangle 20">
            <a:extLst>
              <a:ext uri="{FF2B5EF4-FFF2-40B4-BE49-F238E27FC236}">
                <a16:creationId xmlns:a16="http://schemas.microsoft.com/office/drawing/2014/main" id="{6036F4E0-98FA-43A5-95C5-06E9AEB8B9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5900" y="4044950"/>
            <a:ext cx="2286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2" name="Text Box 21">
            <a:extLst>
              <a:ext uri="{FF2B5EF4-FFF2-40B4-BE49-F238E27FC236}">
                <a16:creationId xmlns:a16="http://schemas.microsoft.com/office/drawing/2014/main" id="{A8B2E2B8-BF6F-48A4-AE12-B1707FA24F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4262438"/>
            <a:ext cx="533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660066"/>
                </a:solidFill>
              </a:rPr>
              <a:t>E</a:t>
            </a:r>
          </a:p>
        </p:txBody>
      </p:sp>
      <p:sp>
        <p:nvSpPr>
          <p:cNvPr id="3083" name="Text Box 23">
            <a:extLst>
              <a:ext uri="{FF2B5EF4-FFF2-40B4-BE49-F238E27FC236}">
                <a16:creationId xmlns:a16="http://schemas.microsoft.com/office/drawing/2014/main" id="{9CB58F16-B6FC-48CC-93D7-675491E425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4638" y="2552700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660066"/>
                </a:solidFill>
              </a:rPr>
              <a:t>A</a:t>
            </a:r>
          </a:p>
        </p:txBody>
      </p:sp>
      <p:sp>
        <p:nvSpPr>
          <p:cNvPr id="3084" name="Text Box 24">
            <a:extLst>
              <a:ext uri="{FF2B5EF4-FFF2-40B4-BE49-F238E27FC236}">
                <a16:creationId xmlns:a16="http://schemas.microsoft.com/office/drawing/2014/main" id="{C0E094FF-AC69-4CA6-B207-C4F490A93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0450" y="2573338"/>
            <a:ext cx="533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660066"/>
                </a:solidFill>
              </a:rPr>
              <a:t>B</a:t>
            </a:r>
          </a:p>
        </p:txBody>
      </p:sp>
      <p:sp>
        <p:nvSpPr>
          <p:cNvPr id="3085" name="Text Box 25">
            <a:extLst>
              <a:ext uri="{FF2B5EF4-FFF2-40B4-BE49-F238E27FC236}">
                <a16:creationId xmlns:a16="http://schemas.microsoft.com/office/drawing/2014/main" id="{468756AE-967C-44DB-AC87-F21B4CE141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8700" y="4318000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660066"/>
                </a:solidFill>
              </a:rPr>
              <a:t>C</a:t>
            </a:r>
          </a:p>
        </p:txBody>
      </p:sp>
      <p:sp>
        <p:nvSpPr>
          <p:cNvPr id="3086" name="Text Box 26">
            <a:extLst>
              <a:ext uri="{FF2B5EF4-FFF2-40B4-BE49-F238E27FC236}">
                <a16:creationId xmlns:a16="http://schemas.microsoft.com/office/drawing/2014/main" id="{5C03ED01-FAA3-478F-B262-78715CEB76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2100" y="4279900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660066"/>
                </a:solidFill>
              </a:rPr>
              <a:t>D</a:t>
            </a:r>
          </a:p>
        </p:txBody>
      </p:sp>
      <p:sp>
        <p:nvSpPr>
          <p:cNvPr id="9243" name="Text Box 27">
            <a:extLst>
              <a:ext uri="{FF2B5EF4-FFF2-40B4-BE49-F238E27FC236}">
                <a16:creationId xmlns:a16="http://schemas.microsoft.com/office/drawing/2014/main" id="{2B429E6A-5CC0-4CD6-8540-430C71F63B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2600" y="3276600"/>
            <a:ext cx="472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/>
              <a:t>Diện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tích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hình</a:t>
            </a:r>
            <a:r>
              <a:rPr lang="en-US" altLang="en-US" sz="2400" b="1" dirty="0"/>
              <a:t> tam </a:t>
            </a:r>
            <a:r>
              <a:rPr lang="en-US" altLang="en-US" sz="2400" b="1" dirty="0" err="1"/>
              <a:t>giác</a:t>
            </a:r>
            <a:r>
              <a:rPr lang="en-US" altLang="en-US" sz="2400" b="1" dirty="0"/>
              <a:t> ADE </a:t>
            </a:r>
            <a:r>
              <a:rPr lang="en-US" altLang="en-US" sz="2400" b="1" dirty="0" err="1"/>
              <a:t>là</a:t>
            </a:r>
            <a:r>
              <a:rPr lang="en-US" altLang="en-US" sz="2400" b="1" dirty="0"/>
              <a:t>:</a:t>
            </a:r>
          </a:p>
        </p:txBody>
      </p:sp>
      <p:sp>
        <p:nvSpPr>
          <p:cNvPr id="9244" name="Text Box 28">
            <a:extLst>
              <a:ext uri="{FF2B5EF4-FFF2-40B4-BE49-F238E27FC236}">
                <a16:creationId xmlns:a16="http://schemas.microsoft.com/office/drawing/2014/main" id="{18D02DB5-B564-45F5-BA86-02D4AF1626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4300" y="3657600"/>
            <a:ext cx="259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</a:rPr>
              <a:t>4 x 4 : 2 = 8 (m</a:t>
            </a:r>
            <a:r>
              <a:rPr lang="en-US" altLang="en-US" sz="2400" b="1" baseline="30000">
                <a:solidFill>
                  <a:srgbClr val="0000FF"/>
                </a:solidFill>
              </a:rPr>
              <a:t>2</a:t>
            </a:r>
            <a:r>
              <a:rPr lang="en-US" altLang="en-US" sz="2400" b="1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9245" name="Text Box 29">
            <a:extLst>
              <a:ext uri="{FF2B5EF4-FFF2-40B4-BE49-F238E27FC236}">
                <a16:creationId xmlns:a16="http://schemas.microsoft.com/office/drawing/2014/main" id="{48165E11-A218-48F7-8448-1409463634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9900" y="4038600"/>
            <a:ext cx="502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/>
              <a:t>Diện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tích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hình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chữ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nhật</a:t>
            </a:r>
            <a:r>
              <a:rPr lang="en-US" altLang="en-US" sz="2400" b="1" dirty="0"/>
              <a:t> ABCD </a:t>
            </a:r>
            <a:r>
              <a:rPr lang="en-US" altLang="en-US" sz="2400" b="1" dirty="0" err="1"/>
              <a:t>là</a:t>
            </a:r>
            <a:r>
              <a:rPr lang="en-US" altLang="en-US" sz="2400" b="1" dirty="0"/>
              <a:t>:</a:t>
            </a:r>
          </a:p>
        </p:txBody>
      </p:sp>
      <p:sp>
        <p:nvSpPr>
          <p:cNvPr id="9246" name="Text Box 30">
            <a:extLst>
              <a:ext uri="{FF2B5EF4-FFF2-40B4-BE49-F238E27FC236}">
                <a16:creationId xmlns:a16="http://schemas.microsoft.com/office/drawing/2014/main" id="{28D2ECDB-3575-4EBC-9E0D-6DABEC30CB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0" y="44958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00FF"/>
                </a:solidFill>
              </a:rPr>
              <a:t>6,5 x 4  = 26 (m</a:t>
            </a:r>
            <a:r>
              <a:rPr lang="en-US" altLang="en-US" sz="2400" b="1" baseline="30000" dirty="0">
                <a:solidFill>
                  <a:srgbClr val="0000FF"/>
                </a:solidFill>
              </a:rPr>
              <a:t>2</a:t>
            </a:r>
            <a:r>
              <a:rPr lang="en-US" altLang="en-US" sz="2400" b="1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9247" name="Text Box 31">
            <a:extLst>
              <a:ext uri="{FF2B5EF4-FFF2-40B4-BE49-F238E27FC236}">
                <a16:creationId xmlns:a16="http://schemas.microsoft.com/office/drawing/2014/main" id="{2BF1D5A3-8CE3-45E7-B800-2E89E5BC1E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0700" y="4953000"/>
            <a:ext cx="502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/>
              <a:t>Diện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tích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hình</a:t>
            </a:r>
            <a:r>
              <a:rPr lang="en-US" altLang="en-US" sz="2400" b="1" dirty="0"/>
              <a:t> thang ABCE </a:t>
            </a:r>
            <a:r>
              <a:rPr lang="en-US" altLang="en-US" sz="2400" b="1" dirty="0" err="1"/>
              <a:t>là</a:t>
            </a:r>
            <a:r>
              <a:rPr lang="en-US" altLang="en-US" sz="2400" b="1" dirty="0"/>
              <a:t>:</a:t>
            </a:r>
          </a:p>
        </p:txBody>
      </p:sp>
      <p:sp>
        <p:nvSpPr>
          <p:cNvPr id="9248" name="Text Box 32">
            <a:extLst>
              <a:ext uri="{FF2B5EF4-FFF2-40B4-BE49-F238E27FC236}">
                <a16:creationId xmlns:a16="http://schemas.microsoft.com/office/drawing/2014/main" id="{E2CA2D19-1DC9-47AC-8455-BEED3EECA1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3200" y="5486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00FF"/>
                </a:solidFill>
              </a:rPr>
              <a:t>8 + 26 = 34 (m</a:t>
            </a:r>
            <a:r>
              <a:rPr lang="en-US" altLang="en-US" sz="2400" b="1" baseline="30000" dirty="0">
                <a:solidFill>
                  <a:srgbClr val="0000FF"/>
                </a:solidFill>
              </a:rPr>
              <a:t>2</a:t>
            </a:r>
            <a:r>
              <a:rPr lang="en-US" altLang="en-US" sz="2400" b="1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9255" name="Text Box 39">
            <a:extLst>
              <a:ext uri="{FF2B5EF4-FFF2-40B4-BE49-F238E27FC236}">
                <a16:creationId xmlns:a16="http://schemas.microsoft.com/office/drawing/2014/main" id="{50E89CD4-998A-44AE-A010-FD3B8A5682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60198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i="1" dirty="0" err="1">
                <a:solidFill>
                  <a:srgbClr val="FF0000"/>
                </a:solidFill>
              </a:rPr>
              <a:t>Đáp</a:t>
            </a:r>
            <a:r>
              <a:rPr lang="en-US" altLang="en-US" sz="2400" b="1" i="1" dirty="0">
                <a:solidFill>
                  <a:srgbClr val="FF0000"/>
                </a:solidFill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</a:rPr>
              <a:t>số</a:t>
            </a:r>
            <a:r>
              <a:rPr lang="en-US" altLang="en-US" sz="2400" b="1" i="1" dirty="0">
                <a:solidFill>
                  <a:srgbClr val="FF0000"/>
                </a:solidFill>
              </a:rPr>
              <a:t>: 34 (m</a:t>
            </a:r>
            <a:r>
              <a:rPr lang="en-US" altLang="en-US" sz="2400" b="1" i="1" baseline="30000" dirty="0">
                <a:solidFill>
                  <a:srgbClr val="FF0000"/>
                </a:solidFill>
              </a:rPr>
              <a:t>2</a:t>
            </a:r>
            <a:r>
              <a:rPr lang="en-US" altLang="en-US" sz="2400" b="1" i="1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23" name="Picture 18">
            <a:extLst>
              <a:ext uri="{FF2B5EF4-FFF2-40B4-BE49-F238E27FC236}">
                <a16:creationId xmlns:a16="http://schemas.microsoft.com/office/drawing/2014/main" id="{78CD26A8-C6CF-4F1F-B586-13F328A60F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9" t="35577" r="33182" b="39583"/>
          <a:stretch/>
        </p:blipFill>
        <p:spPr bwMode="auto">
          <a:xfrm>
            <a:off x="2527494" y="152400"/>
            <a:ext cx="5092506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7451FA2-992E-458C-8FDE-BF1EFB10E2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698"/>
          <a:stretch/>
        </p:blipFill>
        <p:spPr>
          <a:xfrm>
            <a:off x="374650" y="354185"/>
            <a:ext cx="1612539" cy="1625306"/>
          </a:xfrm>
          <a:prstGeom prst="rect">
            <a:avLst/>
          </a:prstGeom>
        </p:spPr>
      </p:pic>
      <p:sp>
        <p:nvSpPr>
          <p:cNvPr id="25" name="Text Box 69">
            <a:extLst>
              <a:ext uri="{FF2B5EF4-FFF2-40B4-BE49-F238E27FC236}">
                <a16:creationId xmlns:a16="http://schemas.microsoft.com/office/drawing/2014/main" id="{D7BE4EFD-4CD9-4835-B695-44CA8746B4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8162" y="2516187"/>
            <a:ext cx="1981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u="sng" dirty="0" err="1">
                <a:solidFill>
                  <a:srgbClr val="0000FF"/>
                </a:solidFill>
              </a:rPr>
              <a:t>Bài</a:t>
            </a:r>
            <a:r>
              <a:rPr lang="en-US" altLang="en-US" sz="2800" b="1" u="sng" dirty="0">
                <a:solidFill>
                  <a:srgbClr val="0000FF"/>
                </a:solidFill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</a:rPr>
              <a:t>giải</a:t>
            </a:r>
            <a:r>
              <a:rPr lang="en-US" altLang="en-US" sz="2800" b="1" dirty="0">
                <a:solidFill>
                  <a:srgbClr val="0000FF"/>
                </a:solidFill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9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9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9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9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9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9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43" grpId="0"/>
      <p:bldP spid="9244" grpId="0"/>
      <p:bldP spid="9245" grpId="0"/>
      <p:bldP spid="9246" grpId="0"/>
      <p:bldP spid="9247" grpId="0"/>
      <p:bldP spid="9248" grpId="0"/>
      <p:bldP spid="925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ot chuong ngai va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4" name="Picture 1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9" t="35577" r="55299" b="39583"/>
          <a:stretch/>
        </p:blipFill>
        <p:spPr bwMode="auto">
          <a:xfrm>
            <a:off x="21773" y="-3628"/>
            <a:ext cx="1049287" cy="860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5202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28" t="24008" r="19347" b="15526"/>
          <a:stretch/>
        </p:blipFill>
        <p:spPr bwMode="auto">
          <a:xfrm>
            <a:off x="32657" y="2"/>
            <a:ext cx="9165050" cy="6828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7" t="-1444" r="51201" b="1444"/>
          <a:stretch/>
        </p:blipFill>
        <p:spPr>
          <a:xfrm>
            <a:off x="533402" y="332417"/>
            <a:ext cx="1612539" cy="1625306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354940" y="804861"/>
            <a:ext cx="6560460" cy="5672139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2514600" y="919045"/>
            <a:ext cx="6400800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u="sng" dirty="0" err="1">
                <a:latin typeface="Times" pitchFamily="18" charset="0"/>
                <a:cs typeface="Times" pitchFamily="18" charset="0"/>
              </a:rPr>
              <a:t>Bài</a:t>
            </a:r>
            <a:r>
              <a:rPr lang="en-US" sz="2800" b="1" u="sng" dirty="0">
                <a:latin typeface="Times" pitchFamily="18" charset="0"/>
                <a:cs typeface="Times" pitchFamily="18" charset="0"/>
              </a:rPr>
              <a:t> 1</a:t>
            </a:r>
            <a:r>
              <a:rPr lang="en-US" sz="2800" dirty="0">
                <a:latin typeface="Times" pitchFamily="18" charset="0"/>
                <a:cs typeface="Times" pitchFamily="18" charset="0"/>
              </a:rPr>
              <a:t>: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VNI-Times" pitchFamily="2" charset="0"/>
              </a:rPr>
              <a:t>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507968"/>
              </p:ext>
            </p:extLst>
          </p:nvPr>
        </p:nvGraphicFramePr>
        <p:xfrm>
          <a:off x="8032012" y="838200"/>
          <a:ext cx="838200" cy="881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4" name="Equation" r:id="rId7" imgW="330120" imgH="393480" progId="Equation.3">
                  <p:embed/>
                </p:oleObj>
              </mc:Choice>
              <mc:Fallback>
                <p:oleObj name="Equation" r:id="rId7" imgW="33012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32012" y="838200"/>
                        <a:ext cx="838200" cy="881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6019740"/>
              </p:ext>
            </p:extLst>
          </p:nvPr>
        </p:nvGraphicFramePr>
        <p:xfrm>
          <a:off x="4419600" y="1219200"/>
          <a:ext cx="690562" cy="906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5" name="Equation" r:id="rId9" imgW="304536" imgH="393359" progId="Equation.3">
                  <p:embed/>
                </p:oleObj>
              </mc:Choice>
              <mc:Fallback>
                <p:oleObj name="Equation" r:id="rId9" imgW="304536" imgH="39335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1219200"/>
                        <a:ext cx="690562" cy="906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Straight Connector 2"/>
          <p:cNvCxnSpPr>
            <a:cxnSpLocks/>
          </p:cNvCxnSpPr>
          <p:nvPr/>
        </p:nvCxnSpPr>
        <p:spPr>
          <a:xfrm>
            <a:off x="6629400" y="1371600"/>
            <a:ext cx="12192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3319782" y="2486464"/>
            <a:ext cx="1542731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971800" y="1820592"/>
            <a:ext cx="12954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Bài 1 (1).m4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006958" y="6129018"/>
            <a:ext cx="347982" cy="347982"/>
          </a:xfrm>
          <a:prstGeom prst="rect">
            <a:avLst/>
          </a:prstGeom>
        </p:spPr>
      </p:pic>
      <p:grpSp>
        <p:nvGrpSpPr>
          <p:cNvPr id="14" name="Group 58">
            <a:extLst>
              <a:ext uri="{FF2B5EF4-FFF2-40B4-BE49-F238E27FC236}">
                <a16:creationId xmlns:a16="http://schemas.microsoft.com/office/drawing/2014/main" id="{5E761CEE-4815-4C94-8273-ADE6581FB92F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3071813"/>
            <a:ext cx="2286000" cy="887412"/>
            <a:chOff x="3168" y="1960"/>
            <a:chExt cx="1440" cy="559"/>
          </a:xfrm>
        </p:grpSpPr>
        <p:sp>
          <p:nvSpPr>
            <p:cNvPr id="15" name="Text Box 39">
              <a:extLst>
                <a:ext uri="{FF2B5EF4-FFF2-40B4-BE49-F238E27FC236}">
                  <a16:creationId xmlns:a16="http://schemas.microsoft.com/office/drawing/2014/main" id="{FCDD2519-0053-470E-9076-D8EDCBBDE9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8" y="2064"/>
              <a:ext cx="144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/>
                <a:t>S =       </a:t>
              </a:r>
              <a:r>
                <a:rPr lang="en-US" altLang="en-US" sz="2800" b="1" dirty="0">
                  <a:solidFill>
                    <a:srgbClr val="FF0000"/>
                  </a:solidFill>
                </a:rPr>
                <a:t>m</a:t>
              </a:r>
              <a:r>
                <a:rPr lang="en-US" altLang="en-US" sz="2800" b="1" baseline="30000" dirty="0">
                  <a:solidFill>
                    <a:srgbClr val="FF0000"/>
                  </a:solidFill>
                </a:rPr>
                <a:t>2</a:t>
              </a:r>
              <a:r>
                <a:rPr lang="en-US" altLang="en-US" sz="2800" b="1" dirty="0">
                  <a:solidFill>
                    <a:srgbClr val="FF0000"/>
                  </a:solidFill>
                </a:rPr>
                <a:t> </a:t>
              </a:r>
            </a:p>
          </p:txBody>
        </p:sp>
        <p:grpSp>
          <p:nvGrpSpPr>
            <p:cNvPr id="16" name="Group 49">
              <a:extLst>
                <a:ext uri="{FF2B5EF4-FFF2-40B4-BE49-F238E27FC236}">
                  <a16:creationId xmlns:a16="http://schemas.microsoft.com/office/drawing/2014/main" id="{B0F0E574-0208-4535-9840-4BF5ABE2DAF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16" y="1960"/>
              <a:ext cx="336" cy="559"/>
              <a:chOff x="393" y="3120"/>
              <a:chExt cx="336" cy="559"/>
            </a:xfrm>
          </p:grpSpPr>
          <p:sp>
            <p:nvSpPr>
              <p:cNvPr id="17" name="Text Box 50">
                <a:extLst>
                  <a:ext uri="{FF2B5EF4-FFF2-40B4-BE49-F238E27FC236}">
                    <a16:creationId xmlns:a16="http://schemas.microsoft.com/office/drawing/2014/main" id="{790EB867-418B-490F-B7F4-6F5E22203EC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2" y="3120"/>
                <a:ext cx="240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solidFill>
                      <a:srgbClr val="FF0000"/>
                    </a:solidFill>
                  </a:rPr>
                  <a:t>5</a:t>
                </a:r>
              </a:p>
            </p:txBody>
          </p:sp>
          <p:sp>
            <p:nvSpPr>
              <p:cNvPr id="18" name="Text Box 51">
                <a:extLst>
                  <a:ext uri="{FF2B5EF4-FFF2-40B4-BE49-F238E27FC236}">
                    <a16:creationId xmlns:a16="http://schemas.microsoft.com/office/drawing/2014/main" id="{75296F8E-972F-4671-8723-65351FA077B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2" y="3352"/>
                <a:ext cx="240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solidFill>
                      <a:srgbClr val="FF0000"/>
                    </a:solidFill>
                  </a:rPr>
                  <a:t>8</a:t>
                </a:r>
              </a:p>
            </p:txBody>
          </p:sp>
          <p:sp>
            <p:nvSpPr>
              <p:cNvPr id="19" name="Line 52">
                <a:extLst>
                  <a:ext uri="{FF2B5EF4-FFF2-40B4-BE49-F238E27FC236}">
                    <a16:creationId xmlns:a16="http://schemas.microsoft.com/office/drawing/2014/main" id="{FC8714D0-0B91-4BCA-BA0E-1C5581157B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3" y="3399"/>
                <a:ext cx="336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0" name="Group 59">
            <a:extLst>
              <a:ext uri="{FF2B5EF4-FFF2-40B4-BE49-F238E27FC236}">
                <a16:creationId xmlns:a16="http://schemas.microsoft.com/office/drawing/2014/main" id="{17296B78-EB7A-4459-9ADC-C2B1567F9B58}"/>
              </a:ext>
            </a:extLst>
          </p:cNvPr>
          <p:cNvGrpSpPr>
            <a:grpSpLocks/>
          </p:cNvGrpSpPr>
          <p:nvPr/>
        </p:nvGrpSpPr>
        <p:grpSpPr bwMode="auto">
          <a:xfrm>
            <a:off x="5029200" y="3048000"/>
            <a:ext cx="2286000" cy="887413"/>
            <a:chOff x="3120" y="2728"/>
            <a:chExt cx="1440" cy="559"/>
          </a:xfrm>
        </p:grpSpPr>
        <p:sp>
          <p:nvSpPr>
            <p:cNvPr id="21" name="Text Box 53">
              <a:extLst>
                <a:ext uri="{FF2B5EF4-FFF2-40B4-BE49-F238E27FC236}">
                  <a16:creationId xmlns:a16="http://schemas.microsoft.com/office/drawing/2014/main" id="{B8CAD2E7-669D-4B25-B8FC-BA3D17490A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0" y="2832"/>
              <a:ext cx="144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/>
                <a:t>h =       </a:t>
              </a:r>
              <a:r>
                <a:rPr lang="en-US" altLang="en-US" sz="2800" b="1" dirty="0">
                  <a:solidFill>
                    <a:srgbClr val="FF0000"/>
                  </a:solidFill>
                </a:rPr>
                <a:t>m </a:t>
              </a:r>
            </a:p>
          </p:txBody>
        </p:sp>
        <p:grpSp>
          <p:nvGrpSpPr>
            <p:cNvPr id="22" name="Group 54">
              <a:extLst>
                <a:ext uri="{FF2B5EF4-FFF2-40B4-BE49-F238E27FC236}">
                  <a16:creationId xmlns:a16="http://schemas.microsoft.com/office/drawing/2014/main" id="{7C4D04A2-F5E2-4CAB-834D-B62F1F0022B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68" y="2728"/>
              <a:ext cx="336" cy="559"/>
              <a:chOff x="393" y="3120"/>
              <a:chExt cx="336" cy="559"/>
            </a:xfrm>
          </p:grpSpPr>
          <p:sp>
            <p:nvSpPr>
              <p:cNvPr id="23" name="Text Box 55">
                <a:extLst>
                  <a:ext uri="{FF2B5EF4-FFF2-40B4-BE49-F238E27FC236}">
                    <a16:creationId xmlns:a16="http://schemas.microsoft.com/office/drawing/2014/main" id="{55AA186A-2471-4AC2-A767-44FFAE7B05F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2" y="3120"/>
                <a:ext cx="240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solidFill>
                      <a:srgbClr val="FF0000"/>
                    </a:solidFill>
                  </a:rPr>
                  <a:t>1</a:t>
                </a:r>
              </a:p>
            </p:txBody>
          </p:sp>
          <p:sp>
            <p:nvSpPr>
              <p:cNvPr id="25" name="Text Box 56">
                <a:extLst>
                  <a:ext uri="{FF2B5EF4-FFF2-40B4-BE49-F238E27FC236}">
                    <a16:creationId xmlns:a16="http://schemas.microsoft.com/office/drawing/2014/main" id="{641579FF-3745-4F31-A6D7-246A19C7BC1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2" y="3352"/>
                <a:ext cx="240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solidFill>
                      <a:srgbClr val="FF0000"/>
                    </a:solidFill>
                  </a:rPr>
                  <a:t>2</a:t>
                </a:r>
              </a:p>
            </p:txBody>
          </p:sp>
          <p:sp>
            <p:nvSpPr>
              <p:cNvPr id="26" name="Line 57">
                <a:extLst>
                  <a:ext uri="{FF2B5EF4-FFF2-40B4-BE49-F238E27FC236}">
                    <a16:creationId xmlns:a16="http://schemas.microsoft.com/office/drawing/2014/main" id="{55BEB557-91B9-4F7D-BAE7-5AE21A4A1C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3" y="3399"/>
                <a:ext cx="336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7" name="Text Box 62">
            <a:extLst>
              <a:ext uri="{FF2B5EF4-FFF2-40B4-BE49-F238E27FC236}">
                <a16:creationId xmlns:a16="http://schemas.microsoft.com/office/drawing/2014/main" id="{FA9CD60E-7374-4A48-9D2B-4E841BB52F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1363" y="3224213"/>
            <a:ext cx="22098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/>
              <a:t> a = … </a:t>
            </a:r>
            <a:r>
              <a:rPr lang="en-US" altLang="en-US" sz="2800" b="1" dirty="0">
                <a:solidFill>
                  <a:srgbClr val="FF0000"/>
                </a:solidFill>
              </a:rPr>
              <a:t>m? </a:t>
            </a:r>
          </a:p>
        </p:txBody>
      </p:sp>
      <p:sp>
        <p:nvSpPr>
          <p:cNvPr id="28" name="Text Box 69">
            <a:extLst>
              <a:ext uri="{FF2B5EF4-FFF2-40B4-BE49-F238E27FC236}">
                <a16:creationId xmlns:a16="http://schemas.microsoft.com/office/drawing/2014/main" id="{2ED3C2C1-6C3F-4EE5-898E-2C1CF99BB4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2513" y="3848100"/>
            <a:ext cx="1981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u="sng" dirty="0" err="1">
                <a:solidFill>
                  <a:srgbClr val="0000FF"/>
                </a:solidFill>
              </a:rPr>
              <a:t>Bài</a:t>
            </a:r>
            <a:r>
              <a:rPr lang="en-US" altLang="en-US" sz="2800" b="1" u="sng" dirty="0">
                <a:solidFill>
                  <a:srgbClr val="0000FF"/>
                </a:solidFill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</a:rPr>
              <a:t>giải</a:t>
            </a:r>
            <a:r>
              <a:rPr lang="en-US" altLang="en-US" sz="2800" b="1" dirty="0">
                <a:solidFill>
                  <a:srgbClr val="0000FF"/>
                </a:solidFill>
              </a:rPr>
              <a:t>:</a:t>
            </a:r>
          </a:p>
        </p:txBody>
      </p:sp>
      <p:sp>
        <p:nvSpPr>
          <p:cNvPr id="29" name="Text Box 70">
            <a:extLst>
              <a:ext uri="{FF2B5EF4-FFF2-40B4-BE49-F238E27FC236}">
                <a16:creationId xmlns:a16="http://schemas.microsoft.com/office/drawing/2014/main" id="{94D1DF13-C984-44F1-8254-6C9854AAA6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6150" y="4438650"/>
            <a:ext cx="5562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800000"/>
                </a:solidFill>
              </a:rPr>
              <a:t>Cạnh đáy hình tam giác là:</a:t>
            </a:r>
          </a:p>
        </p:txBody>
      </p:sp>
      <p:grpSp>
        <p:nvGrpSpPr>
          <p:cNvPr id="30" name="Group 92">
            <a:extLst>
              <a:ext uri="{FF2B5EF4-FFF2-40B4-BE49-F238E27FC236}">
                <a16:creationId xmlns:a16="http://schemas.microsoft.com/office/drawing/2014/main" id="{99FEE224-2740-4E07-9048-3F5A32D3DEDE}"/>
              </a:ext>
            </a:extLst>
          </p:cNvPr>
          <p:cNvGrpSpPr>
            <a:grpSpLocks/>
          </p:cNvGrpSpPr>
          <p:nvPr/>
        </p:nvGrpSpPr>
        <p:grpSpPr bwMode="auto">
          <a:xfrm>
            <a:off x="3678238" y="4910138"/>
            <a:ext cx="3822700" cy="930275"/>
            <a:chOff x="2317" y="3177"/>
            <a:chExt cx="2408" cy="586"/>
          </a:xfrm>
        </p:grpSpPr>
        <p:grpSp>
          <p:nvGrpSpPr>
            <p:cNvPr id="31" name="Group 74">
              <a:extLst>
                <a:ext uri="{FF2B5EF4-FFF2-40B4-BE49-F238E27FC236}">
                  <a16:creationId xmlns:a16="http://schemas.microsoft.com/office/drawing/2014/main" id="{B4D0018B-03D4-4081-B91D-E5B5E4CC6D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17" y="3203"/>
              <a:ext cx="336" cy="559"/>
              <a:chOff x="393" y="3120"/>
              <a:chExt cx="336" cy="559"/>
            </a:xfrm>
          </p:grpSpPr>
          <p:sp>
            <p:nvSpPr>
              <p:cNvPr id="41" name="Text Box 75">
                <a:extLst>
                  <a:ext uri="{FF2B5EF4-FFF2-40B4-BE49-F238E27FC236}">
                    <a16:creationId xmlns:a16="http://schemas.microsoft.com/office/drawing/2014/main" id="{2C1300B5-D4E8-49BD-9B54-4C4F339477D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2" y="3120"/>
                <a:ext cx="240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/>
                  <a:t>5</a:t>
                </a:r>
              </a:p>
            </p:txBody>
          </p:sp>
          <p:sp>
            <p:nvSpPr>
              <p:cNvPr id="42" name="Text Box 76">
                <a:extLst>
                  <a:ext uri="{FF2B5EF4-FFF2-40B4-BE49-F238E27FC236}">
                    <a16:creationId xmlns:a16="http://schemas.microsoft.com/office/drawing/2014/main" id="{CEDDE1E8-D05F-462D-BC20-4DB044714B8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2" y="3352"/>
                <a:ext cx="240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/>
                  <a:t>8</a:t>
                </a:r>
              </a:p>
            </p:txBody>
          </p:sp>
          <p:sp>
            <p:nvSpPr>
              <p:cNvPr id="43" name="Line 77">
                <a:extLst>
                  <a:ext uri="{FF2B5EF4-FFF2-40B4-BE49-F238E27FC236}">
                    <a16:creationId xmlns:a16="http://schemas.microsoft.com/office/drawing/2014/main" id="{D5D622A6-D1C6-4A84-A425-9B0AE6018B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3" y="3399"/>
                <a:ext cx="33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2" name="Group 78">
              <a:extLst>
                <a:ext uri="{FF2B5EF4-FFF2-40B4-BE49-F238E27FC236}">
                  <a16:creationId xmlns:a16="http://schemas.microsoft.com/office/drawing/2014/main" id="{CA4E28FA-667F-4155-B48C-32FFED6880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47" y="3204"/>
              <a:ext cx="336" cy="559"/>
              <a:chOff x="393" y="3120"/>
              <a:chExt cx="336" cy="559"/>
            </a:xfrm>
          </p:grpSpPr>
          <p:sp>
            <p:nvSpPr>
              <p:cNvPr id="38" name="Text Box 79">
                <a:extLst>
                  <a:ext uri="{FF2B5EF4-FFF2-40B4-BE49-F238E27FC236}">
                    <a16:creationId xmlns:a16="http://schemas.microsoft.com/office/drawing/2014/main" id="{7DF2B864-0325-4AC6-97F8-CD5745C987C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2" y="3120"/>
                <a:ext cx="240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 dirty="0"/>
                  <a:t>1</a:t>
                </a:r>
              </a:p>
            </p:txBody>
          </p:sp>
          <p:sp>
            <p:nvSpPr>
              <p:cNvPr id="39" name="Text Box 80">
                <a:extLst>
                  <a:ext uri="{FF2B5EF4-FFF2-40B4-BE49-F238E27FC236}">
                    <a16:creationId xmlns:a16="http://schemas.microsoft.com/office/drawing/2014/main" id="{DB460193-5433-415C-8F64-A9D21CF3D68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2" y="3352"/>
                <a:ext cx="240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/>
                  <a:t>2</a:t>
                </a:r>
              </a:p>
            </p:txBody>
          </p:sp>
          <p:sp>
            <p:nvSpPr>
              <p:cNvPr id="40" name="Line 81">
                <a:extLst>
                  <a:ext uri="{FF2B5EF4-FFF2-40B4-BE49-F238E27FC236}">
                    <a16:creationId xmlns:a16="http://schemas.microsoft.com/office/drawing/2014/main" id="{EB25F665-50A3-4836-96C8-D2397DD23F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3" y="3399"/>
                <a:ext cx="33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3" name="Text Box 82">
              <a:extLst>
                <a:ext uri="{FF2B5EF4-FFF2-40B4-BE49-F238E27FC236}">
                  <a16:creationId xmlns:a16="http://schemas.microsoft.com/office/drawing/2014/main" id="{E60FD1D8-9A9E-4BB5-94F5-938DB057F5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28" y="3294"/>
              <a:ext cx="2097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/>
                <a:t>x 2 :       =        (m)  </a:t>
              </a:r>
            </a:p>
          </p:txBody>
        </p:sp>
        <p:grpSp>
          <p:nvGrpSpPr>
            <p:cNvPr id="34" name="Group 83">
              <a:extLst>
                <a:ext uri="{FF2B5EF4-FFF2-40B4-BE49-F238E27FC236}">
                  <a16:creationId xmlns:a16="http://schemas.microsoft.com/office/drawing/2014/main" id="{3BF8CAD9-C962-4407-A2D9-CB2DD805DE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71" y="3177"/>
              <a:ext cx="336" cy="559"/>
              <a:chOff x="393" y="3120"/>
              <a:chExt cx="336" cy="559"/>
            </a:xfrm>
          </p:grpSpPr>
          <p:sp>
            <p:nvSpPr>
              <p:cNvPr id="35" name="Text Box 84">
                <a:extLst>
                  <a:ext uri="{FF2B5EF4-FFF2-40B4-BE49-F238E27FC236}">
                    <a16:creationId xmlns:a16="http://schemas.microsoft.com/office/drawing/2014/main" id="{0F377ED4-1BAA-4ADF-BDDF-04E0132BCEF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2" y="3120"/>
                <a:ext cx="240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/>
                  <a:t>5</a:t>
                </a:r>
              </a:p>
            </p:txBody>
          </p:sp>
          <p:sp>
            <p:nvSpPr>
              <p:cNvPr id="36" name="Text Box 85">
                <a:extLst>
                  <a:ext uri="{FF2B5EF4-FFF2-40B4-BE49-F238E27FC236}">
                    <a16:creationId xmlns:a16="http://schemas.microsoft.com/office/drawing/2014/main" id="{10E5EEB4-8B05-4404-B21C-D82890369F4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2" y="3352"/>
                <a:ext cx="240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 dirty="0"/>
                  <a:t>2</a:t>
                </a:r>
              </a:p>
            </p:txBody>
          </p:sp>
          <p:sp>
            <p:nvSpPr>
              <p:cNvPr id="37" name="Line 86">
                <a:extLst>
                  <a:ext uri="{FF2B5EF4-FFF2-40B4-BE49-F238E27FC236}">
                    <a16:creationId xmlns:a16="http://schemas.microsoft.com/office/drawing/2014/main" id="{BA1C9CE0-2602-4ECC-A3DD-F65BD8C222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3" y="3399"/>
                <a:ext cx="33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44" name="Group 93">
            <a:extLst>
              <a:ext uri="{FF2B5EF4-FFF2-40B4-BE49-F238E27FC236}">
                <a16:creationId xmlns:a16="http://schemas.microsoft.com/office/drawing/2014/main" id="{93B23646-B6B0-4772-99AB-536860CE3F8B}"/>
              </a:ext>
            </a:extLst>
          </p:cNvPr>
          <p:cNvGrpSpPr>
            <a:grpSpLocks/>
          </p:cNvGrpSpPr>
          <p:nvPr/>
        </p:nvGrpSpPr>
        <p:grpSpPr bwMode="auto">
          <a:xfrm>
            <a:off x="3824288" y="5610225"/>
            <a:ext cx="3657600" cy="887413"/>
            <a:chOff x="2409" y="3618"/>
            <a:chExt cx="2304" cy="559"/>
          </a:xfrm>
        </p:grpSpPr>
        <p:sp>
          <p:nvSpPr>
            <p:cNvPr id="45" name="Text Box 87">
              <a:extLst>
                <a:ext uri="{FF2B5EF4-FFF2-40B4-BE49-F238E27FC236}">
                  <a16:creationId xmlns:a16="http://schemas.microsoft.com/office/drawing/2014/main" id="{B3893EBC-D88B-431F-8E8C-CA1EC98B4C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9" y="3733"/>
              <a:ext cx="2304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 err="1">
                  <a:solidFill>
                    <a:srgbClr val="800000"/>
                  </a:solidFill>
                </a:rPr>
                <a:t>Đáp</a:t>
              </a:r>
              <a:r>
                <a:rPr lang="en-US" altLang="en-US" sz="2800" b="1" dirty="0">
                  <a:solidFill>
                    <a:srgbClr val="800000"/>
                  </a:solidFill>
                </a:rPr>
                <a:t> </a:t>
              </a:r>
              <a:r>
                <a:rPr lang="en-US" altLang="en-US" sz="2800" b="1" dirty="0" err="1">
                  <a:solidFill>
                    <a:srgbClr val="800000"/>
                  </a:solidFill>
                </a:rPr>
                <a:t>số</a:t>
              </a:r>
              <a:r>
                <a:rPr lang="en-US" altLang="en-US" sz="2800" b="1" dirty="0">
                  <a:solidFill>
                    <a:srgbClr val="800000"/>
                  </a:solidFill>
                </a:rPr>
                <a:t>:         </a:t>
              </a:r>
              <a:r>
                <a:rPr lang="en-US" altLang="en-US" sz="2800" b="1" dirty="0">
                  <a:solidFill>
                    <a:srgbClr val="FF0000"/>
                  </a:solidFill>
                </a:rPr>
                <a:t>m</a:t>
              </a:r>
            </a:p>
          </p:txBody>
        </p:sp>
        <p:grpSp>
          <p:nvGrpSpPr>
            <p:cNvPr id="46" name="Group 88">
              <a:extLst>
                <a:ext uri="{FF2B5EF4-FFF2-40B4-BE49-F238E27FC236}">
                  <a16:creationId xmlns:a16="http://schemas.microsoft.com/office/drawing/2014/main" id="{7919F521-F45E-4F5D-B6F0-879B124023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47" y="3618"/>
              <a:ext cx="336" cy="559"/>
              <a:chOff x="393" y="3120"/>
              <a:chExt cx="336" cy="559"/>
            </a:xfrm>
          </p:grpSpPr>
          <p:sp>
            <p:nvSpPr>
              <p:cNvPr id="47" name="Text Box 89">
                <a:extLst>
                  <a:ext uri="{FF2B5EF4-FFF2-40B4-BE49-F238E27FC236}">
                    <a16:creationId xmlns:a16="http://schemas.microsoft.com/office/drawing/2014/main" id="{FB2D19CB-EE0D-40BF-B766-B6DBDBA2C41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2" y="3120"/>
                <a:ext cx="240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solidFill>
                      <a:srgbClr val="FF0000"/>
                    </a:solidFill>
                  </a:rPr>
                  <a:t>5</a:t>
                </a:r>
              </a:p>
            </p:txBody>
          </p:sp>
          <p:sp>
            <p:nvSpPr>
              <p:cNvPr id="48" name="Text Box 90">
                <a:extLst>
                  <a:ext uri="{FF2B5EF4-FFF2-40B4-BE49-F238E27FC236}">
                    <a16:creationId xmlns:a16="http://schemas.microsoft.com/office/drawing/2014/main" id="{47CDF884-D190-4823-BA1A-66CD32A70F6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2" y="3352"/>
                <a:ext cx="240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 dirty="0">
                    <a:solidFill>
                      <a:srgbClr val="FF0000"/>
                    </a:solidFill>
                  </a:rPr>
                  <a:t>2</a:t>
                </a:r>
              </a:p>
            </p:txBody>
          </p:sp>
          <p:sp>
            <p:nvSpPr>
              <p:cNvPr id="49" name="Line 91">
                <a:extLst>
                  <a:ext uri="{FF2B5EF4-FFF2-40B4-BE49-F238E27FC236}">
                    <a16:creationId xmlns:a16="http://schemas.microsoft.com/office/drawing/2014/main" id="{2C8A3D44-3E6A-4453-B4FB-5616CD39C9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3" y="3399"/>
                <a:ext cx="336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50" name="Text Box 67">
            <a:extLst>
              <a:ext uri="{FF2B5EF4-FFF2-40B4-BE49-F238E27FC236}">
                <a16:creationId xmlns:a16="http://schemas.microsoft.com/office/drawing/2014/main" id="{5F552BF9-B7C0-4409-AA1F-8997C42E07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4863" y="2590800"/>
            <a:ext cx="1981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800000"/>
                </a:solidFill>
              </a:rPr>
              <a:t>Tóm</a:t>
            </a:r>
            <a:r>
              <a:rPr lang="en-US" altLang="en-US" sz="2800" b="1" dirty="0">
                <a:solidFill>
                  <a:srgbClr val="800000"/>
                </a:solidFill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</a:rPr>
              <a:t>tắt</a:t>
            </a:r>
            <a:r>
              <a:rPr lang="en-US" altLang="en-US" sz="2800" b="1" dirty="0">
                <a:solidFill>
                  <a:srgbClr val="800000"/>
                </a:solidFill>
              </a:rPr>
              <a:t> :</a:t>
            </a:r>
          </a:p>
        </p:txBody>
      </p:sp>
    </p:spTree>
    <p:extLst>
      <p:ext uri="{BB962C8B-B14F-4D97-AF65-F5344CB8AC3E}">
        <p14:creationId xmlns:p14="http://schemas.microsoft.com/office/powerpoint/2010/main" val="363003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7" grpId="0"/>
      <p:bldP spid="28" grpId="0"/>
      <p:bldP spid="29" grpId="0"/>
      <p:bldP spid="5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6" name="AutoShape 8"/>
          <p:cNvSpPr>
            <a:spLocks noChangeArrowheads="1"/>
          </p:cNvSpPr>
          <p:nvPr/>
        </p:nvSpPr>
        <p:spPr bwMode="auto">
          <a:xfrm>
            <a:off x="21981" y="19050"/>
            <a:ext cx="9144000" cy="6858000"/>
          </a:xfrm>
          <a:prstGeom prst="roundRect">
            <a:avLst>
              <a:gd name="adj" fmla="val 6306"/>
            </a:avLst>
          </a:prstGeom>
          <a:gradFill rotWithShape="1">
            <a:gsLst>
              <a:gs pos="0">
                <a:srgbClr val="FFFFCC"/>
              </a:gs>
              <a:gs pos="50000">
                <a:schemeClr val="bg1"/>
              </a:gs>
              <a:gs pos="100000">
                <a:srgbClr val="FFFFCC"/>
              </a:gs>
            </a:gsLst>
            <a:lin ang="5400000" scaled="1"/>
          </a:gradFill>
          <a:ln w="88900" cmpd="thickThin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lIns="91426" tIns="45714" rIns="91426" bIns="45714" anchor="ctr"/>
          <a:lstStyle/>
          <a:p>
            <a:pPr algn="ctr" eaLnBrk="1" hangingPunct="1">
              <a:defRPr/>
            </a:pPr>
            <a:endParaRPr lang="en-US"/>
          </a:p>
        </p:txBody>
      </p:sp>
      <p:grpSp>
        <p:nvGrpSpPr>
          <p:cNvPr id="6147" name="Group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6162" name="Picture 27" descr="POINSET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956" y="2"/>
              <a:ext cx="805" cy="8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3" name="Picture 28" descr="POINSET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955" y="3518"/>
              <a:ext cx="805" cy="8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4" name="Picture 29" descr="POINSET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" y="3517"/>
              <a:ext cx="805" cy="8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5" name="Picture 30" descr="POINSET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05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8922" name="Text Box 10"/>
          <p:cNvSpPr txBox="1">
            <a:spLocks noChangeArrowheads="1"/>
          </p:cNvSpPr>
          <p:nvPr/>
        </p:nvSpPr>
        <p:spPr bwMode="auto">
          <a:xfrm>
            <a:off x="1648557" y="4876800"/>
            <a:ext cx="6221473" cy="1985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600"/>
              </a:spcBef>
            </a:pP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ts val="600"/>
              </a:spcBef>
            </a:pP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ts val="600"/>
              </a:spcBef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ts val="600"/>
              </a:spcBef>
            </a:pPr>
            <a:r>
              <a:rPr lang="en-US" sz="2400" i="1" dirty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(</a:t>
            </a:r>
            <a:r>
              <a:rPr lang="en-US" sz="2400" i="1" dirty="0" err="1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độ</a:t>
            </a:r>
            <a:r>
              <a:rPr lang="en-US" sz="2400" i="1" dirty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dài</a:t>
            </a:r>
            <a:r>
              <a:rPr lang="en-US" sz="2400" i="1" dirty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đáy</a:t>
            </a:r>
            <a:r>
              <a:rPr lang="en-US" sz="2400" i="1" dirty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và</a:t>
            </a:r>
            <a:r>
              <a:rPr lang="en-US" sz="2400" i="1" dirty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chiều</a:t>
            </a:r>
            <a:r>
              <a:rPr lang="en-US" sz="2400" i="1" dirty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cao</a:t>
            </a:r>
            <a:r>
              <a:rPr lang="en-US" sz="2400" i="1" dirty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cùng</a:t>
            </a:r>
            <a:r>
              <a:rPr lang="en-US" sz="2400" i="1" dirty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một</a:t>
            </a:r>
            <a:r>
              <a:rPr lang="en-US" sz="2400" i="1" dirty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đơn</a:t>
            </a:r>
            <a:r>
              <a:rPr lang="en-US" sz="2400" i="1" dirty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vị</a:t>
            </a:r>
            <a:r>
              <a:rPr lang="en-US" sz="2400" i="1" dirty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đo</a:t>
            </a:r>
            <a:r>
              <a:rPr lang="en-US" sz="2400" i="1" dirty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)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3798277" y="2787649"/>
            <a:ext cx="914400" cy="52705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3798277" y="3314699"/>
            <a:ext cx="914400" cy="69215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4904643" y="2025649"/>
            <a:ext cx="3165231" cy="1200329"/>
            <a:chOff x="4615961" y="470387"/>
            <a:chExt cx="3429000" cy="1200508"/>
          </a:xfrm>
        </p:grpSpPr>
        <p:sp>
          <p:nvSpPr>
            <p:cNvPr id="6158" name="TextBox 21"/>
            <p:cNvSpPr txBox="1">
              <a:spLocks noChangeArrowheads="1"/>
            </p:cNvSpPr>
            <p:nvPr/>
          </p:nvSpPr>
          <p:spPr bwMode="auto">
            <a:xfrm>
              <a:off x="4615961" y="470387"/>
              <a:ext cx="3429000" cy="1200508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36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r>
                <a:rPr lang="en-US" sz="36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/tam       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h</a:t>
              </a:r>
              <a:r>
                <a:rPr lang="en-US" sz="36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giác</a:t>
              </a:r>
              <a:endPara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159" name="TextBox 23"/>
            <p:cNvSpPr txBox="1">
              <a:spLocks noChangeArrowheads="1"/>
            </p:cNvSpPr>
            <p:nvPr/>
          </p:nvSpPr>
          <p:spPr bwMode="auto">
            <a:xfrm>
              <a:off x="5006853" y="758279"/>
              <a:ext cx="1011115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44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a =</a:t>
              </a:r>
            </a:p>
          </p:txBody>
        </p:sp>
        <p:sp>
          <p:nvSpPr>
            <p:cNvPr id="6160" name="Rectangle 25"/>
            <p:cNvSpPr>
              <a:spLocks noChangeArrowheads="1"/>
            </p:cNvSpPr>
            <p:nvPr/>
          </p:nvSpPr>
          <p:spPr bwMode="auto">
            <a:xfrm>
              <a:off x="6263136" y="580796"/>
              <a:ext cx="1228114" cy="646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S x 2</a:t>
              </a: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6322523" y="1143587"/>
              <a:ext cx="1144588" cy="0"/>
            </a:xfrm>
            <a:prstGeom prst="line">
              <a:avLst/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4910504" y="3644899"/>
            <a:ext cx="3165231" cy="1200329"/>
            <a:chOff x="4615961" y="470387"/>
            <a:chExt cx="3429000" cy="1200508"/>
          </a:xfrm>
        </p:grpSpPr>
        <p:sp>
          <p:nvSpPr>
            <p:cNvPr id="6154" name="TextBox 28"/>
            <p:cNvSpPr txBox="1">
              <a:spLocks noChangeArrowheads="1"/>
            </p:cNvSpPr>
            <p:nvPr/>
          </p:nvSpPr>
          <p:spPr bwMode="auto">
            <a:xfrm>
              <a:off x="4615961" y="470387"/>
              <a:ext cx="3429000" cy="1200508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36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r>
                <a:rPr lang="en-US" sz="36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/tam       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r>
                <a:rPr lang="en-US" sz="36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giác</a:t>
              </a:r>
              <a:endPara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155" name="TextBox 29"/>
            <p:cNvSpPr txBox="1">
              <a:spLocks noChangeArrowheads="1"/>
            </p:cNvSpPr>
            <p:nvPr/>
          </p:nvSpPr>
          <p:spPr bwMode="auto">
            <a:xfrm>
              <a:off x="5006853" y="758279"/>
              <a:ext cx="1011115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44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h =</a:t>
              </a:r>
            </a:p>
          </p:txBody>
        </p:sp>
        <p:sp>
          <p:nvSpPr>
            <p:cNvPr id="6156" name="Rectangle 30"/>
            <p:cNvSpPr>
              <a:spLocks noChangeArrowheads="1"/>
            </p:cNvSpPr>
            <p:nvPr/>
          </p:nvSpPr>
          <p:spPr bwMode="auto">
            <a:xfrm>
              <a:off x="6263136" y="580796"/>
              <a:ext cx="1228114" cy="646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S x 2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6322523" y="1143587"/>
              <a:ext cx="1144588" cy="0"/>
            </a:xfrm>
            <a:prstGeom prst="line">
              <a:avLst/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Picture 5" descr="C:\Users\hp\Desktop\New folder\cthuc toan\p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93" y="2562224"/>
            <a:ext cx="283552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9" t="35577" r="33182" b="39583"/>
          <a:stretch/>
        </p:blipFill>
        <p:spPr bwMode="auto">
          <a:xfrm>
            <a:off x="1776675" y="76200"/>
            <a:ext cx="5092506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056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8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0" y="2286000"/>
            <a:ext cx="3962400" cy="769441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 x h = S x 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0" y="3581400"/>
            <a:ext cx="777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2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32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32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đáy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bấy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72415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4&quot;&gt;&lt;property id=&quot;20148&quot; value=&quot;5&quot;/&gt;&lt;property id=&quot;20300&quot; value=&quot;Slide 6&quot;/&gt;&lt;property id=&quot;20307&quot; value=&quot;257&quot;/&gt;&lt;/object&gt;&lt;object type=&quot;3&quot; unique_id=&quot;10005&quot;&gt;&lt;property id=&quot;20148&quot; value=&quot;5&quot;/&gt;&lt;property id=&quot;20300&quot; value=&quot;Slide 7&quot;/&gt;&lt;property id=&quot;20307&quot; value=&quot;258&quot;/&gt;&lt;/object&gt;&lt;object type=&quot;3&quot; unique_id=&quot;10006&quot;&gt;&lt;property id=&quot;20148&quot; value=&quot;5&quot;/&gt;&lt;property id=&quot;20300&quot; value=&quot;Slide 8&quot;/&gt;&lt;property id=&quot;20307&quot; value=&quot;259&quot;/&gt;&lt;/object&gt;&lt;object type=&quot;3&quot; unique_id=&quot;10065&quot;&gt;&lt;property id=&quot;20148&quot; value=&quot;5&quot;/&gt;&lt;property id=&quot;20300&quot; value=&quot;Slide 9&quot;/&gt;&lt;property id=&quot;20307&quot; value=&quot;263&quot;/&gt;&lt;/object&gt;&lt;object type=&quot;3&quot; unique_id=&quot;10284&quot;&gt;&lt;property id=&quot;20148&quot; value=&quot;5&quot;/&gt;&lt;property id=&quot;20300&quot; value=&quot;Slide 1&quot;/&gt;&lt;property id=&quot;20307&quot; value=&quot;267&quot;/&gt;&lt;/object&gt;&lt;object type=&quot;3&quot; unique_id=&quot;10285&quot;&gt;&lt;property id=&quot;20148&quot; value=&quot;5&quot;/&gt;&lt;property id=&quot;20300&quot; value=&quot;Slide 2&quot;/&gt;&lt;property id=&quot;20307&quot; value=&quot;268&quot;/&gt;&lt;/object&gt;&lt;object type=&quot;3&quot; unique_id=&quot;10286&quot;&gt;&lt;property id=&quot;20148&quot; value=&quot;5&quot;/&gt;&lt;property id=&quot;20300&quot; value=&quot;Slide 3&quot;/&gt;&lt;property id=&quot;20307&quot; value=&quot;269&quot;/&gt;&lt;/object&gt;&lt;object type=&quot;3&quot; unique_id=&quot;10287&quot;&gt;&lt;property id=&quot;20148&quot; value=&quot;5&quot;/&gt;&lt;property id=&quot;20300&quot; value=&quot;Slide 4&quot;/&gt;&lt;property id=&quot;20307&quot; value=&quot;266&quot;/&gt;&lt;/object&gt;&lt;object type=&quot;3&quot; unique_id=&quot;10288&quot;&gt;&lt;property id=&quot;20148&quot; value=&quot;5&quot;/&gt;&lt;property id=&quot;20300&quot; value=&quot;Slide 5&quot;/&gt;&lt;property id=&quot;20307&quot; value=&quot;270&quot;/&gt;&lt;/object&gt;&lt;/object&gt;&lt;object type=&quot;8&quot; unique_id=&quot;10012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2461</TotalTime>
  <Words>813</Words>
  <Application>Microsoft Office PowerPoint</Application>
  <PresentationFormat>On-screen Show (4:3)</PresentationFormat>
  <Paragraphs>227</Paragraphs>
  <Slides>28</Slides>
  <Notes>1</Notes>
  <HiddenSlides>0</HiddenSlides>
  <MMClips>12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.VnBodoniH</vt:lpstr>
      <vt:lpstr>Arial</vt:lpstr>
      <vt:lpstr>Calibri</vt:lpstr>
      <vt:lpstr>Times</vt:lpstr>
      <vt:lpstr>Times New Roman</vt:lpstr>
      <vt:lpstr>VNI-Times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huy_ctn</dc:creator>
  <cp:lastModifiedBy>Phuon</cp:lastModifiedBy>
  <cp:revision>134</cp:revision>
  <dcterms:created xsi:type="dcterms:W3CDTF">2019-02-26T01:41:13Z</dcterms:created>
  <dcterms:modified xsi:type="dcterms:W3CDTF">2020-04-10T04:14:58Z</dcterms:modified>
</cp:coreProperties>
</file>