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0"/>
  </p:notesMasterIdLst>
  <p:sldIdLst>
    <p:sldId id="256" r:id="rId2"/>
    <p:sldId id="263" r:id="rId3"/>
    <p:sldId id="259" r:id="rId4"/>
    <p:sldId id="260" r:id="rId5"/>
    <p:sldId id="261" r:id="rId6"/>
    <p:sldId id="267" r:id="rId7"/>
    <p:sldId id="268" r:id="rId8"/>
    <p:sldId id="269" r:id="rId9"/>
    <p:sldId id="270" r:id="rId10"/>
    <p:sldId id="271" r:id="rId11"/>
    <p:sldId id="272" r:id="rId12"/>
    <p:sldId id="273" r:id="rId13"/>
    <p:sldId id="274" r:id="rId14"/>
    <p:sldId id="275" r:id="rId15"/>
    <p:sldId id="262" r:id="rId16"/>
    <p:sldId id="264" r:id="rId17"/>
    <p:sldId id="265"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753E3E"/>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34" autoAdjust="0"/>
  </p:normalViewPr>
  <p:slideViewPr>
    <p:cSldViewPr>
      <p:cViewPr varScale="1">
        <p:scale>
          <a:sx n="69" d="100"/>
          <a:sy n="69" d="100"/>
        </p:scale>
        <p:origin x="-54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89AB7-979C-48BE-98A5-2E161ED6E8EB}" type="datetimeFigureOut">
              <a:rPr lang="en-US" smtClean="0"/>
              <a:pPr/>
              <a:t>07/07/2020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E20D83-3379-4C4C-8978-E5D18FCCD0DA}" type="slidenum">
              <a:rPr lang="en-US" smtClean="0"/>
              <a:pPr/>
              <a:t>‹#›</a:t>
            </a:fld>
            <a:endParaRPr lang="en-US"/>
          </a:p>
        </p:txBody>
      </p:sp>
    </p:spTree>
    <p:extLst>
      <p:ext uri="{BB962C8B-B14F-4D97-AF65-F5344CB8AC3E}">
        <p14:creationId xmlns:p14="http://schemas.microsoft.com/office/powerpoint/2010/main" val="41709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E20D83-3379-4C4C-8978-E5D18FCCD0DA}" type="slidenum">
              <a:rPr lang="en-US" smtClean="0"/>
              <a:pPr/>
              <a:t>1</a:t>
            </a:fld>
            <a:endParaRPr lang="en-US"/>
          </a:p>
        </p:txBody>
      </p:sp>
    </p:spTree>
    <p:extLst>
      <p:ext uri="{BB962C8B-B14F-4D97-AF65-F5344CB8AC3E}">
        <p14:creationId xmlns:p14="http://schemas.microsoft.com/office/powerpoint/2010/main" val="31081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A5B486A-670B-4931-AE46-B5D6D2BEB777}" type="datetimeFigureOut">
              <a:rPr lang="en-US" smtClean="0"/>
              <a:pPr/>
              <a:t>07/07/2020</a:t>
            </a:fld>
            <a:endParaRPr lang="en-US"/>
          </a:p>
        </p:txBody>
      </p:sp>
      <p:sp>
        <p:nvSpPr>
          <p:cNvPr id="8" name="Slide Number Placeholder 7"/>
          <p:cNvSpPr>
            <a:spLocks noGrp="1"/>
          </p:cNvSpPr>
          <p:nvPr>
            <p:ph type="sldNum" sz="quarter" idx="11"/>
          </p:nvPr>
        </p:nvSpPr>
        <p:spPr/>
        <p:txBody>
          <a:bodyPr/>
          <a:lstStyle/>
          <a:p>
            <a:fld id="{D54151B1-2792-4D82-8E93-CE863E80895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B486A-670B-4931-AE46-B5D6D2BEB777}" type="datetimeFigureOut">
              <a:rPr lang="en-US" smtClean="0"/>
              <a:pPr/>
              <a:t>07/07/2020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151B1-2792-4D82-8E93-CE863E8089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B486A-670B-4931-AE46-B5D6D2BEB777}" type="datetimeFigureOut">
              <a:rPr lang="en-US" smtClean="0"/>
              <a:pPr/>
              <a:t>07/07/2020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151B1-2792-4D82-8E93-CE863E8089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A5B486A-670B-4931-AE46-B5D6D2BEB777}" type="datetimeFigureOut">
              <a:rPr lang="en-US" smtClean="0"/>
              <a:pPr/>
              <a:t>07/07/2020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151B1-2792-4D82-8E93-CE863E8089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5B486A-670B-4931-AE46-B5D6D2BEB777}" type="datetimeFigureOut">
              <a:rPr lang="en-US" smtClean="0"/>
              <a:pPr/>
              <a:t>07/07/2020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151B1-2792-4D82-8E93-CE863E808958}"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A5B486A-670B-4931-AE46-B5D6D2BEB777}" type="datetimeFigureOut">
              <a:rPr lang="en-US" smtClean="0"/>
              <a:pPr/>
              <a:t>07/07/2020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151B1-2792-4D82-8E93-CE863E808958}"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A5B486A-670B-4931-AE46-B5D6D2BEB777}" type="datetimeFigureOut">
              <a:rPr lang="en-US" smtClean="0"/>
              <a:pPr/>
              <a:t>07/07/2020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151B1-2792-4D82-8E93-CE863E808958}"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5B486A-670B-4931-AE46-B5D6D2BEB777}" type="datetimeFigureOut">
              <a:rPr lang="en-US" smtClean="0"/>
              <a:pPr/>
              <a:t>07/07/2020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151B1-2792-4D82-8E93-CE863E8089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B486A-670B-4931-AE46-B5D6D2BEB777}" type="datetimeFigureOut">
              <a:rPr lang="en-US" smtClean="0"/>
              <a:pPr/>
              <a:t>07/07/2020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151B1-2792-4D82-8E93-CE863E8089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B486A-670B-4931-AE46-B5D6D2BEB777}" type="datetimeFigureOut">
              <a:rPr lang="en-US" smtClean="0"/>
              <a:pPr/>
              <a:t>07/07/2020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151B1-2792-4D82-8E93-CE863E8089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B486A-670B-4931-AE46-B5D6D2BEB777}" type="datetimeFigureOut">
              <a:rPr lang="en-US" smtClean="0"/>
              <a:pPr/>
              <a:t>07/07/2020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151B1-2792-4D82-8E93-CE863E8089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A5B486A-670B-4931-AE46-B5D6D2BEB777}" type="datetimeFigureOut">
              <a:rPr lang="en-US" smtClean="0"/>
              <a:pPr/>
              <a:t>07/07/2020</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54151B1-2792-4D82-8E93-CE863E808958}"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088739" y="1688812"/>
            <a:ext cx="5071850"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MÔN: </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TOÁN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962400" y="2438400"/>
            <a:ext cx="1471877" cy="742511"/>
          </a:xfrm>
          <a:prstGeom prst="rect">
            <a:avLst/>
          </a:prstGeom>
          <a:noFill/>
        </p:spPr>
        <p:txBody>
          <a:bodyPr wrap="none" lIns="91440" tIns="45720" rIns="91440" bIns="45720">
            <a:spAutoFit/>
          </a:bodyPr>
          <a:lstStyle/>
          <a:p>
            <a:pPr algn="ctr">
              <a:lnSpc>
                <a:spcPct val="150000"/>
              </a:lnSpc>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LỚP: 3</a:t>
            </a:r>
          </a:p>
        </p:txBody>
      </p:sp>
      <p:sp>
        <p:nvSpPr>
          <p:cNvPr id="18" name="Rectangle 17"/>
          <p:cNvSpPr/>
          <p:nvPr/>
        </p:nvSpPr>
        <p:spPr>
          <a:xfrm>
            <a:off x="103729" y="685800"/>
            <a:ext cx="8927444" cy="844153"/>
          </a:xfrm>
          <a:prstGeom prst="rect">
            <a:avLst/>
          </a:prstGeom>
          <a:noFill/>
        </p:spPr>
        <p:txBody>
          <a:bodyPr wrap="none" lIns="91440" tIns="45720" rIns="91440" bIns="45720">
            <a:prstTxWarp prst="textChevron">
              <a:avLst/>
            </a:prstTxWarp>
            <a:spAutoFit/>
          </a:bodyPr>
          <a:lstStyle/>
          <a:p>
            <a:pPr algn="ctr"/>
            <a:r>
              <a:rPr lang="en-US" sz="3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CHÀO MỪNG CÁC THẦY CÔ ĐẾN DỰ GIỜ</a:t>
            </a:r>
            <a:endParaRPr lang="en-US" sz="3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53" y="4114801"/>
            <a:ext cx="4024217" cy="266178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114800"/>
            <a:ext cx="3848026" cy="2568606"/>
          </a:xfrm>
          <a:prstGeom prst="rect">
            <a:avLst/>
          </a:prstGeom>
        </p:spPr>
      </p:pic>
    </p:spTree>
    <p:extLst>
      <p:ext uri="{BB962C8B-B14F-4D97-AF65-F5344CB8AC3E}">
        <p14:creationId xmlns:p14="http://schemas.microsoft.com/office/powerpoint/2010/main" val="511096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57200"/>
            <a:ext cx="3962400" cy="3810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95300"/>
            <a:ext cx="3886200" cy="3733800"/>
          </a:xfrm>
          <a:prstGeom prst="rect">
            <a:avLst/>
          </a:prstGeom>
        </p:spPr>
      </p:pic>
      <p:sp>
        <p:nvSpPr>
          <p:cNvPr id="4" name="TextBox 3"/>
          <p:cNvSpPr txBox="1"/>
          <p:nvPr/>
        </p:nvSpPr>
        <p:spPr>
          <a:xfrm>
            <a:off x="483927" y="5029200"/>
            <a:ext cx="7871346" cy="646331"/>
          </a:xfrm>
          <a:prstGeom prst="rect">
            <a:avLst/>
          </a:prstGeom>
          <a:noFill/>
        </p:spPr>
        <p:txBody>
          <a:bodyPr wrap="square" rtlCol="0">
            <a:spAutoFit/>
          </a:bodyPr>
          <a:lstStyle/>
          <a:p>
            <a:r>
              <a:rPr lang="vi-VN" b="1" dirty="0"/>
              <a:t>Tờ 2000 đồng là hình ảnh các cô công nhân đang làm việc tại Nhà máy dệt Nam Định. Đây từng là nhà máy dệt lớn nhất Đông Dương.</a:t>
            </a:r>
            <a:endParaRPr lang="en-US" b="1" dirty="0"/>
          </a:p>
        </p:txBody>
      </p:sp>
    </p:spTree>
    <p:extLst>
      <p:ext uri="{BB962C8B-B14F-4D97-AF65-F5344CB8AC3E}">
        <p14:creationId xmlns:p14="http://schemas.microsoft.com/office/powerpoint/2010/main" val="1133282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85799"/>
            <a:ext cx="3857625" cy="3686175"/>
          </a:xfrm>
          <a:prstGeom prst="rect">
            <a:avLst/>
          </a:prstGeom>
        </p:spPr>
      </p:pic>
      <p:sp>
        <p:nvSpPr>
          <p:cNvPr id="3" name="TextBox 2"/>
          <p:cNvSpPr txBox="1"/>
          <p:nvPr/>
        </p:nvSpPr>
        <p:spPr>
          <a:xfrm>
            <a:off x="838200" y="5088889"/>
            <a:ext cx="7239000" cy="1754326"/>
          </a:xfrm>
          <a:prstGeom prst="rect">
            <a:avLst/>
          </a:prstGeom>
          <a:noFill/>
        </p:spPr>
        <p:txBody>
          <a:bodyPr wrap="square" rtlCol="0">
            <a:spAutoFit/>
          </a:bodyPr>
          <a:lstStyle/>
          <a:p>
            <a:pPr fontAlgn="base"/>
            <a:r>
              <a:rPr lang="vi-VN" b="1" dirty="0"/>
              <a:t>Tờ 5000 đồng là Nhà máy thủy điện Trị An, được xây dựng trên sông Đồng Nai. Nhà máy được hỗ trợ về tài chính và công nghệ của Liên Xô từ năm 1984, khánh thành và đưa vào sử dụng từ năm 1991.</a:t>
            </a:r>
            <a:br>
              <a:rPr lang="vi-VN" b="1" dirty="0"/>
            </a:br>
            <a:endParaRPr lang="vi-VN" b="1" dirty="0"/>
          </a:p>
          <a:p>
            <a:r>
              <a:rPr lang="vi-VN" dirty="0"/>
              <a:t/>
            </a:r>
            <a:br>
              <a:rPr lang="vi-VN"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603" y="1103311"/>
            <a:ext cx="4412397" cy="2851150"/>
          </a:xfrm>
          <a:prstGeom prst="rect">
            <a:avLst/>
          </a:prstGeom>
        </p:spPr>
      </p:pic>
    </p:spTree>
    <p:extLst>
      <p:ext uri="{BB962C8B-B14F-4D97-AF65-F5344CB8AC3E}">
        <p14:creationId xmlns:p14="http://schemas.microsoft.com/office/powerpoint/2010/main" val="2268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57200"/>
            <a:ext cx="4038600" cy="3657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143000"/>
            <a:ext cx="4048125" cy="2543175"/>
          </a:xfrm>
          <a:prstGeom prst="rect">
            <a:avLst/>
          </a:prstGeom>
        </p:spPr>
      </p:pic>
      <p:sp>
        <p:nvSpPr>
          <p:cNvPr id="4" name="TextBox 3"/>
          <p:cNvSpPr txBox="1"/>
          <p:nvPr/>
        </p:nvSpPr>
        <p:spPr>
          <a:xfrm>
            <a:off x="609600" y="4495800"/>
            <a:ext cx="7391400" cy="923330"/>
          </a:xfrm>
          <a:prstGeom prst="rect">
            <a:avLst/>
          </a:prstGeom>
          <a:noFill/>
        </p:spPr>
        <p:txBody>
          <a:bodyPr wrap="square" rtlCol="0">
            <a:spAutoFit/>
          </a:bodyPr>
          <a:lstStyle/>
          <a:p>
            <a:r>
              <a:rPr lang="en-US" b="1" dirty="0" err="1"/>
              <a:t>Tờ</a:t>
            </a:r>
            <a:r>
              <a:rPr lang="en-US" b="1" dirty="0"/>
              <a:t> 10.000 </a:t>
            </a:r>
            <a:r>
              <a:rPr lang="en-US" b="1" dirty="0" err="1"/>
              <a:t>đồng</a:t>
            </a:r>
            <a:r>
              <a:rPr lang="en-US" b="1" dirty="0"/>
              <a:t> </a:t>
            </a:r>
            <a:r>
              <a:rPr lang="en-US" b="1" dirty="0" err="1"/>
              <a:t>là</a:t>
            </a:r>
            <a:r>
              <a:rPr lang="en-US" b="1" dirty="0"/>
              <a:t> </a:t>
            </a:r>
            <a:r>
              <a:rPr lang="en-US" b="1" dirty="0" err="1"/>
              <a:t>mỏ</a:t>
            </a:r>
            <a:r>
              <a:rPr lang="en-US" b="1" dirty="0"/>
              <a:t> </a:t>
            </a:r>
            <a:r>
              <a:rPr lang="en-US" b="1" dirty="0" err="1"/>
              <a:t>dầu</a:t>
            </a:r>
            <a:r>
              <a:rPr lang="en-US" b="1" dirty="0"/>
              <a:t> </a:t>
            </a:r>
            <a:r>
              <a:rPr lang="en-US" b="1" dirty="0" err="1"/>
              <a:t>Bạch</a:t>
            </a:r>
            <a:r>
              <a:rPr lang="en-US" b="1" dirty="0"/>
              <a:t> </a:t>
            </a:r>
            <a:r>
              <a:rPr lang="en-US" b="1" dirty="0" err="1"/>
              <a:t>Hổ</a:t>
            </a:r>
            <a:r>
              <a:rPr lang="en-US" b="1" dirty="0"/>
              <a:t> </a:t>
            </a:r>
            <a:r>
              <a:rPr lang="en-US" b="1" dirty="0" err="1"/>
              <a:t>thuộc</a:t>
            </a:r>
            <a:r>
              <a:rPr lang="en-US" b="1" dirty="0"/>
              <a:t> </a:t>
            </a:r>
            <a:r>
              <a:rPr lang="en-US" b="1" dirty="0" err="1"/>
              <a:t>bồn</a:t>
            </a:r>
            <a:r>
              <a:rPr lang="en-US" b="1" dirty="0"/>
              <a:t> </a:t>
            </a:r>
            <a:r>
              <a:rPr lang="en-US" b="1" dirty="0" err="1"/>
              <a:t>trũng</a:t>
            </a:r>
            <a:r>
              <a:rPr lang="en-US" b="1" dirty="0"/>
              <a:t> </a:t>
            </a:r>
            <a:r>
              <a:rPr lang="en-US" b="1" dirty="0" err="1"/>
              <a:t>Cửu</a:t>
            </a:r>
            <a:r>
              <a:rPr lang="en-US" b="1" dirty="0"/>
              <a:t> Long. </a:t>
            </a:r>
            <a:r>
              <a:rPr lang="en-US" b="1" dirty="0" err="1"/>
              <a:t>Mỏ</a:t>
            </a:r>
            <a:r>
              <a:rPr lang="en-US" b="1" dirty="0"/>
              <a:t> </a:t>
            </a:r>
            <a:r>
              <a:rPr lang="en-US" b="1" dirty="0" err="1"/>
              <a:t>nằm</a:t>
            </a:r>
            <a:r>
              <a:rPr lang="en-US" b="1" dirty="0"/>
              <a:t> ở </a:t>
            </a:r>
            <a:r>
              <a:rPr lang="en-US" b="1" dirty="0" err="1"/>
              <a:t>vị</a:t>
            </a:r>
            <a:r>
              <a:rPr lang="en-US" b="1" dirty="0"/>
              <a:t> </a:t>
            </a:r>
            <a:r>
              <a:rPr lang="en-US" b="1" dirty="0" err="1"/>
              <a:t>trí</a:t>
            </a:r>
            <a:r>
              <a:rPr lang="en-US" b="1" dirty="0"/>
              <a:t> </a:t>
            </a:r>
            <a:r>
              <a:rPr lang="en-US" b="1" dirty="0" err="1"/>
              <a:t>đông</a:t>
            </a:r>
            <a:r>
              <a:rPr lang="en-US" b="1" dirty="0"/>
              <a:t> </a:t>
            </a:r>
            <a:r>
              <a:rPr lang="en-US" b="1" dirty="0" err="1"/>
              <a:t>nam</a:t>
            </a:r>
            <a:r>
              <a:rPr lang="en-US" b="1" dirty="0"/>
              <a:t>, </a:t>
            </a:r>
            <a:r>
              <a:rPr lang="en-US" b="1" dirty="0" err="1"/>
              <a:t>cách</a:t>
            </a:r>
            <a:r>
              <a:rPr lang="en-US" b="1" dirty="0"/>
              <a:t> </a:t>
            </a:r>
            <a:r>
              <a:rPr lang="en-US" b="1" dirty="0" err="1"/>
              <a:t>bờ</a:t>
            </a:r>
            <a:r>
              <a:rPr lang="en-US" b="1" dirty="0"/>
              <a:t> </a:t>
            </a:r>
            <a:r>
              <a:rPr lang="en-US" b="1" dirty="0" err="1"/>
              <a:t>biển</a:t>
            </a:r>
            <a:r>
              <a:rPr lang="en-US" b="1" dirty="0"/>
              <a:t> </a:t>
            </a:r>
            <a:r>
              <a:rPr lang="en-US" b="1" dirty="0" err="1"/>
              <a:t>Vũng</a:t>
            </a:r>
            <a:r>
              <a:rPr lang="en-US" b="1" dirty="0"/>
              <a:t> </a:t>
            </a:r>
            <a:r>
              <a:rPr lang="en-US" b="1" dirty="0" err="1"/>
              <a:t>Tàu</a:t>
            </a:r>
            <a:r>
              <a:rPr lang="en-US" b="1" dirty="0"/>
              <a:t> </a:t>
            </a:r>
            <a:r>
              <a:rPr lang="en-US" b="1" dirty="0" err="1"/>
              <a:t>khoảng</a:t>
            </a:r>
            <a:r>
              <a:rPr lang="en-US" b="1" dirty="0"/>
              <a:t> 145 km. </a:t>
            </a:r>
            <a:r>
              <a:rPr lang="en-US" b="1" dirty="0" err="1"/>
              <a:t>Đây</a:t>
            </a:r>
            <a:r>
              <a:rPr lang="en-US" b="1" dirty="0"/>
              <a:t> </a:t>
            </a:r>
            <a:r>
              <a:rPr lang="en-US" b="1" dirty="0" err="1"/>
              <a:t>là</a:t>
            </a:r>
            <a:r>
              <a:rPr lang="en-US" b="1" dirty="0"/>
              <a:t> </a:t>
            </a:r>
            <a:r>
              <a:rPr lang="en-US" b="1" dirty="0" err="1"/>
              <a:t>mỏ</a:t>
            </a:r>
            <a:r>
              <a:rPr lang="en-US" b="1" dirty="0"/>
              <a:t> </a:t>
            </a:r>
            <a:r>
              <a:rPr lang="en-US" b="1" dirty="0" err="1"/>
              <a:t>cung</a:t>
            </a:r>
            <a:r>
              <a:rPr lang="en-US" b="1" dirty="0"/>
              <a:t> </a:t>
            </a:r>
            <a:r>
              <a:rPr lang="en-US" b="1" dirty="0" err="1"/>
              <a:t>cấp</a:t>
            </a:r>
            <a:r>
              <a:rPr lang="en-US" b="1" dirty="0"/>
              <a:t> </a:t>
            </a:r>
            <a:r>
              <a:rPr lang="en-US" b="1" dirty="0" err="1"/>
              <a:t>dầu</a:t>
            </a:r>
            <a:r>
              <a:rPr lang="en-US" b="1" dirty="0"/>
              <a:t> </a:t>
            </a:r>
            <a:r>
              <a:rPr lang="en-US" b="1" dirty="0" err="1"/>
              <a:t>mỏ</a:t>
            </a:r>
            <a:r>
              <a:rPr lang="en-US" b="1" dirty="0"/>
              <a:t> </a:t>
            </a:r>
            <a:r>
              <a:rPr lang="en-US" b="1" dirty="0" err="1"/>
              <a:t>chủ</a:t>
            </a:r>
            <a:r>
              <a:rPr lang="en-US" b="1" dirty="0"/>
              <a:t> </a:t>
            </a:r>
            <a:r>
              <a:rPr lang="en-US" b="1" dirty="0" err="1"/>
              <a:t>yếu</a:t>
            </a:r>
            <a:r>
              <a:rPr lang="en-US" b="1" dirty="0"/>
              <a:t> </a:t>
            </a:r>
            <a:r>
              <a:rPr lang="en-US" b="1" dirty="0" err="1"/>
              <a:t>cho</a:t>
            </a:r>
            <a:r>
              <a:rPr lang="en-US" b="1" dirty="0"/>
              <a:t> </a:t>
            </a:r>
            <a:r>
              <a:rPr lang="en-US" b="1" dirty="0" err="1"/>
              <a:t>Việt</a:t>
            </a:r>
            <a:r>
              <a:rPr lang="en-US" b="1" dirty="0"/>
              <a:t> Nam </a:t>
            </a:r>
            <a:r>
              <a:rPr lang="en-US" b="1" dirty="0" err="1"/>
              <a:t>hiện</a:t>
            </a:r>
            <a:r>
              <a:rPr lang="en-US" b="1" dirty="0"/>
              <a:t> nay.</a:t>
            </a:r>
          </a:p>
        </p:txBody>
      </p:sp>
    </p:spTree>
    <p:extLst>
      <p:ext uri="{BB962C8B-B14F-4D97-AF65-F5344CB8AC3E}">
        <p14:creationId xmlns:p14="http://schemas.microsoft.com/office/powerpoint/2010/main" val="374459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03913"/>
            <a:ext cx="4038600" cy="3352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794413"/>
            <a:ext cx="4381500" cy="2971800"/>
          </a:xfrm>
          <a:prstGeom prst="rect">
            <a:avLst/>
          </a:prstGeom>
        </p:spPr>
      </p:pic>
      <p:sp>
        <p:nvSpPr>
          <p:cNvPr id="4" name="TextBox 3"/>
          <p:cNvSpPr txBox="1"/>
          <p:nvPr/>
        </p:nvSpPr>
        <p:spPr>
          <a:xfrm>
            <a:off x="1028700" y="4648200"/>
            <a:ext cx="6477000" cy="923330"/>
          </a:xfrm>
          <a:prstGeom prst="rect">
            <a:avLst/>
          </a:prstGeom>
          <a:noFill/>
        </p:spPr>
        <p:txBody>
          <a:bodyPr wrap="square" rtlCol="0">
            <a:spAutoFit/>
          </a:bodyPr>
          <a:lstStyle/>
          <a:p>
            <a:r>
              <a:rPr lang="vi-VN" b="1" dirty="0"/>
              <a:t>Trên tờ 200.000 đồng là hòn Đỉnh Hương thuộc Vịnh Hạ Long (Quảng Ninh). Phiến đá có hình một lư hương khổng lồ đứng giữa biển khơi như một vật thiêng cúng tế trời đất.</a:t>
            </a:r>
            <a:endParaRPr lang="en-US" b="1" dirty="0"/>
          </a:p>
        </p:txBody>
      </p:sp>
    </p:spTree>
    <p:extLst>
      <p:ext uri="{BB962C8B-B14F-4D97-AF65-F5344CB8AC3E}">
        <p14:creationId xmlns:p14="http://schemas.microsoft.com/office/powerpoint/2010/main" val="4092808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47725"/>
            <a:ext cx="3505200" cy="304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990600"/>
            <a:ext cx="4286250" cy="2762250"/>
          </a:xfrm>
          <a:prstGeom prst="rect">
            <a:avLst/>
          </a:prstGeom>
        </p:spPr>
      </p:pic>
      <p:sp>
        <p:nvSpPr>
          <p:cNvPr id="4" name="TextBox 3"/>
          <p:cNvSpPr txBox="1"/>
          <p:nvPr/>
        </p:nvSpPr>
        <p:spPr>
          <a:xfrm>
            <a:off x="1066800" y="4419600"/>
            <a:ext cx="6477000" cy="923330"/>
          </a:xfrm>
          <a:prstGeom prst="rect">
            <a:avLst/>
          </a:prstGeom>
          <a:noFill/>
        </p:spPr>
        <p:txBody>
          <a:bodyPr wrap="square" rtlCol="0">
            <a:spAutoFit/>
          </a:bodyPr>
          <a:lstStyle/>
          <a:p>
            <a:r>
              <a:rPr lang="vi-VN" b="1" dirty="0"/>
              <a:t>Tờ 500.000 đồng là hình ảnh ngôi nhà tranh 5 gian tại Làng Sen, Nam Đàn, Nghệ An. Đây là quê hương của Chủ tịch Hồ Chí Minh. </a:t>
            </a:r>
            <a:endParaRPr lang="en-US" b="1" dirty="0"/>
          </a:p>
        </p:txBody>
      </p:sp>
    </p:spTree>
    <p:extLst>
      <p:ext uri="{BB962C8B-B14F-4D97-AF65-F5344CB8AC3E}">
        <p14:creationId xmlns:p14="http://schemas.microsoft.com/office/powerpoint/2010/main" val="1547355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053" y="296203"/>
            <a:ext cx="4362092" cy="430887"/>
          </a:xfrm>
          <a:prstGeom prst="rect">
            <a:avLst/>
          </a:prstGeom>
          <a:noFill/>
        </p:spPr>
        <p:txBody>
          <a:bodyPr wrap="none" rtlCol="0">
            <a:spAutoFit/>
          </a:bodyPr>
          <a:lstStyle/>
          <a:p>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1:</a:t>
            </a:r>
            <a:r>
              <a:rPr lang="en-US" sz="2200" b="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Mỗi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ví</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đựng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bao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nhiêu</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tiền</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sp>
        <p:nvSpPr>
          <p:cNvPr id="3" name="TextBox 2"/>
          <p:cNvSpPr txBox="1"/>
          <p:nvPr/>
        </p:nvSpPr>
        <p:spPr>
          <a:xfrm>
            <a:off x="219795" y="731874"/>
            <a:ext cx="474810"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a) </a:t>
            </a:r>
            <a:endParaRPr lang="en-US" sz="2200">
              <a:latin typeface="Times New Roman" pitchFamily="18" charset="0"/>
              <a:cs typeface="Times New Roman" pitchFamily="18" charset="0"/>
            </a:endParaRPr>
          </a:p>
        </p:txBody>
      </p:sp>
      <p:sp>
        <p:nvSpPr>
          <p:cNvPr id="5" name="Round Diagonal Corner Rectangle 4"/>
          <p:cNvSpPr/>
          <p:nvPr/>
        </p:nvSpPr>
        <p:spPr>
          <a:xfrm>
            <a:off x="694605" y="906806"/>
            <a:ext cx="2971130" cy="937548"/>
          </a:xfrm>
          <a:prstGeom prst="round2Diag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Times New Roman" pitchFamily="18" charset="0"/>
              <a:cs typeface="Times New Roman" pitchFamily="18" charset="0"/>
            </a:endParaRPr>
          </a:p>
        </p:txBody>
      </p:sp>
      <p:sp>
        <p:nvSpPr>
          <p:cNvPr id="6" name="TextBox 5"/>
          <p:cNvSpPr txBox="1"/>
          <p:nvPr/>
        </p:nvSpPr>
        <p:spPr>
          <a:xfrm>
            <a:off x="713556" y="947317"/>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7" name="TextBox 6"/>
          <p:cNvSpPr txBox="1"/>
          <p:nvPr/>
        </p:nvSpPr>
        <p:spPr>
          <a:xfrm>
            <a:off x="2180170" y="1049273"/>
            <a:ext cx="156004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20 000 đồng </a:t>
            </a:r>
            <a:endParaRPr lang="en-US" sz="2000" b="1">
              <a:latin typeface="Times New Roman" pitchFamily="18" charset="0"/>
              <a:cs typeface="Times New Roman" pitchFamily="18" charset="0"/>
            </a:endParaRPr>
          </a:p>
        </p:txBody>
      </p:sp>
      <p:sp>
        <p:nvSpPr>
          <p:cNvPr id="9" name="TextBox 8"/>
          <p:cNvSpPr txBox="1"/>
          <p:nvPr/>
        </p:nvSpPr>
        <p:spPr>
          <a:xfrm>
            <a:off x="1432209" y="1441623"/>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20 000 đồng</a:t>
            </a:r>
            <a:endParaRPr lang="en-US" sz="2000" b="1">
              <a:latin typeface="Times New Roman" pitchFamily="18" charset="0"/>
              <a:cs typeface="Times New Roman" pitchFamily="18" charset="0"/>
            </a:endParaRPr>
          </a:p>
        </p:txBody>
      </p:sp>
      <p:sp>
        <p:nvSpPr>
          <p:cNvPr id="10" name="TextBox 9"/>
          <p:cNvSpPr txBox="1"/>
          <p:nvPr/>
        </p:nvSpPr>
        <p:spPr>
          <a:xfrm>
            <a:off x="198472" y="1962091"/>
            <a:ext cx="4400564"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+ 20 000 + 20 000 = 50 000 đồng</a:t>
            </a:r>
            <a:endParaRPr lang="en-US" sz="2000" b="1">
              <a:latin typeface="Times New Roman" pitchFamily="18" charset="0"/>
              <a:cs typeface="Times New Roman" pitchFamily="18" charset="0"/>
            </a:endParaRPr>
          </a:p>
        </p:txBody>
      </p:sp>
      <p:sp>
        <p:nvSpPr>
          <p:cNvPr id="11" name="TextBox 10"/>
          <p:cNvSpPr txBox="1"/>
          <p:nvPr/>
        </p:nvSpPr>
        <p:spPr>
          <a:xfrm>
            <a:off x="4907737" y="833829"/>
            <a:ext cx="42030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b)</a:t>
            </a:r>
            <a:endParaRPr lang="en-US" sz="2200">
              <a:latin typeface="Times New Roman" pitchFamily="18" charset="0"/>
              <a:cs typeface="Times New Roman" pitchFamily="18" charset="0"/>
            </a:endParaRPr>
          </a:p>
        </p:txBody>
      </p:sp>
      <p:sp>
        <p:nvSpPr>
          <p:cNvPr id="12" name="Snip Same Side Corner Rectangle 11"/>
          <p:cNvSpPr/>
          <p:nvPr/>
        </p:nvSpPr>
        <p:spPr>
          <a:xfrm>
            <a:off x="5394152" y="731874"/>
            <a:ext cx="3216448" cy="1109859"/>
          </a:xfrm>
          <a:prstGeom prst="snip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06990" y="833829"/>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14" name="TextBox 13"/>
          <p:cNvSpPr txBox="1"/>
          <p:nvPr/>
        </p:nvSpPr>
        <p:spPr>
          <a:xfrm>
            <a:off x="6982323" y="860048"/>
            <a:ext cx="1495923"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20 000 đồng</a:t>
            </a:r>
            <a:endParaRPr lang="en-US" sz="2000" b="1">
              <a:latin typeface="Times New Roman" pitchFamily="18" charset="0"/>
              <a:cs typeface="Times New Roman" pitchFamily="18" charset="0"/>
            </a:endParaRPr>
          </a:p>
        </p:txBody>
      </p:sp>
      <p:sp>
        <p:nvSpPr>
          <p:cNvPr id="15" name="TextBox 14"/>
          <p:cNvSpPr txBox="1"/>
          <p:nvPr/>
        </p:nvSpPr>
        <p:spPr>
          <a:xfrm>
            <a:off x="5479425" y="133778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16" name="TextBox 15"/>
          <p:cNvSpPr txBox="1"/>
          <p:nvPr/>
        </p:nvSpPr>
        <p:spPr>
          <a:xfrm>
            <a:off x="6924014" y="133778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17" name="TextBox 16"/>
          <p:cNvSpPr txBox="1"/>
          <p:nvPr/>
        </p:nvSpPr>
        <p:spPr>
          <a:xfrm>
            <a:off x="5135505" y="1944081"/>
            <a:ext cx="3873709" cy="707886"/>
          </a:xfrm>
          <a:prstGeom prst="rect">
            <a:avLst/>
          </a:prstGeom>
          <a:noFill/>
        </p:spPr>
        <p:txBody>
          <a:bodyPr wrap="square" rtlCol="0">
            <a:spAutoFit/>
          </a:bodyPr>
          <a:lstStyle/>
          <a:p>
            <a:pPr algn="ctr"/>
            <a:r>
              <a:rPr lang="en-US" sz="2000" b="1" smtClean="0">
                <a:latin typeface="Times New Roman" pitchFamily="18" charset="0"/>
                <a:cs typeface="Times New Roman" pitchFamily="18" charset="0"/>
              </a:rPr>
              <a:t>10 000 + 20 000 + 50 000 + 10 000 = 90 000 đồng</a:t>
            </a:r>
            <a:endParaRPr lang="en-US" sz="2000" b="1">
              <a:latin typeface="Times New Roman" pitchFamily="18" charset="0"/>
              <a:cs typeface="Times New Roman" pitchFamily="18" charset="0"/>
            </a:endParaRPr>
          </a:p>
        </p:txBody>
      </p:sp>
      <p:sp>
        <p:nvSpPr>
          <p:cNvPr id="18" name="TextBox 17"/>
          <p:cNvSpPr txBox="1"/>
          <p:nvPr/>
        </p:nvSpPr>
        <p:spPr>
          <a:xfrm>
            <a:off x="219795" y="2534685"/>
            <a:ext cx="40427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c)</a:t>
            </a:r>
            <a:endParaRPr lang="en-US" sz="2200">
              <a:latin typeface="Times New Roman" pitchFamily="18" charset="0"/>
              <a:cs typeface="Times New Roman" pitchFamily="18" charset="0"/>
            </a:endParaRPr>
          </a:p>
        </p:txBody>
      </p:sp>
      <p:sp>
        <p:nvSpPr>
          <p:cNvPr id="19" name="Snip and Round Single Corner Rectangle 18"/>
          <p:cNvSpPr/>
          <p:nvPr/>
        </p:nvSpPr>
        <p:spPr>
          <a:xfrm>
            <a:off x="694605" y="2651968"/>
            <a:ext cx="3191595" cy="1332460"/>
          </a:xfrm>
          <a:prstGeom prst="snip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47923" y="2828895"/>
            <a:ext cx="14959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2</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24" name="TextBox 23"/>
          <p:cNvSpPr txBox="1"/>
          <p:nvPr/>
        </p:nvSpPr>
        <p:spPr>
          <a:xfrm>
            <a:off x="2265977" y="2858336"/>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25" name="TextBox 24"/>
          <p:cNvSpPr txBox="1"/>
          <p:nvPr/>
        </p:nvSpPr>
        <p:spPr>
          <a:xfrm>
            <a:off x="721405" y="3371812"/>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26" name="TextBox 25"/>
          <p:cNvSpPr txBox="1"/>
          <p:nvPr/>
        </p:nvSpPr>
        <p:spPr>
          <a:xfrm>
            <a:off x="2243845" y="346083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32" name="TextBox 31"/>
          <p:cNvSpPr txBox="1"/>
          <p:nvPr/>
        </p:nvSpPr>
        <p:spPr>
          <a:xfrm>
            <a:off x="2345" y="4124326"/>
            <a:ext cx="4194091" cy="707886"/>
          </a:xfrm>
          <a:prstGeom prst="rect">
            <a:avLst/>
          </a:prstGeom>
          <a:noFill/>
        </p:spPr>
        <p:txBody>
          <a:bodyPr wrap="square" rtlCol="0">
            <a:spAutoFit/>
          </a:bodyPr>
          <a:lstStyle/>
          <a:p>
            <a:pPr algn="ctr"/>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+ 20 000 + 50 000 + 10 000 </a:t>
            </a:r>
            <a:br>
              <a:rPr lang="en-US" sz="2000" b="1" smtClean="0">
                <a:latin typeface="Times New Roman" pitchFamily="18" charset="0"/>
                <a:cs typeface="Times New Roman" pitchFamily="18" charset="0"/>
              </a:rPr>
            </a:br>
            <a:r>
              <a:rPr lang="en-US" sz="2000" b="1" smtClean="0">
                <a:latin typeface="Times New Roman" pitchFamily="18" charset="0"/>
                <a:cs typeface="Times New Roman" pitchFamily="18" charset="0"/>
              </a:rPr>
              <a:t>= 90 000 đồng</a:t>
            </a:r>
            <a:endParaRPr lang="en-US" sz="2000" b="1">
              <a:latin typeface="Times New Roman" pitchFamily="18" charset="0"/>
              <a:cs typeface="Times New Roman" pitchFamily="18" charset="0"/>
            </a:endParaRPr>
          </a:p>
        </p:txBody>
      </p:sp>
      <p:sp>
        <p:nvSpPr>
          <p:cNvPr id="33" name="TextBox 32"/>
          <p:cNvSpPr txBox="1"/>
          <p:nvPr/>
        </p:nvSpPr>
        <p:spPr>
          <a:xfrm>
            <a:off x="4925351" y="2740870"/>
            <a:ext cx="42030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d)</a:t>
            </a:r>
            <a:endParaRPr lang="en-US" sz="2200">
              <a:latin typeface="Times New Roman" pitchFamily="18" charset="0"/>
              <a:cs typeface="Times New Roman" pitchFamily="18" charset="0"/>
            </a:endParaRPr>
          </a:p>
        </p:txBody>
      </p:sp>
      <p:sp>
        <p:nvSpPr>
          <p:cNvPr id="34" name="Round Same Side Corner Rectangle 33"/>
          <p:cNvSpPr/>
          <p:nvPr/>
        </p:nvSpPr>
        <p:spPr>
          <a:xfrm>
            <a:off x="5438759" y="2828895"/>
            <a:ext cx="2859622" cy="1110943"/>
          </a:xfrm>
          <a:prstGeom prst="round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p:cNvSpPr txBox="1"/>
          <p:nvPr/>
        </p:nvSpPr>
        <p:spPr>
          <a:xfrm>
            <a:off x="5727590" y="3417888"/>
            <a:ext cx="1303562"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2000 đồng</a:t>
            </a:r>
            <a:endParaRPr lang="en-US" sz="2000" b="1">
              <a:latin typeface="Times New Roman" pitchFamily="18" charset="0"/>
              <a:cs typeface="Times New Roman" pitchFamily="18" charset="0"/>
            </a:endParaRPr>
          </a:p>
        </p:txBody>
      </p:sp>
      <p:sp>
        <p:nvSpPr>
          <p:cNvPr id="37" name="TextBox 36"/>
          <p:cNvSpPr txBox="1"/>
          <p:nvPr/>
        </p:nvSpPr>
        <p:spPr>
          <a:xfrm>
            <a:off x="7072359" y="3171757"/>
            <a:ext cx="1175322"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38" name="TextBox 37"/>
          <p:cNvSpPr txBox="1"/>
          <p:nvPr/>
        </p:nvSpPr>
        <p:spPr>
          <a:xfrm>
            <a:off x="5469989" y="2880959"/>
            <a:ext cx="1495922" cy="400110"/>
          </a:xfrm>
          <a:prstGeom prst="rect">
            <a:avLst/>
          </a:prstGeom>
          <a:noFill/>
        </p:spPr>
        <p:txBody>
          <a:bodyPr wrap="none" rtlCol="0">
            <a:spAutoFit/>
          </a:bodyPr>
          <a:lstStyle/>
          <a:p>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39" name="TextBox 38"/>
          <p:cNvSpPr txBox="1"/>
          <p:nvPr/>
        </p:nvSpPr>
        <p:spPr>
          <a:xfrm>
            <a:off x="5111726" y="4124326"/>
            <a:ext cx="3921266"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+ 500 + 2000 = 12 500 đồng</a:t>
            </a:r>
            <a:endParaRPr lang="en-US" sz="2000" b="1">
              <a:latin typeface="Times New Roman" pitchFamily="18" charset="0"/>
              <a:cs typeface="Times New Roman" pitchFamily="18" charset="0"/>
            </a:endParaRPr>
          </a:p>
        </p:txBody>
      </p:sp>
      <p:sp>
        <p:nvSpPr>
          <p:cNvPr id="4" name="TextBox 3"/>
          <p:cNvSpPr txBox="1"/>
          <p:nvPr/>
        </p:nvSpPr>
        <p:spPr>
          <a:xfrm>
            <a:off x="732119" y="5168442"/>
            <a:ext cx="40427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e)</a:t>
            </a:r>
            <a:endParaRPr lang="en-US" sz="2200">
              <a:latin typeface="Times New Roman" pitchFamily="18" charset="0"/>
              <a:cs typeface="Times New Roman" pitchFamily="18" charset="0"/>
            </a:endParaRPr>
          </a:p>
        </p:txBody>
      </p:sp>
      <p:sp>
        <p:nvSpPr>
          <p:cNvPr id="20" name="Rounded Rectangle 19"/>
          <p:cNvSpPr/>
          <p:nvPr/>
        </p:nvSpPr>
        <p:spPr>
          <a:xfrm>
            <a:off x="1295400" y="5168442"/>
            <a:ext cx="2922636" cy="1232358"/>
          </a:xfrm>
          <a:prstGeom prst="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1352843" y="5368497"/>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22" name="TextBox 21"/>
          <p:cNvSpPr txBox="1"/>
          <p:nvPr/>
        </p:nvSpPr>
        <p:spPr>
          <a:xfrm>
            <a:off x="2991806" y="5368497"/>
            <a:ext cx="11753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27" name="TextBox 26"/>
          <p:cNvSpPr txBox="1"/>
          <p:nvPr/>
        </p:nvSpPr>
        <p:spPr>
          <a:xfrm>
            <a:off x="2050617" y="5870505"/>
            <a:ext cx="11753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200 đồng</a:t>
            </a:r>
            <a:endParaRPr lang="en-US" sz="2000" b="1">
              <a:latin typeface="Times New Roman" pitchFamily="18" charset="0"/>
              <a:cs typeface="Times New Roman" pitchFamily="18" charset="0"/>
            </a:endParaRPr>
          </a:p>
        </p:txBody>
      </p:sp>
      <p:sp>
        <p:nvSpPr>
          <p:cNvPr id="28" name="TextBox 27"/>
          <p:cNvSpPr txBox="1"/>
          <p:nvPr/>
        </p:nvSpPr>
        <p:spPr>
          <a:xfrm>
            <a:off x="4435570" y="5510344"/>
            <a:ext cx="375936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+ 500 + 200 = 50 700 đồng</a:t>
            </a:r>
            <a:endParaRPr lang="en-US" sz="2000" b="1">
              <a:latin typeface="Times New Roman" pitchFamily="18" charset="0"/>
              <a:cs typeface="Times New Roman" pitchFamily="18" charset="0"/>
            </a:endParaRPr>
          </a:p>
        </p:txBody>
      </p:sp>
    </p:spTree>
    <p:extLst>
      <p:ext uri="{BB962C8B-B14F-4D97-AF65-F5344CB8AC3E}">
        <p14:creationId xmlns:p14="http://schemas.microsoft.com/office/powerpoint/2010/main" val="21787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500"/>
                                        <p:tgtEl>
                                          <p:spTgt spid="26"/>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additive="base">
                                        <p:cTn id="109" dur="500" fill="hold"/>
                                        <p:tgtEl>
                                          <p:spTgt spid="32"/>
                                        </p:tgtEl>
                                        <p:attrNameLst>
                                          <p:attrName>ppt_x</p:attrName>
                                        </p:attrNameLst>
                                      </p:cBhvr>
                                      <p:tavLst>
                                        <p:tav tm="0">
                                          <p:val>
                                            <p:strVal val="#ppt_x"/>
                                          </p:val>
                                        </p:tav>
                                        <p:tav tm="100000">
                                          <p:val>
                                            <p:strVal val="#ppt_x"/>
                                          </p:val>
                                        </p:tav>
                                      </p:tavLst>
                                    </p:anim>
                                    <p:anim calcmode="lin" valueType="num">
                                      <p:cBhvr additive="base">
                                        <p:cTn id="11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fade">
                                      <p:cBhvr>
                                        <p:cTn id="115" dur="500"/>
                                        <p:tgtEl>
                                          <p:spTgt spid="33"/>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fade">
                                      <p:cBhvr>
                                        <p:cTn id="120" dur="500"/>
                                        <p:tgtEl>
                                          <p:spTgt spid="34"/>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500"/>
                                        <p:tgtEl>
                                          <p:spTgt spid="38"/>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fade">
                                      <p:cBhvr>
                                        <p:cTn id="130" dur="500"/>
                                        <p:tgtEl>
                                          <p:spTgt spid="35"/>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fade">
                                      <p:cBhvr>
                                        <p:cTn id="135" dur="500"/>
                                        <p:tgtEl>
                                          <p:spTgt spid="37"/>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additive="base">
                                        <p:cTn id="140" dur="500" fill="hold"/>
                                        <p:tgtEl>
                                          <p:spTgt spid="39"/>
                                        </p:tgtEl>
                                        <p:attrNameLst>
                                          <p:attrName>ppt_x</p:attrName>
                                        </p:attrNameLst>
                                      </p:cBhvr>
                                      <p:tavLst>
                                        <p:tav tm="0">
                                          <p:val>
                                            <p:strVal val="#ppt_x"/>
                                          </p:val>
                                        </p:tav>
                                        <p:tav tm="100000">
                                          <p:val>
                                            <p:strVal val="#ppt_x"/>
                                          </p:val>
                                        </p:tav>
                                      </p:tavLst>
                                    </p:anim>
                                    <p:anim calcmode="lin" valueType="num">
                                      <p:cBhvr additive="base">
                                        <p:cTn id="14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4"/>
                                        </p:tgtEl>
                                        <p:attrNameLst>
                                          <p:attrName>style.visibility</p:attrName>
                                        </p:attrNameLst>
                                      </p:cBhvr>
                                      <p:to>
                                        <p:strVal val="visible"/>
                                      </p:to>
                                    </p:set>
                                    <p:animEffect transition="in" filter="fade">
                                      <p:cBhvr>
                                        <p:cTn id="146" dur="500"/>
                                        <p:tgtEl>
                                          <p:spTgt spid="4"/>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fade">
                                      <p:cBhvr>
                                        <p:cTn id="151" dur="500"/>
                                        <p:tgtEl>
                                          <p:spTgt spid="20"/>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21"/>
                                        </p:tgtEl>
                                        <p:attrNameLst>
                                          <p:attrName>style.visibility</p:attrName>
                                        </p:attrNameLst>
                                      </p:cBhvr>
                                      <p:to>
                                        <p:strVal val="visible"/>
                                      </p:to>
                                    </p:set>
                                    <p:animEffect transition="in" filter="fade">
                                      <p:cBhvr>
                                        <p:cTn id="156" dur="500"/>
                                        <p:tgtEl>
                                          <p:spTgt spid="21"/>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500"/>
                                        <p:tgtEl>
                                          <p:spTgt spid="22"/>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27"/>
                                        </p:tgtEl>
                                        <p:attrNameLst>
                                          <p:attrName>style.visibility</p:attrName>
                                        </p:attrNameLst>
                                      </p:cBhvr>
                                      <p:to>
                                        <p:strVal val="visible"/>
                                      </p:to>
                                    </p:set>
                                    <p:animEffect transition="in" filter="fade">
                                      <p:cBhvr>
                                        <p:cTn id="166" dur="500"/>
                                        <p:tgtEl>
                                          <p:spTgt spid="27"/>
                                        </p:tgtEl>
                                      </p:cBhvr>
                                    </p:animEffect>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28"/>
                                        </p:tgtEl>
                                        <p:attrNameLst>
                                          <p:attrName>style.visibility</p:attrName>
                                        </p:attrNameLst>
                                      </p:cBhvr>
                                      <p:to>
                                        <p:strVal val="visible"/>
                                      </p:to>
                                    </p:set>
                                    <p:anim calcmode="lin" valueType="num">
                                      <p:cBhvr additive="base">
                                        <p:cTn id="171" dur="500" fill="hold"/>
                                        <p:tgtEl>
                                          <p:spTgt spid="28"/>
                                        </p:tgtEl>
                                        <p:attrNameLst>
                                          <p:attrName>ppt_x</p:attrName>
                                        </p:attrNameLst>
                                      </p:cBhvr>
                                      <p:tavLst>
                                        <p:tav tm="0">
                                          <p:val>
                                            <p:strVal val="#ppt_x"/>
                                          </p:val>
                                        </p:tav>
                                        <p:tav tm="100000">
                                          <p:val>
                                            <p:strVal val="#ppt_x"/>
                                          </p:val>
                                        </p:tav>
                                      </p:tavLst>
                                    </p:anim>
                                    <p:anim calcmode="lin" valueType="num">
                                      <p:cBhvr additive="base">
                                        <p:cTn id="1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P spid="7" grpId="0"/>
      <p:bldP spid="9" grpId="0"/>
      <p:bldP spid="10" grpId="0"/>
      <p:bldP spid="11" grpId="0"/>
      <p:bldP spid="12" grpId="0" animBg="1"/>
      <p:bldP spid="13" grpId="0"/>
      <p:bldP spid="14" grpId="0"/>
      <p:bldP spid="15" grpId="0"/>
      <p:bldP spid="16" grpId="0"/>
      <p:bldP spid="17" grpId="0"/>
      <p:bldP spid="18" grpId="0"/>
      <p:bldP spid="19" grpId="0" animBg="1"/>
      <p:bldP spid="23" grpId="0"/>
      <p:bldP spid="24" grpId="0"/>
      <p:bldP spid="25" grpId="0"/>
      <p:bldP spid="26" grpId="0"/>
      <p:bldP spid="32" grpId="0"/>
      <p:bldP spid="33" grpId="0"/>
      <p:bldP spid="34" grpId="0" animBg="1"/>
      <p:bldP spid="35" grpId="0"/>
      <p:bldP spid="37" grpId="0"/>
      <p:bldP spid="38" grpId="0"/>
      <p:bldP spid="39" grpId="0"/>
      <p:bldP spid="4" grpId="0"/>
      <p:bldP spid="20" grpId="0" animBg="1"/>
      <p:bldP spid="21" grpId="0"/>
      <p:bldP spid="22"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382000" cy="1615827"/>
          </a:xfrm>
          <a:prstGeom prst="rect">
            <a:avLst/>
          </a:prstGeom>
          <a:noFill/>
        </p:spPr>
        <p:txBody>
          <a:bodyPr wrap="square" rtlCol="0">
            <a:spAutoFit/>
          </a:bodyPr>
          <a:lstStyle/>
          <a:p>
            <a:pPr algn="just">
              <a:lnSpc>
                <a:spcPct val="150000"/>
              </a:lnSpc>
            </a:pPr>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2:</a:t>
            </a:r>
            <a:r>
              <a:rPr lang="en-US" sz="2200" b="1" dirty="0" smtClean="0">
                <a:solidFill>
                  <a:srgbClr val="CC0000"/>
                </a:solidFill>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Mẹ</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mua</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cho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Lan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một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chiếc</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cặp</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sách</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giá</a:t>
            </a:r>
            <a:r>
              <a:rPr lang="en-US" sz="2200" b="1" i="1" dirty="0" smtClean="0">
                <a:latin typeface="Times New Roman" pitchFamily="18" charset="0"/>
                <a:cs typeface="Times New Roman" pitchFamily="18" charset="0"/>
              </a:rPr>
              <a:t> 15 000 </a:t>
            </a:r>
            <a:r>
              <a:rPr lang="en-US" sz="2200" b="1" i="1" dirty="0" err="1" smtClean="0">
                <a:latin typeface="Times New Roman" pitchFamily="18" charset="0"/>
                <a:cs typeface="Times New Roman" pitchFamily="18" charset="0"/>
              </a:rPr>
              <a:t>đồng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và</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một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bộ</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quần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áo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mùa</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hè</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giá</a:t>
            </a:r>
            <a:r>
              <a:rPr lang="en-US" sz="2200" b="1" i="1" dirty="0" smtClean="0">
                <a:latin typeface="Times New Roman" pitchFamily="18" charset="0"/>
                <a:cs typeface="Times New Roman" pitchFamily="18" charset="0"/>
              </a:rPr>
              <a:t> 25 000 </a:t>
            </a:r>
            <a:r>
              <a:rPr lang="en-US" sz="2200" b="1" i="1" dirty="0" err="1" smtClean="0">
                <a:latin typeface="Times New Roman" pitchFamily="18" charset="0"/>
                <a:cs typeface="Times New Roman" pitchFamily="18" charset="0"/>
              </a:rPr>
              <a:t>đồng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Mẹ</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đưa</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cô</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bán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hàng</a:t>
            </a:r>
            <a:r>
              <a:rPr lang="en-US" sz="2200" b="1" i="1" dirty="0" smtClean="0">
                <a:latin typeface="Times New Roman" pitchFamily="18" charset="0"/>
                <a:cs typeface="Times New Roman" pitchFamily="18" charset="0"/>
              </a:rPr>
              <a:t> 50 000 </a:t>
            </a:r>
            <a:r>
              <a:rPr lang="en-US" sz="2200" b="1" i="1" dirty="0" err="1" smtClean="0">
                <a:latin typeface="Times New Roman" pitchFamily="18" charset="0"/>
                <a:cs typeface="Times New Roman" pitchFamily="18" charset="0"/>
              </a:rPr>
              <a:t>đồng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Hỏi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cô</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bán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hàng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phải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trả</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lại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mẹ</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bao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nhiêu</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tiền</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sp>
        <p:nvSpPr>
          <p:cNvPr id="3" name="TextBox 2"/>
          <p:cNvSpPr txBox="1"/>
          <p:nvPr/>
        </p:nvSpPr>
        <p:spPr>
          <a:xfrm>
            <a:off x="322943" y="2278743"/>
            <a:ext cx="3565400" cy="2570704"/>
          </a:xfrm>
          <a:prstGeom prst="rect">
            <a:avLst/>
          </a:prstGeom>
          <a:noFill/>
        </p:spPr>
        <p:txBody>
          <a:bodyPr wrap="none" rtlCol="0">
            <a:spAutoFit/>
          </a:bodyPr>
          <a:lstStyle/>
          <a:p>
            <a:pPr algn="ctr">
              <a:lnSpc>
                <a:spcPct val="150000"/>
              </a:lnSpc>
            </a:pPr>
            <a:r>
              <a:rPr lang="en-US" sz="2200" i="1" smtClean="0">
                <a:latin typeface="Times New Roman" pitchFamily="18" charset="0"/>
                <a:cs typeface="Times New Roman" pitchFamily="18" charset="0"/>
              </a:rPr>
              <a:t>Tóm tắt:</a:t>
            </a:r>
          </a:p>
          <a:p>
            <a:pPr algn="just">
              <a:lnSpc>
                <a:spcPct val="150000"/>
              </a:lnSpc>
            </a:pPr>
            <a:r>
              <a:rPr lang="en-US" sz="2200" i="1" smtClean="0">
                <a:latin typeface="Times New Roman" pitchFamily="18" charset="0"/>
                <a:cs typeface="Times New Roman" pitchFamily="18" charset="0"/>
              </a:rPr>
              <a:t>Mua cặp: 15 000 đồng</a:t>
            </a:r>
          </a:p>
          <a:p>
            <a:pPr algn="just">
              <a:lnSpc>
                <a:spcPct val="150000"/>
              </a:lnSpc>
            </a:pPr>
            <a:r>
              <a:rPr lang="en-US" sz="2200" i="1" smtClean="0">
                <a:latin typeface="Times New Roman" pitchFamily="18" charset="0"/>
                <a:cs typeface="Times New Roman" pitchFamily="18" charset="0"/>
              </a:rPr>
              <a:t>Mua quần áo: 25 000 đồng</a:t>
            </a:r>
          </a:p>
          <a:p>
            <a:pPr algn="just">
              <a:lnSpc>
                <a:spcPct val="150000"/>
              </a:lnSpc>
            </a:pPr>
            <a:r>
              <a:rPr lang="en-US" sz="2200" i="1" smtClean="0">
                <a:latin typeface="Times New Roman" pitchFamily="18" charset="0"/>
                <a:cs typeface="Times New Roman" pitchFamily="18" charset="0"/>
              </a:rPr>
              <a:t>Đưa người bán: 50 000 đồng</a:t>
            </a:r>
          </a:p>
          <a:p>
            <a:pPr algn="just">
              <a:lnSpc>
                <a:spcPct val="150000"/>
              </a:lnSpc>
            </a:pPr>
            <a:r>
              <a:rPr lang="en-US" sz="2200" i="1" smtClean="0">
                <a:latin typeface="Times New Roman" pitchFamily="18" charset="0"/>
                <a:cs typeface="Times New Roman" pitchFamily="18" charset="0"/>
              </a:rPr>
              <a:t>Tiền trả lại: …… đồng?</a:t>
            </a:r>
            <a:endParaRPr lang="en-US" sz="2200" i="1">
              <a:latin typeface="Times New Roman" pitchFamily="18" charset="0"/>
              <a:cs typeface="Times New Roman" pitchFamily="18" charset="0"/>
            </a:endParaRPr>
          </a:p>
        </p:txBody>
      </p:sp>
      <p:sp>
        <p:nvSpPr>
          <p:cNvPr id="4" name="TextBox 3"/>
          <p:cNvSpPr txBox="1"/>
          <p:nvPr/>
        </p:nvSpPr>
        <p:spPr>
          <a:xfrm>
            <a:off x="4152586" y="2278743"/>
            <a:ext cx="4839787" cy="2806987"/>
          </a:xfrm>
          <a:prstGeom prst="rect">
            <a:avLst/>
          </a:prstGeom>
          <a:noFill/>
        </p:spPr>
        <p:txBody>
          <a:bodyPr wrap="none" rtlCol="0">
            <a:spAutoFit/>
          </a:bodyPr>
          <a:lstStyle/>
          <a:p>
            <a:pPr algn="ctr">
              <a:lnSpc>
                <a:spcPct val="150000"/>
              </a:lnSpc>
            </a:pPr>
            <a:r>
              <a:rPr lang="en-US" sz="2000" b="1" smtClean="0">
                <a:latin typeface="Times New Roman" pitchFamily="18" charset="0"/>
                <a:cs typeface="Times New Roman" pitchFamily="18" charset="0"/>
              </a:rPr>
              <a:t>Bài giải</a:t>
            </a:r>
          </a:p>
          <a:p>
            <a:pPr algn="ctr">
              <a:lnSpc>
                <a:spcPct val="150000"/>
              </a:lnSpc>
            </a:pPr>
            <a:r>
              <a:rPr lang="en-US" sz="2000" b="1" smtClean="0">
                <a:latin typeface="Times New Roman" pitchFamily="18" charset="0"/>
                <a:cs typeface="Times New Roman" pitchFamily="18" charset="0"/>
              </a:rPr>
              <a:t>Số tiền mẹ Lan  phải trả cô bán hàng là:</a:t>
            </a:r>
          </a:p>
          <a:p>
            <a:pPr algn="ctr">
              <a:lnSpc>
                <a:spcPct val="150000"/>
              </a:lnSpc>
            </a:pPr>
            <a:r>
              <a:rPr lang="en-US" sz="2000" b="1" smtClean="0">
                <a:latin typeface="Times New Roman" pitchFamily="18" charset="0"/>
                <a:cs typeface="Times New Roman" pitchFamily="18" charset="0"/>
              </a:rPr>
              <a:t>15000 + 25000 = 40000 (đồng)</a:t>
            </a:r>
          </a:p>
          <a:p>
            <a:pPr algn="ctr">
              <a:lnSpc>
                <a:spcPct val="150000"/>
              </a:lnSpc>
            </a:pPr>
            <a:r>
              <a:rPr lang="en-US" sz="2000" b="1" smtClean="0">
                <a:latin typeface="Times New Roman" pitchFamily="18" charset="0"/>
                <a:cs typeface="Times New Roman" pitchFamily="18" charset="0"/>
              </a:rPr>
              <a:t>Số tiền cô bán hàng phải trả lại mẹ Lan là:</a:t>
            </a:r>
          </a:p>
          <a:p>
            <a:pPr algn="ctr">
              <a:lnSpc>
                <a:spcPct val="150000"/>
              </a:lnSpc>
            </a:pPr>
            <a:r>
              <a:rPr lang="en-US" sz="2000" b="1" smtClean="0">
                <a:latin typeface="Times New Roman" pitchFamily="18" charset="0"/>
                <a:cs typeface="Times New Roman" pitchFamily="18" charset="0"/>
              </a:rPr>
              <a:t>50000 – 40000 = 10000 (đồng)</a:t>
            </a:r>
          </a:p>
          <a:p>
            <a:pPr algn="ctr">
              <a:lnSpc>
                <a:spcPct val="150000"/>
              </a:lnSpc>
            </a:pPr>
            <a:r>
              <a:rPr lang="en-US" sz="2000" b="1" smtClean="0">
                <a:latin typeface="Times New Roman" pitchFamily="18" charset="0"/>
                <a:cs typeface="Times New Roman" pitchFamily="18" charset="0"/>
              </a:rPr>
              <a:t>Đáp số: 10000 đồng</a:t>
            </a:r>
            <a:endParaRPr lang="en-US" sz="2000" b="1">
              <a:latin typeface="Times New Roman" pitchFamily="18" charset="0"/>
              <a:cs typeface="Times New Roman" pitchFamily="18" charset="0"/>
            </a:endParaRPr>
          </a:p>
        </p:txBody>
      </p:sp>
      <p:cxnSp>
        <p:nvCxnSpPr>
          <p:cNvPr id="6" name="Straight Connector 5"/>
          <p:cNvCxnSpPr/>
          <p:nvPr/>
        </p:nvCxnSpPr>
        <p:spPr>
          <a:xfrm>
            <a:off x="4038600" y="2278743"/>
            <a:ext cx="0" cy="35886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10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328" y="381000"/>
            <a:ext cx="8458201" cy="769441"/>
          </a:xfrm>
          <a:prstGeom prst="rect">
            <a:avLst/>
          </a:prstGeom>
          <a:noFill/>
        </p:spPr>
        <p:txBody>
          <a:bodyPr wrap="square" rtlCol="0">
            <a:spAutoFit/>
          </a:bodyPr>
          <a:lstStyle/>
          <a:p>
            <a:pPr algn="just"/>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3:</a:t>
            </a:r>
            <a:r>
              <a:rPr lang="en-US" sz="2200" b="1" dirty="0" smtClean="0">
                <a:solidFill>
                  <a:srgbClr val="CC0000"/>
                </a:solidFill>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Mỗi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cuốn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vở</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giá</a:t>
            </a:r>
            <a:r>
              <a:rPr lang="en-US" sz="2200" b="1" i="1" dirty="0" smtClean="0">
                <a:latin typeface="Times New Roman" pitchFamily="18" charset="0"/>
                <a:cs typeface="Times New Roman" pitchFamily="18" charset="0"/>
              </a:rPr>
              <a:t> 1200 </a:t>
            </a:r>
            <a:r>
              <a:rPr lang="en-US" sz="2200" b="1" i="1" dirty="0" err="1" smtClean="0">
                <a:latin typeface="Times New Roman" pitchFamily="18" charset="0"/>
                <a:cs typeface="Times New Roman" pitchFamily="18" charset="0"/>
              </a:rPr>
              <a:t>đồng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Viết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số</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tiền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thích</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hợp</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vào</a:t>
            </a:r>
            <a:r>
              <a:rPr lang="en-US" sz="2200" b="1" i="1" dirty="0" smtClean="0">
                <a:latin typeface="Times New Roman" pitchFamily="18" charset="0"/>
                <a:cs typeface="Times New Roman" pitchFamily="18" charset="0"/>
              </a:rPr>
              <a:t> ô </a:t>
            </a:r>
            <a:r>
              <a:rPr lang="en-US" sz="2200" b="1" i="1" dirty="0" err="1" smtClean="0">
                <a:latin typeface="Times New Roman" pitchFamily="18" charset="0"/>
                <a:cs typeface="Times New Roman" pitchFamily="18" charset="0"/>
              </a:rPr>
              <a:t>trống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trong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bảng</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16416031"/>
              </p:ext>
            </p:extLst>
          </p:nvPr>
        </p:nvGraphicFramePr>
        <p:xfrm>
          <a:off x="685800" y="1332677"/>
          <a:ext cx="7620000" cy="1447800"/>
        </p:xfrm>
        <a:graphic>
          <a:graphicData uri="http://schemas.openxmlformats.org/drawingml/2006/table">
            <a:tbl>
              <a:tblPr firstRow="1" bandRow="1">
                <a:tableStyleId>{5C22544A-7EE6-4342-B048-85BDC9FD1C3A}</a:tableStyleId>
              </a:tblPr>
              <a:tblGrid>
                <a:gridCol w="1676400"/>
                <a:gridCol w="1471930"/>
                <a:gridCol w="1499870"/>
                <a:gridCol w="1447800"/>
                <a:gridCol w="1524000"/>
              </a:tblGrid>
              <a:tr h="762000">
                <a:tc>
                  <a:txBody>
                    <a:bodyPr/>
                    <a:lstStyle/>
                    <a:p>
                      <a:pPr algn="ctr">
                        <a:lnSpc>
                          <a:spcPct val="150000"/>
                        </a:lnSpc>
                      </a:pPr>
                      <a:r>
                        <a:rPr lang="en-US" sz="2000" smtClean="0">
                          <a:solidFill>
                            <a:schemeClr val="tx1"/>
                          </a:solidFill>
                          <a:latin typeface="Times New Roman" pitchFamily="18" charset="0"/>
                          <a:cs typeface="Times New Roman" pitchFamily="18" charset="0"/>
                        </a:rPr>
                        <a:t>Số</a:t>
                      </a:r>
                      <a:r>
                        <a:rPr lang="en-US" sz="2000" baseline="0" smtClean="0">
                          <a:solidFill>
                            <a:schemeClr val="tx1"/>
                          </a:solidFill>
                          <a:latin typeface="Times New Roman" pitchFamily="18" charset="0"/>
                          <a:cs typeface="Times New Roman" pitchFamily="18" charset="0"/>
                        </a:rPr>
                        <a:t> tiền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1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2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3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4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pPr algn="ctr">
                        <a:lnSpc>
                          <a:spcPct val="150000"/>
                        </a:lnSpc>
                      </a:pPr>
                      <a:r>
                        <a:rPr lang="en-US" sz="2000" b="1" smtClean="0">
                          <a:latin typeface="Times New Roman" pitchFamily="18" charset="0"/>
                          <a:cs typeface="Times New Roman" pitchFamily="18" charset="0"/>
                        </a:rPr>
                        <a:t>Thành</a:t>
                      </a:r>
                      <a:r>
                        <a:rPr lang="en-US" sz="2000" b="1" baseline="0" smtClean="0">
                          <a:latin typeface="Times New Roman" pitchFamily="18" charset="0"/>
                          <a:cs typeface="Times New Roman" pitchFamily="18" charset="0"/>
                        </a:rPr>
                        <a:t> tiền</a:t>
                      </a:r>
                      <a:endParaRPr lang="en-US" sz="20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b="1" smtClean="0">
                          <a:solidFill>
                            <a:schemeClr val="tx1"/>
                          </a:solidFill>
                          <a:latin typeface="Times New Roman" pitchFamily="18" charset="0"/>
                          <a:cs typeface="Times New Roman" pitchFamily="18" charset="0"/>
                        </a:rPr>
                        <a:t>1200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3930460" y="2209620"/>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2400 đồng</a:t>
            </a:r>
            <a:endParaRPr lang="en-US" sz="2000" b="1">
              <a:solidFill>
                <a:srgbClr val="FF0000"/>
              </a:solidFill>
              <a:latin typeface="Times New Roman" pitchFamily="18" charset="0"/>
              <a:cs typeface="Times New Roman" pitchFamily="18" charset="0"/>
            </a:endParaRPr>
          </a:p>
        </p:txBody>
      </p:sp>
      <p:sp>
        <p:nvSpPr>
          <p:cNvPr id="9" name="TextBox 8"/>
          <p:cNvSpPr txBox="1"/>
          <p:nvPr/>
        </p:nvSpPr>
        <p:spPr>
          <a:xfrm>
            <a:off x="5400256" y="2256843"/>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3600 đồng</a:t>
            </a:r>
            <a:endParaRPr lang="en-US" sz="2000" b="1">
              <a:solidFill>
                <a:srgbClr val="FF0000"/>
              </a:solidFill>
              <a:latin typeface="Times New Roman" pitchFamily="18" charset="0"/>
              <a:cs typeface="Times New Roman" pitchFamily="18" charset="0"/>
            </a:endParaRPr>
          </a:p>
        </p:txBody>
      </p:sp>
      <p:sp>
        <p:nvSpPr>
          <p:cNvPr id="10" name="TextBox 9"/>
          <p:cNvSpPr txBox="1"/>
          <p:nvPr/>
        </p:nvSpPr>
        <p:spPr>
          <a:xfrm>
            <a:off x="6902382" y="2256843"/>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4800 đồng</a:t>
            </a:r>
            <a:endParaRPr lang="en-US" sz="2000" b="1">
              <a:solidFill>
                <a:srgbClr val="FF0000"/>
              </a:solidFill>
              <a:latin typeface="Times New Roman" pitchFamily="18" charset="0"/>
              <a:cs typeface="Times New Roman" pitchFamily="18" charset="0"/>
            </a:endParaRPr>
          </a:p>
        </p:txBody>
      </p:sp>
      <p:sp>
        <p:nvSpPr>
          <p:cNvPr id="11" name="TextBox 10"/>
          <p:cNvSpPr txBox="1"/>
          <p:nvPr/>
        </p:nvSpPr>
        <p:spPr>
          <a:xfrm>
            <a:off x="426153" y="3130582"/>
            <a:ext cx="5909503" cy="430887"/>
          </a:xfrm>
          <a:prstGeom prst="rect">
            <a:avLst/>
          </a:prstGeom>
          <a:noFill/>
        </p:spPr>
        <p:txBody>
          <a:bodyPr wrap="none" rtlCol="0">
            <a:spAutoFit/>
          </a:bodyPr>
          <a:lstStyle/>
          <a:p>
            <a:pPr algn="just"/>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4:</a:t>
            </a:r>
            <a:r>
              <a:rPr lang="en-US" sz="2200" b="1" dirty="0" smtClean="0">
                <a:solidFill>
                  <a:srgbClr val="CC0000"/>
                </a:solidFill>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Viết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số</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thích</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hợp</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vào</a:t>
            </a:r>
            <a:r>
              <a:rPr lang="en-US" sz="2200" b="1" i="1" dirty="0" smtClean="0">
                <a:latin typeface="Times New Roman" pitchFamily="18" charset="0"/>
                <a:cs typeface="Times New Roman" pitchFamily="18" charset="0"/>
              </a:rPr>
              <a:t> ô </a:t>
            </a:r>
            <a:r>
              <a:rPr lang="en-US" sz="2200" b="1" i="1" dirty="0" err="1" smtClean="0">
                <a:latin typeface="Times New Roman" pitchFamily="18" charset="0"/>
                <a:cs typeface="Times New Roman" pitchFamily="18" charset="0"/>
              </a:rPr>
              <a:t>trống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theo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mẫu</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695852713"/>
              </p:ext>
            </p:extLst>
          </p:nvPr>
        </p:nvGraphicFramePr>
        <p:xfrm>
          <a:off x="595892" y="3794760"/>
          <a:ext cx="7696200" cy="2682240"/>
        </p:xfrm>
        <a:graphic>
          <a:graphicData uri="http://schemas.openxmlformats.org/drawingml/2006/table">
            <a:tbl>
              <a:tblPr firstRow="1" bandRow="1">
                <a:tableStyleId>{5C22544A-7EE6-4342-B048-85BDC9FD1C3A}</a:tableStyleId>
              </a:tblPr>
              <a:tblGrid>
                <a:gridCol w="2133600"/>
                <a:gridCol w="1828800"/>
                <a:gridCol w="1828800"/>
                <a:gridCol w="1905000"/>
              </a:tblGrid>
              <a:tr h="370840">
                <a:tc rowSpan="2">
                  <a:txBody>
                    <a:bodyPr/>
                    <a:lstStyle/>
                    <a:p>
                      <a:pPr algn="ctr"/>
                      <a:r>
                        <a:rPr lang="en-US" sz="2000" b="1" smtClean="0">
                          <a:solidFill>
                            <a:schemeClr val="tx1"/>
                          </a:solidFill>
                          <a:latin typeface="Times New Roman" pitchFamily="18" charset="0"/>
                          <a:cs typeface="Times New Roman" pitchFamily="18" charset="0"/>
                        </a:rPr>
                        <a:t>Tổng</a:t>
                      </a:r>
                      <a:r>
                        <a:rPr lang="en-US" sz="2000" b="1" baseline="0" smtClean="0">
                          <a:solidFill>
                            <a:schemeClr val="tx1"/>
                          </a:solidFill>
                          <a:latin typeface="Times New Roman" pitchFamily="18" charset="0"/>
                          <a:cs typeface="Times New Roman" pitchFamily="18" charset="0"/>
                        </a:rPr>
                        <a:t> số tiền</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000" b="1" smtClean="0">
                          <a:solidFill>
                            <a:schemeClr val="tx1"/>
                          </a:solidFill>
                          <a:latin typeface="Times New Roman" pitchFamily="18" charset="0"/>
                          <a:cs typeface="Times New Roman" pitchFamily="18" charset="0"/>
                        </a:rPr>
                        <a:t>Số</a:t>
                      </a:r>
                      <a:r>
                        <a:rPr lang="en-US" sz="2000" b="1" baseline="0" smtClean="0">
                          <a:solidFill>
                            <a:schemeClr val="tx1"/>
                          </a:solidFill>
                          <a:latin typeface="Times New Roman" pitchFamily="18" charset="0"/>
                          <a:cs typeface="Times New Roman" pitchFamily="18" charset="0"/>
                        </a:rPr>
                        <a:t> các tờ giấy bạc</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Times New Roman" pitchFamily="18" charset="0"/>
                          <a:cs typeface="Times New Roman" pitchFamily="18" charset="0"/>
                        </a:rPr>
                        <a:t>10</a:t>
                      </a:r>
                      <a:r>
                        <a:rPr lang="en-US" sz="2000" b="1" baseline="0" smtClean="0">
                          <a:solidFill>
                            <a:schemeClr val="tx1"/>
                          </a:solidFill>
                          <a:latin typeface="Times New Roman" pitchFamily="18" charset="0"/>
                          <a:cs typeface="Times New Roman" pitchFamily="18" charset="0"/>
                        </a:rPr>
                        <a:t>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Times New Roman" pitchFamily="18" charset="0"/>
                          <a:cs typeface="Times New Roman" pitchFamily="18" charset="0"/>
                        </a:rPr>
                        <a:t>20 000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Times New Roman" pitchFamily="18" charset="0"/>
                          <a:cs typeface="Times New Roman" pitchFamily="18" charset="0"/>
                        </a:rPr>
                        <a:t>50 000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2000" b="1" smtClean="0">
                          <a:solidFill>
                            <a:schemeClr val="tx1"/>
                          </a:solidFill>
                          <a:latin typeface="Times New Roman" pitchFamily="18" charset="0"/>
                          <a:cs typeface="Times New Roman" pitchFamily="18" charset="0"/>
                        </a:rPr>
                        <a:t>80 000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smtClean="0">
                          <a:solidFill>
                            <a:schemeClr val="tx1"/>
                          </a:solidFill>
                          <a:latin typeface="Times New Roman" pitchFamily="18" charset="0"/>
                          <a:cs typeface="Times New Roman" pitchFamily="18" charset="0"/>
                        </a:rPr>
                        <a:t>1</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smtClean="0">
                          <a:solidFill>
                            <a:schemeClr val="tx1"/>
                          </a:solidFill>
                          <a:latin typeface="Times New Roman" pitchFamily="18" charset="0"/>
                          <a:cs typeface="Times New Roman" pitchFamily="18" charset="0"/>
                        </a:rPr>
                        <a:t>1</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smtClean="0">
                          <a:solidFill>
                            <a:schemeClr val="tx1"/>
                          </a:solidFill>
                          <a:latin typeface="Times New Roman" pitchFamily="18" charset="0"/>
                          <a:cs typeface="Times New Roman" pitchFamily="18" charset="0"/>
                        </a:rPr>
                        <a:t>1</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807720">
                <a:tc>
                  <a:txBody>
                    <a:bodyPr/>
                    <a:lstStyle/>
                    <a:p>
                      <a:pPr algn="ctr"/>
                      <a:r>
                        <a:rPr lang="en-US" sz="2000" b="1" smtClean="0">
                          <a:solidFill>
                            <a:schemeClr val="tx1"/>
                          </a:solidFill>
                          <a:latin typeface="Times New Roman" pitchFamily="18" charset="0"/>
                          <a:cs typeface="Times New Roman" pitchFamily="18" charset="0"/>
                        </a:rPr>
                        <a:t>90 000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pPr algn="ctr"/>
                      <a:r>
                        <a:rPr lang="en-US" sz="2000" b="1" smtClean="0">
                          <a:solidFill>
                            <a:schemeClr val="tx1"/>
                          </a:solidFill>
                          <a:latin typeface="Times New Roman" pitchFamily="18" charset="0"/>
                          <a:cs typeface="Times New Roman" pitchFamily="18" charset="0"/>
                        </a:rPr>
                        <a:t>100 000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TextBox 12"/>
          <p:cNvSpPr txBox="1"/>
          <p:nvPr/>
        </p:nvSpPr>
        <p:spPr>
          <a:xfrm>
            <a:off x="3366666" y="5006404"/>
            <a:ext cx="516349" cy="430887"/>
          </a:xfrm>
          <a:prstGeom prst="rect">
            <a:avLst/>
          </a:prstGeom>
          <a:noFill/>
        </p:spPr>
        <p:txBody>
          <a:bodyPr wrap="square" rtlCol="0">
            <a:spAutoFit/>
          </a:bodyPr>
          <a:lstStyle/>
          <a:p>
            <a:pPr algn="ctr"/>
            <a:r>
              <a:rPr lang="en-US" sz="2200" b="1" smtClean="0">
                <a:solidFill>
                  <a:srgbClr val="FF0000"/>
                </a:solidFill>
                <a:latin typeface="Times New Roman" pitchFamily="18" charset="0"/>
                <a:cs typeface="Times New Roman" pitchFamily="18" charset="0"/>
              </a:rPr>
              <a:t>2</a:t>
            </a:r>
            <a:endParaRPr lang="en-US" sz="2200" b="1">
              <a:solidFill>
                <a:srgbClr val="FF0000"/>
              </a:solidFill>
              <a:latin typeface="Times New Roman" pitchFamily="18" charset="0"/>
              <a:cs typeface="Times New Roman" pitchFamily="18" charset="0"/>
            </a:endParaRPr>
          </a:p>
        </p:txBody>
      </p:sp>
      <p:sp>
        <p:nvSpPr>
          <p:cNvPr id="14" name="TextBox 13"/>
          <p:cNvSpPr txBox="1"/>
          <p:nvPr/>
        </p:nvSpPr>
        <p:spPr>
          <a:xfrm>
            <a:off x="5234022" y="5006404"/>
            <a:ext cx="482971" cy="430887"/>
          </a:xfrm>
          <a:prstGeom prst="rect">
            <a:avLst/>
          </a:prstGeom>
          <a:noFill/>
        </p:spPr>
        <p:txBody>
          <a:bodyPr wrap="squar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15" name="TextBox 14"/>
          <p:cNvSpPr txBox="1"/>
          <p:nvPr/>
        </p:nvSpPr>
        <p:spPr>
          <a:xfrm>
            <a:off x="7010400" y="5006404"/>
            <a:ext cx="685800" cy="400110"/>
          </a:xfrm>
          <a:prstGeom prst="rect">
            <a:avLst/>
          </a:prstGeom>
          <a:noFill/>
        </p:spPr>
        <p:txBody>
          <a:bodyPr wrap="square" rtlCol="0">
            <a:spAutoFit/>
          </a:bodyPr>
          <a:lstStyle/>
          <a:p>
            <a:pPr algn="ctr"/>
            <a:r>
              <a:rPr lang="en-US" sz="2000" b="1" smtClean="0">
                <a:solidFill>
                  <a:srgbClr val="FF0000"/>
                </a:solidFill>
                <a:latin typeface="Times New Roman" pitchFamily="18" charset="0"/>
                <a:cs typeface="Times New Roman" pitchFamily="18" charset="0"/>
              </a:rPr>
              <a:t>1</a:t>
            </a:r>
            <a:endParaRPr lang="en-US" sz="2000" b="1">
              <a:solidFill>
                <a:srgbClr val="FF0000"/>
              </a:solidFill>
              <a:latin typeface="Times New Roman" pitchFamily="18" charset="0"/>
              <a:cs typeface="Times New Roman" pitchFamily="18" charset="0"/>
            </a:endParaRPr>
          </a:p>
        </p:txBody>
      </p:sp>
      <p:sp>
        <p:nvSpPr>
          <p:cNvPr id="3" name="TextBox 2"/>
          <p:cNvSpPr txBox="1"/>
          <p:nvPr/>
        </p:nvSpPr>
        <p:spPr>
          <a:xfrm>
            <a:off x="5498760" y="5638800"/>
            <a:ext cx="184731" cy="369332"/>
          </a:xfrm>
          <a:prstGeom prst="rect">
            <a:avLst/>
          </a:prstGeom>
          <a:noFill/>
        </p:spPr>
        <p:txBody>
          <a:bodyPr wrap="none" rtlCol="0">
            <a:spAutoFit/>
          </a:bodyPr>
          <a:lstStyle/>
          <a:p>
            <a:endParaRPr lang="en-US"/>
          </a:p>
        </p:txBody>
      </p:sp>
      <p:sp>
        <p:nvSpPr>
          <p:cNvPr id="6" name="TextBox 5"/>
          <p:cNvSpPr txBox="1"/>
          <p:nvPr/>
        </p:nvSpPr>
        <p:spPr>
          <a:xfrm>
            <a:off x="3244759" y="5792686"/>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21" name="TextBox 20"/>
          <p:cNvSpPr txBox="1"/>
          <p:nvPr/>
        </p:nvSpPr>
        <p:spPr>
          <a:xfrm>
            <a:off x="5051407" y="5823466"/>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2</a:t>
            </a:r>
            <a:endParaRPr lang="en-US" sz="2200" b="1">
              <a:solidFill>
                <a:srgbClr val="FF0000"/>
              </a:solidFill>
              <a:latin typeface="Times New Roman" pitchFamily="18" charset="0"/>
              <a:cs typeface="Times New Roman" pitchFamily="18" charset="0"/>
            </a:endParaRPr>
          </a:p>
        </p:txBody>
      </p:sp>
      <p:sp>
        <p:nvSpPr>
          <p:cNvPr id="22" name="TextBox 21"/>
          <p:cNvSpPr txBox="1"/>
          <p:nvPr/>
        </p:nvSpPr>
        <p:spPr>
          <a:xfrm>
            <a:off x="6902382" y="5826071"/>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23" name="TextBox 22"/>
          <p:cNvSpPr txBox="1"/>
          <p:nvPr/>
        </p:nvSpPr>
        <p:spPr>
          <a:xfrm>
            <a:off x="3691277" y="5972403"/>
            <a:ext cx="325731"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3</a:t>
            </a:r>
            <a:endParaRPr lang="en-US" sz="2200" b="1">
              <a:solidFill>
                <a:schemeClr val="accent5">
                  <a:lumMod val="50000"/>
                </a:schemeClr>
              </a:solidFill>
              <a:latin typeface="Times New Roman" pitchFamily="18" charset="0"/>
              <a:cs typeface="Times New Roman" pitchFamily="18" charset="0"/>
            </a:endParaRPr>
          </a:p>
        </p:txBody>
      </p:sp>
      <p:sp>
        <p:nvSpPr>
          <p:cNvPr id="24" name="TextBox 23"/>
          <p:cNvSpPr txBox="1"/>
          <p:nvPr/>
        </p:nvSpPr>
        <p:spPr>
          <a:xfrm>
            <a:off x="5683491" y="6008130"/>
            <a:ext cx="325730"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1</a:t>
            </a:r>
            <a:endParaRPr lang="en-US" sz="2200" b="1">
              <a:solidFill>
                <a:schemeClr val="accent5">
                  <a:lumMod val="50000"/>
                </a:schemeClr>
              </a:solidFill>
              <a:latin typeface="Times New Roman" pitchFamily="18" charset="0"/>
              <a:cs typeface="Times New Roman" pitchFamily="18" charset="0"/>
            </a:endParaRPr>
          </a:p>
        </p:txBody>
      </p:sp>
      <p:sp>
        <p:nvSpPr>
          <p:cNvPr id="25" name="TextBox 24"/>
          <p:cNvSpPr txBox="1"/>
          <p:nvPr/>
        </p:nvSpPr>
        <p:spPr>
          <a:xfrm>
            <a:off x="7519893" y="6008131"/>
            <a:ext cx="325730"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1</a:t>
            </a:r>
            <a:endParaRPr lang="en-US" sz="2200" b="1">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4283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3" grpId="0"/>
      <p:bldP spid="14" grpId="0"/>
      <p:bldP spid="15" grpId="0"/>
      <p:bldP spid="6"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783" y="609600"/>
            <a:ext cx="8798434" cy="1483043"/>
          </a:xfrm>
          <a:prstGeom prst="rect">
            <a:avLst/>
          </a:prstGeom>
          <a:noFill/>
        </p:spPr>
        <p:txBody>
          <a:bodyPr wrap="none" lIns="91440" tIns="45720" rIns="91440" bIns="45720">
            <a:prstTxWarp prst="textChevro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600" b="1" cap="none" spc="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KÍNH CHÚC CÁC THẦY CÔ GIÁO LUÔN MẠNH KHỎE</a:t>
            </a:r>
            <a:endParaRPr lang="en-US" sz="2600" b="1" cap="none" spc="0">
              <a:ln w="11430"/>
              <a:solidFill>
                <a:srgbClr val="FF0000"/>
              </a:solidFill>
              <a:effectLst>
                <a:outerShdw blurRad="50800" dist="39000" dir="5460000" algn="tl">
                  <a:srgbClr val="000000">
                    <a:alpha val="38000"/>
                  </a:srgbClr>
                </a:outerShdw>
              </a:effectLst>
            </a:endParaRPr>
          </a:p>
        </p:txBody>
      </p:sp>
      <p:sp>
        <p:nvSpPr>
          <p:cNvPr id="6" name="TextBox 5"/>
          <p:cNvSpPr txBox="1"/>
          <p:nvPr/>
        </p:nvSpPr>
        <p:spPr>
          <a:xfrm>
            <a:off x="67401" y="5486400"/>
            <a:ext cx="9009198" cy="644843"/>
          </a:xfrm>
          <a:prstGeom prst="rect">
            <a:avLst/>
          </a:prstGeom>
          <a:noFill/>
        </p:spPr>
        <p:txBody>
          <a:bodyPr wrap="none" rtlCol="0">
            <a:prstTxWarp prst="textPlain">
              <a:avLst/>
            </a:prstTxWarp>
            <a:spAutoFit/>
          </a:bodyPr>
          <a:lstStyle/>
          <a:p>
            <a:r>
              <a:rPr lang="en-US" sz="2600"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CHÚC CÁC EM CHĂM NGOAN, HỌC GIỎI</a:t>
            </a:r>
            <a:endParaRPr lang="en-US" sz="2600" b="1">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1981200"/>
            <a:ext cx="4343400" cy="3257550"/>
          </a:xfrm>
          <a:prstGeom prst="rect">
            <a:avLst/>
          </a:prstGeom>
        </p:spPr>
      </p:pic>
    </p:spTree>
    <p:extLst>
      <p:ext uri="{BB962C8B-B14F-4D97-AF65-F5344CB8AC3E}">
        <p14:creationId xmlns:p14="http://schemas.microsoft.com/office/powerpoint/2010/main" val="2109473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1965" y="874670"/>
            <a:ext cx="4203080" cy="2002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815" y="3429000"/>
            <a:ext cx="5448300" cy="2514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874670"/>
            <a:ext cx="4172733" cy="2002912"/>
          </a:xfrm>
          <a:prstGeom prst="rect">
            <a:avLst/>
          </a:prstGeom>
        </p:spPr>
      </p:pic>
    </p:spTree>
    <p:extLst>
      <p:ext uri="{BB962C8B-B14F-4D97-AF65-F5344CB8AC3E}">
        <p14:creationId xmlns:p14="http://schemas.microsoft.com/office/powerpoint/2010/main" val="88683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6887" y="304799"/>
            <a:ext cx="4084773" cy="584775"/>
          </a:xfrm>
          <a:prstGeom prst="rect">
            <a:avLst/>
          </a:prstGeom>
          <a:noFill/>
        </p:spPr>
        <p:txBody>
          <a:bodyPr wrap="none" rtlCol="0">
            <a:spAutoFit/>
          </a:bodyPr>
          <a:lstStyle/>
          <a:p>
            <a:pPr algn="just"/>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THẢO LUẬN NHÓM</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320285" y="760707"/>
            <a:ext cx="5521063" cy="579967"/>
          </a:xfrm>
          <a:prstGeom prst="rect">
            <a:avLst/>
          </a:prstGeom>
          <a:noFill/>
        </p:spPr>
        <p:txBody>
          <a:bodyPr wrap="none" rtlCol="0">
            <a:spAutoFit/>
          </a:bodyPr>
          <a:lstStyle/>
          <a:p>
            <a:pPr algn="just">
              <a:lnSpc>
                <a:spcPct val="150000"/>
              </a:lnSpc>
            </a:pPr>
            <a:r>
              <a:rPr lang="en-US" sz="2400" b="1" i="1" dirty="0" err="1" smtClean="0">
                <a:latin typeface="Times New Roman" pitchFamily="18" charset="0"/>
                <a:cs typeface="Times New Roman" pitchFamily="18" charset="0"/>
              </a:rPr>
              <a:t>Quan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sát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các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tờ</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giấy</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bạc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và</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nêu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nhận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xét</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64" y="1676400"/>
            <a:ext cx="2542962" cy="27432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197" y="1676400"/>
            <a:ext cx="2724151" cy="27432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8135" y="1676400"/>
            <a:ext cx="2724151" cy="2743200"/>
          </a:xfrm>
          <a:prstGeom prst="rect">
            <a:avLst/>
          </a:prstGeom>
        </p:spPr>
      </p:pic>
      <p:sp>
        <p:nvSpPr>
          <p:cNvPr id="25" name="TextBox 24"/>
          <p:cNvSpPr txBox="1"/>
          <p:nvPr/>
        </p:nvSpPr>
        <p:spPr>
          <a:xfrm>
            <a:off x="344364" y="5105400"/>
            <a:ext cx="8554768" cy="1133965"/>
          </a:xfrm>
          <a:prstGeom prst="rect">
            <a:avLst/>
          </a:prstGeom>
          <a:noFill/>
        </p:spPr>
        <p:txBody>
          <a:bodyPr wrap="square" rtlCol="0">
            <a:spAutoFit/>
          </a:bodyPr>
          <a:lstStyle/>
          <a:p>
            <a:pPr algn="just">
              <a:lnSpc>
                <a:spcPct val="150000"/>
              </a:lnSpc>
            </a:pPr>
            <a:r>
              <a:rPr lang="en-US" sz="2400" b="1" i="1" dirty="0" err="1" smtClean="0">
                <a:latin typeface="Times New Roman" pitchFamily="18" charset="0"/>
                <a:cs typeface="Times New Roman" pitchFamily="18" charset="0"/>
              </a:rPr>
              <a:t>Kết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luận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Trên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mỗi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tờ</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giấy</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bạc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đều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có</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dòng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chữ</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và</a:t>
            </a:r>
            <a:r>
              <a:rPr lang="en-US" sz="2400" b="1" i="1" dirty="0" smtClean="0">
                <a:latin typeface="Times New Roman" pitchFamily="18" charset="0"/>
                <a:cs typeface="Times New Roman" pitchFamily="18" charset="0"/>
              </a:rPr>
              <a:t> con </a:t>
            </a:r>
            <a:r>
              <a:rPr lang="en-US" sz="2400" b="1" i="1" dirty="0" err="1" smtClean="0">
                <a:latin typeface="Times New Roman" pitchFamily="18" charset="0"/>
                <a:cs typeface="Times New Roman" pitchFamily="18" charset="0"/>
              </a:rPr>
              <a:t>số</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ghi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giá</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trị</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của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tờ</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giấy</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bạc</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616128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1345" y="377589"/>
            <a:ext cx="8015524"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S</a:t>
            </a:r>
            <a:r>
              <a:rPr lang="en-US" sz="2400" b="1" dirty="0" err="1" smtClean="0">
                <a:latin typeface="Times New Roman" pitchFamily="18" charset="0"/>
                <a:cs typeface="Times New Roman" pitchFamily="18" charset="0"/>
              </a:rPr>
              <a:t>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tờ</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giấy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bạc</a:t>
            </a:r>
            <a:endParaRPr lang="en-US" sz="2400" b="1" dirty="0">
              <a:latin typeface="Times New Roman" pitchFamily="18" charset="0"/>
              <a:cs typeface="Times New Roman" pitchFamily="18" charset="0"/>
            </a:endParaRPr>
          </a:p>
        </p:txBody>
      </p:sp>
      <p:sp>
        <p:nvSpPr>
          <p:cNvPr id="7" name="TextBox 6"/>
          <p:cNvSpPr txBox="1"/>
          <p:nvPr/>
        </p:nvSpPr>
        <p:spPr>
          <a:xfrm>
            <a:off x="528711" y="990600"/>
            <a:ext cx="1895071" cy="430887"/>
          </a:xfrm>
          <a:prstGeom prst="rect">
            <a:avLst/>
          </a:prstGeom>
          <a:noFill/>
        </p:spPr>
        <p:txBody>
          <a:bodyPr wrap="none" rtlCol="0">
            <a:spAutoFit/>
          </a:bodyPr>
          <a:lstStyle/>
          <a:p>
            <a:r>
              <a:rPr lang="en-US" sz="2200" b="1" i="1" u="sng" smtClean="0">
                <a:latin typeface="Times New Roman" pitchFamily="18" charset="0"/>
                <a:cs typeface="Times New Roman" pitchFamily="18" charset="0"/>
              </a:rPr>
              <a:t>* Giống nhau:</a:t>
            </a:r>
            <a:endParaRPr lang="en-US" sz="2200" b="1" i="1" u="sng">
              <a:latin typeface="Times New Roman" pitchFamily="18" charset="0"/>
              <a:cs typeface="Times New Roman" pitchFamily="18" charset="0"/>
            </a:endParaRPr>
          </a:p>
        </p:txBody>
      </p:sp>
      <p:sp>
        <p:nvSpPr>
          <p:cNvPr id="8" name="TextBox 7"/>
          <p:cNvSpPr txBox="1"/>
          <p:nvPr/>
        </p:nvSpPr>
        <p:spPr>
          <a:xfrm>
            <a:off x="208670" y="3048000"/>
            <a:ext cx="8691241" cy="1061829"/>
          </a:xfrm>
          <a:prstGeom prst="rect">
            <a:avLst/>
          </a:prstGeom>
          <a:noFill/>
        </p:spPr>
        <p:txBody>
          <a:bodyPr wrap="square" rtlCol="0">
            <a:spAutoFit/>
          </a:bodyPr>
          <a:lstStyle/>
          <a:p>
            <a:pPr algn="ctr">
              <a:lnSpc>
                <a:spcPct val="150000"/>
              </a:lnSpc>
            </a:pPr>
            <a:r>
              <a:rPr lang="en-US" sz="2100" b="1" smtClean="0">
                <a:latin typeface="Times New Roman" pitchFamily="18" charset="0"/>
                <a:cs typeface="Times New Roman" pitchFamily="18" charset="0"/>
              </a:rPr>
              <a:t>Mặt phải đều có dòng chữ Cộng hòa xã hội chủ nghĩa Việt Nam, </a:t>
            </a:r>
            <a:br>
              <a:rPr lang="en-US" sz="2100" b="1" smtClean="0">
                <a:latin typeface="Times New Roman" pitchFamily="18" charset="0"/>
                <a:cs typeface="Times New Roman" pitchFamily="18" charset="0"/>
              </a:rPr>
            </a:br>
            <a:r>
              <a:rPr lang="en-US" sz="2100" b="1" smtClean="0">
                <a:latin typeface="Times New Roman" pitchFamily="18" charset="0"/>
                <a:cs typeface="Times New Roman" pitchFamily="18" charset="0"/>
              </a:rPr>
              <a:t>có quốc huy, có chân dung Bác Hồ, có mệnh giá của tờ giấy bạc, có số seri.</a:t>
            </a:r>
            <a:endParaRPr lang="en-US" sz="2100" b="1">
              <a:latin typeface="Times New Roman" pitchFamily="18" charset="0"/>
              <a:cs typeface="Times New Roman" pitchFamily="18" charset="0"/>
            </a:endParaRPr>
          </a:p>
        </p:txBody>
      </p:sp>
      <p:sp>
        <p:nvSpPr>
          <p:cNvPr id="9" name="TextBox 8"/>
          <p:cNvSpPr txBox="1"/>
          <p:nvPr/>
        </p:nvSpPr>
        <p:spPr>
          <a:xfrm>
            <a:off x="1169097" y="5943600"/>
            <a:ext cx="6701386" cy="430887"/>
          </a:xfrm>
          <a:prstGeom prst="rect">
            <a:avLst/>
          </a:prstGeom>
          <a:noFill/>
        </p:spPr>
        <p:txBody>
          <a:bodyPr wrap="none" rtlCol="0">
            <a:spAutoFit/>
          </a:bodyPr>
          <a:lstStyle/>
          <a:p>
            <a:pPr algn="just"/>
            <a:r>
              <a:rPr lang="en-US" sz="2200" smtClean="0">
                <a:latin typeface="Times New Roman" pitchFamily="18" charset="0"/>
                <a:cs typeface="Times New Roman" pitchFamily="18" charset="0"/>
              </a:rPr>
              <a:t> </a:t>
            </a:r>
            <a:r>
              <a:rPr lang="en-US" sz="2200" b="1" smtClean="0">
                <a:latin typeface="Times New Roman" pitchFamily="18" charset="0"/>
                <a:cs typeface="Times New Roman" pitchFamily="18" charset="0"/>
              </a:rPr>
              <a:t>Mặt trái có dòng chữ Ngân hàng Nhà nước Việt Nam.</a:t>
            </a:r>
            <a:endParaRPr lang="en-US" sz="2200" b="1">
              <a:latin typeface="Times New Roman" pitchFamily="18" charset="0"/>
              <a:cs typeface="Times New Roman"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04" y="1682589"/>
            <a:ext cx="2699824" cy="129591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682589"/>
            <a:ext cx="2719460" cy="129591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172" y="1708379"/>
            <a:ext cx="2802739" cy="129357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738" y="4229512"/>
            <a:ext cx="2692790" cy="1331379"/>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5693" y="4226324"/>
            <a:ext cx="2800141" cy="1304866"/>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4651" y="4226324"/>
            <a:ext cx="2907779" cy="1304866"/>
          </a:xfrm>
          <a:prstGeom prst="rect">
            <a:avLst/>
          </a:prstGeom>
        </p:spPr>
      </p:pic>
    </p:spTree>
    <p:extLst>
      <p:ext uri="{BB962C8B-B14F-4D97-AF65-F5344CB8AC3E}">
        <p14:creationId xmlns:p14="http://schemas.microsoft.com/office/powerpoint/2010/main" val="94077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1816524" cy="430887"/>
          </a:xfrm>
          <a:prstGeom prst="rect">
            <a:avLst/>
          </a:prstGeom>
          <a:noFill/>
        </p:spPr>
        <p:txBody>
          <a:bodyPr wrap="none" rtlCol="0">
            <a:spAutoFit/>
          </a:bodyPr>
          <a:lstStyle/>
          <a:p>
            <a:pPr algn="ctr"/>
            <a:r>
              <a:rPr lang="en-US" sz="2200" b="1" i="1" u="sng" smtClean="0">
                <a:latin typeface="Times New Roman" pitchFamily="18" charset="0"/>
                <a:cs typeface="Times New Roman" pitchFamily="18" charset="0"/>
              </a:rPr>
              <a:t>* Khác nhau:</a:t>
            </a:r>
            <a:endParaRPr lang="en-US" sz="2200" b="1" i="1" u="sng">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78" y="1243712"/>
            <a:ext cx="2438400" cy="31439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397" y="1236785"/>
            <a:ext cx="2685799" cy="31429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3372" y="1219200"/>
            <a:ext cx="2745757" cy="3160542"/>
          </a:xfrm>
          <a:prstGeom prst="rect">
            <a:avLst/>
          </a:prstGeom>
        </p:spPr>
      </p:pic>
      <p:sp>
        <p:nvSpPr>
          <p:cNvPr id="8" name="TextBox 7"/>
          <p:cNvSpPr txBox="1"/>
          <p:nvPr/>
        </p:nvSpPr>
        <p:spPr>
          <a:xfrm>
            <a:off x="276028" y="4896446"/>
            <a:ext cx="2552750" cy="430887"/>
          </a:xfrm>
          <a:prstGeom prst="rect">
            <a:avLst/>
          </a:prstGeom>
          <a:noFill/>
        </p:spPr>
        <p:txBody>
          <a:bodyPr wrap="none" rtlCol="0">
            <a:spAutoFit/>
          </a:bodyPr>
          <a:lstStyle/>
          <a:p>
            <a:pPr algn="ctr"/>
            <a:r>
              <a:rPr lang="en-US" sz="2200" b="1" smtClean="0">
                <a:latin typeface="Times New Roman" pitchFamily="18" charset="0"/>
                <a:cs typeface="Times New Roman" pitchFamily="18" charset="0"/>
              </a:rPr>
              <a:t>Chùa Cầu – Hội An</a:t>
            </a:r>
            <a:endParaRPr lang="en-US" sz="2200" b="1">
              <a:latin typeface="Times New Roman" pitchFamily="18" charset="0"/>
              <a:cs typeface="Times New Roman" pitchFamily="18" charset="0"/>
            </a:endParaRPr>
          </a:p>
        </p:txBody>
      </p:sp>
      <p:sp>
        <p:nvSpPr>
          <p:cNvPr id="9" name="TextBox 8"/>
          <p:cNvSpPr txBox="1"/>
          <p:nvPr/>
        </p:nvSpPr>
        <p:spPr>
          <a:xfrm>
            <a:off x="3200398" y="4757947"/>
            <a:ext cx="2685799" cy="960328"/>
          </a:xfrm>
          <a:prstGeom prst="rect">
            <a:avLst/>
          </a:prstGeom>
          <a:noFill/>
        </p:spPr>
        <p:txBody>
          <a:bodyPr wrap="square" rtlCol="0">
            <a:spAutoFit/>
          </a:bodyPr>
          <a:lstStyle/>
          <a:p>
            <a:pPr algn="ctr">
              <a:lnSpc>
                <a:spcPct val="150000"/>
              </a:lnSpc>
            </a:pPr>
            <a:r>
              <a:rPr lang="en-US" sz="2000" b="1" smtClean="0">
                <a:latin typeface="Times New Roman" pitchFamily="18" charset="0"/>
                <a:cs typeface="Times New Roman" pitchFamily="18" charset="0"/>
              </a:rPr>
              <a:t>Nghênh Lương Đình – Phu Văn Lâu – Huế</a:t>
            </a:r>
            <a:endParaRPr lang="en-US" sz="2000" b="1">
              <a:latin typeface="Times New Roman" pitchFamily="18" charset="0"/>
              <a:cs typeface="Times New Roman" pitchFamily="18" charset="0"/>
            </a:endParaRPr>
          </a:p>
        </p:txBody>
      </p:sp>
      <p:sp>
        <p:nvSpPr>
          <p:cNvPr id="10" name="TextBox 9"/>
          <p:cNvSpPr txBox="1"/>
          <p:nvPr/>
        </p:nvSpPr>
        <p:spPr>
          <a:xfrm>
            <a:off x="6173371" y="4727170"/>
            <a:ext cx="2745757" cy="1047210"/>
          </a:xfrm>
          <a:prstGeom prst="rect">
            <a:avLst/>
          </a:prstGeom>
          <a:noFill/>
        </p:spPr>
        <p:txBody>
          <a:bodyPr wrap="square" rtlCol="0">
            <a:spAutoFit/>
          </a:bodyPr>
          <a:lstStyle/>
          <a:p>
            <a:pPr algn="ctr">
              <a:lnSpc>
                <a:spcPct val="150000"/>
              </a:lnSpc>
            </a:pPr>
            <a:r>
              <a:rPr lang="en-US" sz="2200" b="1" smtClean="0">
                <a:latin typeface="Times New Roman" pitchFamily="18" charset="0"/>
                <a:cs typeface="Times New Roman" pitchFamily="18" charset="0"/>
              </a:rPr>
              <a:t>Văn miếu Quốc Tử Giám – Hà Nội</a:t>
            </a:r>
            <a:endParaRPr lang="en-US" sz="2200" b="1">
              <a:latin typeface="Times New Roman" pitchFamily="18" charset="0"/>
              <a:cs typeface="Times New Roman" pitchFamily="18" charset="0"/>
            </a:endParaRPr>
          </a:p>
        </p:txBody>
      </p:sp>
    </p:spTree>
    <p:extLst>
      <p:ext uri="{BB962C8B-B14F-4D97-AF65-F5344CB8AC3E}">
        <p14:creationId xmlns:p14="http://schemas.microsoft.com/office/powerpoint/2010/main" val="42460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23455"/>
            <a:ext cx="4572000" cy="3915295"/>
          </a:xfrm>
          <a:prstGeom prst="rect">
            <a:avLst/>
          </a:prstGeom>
        </p:spPr>
      </p:pic>
      <p:sp>
        <p:nvSpPr>
          <p:cNvPr id="3" name="TextBox 2"/>
          <p:cNvSpPr txBox="1"/>
          <p:nvPr/>
        </p:nvSpPr>
        <p:spPr>
          <a:xfrm>
            <a:off x="609600" y="5181600"/>
            <a:ext cx="7635240" cy="923330"/>
          </a:xfrm>
          <a:prstGeom prst="rect">
            <a:avLst/>
          </a:prstGeom>
          <a:noFill/>
        </p:spPr>
        <p:txBody>
          <a:bodyPr wrap="square" rtlCol="0">
            <a:spAutoFit/>
          </a:bodyPr>
          <a:lstStyle/>
          <a:p>
            <a:r>
              <a:rPr lang="en-US" b="1" dirty="0" err="1"/>
              <a:t>Hình</a:t>
            </a:r>
            <a:r>
              <a:rPr lang="en-US" b="1" dirty="0"/>
              <a:t> </a:t>
            </a:r>
            <a:r>
              <a:rPr lang="en-US" b="1" dirty="0" err="1"/>
              <a:t>ảnh</a:t>
            </a:r>
            <a:r>
              <a:rPr lang="en-US" b="1" dirty="0"/>
              <a:t> </a:t>
            </a:r>
            <a:r>
              <a:rPr lang="en-US" b="1" dirty="0" err="1"/>
              <a:t>trên</a:t>
            </a:r>
            <a:r>
              <a:rPr lang="en-US" b="1" dirty="0"/>
              <a:t> </a:t>
            </a:r>
            <a:r>
              <a:rPr lang="en-US" b="1" dirty="0" err="1"/>
              <a:t>tờ</a:t>
            </a:r>
            <a:r>
              <a:rPr lang="en-US" b="1" dirty="0"/>
              <a:t> 100 </a:t>
            </a:r>
            <a:r>
              <a:rPr lang="en-US" b="1" dirty="0" err="1"/>
              <a:t>đồng</a:t>
            </a:r>
            <a:r>
              <a:rPr lang="en-US" b="1" dirty="0"/>
              <a:t> </a:t>
            </a:r>
            <a:r>
              <a:rPr lang="en-US" b="1" dirty="0" err="1"/>
              <a:t>là</a:t>
            </a:r>
            <a:r>
              <a:rPr lang="en-US" b="1" dirty="0"/>
              <a:t> </a:t>
            </a:r>
            <a:r>
              <a:rPr lang="en-US" b="1" dirty="0" err="1"/>
              <a:t>tháp</a:t>
            </a:r>
            <a:r>
              <a:rPr lang="en-US" b="1" dirty="0"/>
              <a:t> </a:t>
            </a:r>
            <a:r>
              <a:rPr lang="en-US" b="1" dirty="0" err="1"/>
              <a:t>tại</a:t>
            </a:r>
            <a:r>
              <a:rPr lang="en-US" b="1" dirty="0"/>
              <a:t> </a:t>
            </a:r>
            <a:r>
              <a:rPr lang="en-US" b="1" dirty="0" err="1"/>
              <a:t>chùa</a:t>
            </a:r>
            <a:r>
              <a:rPr lang="en-US" b="1" dirty="0"/>
              <a:t> </a:t>
            </a:r>
            <a:r>
              <a:rPr lang="en-US" b="1" dirty="0" err="1"/>
              <a:t>Phổ</a:t>
            </a:r>
            <a:r>
              <a:rPr lang="en-US" b="1" dirty="0"/>
              <a:t> Minh (</a:t>
            </a:r>
            <a:r>
              <a:rPr lang="en-US" b="1" dirty="0" err="1"/>
              <a:t>thôn</a:t>
            </a:r>
            <a:r>
              <a:rPr lang="en-US" b="1" dirty="0"/>
              <a:t> </a:t>
            </a:r>
            <a:r>
              <a:rPr lang="en-US" b="1" dirty="0" err="1"/>
              <a:t>Tức</a:t>
            </a:r>
            <a:r>
              <a:rPr lang="en-US" b="1" dirty="0"/>
              <a:t> </a:t>
            </a:r>
            <a:r>
              <a:rPr lang="en-US" b="1" dirty="0" err="1"/>
              <a:t>Mặc</a:t>
            </a:r>
            <a:r>
              <a:rPr lang="en-US" b="1" dirty="0"/>
              <a:t>, Nam </a:t>
            </a:r>
            <a:r>
              <a:rPr lang="en-US" b="1" dirty="0" err="1"/>
              <a:t>Định</a:t>
            </a:r>
            <a:r>
              <a:rPr lang="en-US" b="1" dirty="0"/>
              <a:t>). </a:t>
            </a:r>
            <a:r>
              <a:rPr lang="en-US" b="1" dirty="0" err="1"/>
              <a:t>Ngôi</a:t>
            </a:r>
            <a:r>
              <a:rPr lang="en-US" b="1" dirty="0"/>
              <a:t> </a:t>
            </a:r>
            <a:r>
              <a:rPr lang="en-US" b="1" dirty="0" err="1"/>
              <a:t>chùa</a:t>
            </a:r>
            <a:r>
              <a:rPr lang="en-US" b="1" dirty="0"/>
              <a:t> </a:t>
            </a:r>
            <a:r>
              <a:rPr lang="en-US" b="1" dirty="0" err="1"/>
              <a:t>này</a:t>
            </a:r>
            <a:r>
              <a:rPr lang="en-US" b="1" dirty="0"/>
              <a:t> </a:t>
            </a:r>
            <a:r>
              <a:rPr lang="en-US" b="1" dirty="0" err="1"/>
              <a:t>từng</a:t>
            </a:r>
            <a:r>
              <a:rPr lang="en-US" b="1" dirty="0"/>
              <a:t> </a:t>
            </a:r>
            <a:r>
              <a:rPr lang="en-US" b="1" dirty="0" err="1"/>
              <a:t>sở</a:t>
            </a:r>
            <a:r>
              <a:rPr lang="en-US" b="1" dirty="0"/>
              <a:t> </a:t>
            </a:r>
            <a:r>
              <a:rPr lang="en-US" b="1" dirty="0" err="1"/>
              <a:t>hữu</a:t>
            </a:r>
            <a:r>
              <a:rPr lang="en-US" b="1" dirty="0"/>
              <a:t> </a:t>
            </a:r>
            <a:r>
              <a:rPr lang="en-US" b="1" dirty="0" err="1"/>
              <a:t>chiếc</a:t>
            </a:r>
            <a:r>
              <a:rPr lang="en-US" b="1" dirty="0"/>
              <a:t> </a:t>
            </a:r>
            <a:r>
              <a:rPr lang="en-US" b="1" dirty="0" err="1"/>
              <a:t>vạc</a:t>
            </a:r>
            <a:r>
              <a:rPr lang="en-US" b="1" dirty="0"/>
              <a:t> </a:t>
            </a:r>
            <a:r>
              <a:rPr lang="en-US" b="1" dirty="0" err="1"/>
              <a:t>lớn</a:t>
            </a:r>
            <a:r>
              <a:rPr lang="en-US" b="1" dirty="0"/>
              <a:t> – </a:t>
            </a:r>
            <a:r>
              <a:rPr lang="en-US" b="1" dirty="0" err="1"/>
              <a:t>một</a:t>
            </a:r>
            <a:r>
              <a:rPr lang="en-US" b="1" dirty="0"/>
              <a:t> </a:t>
            </a:r>
            <a:r>
              <a:rPr lang="en-US" b="1" dirty="0" err="1"/>
              <a:t>trong</a:t>
            </a:r>
            <a:r>
              <a:rPr lang="en-US" b="1" dirty="0"/>
              <a:t> 4 </a:t>
            </a:r>
            <a:r>
              <a:rPr lang="en-US" b="1" dirty="0" err="1"/>
              <a:t>báu</a:t>
            </a:r>
            <a:r>
              <a:rPr lang="en-US" b="1" dirty="0"/>
              <a:t> </a:t>
            </a:r>
            <a:r>
              <a:rPr lang="en-US" b="1" dirty="0" err="1"/>
              <a:t>vật</a:t>
            </a:r>
            <a:r>
              <a:rPr lang="en-US" b="1" dirty="0"/>
              <a:t> </a:t>
            </a:r>
            <a:r>
              <a:rPr lang="en-US" b="1" dirty="0" err="1"/>
              <a:t>của</a:t>
            </a:r>
            <a:r>
              <a:rPr lang="en-US" b="1" dirty="0"/>
              <a:t> </a:t>
            </a:r>
            <a:r>
              <a:rPr lang="en-US" b="1" dirty="0" err="1"/>
              <a:t>Việt</a:t>
            </a:r>
            <a:r>
              <a:rPr lang="en-US" b="1" dirty="0"/>
              <a:t> Nam (An Nam </a:t>
            </a:r>
            <a:r>
              <a:rPr lang="en-US" b="1" dirty="0" err="1"/>
              <a:t>tứ</a:t>
            </a:r>
            <a:r>
              <a:rPr lang="en-US" b="1" dirty="0"/>
              <a:t> </a:t>
            </a:r>
            <a:r>
              <a:rPr lang="en-US" b="1" dirty="0" err="1"/>
              <a:t>đại</a:t>
            </a:r>
            <a:r>
              <a:rPr lang="en-US" b="1" dirty="0"/>
              <a:t> </a:t>
            </a:r>
            <a:r>
              <a:rPr lang="en-US" b="1" dirty="0" err="1"/>
              <a:t>khí</a:t>
            </a:r>
            <a:r>
              <a:rPr lang="en-US" b="1"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623455"/>
            <a:ext cx="2529840" cy="3901440"/>
          </a:xfrm>
          <a:prstGeom prst="rect">
            <a:avLst/>
          </a:prstGeom>
        </p:spPr>
      </p:pic>
    </p:spTree>
    <p:extLst>
      <p:ext uri="{BB962C8B-B14F-4D97-AF65-F5344CB8AC3E}">
        <p14:creationId xmlns:p14="http://schemas.microsoft.com/office/powerpoint/2010/main" val="139469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0" y="685800"/>
            <a:ext cx="4730906" cy="3877392"/>
          </a:xfrm>
          <a:prstGeom prst="rect">
            <a:avLst/>
          </a:prstGeom>
        </p:spPr>
      </p:pic>
      <p:sp>
        <p:nvSpPr>
          <p:cNvPr id="3" name="TextBox 2"/>
          <p:cNvSpPr txBox="1"/>
          <p:nvPr/>
        </p:nvSpPr>
        <p:spPr>
          <a:xfrm>
            <a:off x="685800" y="5029200"/>
            <a:ext cx="7940040" cy="646331"/>
          </a:xfrm>
          <a:prstGeom prst="rect">
            <a:avLst/>
          </a:prstGeom>
          <a:noFill/>
        </p:spPr>
        <p:txBody>
          <a:bodyPr wrap="square" rtlCol="0">
            <a:spAutoFit/>
          </a:bodyPr>
          <a:lstStyle/>
          <a:p>
            <a:r>
              <a:rPr lang="vi-VN" b="1" dirty="0"/>
              <a:t>Trên tờ 200 đồng là hình ảnh người nông dân đang lao động trên cánh đồng tại làng quê Việt Nam.</a:t>
            </a:r>
            <a:endParaRPr lang="en-US" b="1" dirty="0"/>
          </a:p>
        </p:txBody>
      </p:sp>
    </p:spTree>
    <p:extLst>
      <p:ext uri="{BB962C8B-B14F-4D97-AF65-F5344CB8AC3E}">
        <p14:creationId xmlns:p14="http://schemas.microsoft.com/office/powerpoint/2010/main" val="242486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4876800" cy="47244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304800"/>
            <a:ext cx="3352800" cy="4343400"/>
          </a:xfrm>
          <a:prstGeom prst="rect">
            <a:avLst/>
          </a:prstGeom>
        </p:spPr>
      </p:pic>
      <p:sp>
        <p:nvSpPr>
          <p:cNvPr id="4" name="TextBox 3"/>
          <p:cNvSpPr txBox="1"/>
          <p:nvPr/>
        </p:nvSpPr>
        <p:spPr>
          <a:xfrm>
            <a:off x="762000" y="5334000"/>
            <a:ext cx="7543800" cy="923330"/>
          </a:xfrm>
          <a:prstGeom prst="rect">
            <a:avLst/>
          </a:prstGeom>
          <a:noFill/>
        </p:spPr>
        <p:txBody>
          <a:bodyPr wrap="square" rtlCol="0">
            <a:spAutoFit/>
          </a:bodyPr>
          <a:lstStyle/>
          <a:p>
            <a:r>
              <a:rPr lang="en-US" b="1" dirty="0" err="1"/>
              <a:t>Tờ</a:t>
            </a:r>
            <a:r>
              <a:rPr lang="en-US" b="1" dirty="0"/>
              <a:t> 500 </a:t>
            </a:r>
            <a:r>
              <a:rPr lang="en-US" b="1" dirty="0" err="1"/>
              <a:t>đồng</a:t>
            </a:r>
            <a:r>
              <a:rPr lang="en-US" b="1" dirty="0"/>
              <a:t> </a:t>
            </a:r>
            <a:r>
              <a:rPr lang="en-US" b="1" dirty="0" err="1"/>
              <a:t>là</a:t>
            </a:r>
            <a:r>
              <a:rPr lang="en-US" b="1" dirty="0"/>
              <a:t> </a:t>
            </a:r>
            <a:r>
              <a:rPr lang="en-US" b="1" dirty="0" err="1"/>
              <a:t>hình</a:t>
            </a:r>
            <a:r>
              <a:rPr lang="en-US" b="1" dirty="0"/>
              <a:t> </a:t>
            </a:r>
            <a:r>
              <a:rPr lang="en-US" b="1" dirty="0" err="1"/>
              <a:t>ảnh</a:t>
            </a:r>
            <a:r>
              <a:rPr lang="en-US" b="1" dirty="0"/>
              <a:t> </a:t>
            </a:r>
            <a:r>
              <a:rPr lang="en-US" b="1" dirty="0" err="1"/>
              <a:t>cảng</a:t>
            </a:r>
            <a:r>
              <a:rPr lang="en-US" b="1" dirty="0"/>
              <a:t> </a:t>
            </a:r>
            <a:r>
              <a:rPr lang="en-US" b="1" dirty="0" err="1"/>
              <a:t>Hải</a:t>
            </a:r>
            <a:r>
              <a:rPr lang="en-US" b="1" dirty="0"/>
              <a:t> </a:t>
            </a:r>
            <a:r>
              <a:rPr lang="en-US" b="1" dirty="0" err="1"/>
              <a:t>Phòng</a:t>
            </a:r>
            <a:r>
              <a:rPr lang="en-US" b="1" dirty="0"/>
              <a:t>. </a:t>
            </a:r>
            <a:r>
              <a:rPr lang="en-US" b="1" dirty="0" err="1"/>
              <a:t>Đây</a:t>
            </a:r>
            <a:r>
              <a:rPr lang="en-US" b="1" dirty="0"/>
              <a:t> </a:t>
            </a:r>
            <a:r>
              <a:rPr lang="en-US" b="1" dirty="0" err="1"/>
              <a:t>là</a:t>
            </a:r>
            <a:r>
              <a:rPr lang="en-US" b="1" dirty="0"/>
              <a:t> </a:t>
            </a:r>
            <a:r>
              <a:rPr lang="en-US" b="1" dirty="0" err="1"/>
              <a:t>một</a:t>
            </a:r>
            <a:r>
              <a:rPr lang="en-US" b="1" dirty="0"/>
              <a:t> </a:t>
            </a:r>
            <a:r>
              <a:rPr lang="en-US" b="1" dirty="0" err="1"/>
              <a:t>cụm</a:t>
            </a:r>
            <a:r>
              <a:rPr lang="en-US" b="1" dirty="0"/>
              <a:t> </a:t>
            </a:r>
            <a:r>
              <a:rPr lang="en-US" b="1" dirty="0" err="1"/>
              <a:t>cảng</a:t>
            </a:r>
            <a:r>
              <a:rPr lang="en-US" b="1" dirty="0"/>
              <a:t> </a:t>
            </a:r>
            <a:r>
              <a:rPr lang="en-US" b="1" dirty="0" err="1"/>
              <a:t>biển</a:t>
            </a:r>
            <a:r>
              <a:rPr lang="en-US" b="1" dirty="0"/>
              <a:t> </a:t>
            </a:r>
            <a:r>
              <a:rPr lang="en-US" b="1" dirty="0" err="1"/>
              <a:t>tổng</a:t>
            </a:r>
            <a:r>
              <a:rPr lang="en-US" b="1" dirty="0"/>
              <a:t> </a:t>
            </a:r>
            <a:r>
              <a:rPr lang="en-US" b="1" dirty="0" err="1"/>
              <a:t>hợp</a:t>
            </a:r>
            <a:r>
              <a:rPr lang="en-US" b="1" dirty="0"/>
              <a:t> </a:t>
            </a:r>
            <a:r>
              <a:rPr lang="en-US" b="1" dirty="0" err="1"/>
              <a:t>cấp</a:t>
            </a:r>
            <a:r>
              <a:rPr lang="en-US" b="1" dirty="0"/>
              <a:t> </a:t>
            </a:r>
            <a:r>
              <a:rPr lang="en-US" b="1" dirty="0" err="1"/>
              <a:t>quốc</a:t>
            </a:r>
            <a:r>
              <a:rPr lang="en-US" b="1" dirty="0"/>
              <a:t> </a:t>
            </a:r>
            <a:r>
              <a:rPr lang="en-US" b="1" dirty="0" err="1"/>
              <a:t>gia</a:t>
            </a:r>
            <a:r>
              <a:rPr lang="en-US" b="1" dirty="0"/>
              <a:t>, </a:t>
            </a:r>
            <a:r>
              <a:rPr lang="en-US" b="1" dirty="0" err="1"/>
              <a:t>lớn</a:t>
            </a:r>
            <a:r>
              <a:rPr lang="en-US" b="1" dirty="0"/>
              <a:t> </a:t>
            </a:r>
            <a:r>
              <a:rPr lang="en-US" b="1" dirty="0" err="1"/>
              <a:t>thứ</a:t>
            </a:r>
            <a:r>
              <a:rPr lang="en-US" b="1" dirty="0"/>
              <a:t> 2 ở </a:t>
            </a:r>
            <a:r>
              <a:rPr lang="en-US" b="1" dirty="0" err="1"/>
              <a:t>Việt</a:t>
            </a:r>
            <a:r>
              <a:rPr lang="en-US" b="1" dirty="0"/>
              <a:t> Nam </a:t>
            </a:r>
            <a:r>
              <a:rPr lang="en-US" b="1" dirty="0" err="1"/>
              <a:t>và</a:t>
            </a:r>
            <a:r>
              <a:rPr lang="en-US" b="1" dirty="0"/>
              <a:t> </a:t>
            </a:r>
            <a:r>
              <a:rPr lang="en-US" b="1" dirty="0" err="1"/>
              <a:t>lớn</a:t>
            </a:r>
            <a:r>
              <a:rPr lang="en-US" b="1" dirty="0"/>
              <a:t> </a:t>
            </a:r>
            <a:r>
              <a:rPr lang="en-US" b="1" dirty="0" err="1"/>
              <a:t>nhất</a:t>
            </a:r>
            <a:r>
              <a:rPr lang="en-US" b="1" dirty="0"/>
              <a:t> </a:t>
            </a:r>
            <a:r>
              <a:rPr lang="en-US" b="1" dirty="0" err="1"/>
              <a:t>miền</a:t>
            </a:r>
            <a:r>
              <a:rPr lang="en-US" b="1" dirty="0"/>
              <a:t> </a:t>
            </a:r>
            <a:r>
              <a:rPr lang="en-US" b="1" dirty="0" err="1"/>
              <a:t>Bắc</a:t>
            </a:r>
            <a:r>
              <a:rPr lang="en-US" b="1" dirty="0"/>
              <a:t>, </a:t>
            </a:r>
            <a:r>
              <a:rPr lang="en-US" b="1" dirty="0" err="1"/>
              <a:t>là</a:t>
            </a:r>
            <a:r>
              <a:rPr lang="en-US" b="1" dirty="0"/>
              <a:t> </a:t>
            </a:r>
            <a:r>
              <a:rPr lang="en-US" b="1" dirty="0" err="1"/>
              <a:t>cửa</a:t>
            </a:r>
            <a:r>
              <a:rPr lang="en-US" b="1" dirty="0"/>
              <a:t> </a:t>
            </a:r>
            <a:r>
              <a:rPr lang="en-US" b="1" dirty="0" err="1"/>
              <a:t>ngõ</a:t>
            </a:r>
            <a:r>
              <a:rPr lang="en-US" b="1" dirty="0"/>
              <a:t> </a:t>
            </a:r>
            <a:r>
              <a:rPr lang="en-US" b="1" dirty="0" err="1"/>
              <a:t>quốc</a:t>
            </a:r>
            <a:r>
              <a:rPr lang="en-US" b="1" dirty="0"/>
              <a:t> </a:t>
            </a:r>
            <a:r>
              <a:rPr lang="en-US" b="1" dirty="0" err="1"/>
              <a:t>tế</a:t>
            </a:r>
            <a:r>
              <a:rPr lang="en-US" b="1" dirty="0"/>
              <a:t> </a:t>
            </a:r>
            <a:r>
              <a:rPr lang="en-US" b="1" dirty="0" err="1"/>
              <a:t>của</a:t>
            </a:r>
            <a:r>
              <a:rPr lang="en-US" b="1" dirty="0"/>
              <a:t> </a:t>
            </a:r>
            <a:r>
              <a:rPr lang="en-US" b="1" dirty="0" err="1"/>
              <a:t>Việt</a:t>
            </a:r>
            <a:r>
              <a:rPr lang="en-US" b="1" dirty="0"/>
              <a:t> Nam.</a:t>
            </a:r>
          </a:p>
        </p:txBody>
      </p:sp>
    </p:spTree>
    <p:extLst>
      <p:ext uri="{BB962C8B-B14F-4D97-AF65-F5344CB8AC3E}">
        <p14:creationId xmlns:p14="http://schemas.microsoft.com/office/powerpoint/2010/main" val="3917693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685800"/>
            <a:ext cx="4210050" cy="3933825"/>
          </a:xfrm>
          <a:prstGeom prst="rect">
            <a:avLst/>
          </a:prstGeom>
        </p:spPr>
      </p:pic>
      <p:sp>
        <p:nvSpPr>
          <p:cNvPr id="3" name="TextBox 2"/>
          <p:cNvSpPr txBox="1"/>
          <p:nvPr/>
        </p:nvSpPr>
        <p:spPr>
          <a:xfrm>
            <a:off x="838200" y="4953000"/>
            <a:ext cx="6705600" cy="646331"/>
          </a:xfrm>
          <a:prstGeom prst="rect">
            <a:avLst/>
          </a:prstGeom>
          <a:noFill/>
        </p:spPr>
        <p:txBody>
          <a:bodyPr wrap="square" rtlCol="0">
            <a:spAutoFit/>
          </a:bodyPr>
          <a:lstStyle/>
          <a:p>
            <a:r>
              <a:rPr lang="vi-VN" b="1" dirty="0"/>
              <a:t>Tờ 1000 đồng là hình ảnh người lao động cưỡi voi khai thác gỗ tại Tây Nguyên.</a:t>
            </a:r>
            <a:endParaRPr lang="en-US" b="1" dirty="0"/>
          </a:p>
        </p:txBody>
      </p:sp>
    </p:spTree>
    <p:extLst>
      <p:ext uri="{BB962C8B-B14F-4D97-AF65-F5344CB8AC3E}">
        <p14:creationId xmlns:p14="http://schemas.microsoft.com/office/powerpoint/2010/main" val="2250249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635</TotalTime>
  <Words>771</Words>
  <Application>Microsoft Office PowerPoint</Application>
  <PresentationFormat>On-screen Show (4:3)</PresentationFormat>
  <Paragraphs>99</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TRAN MINH TUAN</cp:lastModifiedBy>
  <cp:revision>134</cp:revision>
  <dcterms:created xsi:type="dcterms:W3CDTF">2016-04-04T05:20:51Z</dcterms:created>
  <dcterms:modified xsi:type="dcterms:W3CDTF">2020-07-07T08:27:56Z</dcterms:modified>
</cp:coreProperties>
</file>