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2.jpg" ContentType="image/png"/>
  <Override PartName="/ppt/media/image34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</p:sldMasterIdLst>
  <p:notesMasterIdLst>
    <p:notesMasterId r:id="rId18"/>
  </p:notesMasterIdLst>
  <p:sldIdLst>
    <p:sldId id="348" r:id="rId3"/>
    <p:sldId id="349" r:id="rId4"/>
    <p:sldId id="351" r:id="rId5"/>
    <p:sldId id="352" r:id="rId6"/>
    <p:sldId id="353" r:id="rId7"/>
    <p:sldId id="350" r:id="rId8"/>
    <p:sldId id="363" r:id="rId9"/>
    <p:sldId id="362" r:id="rId10"/>
    <p:sldId id="355" r:id="rId11"/>
    <p:sldId id="357" r:id="rId12"/>
    <p:sldId id="359" r:id="rId13"/>
    <p:sldId id="356" r:id="rId14"/>
    <p:sldId id="369" r:id="rId15"/>
    <p:sldId id="367" r:id="rId16"/>
    <p:sldId id="368" r:id="rId17"/>
  </p:sldIdLst>
  <p:sldSz cx="9144000" cy="6858000" type="screen4x3"/>
  <p:notesSz cx="6858000" cy="9144000"/>
  <p:custDataLst>
    <p:tags r:id="rId1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FF"/>
    <a:srgbClr val="0082DA"/>
    <a:srgbClr val="FFFF00"/>
    <a:srgbClr val="FF5050"/>
    <a:srgbClr val="F49B18"/>
    <a:srgbClr val="0066FF"/>
    <a:srgbClr val="0000FF"/>
    <a:srgbClr val="D60093"/>
    <a:srgbClr val="FF3399"/>
    <a:srgbClr val="0076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3202" autoAdjust="0"/>
  </p:normalViewPr>
  <p:slideViewPr>
    <p:cSldViewPr>
      <p:cViewPr varScale="1">
        <p:scale>
          <a:sx n="73" d="100"/>
          <a:sy n="73" d="100"/>
        </p:scale>
        <p:origin x="98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C40B3F5-0F34-43DF-913F-A38234AEAD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69076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1CC06-E45C-42FB-AC5F-C9BA2FBB17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703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81F8E-81AD-47C3-B3B0-16D21D64E0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3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2F09A-23E6-4168-A00A-447FFAB1F8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0565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0CA4C-B202-49A2-BCF2-ED06423CF9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756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2365A-AFA5-4DFE-908F-419CD6FA8C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254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1CC06-E45C-42FB-AC5F-C9BA2FBB17A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040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5B9B-3DEB-4181-B64E-888059F3528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796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66D8-0146-4C95-B71E-267A0B4CF2B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314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D158E-D8C3-4D0D-B24C-0ABA8004E97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232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92CCB-7EB9-435B-ADE6-15BC7C750BE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401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0A788-5AB5-45D7-A1CC-0D331044BD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085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B5B9B-3DEB-4181-B64E-888059F35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382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9F724-9C7E-4CF1-886A-F784943B4F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2137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49108-6207-4326-ABE7-8C8434BB11E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6896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C97E6-2CD4-4039-87B9-F1203E8362C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936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81F8E-81AD-47C3-B3B0-16D21D64E0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2980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52F09A-23E6-4168-A00A-447FFAB1F86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8744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40CA4C-B202-49A2-BCF2-ED06423CF9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69521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A2365A-AFA5-4DFE-908F-419CD6FA8C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97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D666D8-0146-4C95-B71E-267A0B4CF2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767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3D158E-D8C3-4D0D-B24C-0ABA8004E9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59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592CCB-7EB9-435B-ADE6-15BC7C750B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999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00A788-5AB5-45D7-A1CC-0D331044BD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327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9F724-9C7E-4CF1-886A-F784943B4F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779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49108-6207-4326-ABE7-8C8434BB11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535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C97E6-2CD4-4039-87B9-F1203E8362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51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8055A73-2552-4856-B23B-68BD80CE06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8055A73-2552-4856-B23B-68BD80CE063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896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13" Type="http://schemas.openxmlformats.org/officeDocument/2006/relationships/image" Target="../media/image25.jpg"/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12" Type="http://schemas.openxmlformats.org/officeDocument/2006/relationships/image" Target="../media/image24.jpg"/><Relationship Id="rId17" Type="http://schemas.openxmlformats.org/officeDocument/2006/relationships/image" Target="../media/image29.png"/><Relationship Id="rId2" Type="http://schemas.openxmlformats.org/officeDocument/2006/relationships/image" Target="../media/image14.jp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5" Type="http://schemas.openxmlformats.org/officeDocument/2006/relationships/image" Target="../media/image27.jpg"/><Relationship Id="rId10" Type="http://schemas.openxmlformats.org/officeDocument/2006/relationships/image" Target="../media/image22.jpg"/><Relationship Id="rId4" Type="http://schemas.openxmlformats.org/officeDocument/2006/relationships/image" Target="../media/image16.jpg"/><Relationship Id="rId9" Type="http://schemas.openxmlformats.org/officeDocument/2006/relationships/image" Target="../media/image21.jpg"/><Relationship Id="rId14" Type="http://schemas.openxmlformats.org/officeDocument/2006/relationships/image" Target="../media/image2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microsoft.com/office/2007/relationships/hdphoto" Target="../media/hdphoto5.wdp"/><Relationship Id="rId7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2261260" y="-293914"/>
            <a:ext cx="6934200" cy="6629400"/>
          </a:xfrm>
          <a:prstGeom prst="ellipse">
            <a:avLst/>
          </a:prstGeom>
          <a:solidFill>
            <a:srgbClr val="33CCFF"/>
          </a:solidFill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bliqueTopRight"/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bliqueTop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000" b="1" dirty="0" smtClean="0">
                <a:ln w="11430"/>
                <a:solidFill>
                  <a:schemeClr val="accent2">
                    <a:lumMod val="75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7:ĂN UỐNG ĐẦY ĐỦ</a:t>
            </a:r>
            <a:endParaRPr lang="en-US" sz="8000" b="1" dirty="0">
              <a:ln w="11430"/>
              <a:solidFill>
                <a:schemeClr val="accent2">
                  <a:lumMod val="75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720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65" y="609600"/>
            <a:ext cx="9012935" cy="5791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8076"/>
            <a:ext cx="8991600" cy="5792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38"/>
          <a:stretch/>
        </p:blipFill>
        <p:spPr>
          <a:xfrm>
            <a:off x="117230" y="533400"/>
            <a:ext cx="9026769" cy="586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54" y="381000"/>
            <a:ext cx="5230446" cy="40263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0" r="3623"/>
          <a:stretch/>
        </p:blipFill>
        <p:spPr>
          <a:xfrm>
            <a:off x="3581400" y="3967162"/>
            <a:ext cx="5410200" cy="26622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967162"/>
            <a:ext cx="4165600" cy="26622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60361"/>
            <a:ext cx="4724400" cy="360203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3634230"/>
            <a:ext cx="4508499" cy="30861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" y="3680268"/>
            <a:ext cx="4487986" cy="2994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3962399"/>
            <a:ext cx="4622800" cy="2882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381000"/>
            <a:ext cx="4222750" cy="35832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1"/>
            <a:ext cx="4508500" cy="3581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949" y="323406"/>
            <a:ext cx="4718051" cy="3638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050" y="3634230"/>
            <a:ext cx="4679950" cy="32103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3406"/>
            <a:ext cx="4464050" cy="36389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79690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400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600"/>
            <a:ext cx="9144000" cy="647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02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44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0"/>
            <a:ext cx="44196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505200"/>
            <a:ext cx="5486400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Rectangle 6"/>
          <p:cNvSpPr/>
          <p:nvPr/>
        </p:nvSpPr>
        <p:spPr>
          <a:xfrm>
            <a:off x="3657600" y="482600"/>
            <a:ext cx="990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7200" dirty="0">
              <a:solidFill>
                <a:srgbClr val="00B05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19800" y="3733800"/>
            <a:ext cx="990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smtClean="0">
                <a:solidFill>
                  <a:srgbClr val="00B050"/>
                </a:solidFill>
                <a:sym typeface="Wingdings"/>
              </a:rPr>
              <a:t></a:t>
            </a:r>
            <a:endParaRPr lang="en-US" sz="7200" dirty="0">
              <a:solidFill>
                <a:srgbClr val="00B05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48600" y="381000"/>
            <a:ext cx="990600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500" dirty="0" smtClean="0">
                <a:solidFill>
                  <a:srgbClr val="FF0000"/>
                </a:solidFill>
                <a:sym typeface="Wingdings"/>
              </a:rPr>
              <a:t></a:t>
            </a:r>
            <a:endParaRPr lang="en-US" sz="115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72851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62000" y="914400"/>
            <a:ext cx="7315200" cy="2133600"/>
          </a:xfrm>
          <a:prstGeom prst="round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00"/>
                </a:solidFill>
              </a:rPr>
              <a:t>Thức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ăn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được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biến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thành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chất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bổ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để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làm</a:t>
            </a:r>
            <a:r>
              <a:rPr lang="en-US" sz="4000" b="1" dirty="0" smtClean="0">
                <a:solidFill>
                  <a:srgbClr val="000000"/>
                </a:solidFill>
              </a:rPr>
              <a:t> </a:t>
            </a:r>
            <a:r>
              <a:rPr lang="en-US" sz="4000" b="1" dirty="0" err="1" smtClean="0">
                <a:solidFill>
                  <a:srgbClr val="000000"/>
                </a:solidFill>
              </a:rPr>
              <a:t>gì</a:t>
            </a:r>
            <a:r>
              <a:rPr lang="en-US" sz="4000" b="1" dirty="0" smtClean="0">
                <a:solidFill>
                  <a:srgbClr val="000000"/>
                </a:solidFill>
              </a:rPr>
              <a:t>?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0" y="0"/>
            <a:ext cx="9144000" cy="533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Hoạt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</a:rPr>
              <a:t> 3: </a:t>
            </a:r>
            <a:r>
              <a:rPr lang="en-US" sz="2800" b="1" dirty="0" err="1" smtClean="0">
                <a:solidFill>
                  <a:schemeClr val="tx1"/>
                </a:solidFill>
              </a:rPr>
              <a:t>Ích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lợi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của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việc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ăn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uống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đầy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đủ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9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5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04800" y="533400"/>
            <a:ext cx="3886200" cy="838200"/>
          </a:xfrm>
          <a:prstGeom prst="round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Ăn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uống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đủ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chất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err="1" smtClean="0">
                <a:solidFill>
                  <a:schemeClr val="tx1"/>
                </a:solidFill>
              </a:rPr>
              <a:t>giúp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cơ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4648200" y="533400"/>
            <a:ext cx="3886200" cy="838200"/>
          </a:xfrm>
          <a:prstGeom prst="round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</a:rPr>
              <a:t>Thường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xuyên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bị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đói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khát</a:t>
            </a:r>
            <a:r>
              <a:rPr lang="en-US" sz="2800" b="1" dirty="0" smtClean="0">
                <a:solidFill>
                  <a:schemeClr val="tx1"/>
                </a:solidFill>
              </a:rPr>
              <a:t>, </a:t>
            </a:r>
            <a:r>
              <a:rPr lang="en-US" sz="2800" b="1" dirty="0" err="1" smtClean="0">
                <a:solidFill>
                  <a:schemeClr val="tx1"/>
                </a:solidFill>
              </a:rPr>
              <a:t>cơ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thể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</a:rPr>
              <a:t>sẽ</a:t>
            </a:r>
            <a:r>
              <a:rPr lang="en-US" sz="2800" b="1" dirty="0" smtClean="0">
                <a:solidFill>
                  <a:schemeClr val="tx1"/>
                </a:solidFill>
              </a:rPr>
              <a:t>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943600" y="6273225"/>
            <a:ext cx="25146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/>
              <a:t>khỏe</a:t>
            </a:r>
            <a:r>
              <a:rPr lang="en-US" sz="3200" b="1" dirty="0"/>
              <a:t> </a:t>
            </a:r>
            <a:r>
              <a:rPr lang="en-US" sz="3200" b="1" dirty="0" err="1"/>
              <a:t>mạnh</a:t>
            </a:r>
            <a:endParaRPr lang="en-US" sz="32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143000" y="4735949"/>
            <a:ext cx="2667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cao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lớn</a:t>
            </a:r>
            <a:endParaRPr lang="en-US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200400" y="6273225"/>
            <a:ext cx="25781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mệt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mỏi</a:t>
            </a:r>
            <a:endParaRPr lang="en-US" sz="32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6045200" y="5638800"/>
            <a:ext cx="26670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học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tập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kém</a:t>
            </a:r>
            <a:endParaRPr lang="en-US" sz="32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215900" y="6044625"/>
            <a:ext cx="28194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làm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việc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kém</a:t>
            </a:r>
            <a:endParaRPr lang="en-US" sz="32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4730750" y="4977825"/>
            <a:ext cx="28194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gầy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yếu</a:t>
            </a:r>
            <a:endParaRPr lang="en-US" sz="3200" b="1" dirty="0"/>
          </a:p>
        </p:txBody>
      </p:sp>
      <p:sp>
        <p:nvSpPr>
          <p:cNvPr id="26" name="TextBox 25"/>
          <p:cNvSpPr txBox="1"/>
          <p:nvPr/>
        </p:nvSpPr>
        <p:spPr>
          <a:xfrm>
            <a:off x="203200" y="5383936"/>
            <a:ext cx="28194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cơ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săn</a:t>
            </a:r>
            <a:r>
              <a:rPr lang="en-US" sz="3200" b="1" dirty="0" smtClean="0"/>
              <a:t> </a:t>
            </a:r>
            <a:r>
              <a:rPr lang="en-US" sz="3200" b="1" dirty="0" err="1" smtClean="0"/>
              <a:t>chắc</a:t>
            </a:r>
            <a:endParaRPr lang="en-US" sz="3200" b="1" dirty="0"/>
          </a:p>
        </p:txBody>
      </p:sp>
      <p:sp>
        <p:nvSpPr>
          <p:cNvPr id="27" name="TextBox 26"/>
          <p:cNvSpPr txBox="1"/>
          <p:nvPr/>
        </p:nvSpPr>
        <p:spPr>
          <a:xfrm>
            <a:off x="3124200" y="5587425"/>
            <a:ext cx="2819400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/>
              <a:t>thông</a:t>
            </a:r>
            <a:r>
              <a:rPr lang="en-US" sz="3200" b="1" dirty="0" smtClean="0"/>
              <a:t> minh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69485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4444E-6 L -0.54167 -0.6333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83" y="-3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03333 -0.2333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67" y="-1166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0.06528 -0.149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4" y="-7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2625 0.00926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25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1111 L 0.24167 -0.6240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3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81481E-6 L -0.07361 -0.3759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" y="-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0.56667 -0.246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33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2 -0.02408 L 0.0618 0.09815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6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400"/>
            <a:ext cx="9128837" cy="683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" y="-38100"/>
            <a:ext cx="9372600" cy="6819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62265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6324600"/>
          </a:xfrm>
        </p:spPr>
      </p:pic>
      <p:sp>
        <p:nvSpPr>
          <p:cNvPr id="3" name="Cloud Callout 2"/>
          <p:cNvSpPr/>
          <p:nvPr/>
        </p:nvSpPr>
        <p:spPr>
          <a:xfrm rot="210655">
            <a:off x="-11548" y="2872950"/>
            <a:ext cx="3239147" cy="1887269"/>
          </a:xfrm>
          <a:prstGeom prst="cloud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3352800"/>
            <a:ext cx="3682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 err="1" smtClean="0"/>
              <a:t>Bạn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Hoa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gì</a:t>
            </a:r>
            <a:r>
              <a:rPr lang="en-US" sz="2400" b="1" dirty="0" smtClean="0"/>
              <a:t>?</a:t>
            </a:r>
          </a:p>
          <a:p>
            <a:pPr lvl="0" algn="just"/>
            <a:r>
              <a:rPr lang="en-US" sz="2400" b="1" dirty="0" err="1" smtClean="0"/>
              <a:t>Hoa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ăn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thức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ăn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gì</a:t>
            </a:r>
            <a:r>
              <a:rPr lang="en-US" sz="2400" b="1" dirty="0" smtClean="0"/>
              <a:t>?</a:t>
            </a:r>
          </a:p>
          <a:p>
            <a:endParaRPr lang="en-US" sz="2400" dirty="0"/>
          </a:p>
        </p:txBody>
      </p:sp>
      <p:sp>
        <p:nvSpPr>
          <p:cNvPr id="6" name="Rounded Rectangle 5"/>
          <p:cNvSpPr/>
          <p:nvPr/>
        </p:nvSpPr>
        <p:spPr>
          <a:xfrm>
            <a:off x="177800" y="0"/>
            <a:ext cx="8966200" cy="533400"/>
          </a:xfrm>
          <a:prstGeom prst="round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ác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434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8" t="16837" r="18012" b="7400"/>
          <a:stretch/>
        </p:blipFill>
        <p:spPr>
          <a:xfrm>
            <a:off x="0" y="0"/>
            <a:ext cx="9283700" cy="6400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457200" y="381000"/>
            <a:ext cx="914400" cy="762000"/>
          </a:xfrm>
          <a:prstGeom prst="ellipse">
            <a:avLst/>
          </a:prstGeom>
          <a:solidFill>
            <a:srgbClr val="33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1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" y="5410200"/>
            <a:ext cx="8686800" cy="685800"/>
          </a:xfrm>
          <a:prstGeom prst="round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</a:rPr>
              <a:t>Ăn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sáng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8" name="Cloud Callout 7"/>
          <p:cNvSpPr/>
          <p:nvPr/>
        </p:nvSpPr>
        <p:spPr>
          <a:xfrm rot="210655">
            <a:off x="5850107" y="-54989"/>
            <a:ext cx="3239147" cy="1887269"/>
          </a:xfrm>
          <a:prstGeom prst="cloud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95167" y="355599"/>
            <a:ext cx="3682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 err="1" smtClean="0"/>
              <a:t>Bạn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Hoa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gì</a:t>
            </a:r>
            <a:r>
              <a:rPr lang="en-US" sz="2400" b="1" dirty="0" smtClean="0"/>
              <a:t>?</a:t>
            </a:r>
          </a:p>
          <a:p>
            <a:pPr lvl="0" algn="just"/>
            <a:r>
              <a:rPr lang="en-US" sz="2400" b="1" dirty="0" err="1" smtClean="0"/>
              <a:t>Hoa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ăn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thức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ăn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gì</a:t>
            </a:r>
            <a:r>
              <a:rPr lang="en-US" sz="2400" b="1" dirty="0" smtClean="0"/>
              <a:t>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0116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952" t="19362" r="5805" b="15256"/>
          <a:stretch/>
        </p:blipFill>
        <p:spPr>
          <a:xfrm>
            <a:off x="0" y="0"/>
            <a:ext cx="9144000" cy="6781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457200" y="381000"/>
            <a:ext cx="914400" cy="762000"/>
          </a:xfrm>
          <a:prstGeom prst="ellipse">
            <a:avLst/>
          </a:prstGeom>
          <a:solidFill>
            <a:srgbClr val="33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2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8600" y="6057900"/>
            <a:ext cx="8686800" cy="685800"/>
          </a:xfrm>
          <a:prstGeom prst="round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</a:rPr>
              <a:t>Ăn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trưa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 rot="210655">
            <a:off x="80670" y="3913994"/>
            <a:ext cx="3239147" cy="1887269"/>
          </a:xfrm>
          <a:prstGeom prst="cloud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22" y="4343400"/>
            <a:ext cx="36824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2400" b="1" dirty="0" err="1" smtClean="0"/>
              <a:t>Bạn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Hoa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đang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làm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gì</a:t>
            </a:r>
            <a:r>
              <a:rPr lang="en-US" sz="2400" b="1" dirty="0" smtClean="0"/>
              <a:t>?</a:t>
            </a:r>
          </a:p>
          <a:p>
            <a:pPr lvl="0" algn="just"/>
            <a:r>
              <a:rPr lang="en-US" sz="2400" b="1" dirty="0" err="1" smtClean="0"/>
              <a:t>Hoa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ăn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thức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ăn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gì</a:t>
            </a:r>
            <a:r>
              <a:rPr lang="en-US" sz="2400" b="1" dirty="0" smtClean="0"/>
              <a:t>?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27724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8981" r="4121" b="5717"/>
          <a:stretch/>
        </p:blipFill>
        <p:spPr>
          <a:xfrm>
            <a:off x="0" y="-51156"/>
            <a:ext cx="9220200" cy="6909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457200" y="381000"/>
            <a:ext cx="914400" cy="762000"/>
          </a:xfrm>
          <a:prstGeom prst="ellipse">
            <a:avLst/>
          </a:prstGeom>
          <a:solidFill>
            <a:srgbClr val="33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4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8600" y="5943600"/>
            <a:ext cx="8763000" cy="685800"/>
          </a:xfrm>
          <a:prstGeom prst="round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</a:rPr>
              <a:t>Ăn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tối</a:t>
            </a:r>
            <a:endParaRPr lang="en-US" sz="4400" b="1" dirty="0">
              <a:solidFill>
                <a:schemeClr val="tx1"/>
              </a:solidFill>
            </a:endParaRPr>
          </a:p>
        </p:txBody>
      </p:sp>
      <p:sp>
        <p:nvSpPr>
          <p:cNvPr id="7" name="Cloud Callout 6"/>
          <p:cNvSpPr/>
          <p:nvPr/>
        </p:nvSpPr>
        <p:spPr>
          <a:xfrm rot="210655">
            <a:off x="3788916" y="34275"/>
            <a:ext cx="2847936" cy="1887269"/>
          </a:xfrm>
          <a:prstGeom prst="cloudCallout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54025"/>
            <a:ext cx="3773487" cy="137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8922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5" t="22802" r="11540" b="2473"/>
          <a:stretch/>
        </p:blipFill>
        <p:spPr>
          <a:xfrm>
            <a:off x="38100" y="0"/>
            <a:ext cx="9105900" cy="640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val 6"/>
          <p:cNvSpPr/>
          <p:nvPr/>
        </p:nvSpPr>
        <p:spPr>
          <a:xfrm>
            <a:off x="457200" y="381000"/>
            <a:ext cx="914400" cy="762000"/>
          </a:xfrm>
          <a:prstGeom prst="ellipse">
            <a:avLst/>
          </a:prstGeom>
          <a:solidFill>
            <a:srgbClr val="33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tx1"/>
                </a:solidFill>
              </a:rPr>
              <a:t>3</a:t>
            </a:r>
            <a:endParaRPr lang="en-US" sz="4800" b="1" dirty="0">
              <a:solidFill>
                <a:schemeClr val="tx1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0" y="6019800"/>
            <a:ext cx="9144000" cy="838200"/>
          </a:xfrm>
          <a:prstGeom prst="round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</a:rPr>
              <a:t>Uống</a:t>
            </a:r>
            <a:r>
              <a:rPr lang="en-US" sz="4400" b="1" dirty="0" smtClean="0">
                <a:solidFill>
                  <a:schemeClr val="tx1"/>
                </a:solidFill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</a:rPr>
              <a:t>nước</a:t>
            </a:r>
            <a:endParaRPr lang="en-US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42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888" t="16837" r="18012" b="7400"/>
          <a:stretch/>
        </p:blipFill>
        <p:spPr>
          <a:xfrm>
            <a:off x="0" y="0"/>
            <a:ext cx="4648200" cy="3251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76200" y="228600"/>
            <a:ext cx="609600" cy="533400"/>
          </a:xfrm>
          <a:prstGeom prst="ellipse">
            <a:avLst/>
          </a:prstGeom>
          <a:solidFill>
            <a:srgbClr val="33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1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6200" y="2819400"/>
            <a:ext cx="4419600" cy="342900"/>
          </a:xfrm>
          <a:prstGeom prst="round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</a:rPr>
              <a:t>Ăn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sáng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12699"/>
            <a:ext cx="4648200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/>
          <p:cNvSpPr/>
          <p:nvPr/>
        </p:nvSpPr>
        <p:spPr>
          <a:xfrm>
            <a:off x="4724400" y="101600"/>
            <a:ext cx="609600" cy="533400"/>
          </a:xfrm>
          <a:prstGeom prst="ellipse">
            <a:avLst/>
          </a:prstGeom>
          <a:solidFill>
            <a:srgbClr val="33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2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610100" y="2794000"/>
            <a:ext cx="4419600" cy="342900"/>
          </a:xfrm>
          <a:prstGeom prst="round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</a:rPr>
              <a:t>Ăn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trưa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10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14" t="8981" r="4121" b="5717"/>
          <a:stretch/>
        </p:blipFill>
        <p:spPr bwMode="auto">
          <a:xfrm>
            <a:off x="4470400" y="3136900"/>
            <a:ext cx="4572000" cy="350520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546600" y="6515100"/>
            <a:ext cx="4419600" cy="342900"/>
          </a:xfrm>
          <a:prstGeom prst="round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</a:rPr>
              <a:t>Ăn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tối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>
            <a:off x="6248400" y="3321050"/>
            <a:ext cx="609600" cy="533400"/>
          </a:xfrm>
          <a:prstGeom prst="ellipse">
            <a:avLst/>
          </a:prstGeom>
          <a:solidFill>
            <a:srgbClr val="33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4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13" name="Content Placeholder 5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05" t="22802" r="11540" b="2473"/>
          <a:stretch/>
        </p:blipFill>
        <p:spPr bwMode="auto">
          <a:xfrm>
            <a:off x="0" y="3209925"/>
            <a:ext cx="4419600" cy="3181350"/>
          </a:xfrm>
          <a:prstGeom prst="rect">
            <a:avLst/>
          </a:prstGeom>
          <a:noFill/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ounded Rectangle 13"/>
          <p:cNvSpPr/>
          <p:nvPr/>
        </p:nvSpPr>
        <p:spPr>
          <a:xfrm>
            <a:off x="0" y="6483350"/>
            <a:ext cx="4419600" cy="342900"/>
          </a:xfrm>
          <a:prstGeom prst="roundRect">
            <a:avLst/>
          </a:prstGeom>
          <a:solidFill>
            <a:srgbClr val="33CCFF"/>
          </a:solidFill>
          <a:ln>
            <a:solidFill>
              <a:srgbClr val="33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000000"/>
                </a:solidFill>
              </a:rPr>
              <a:t>Uống</a:t>
            </a: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</a:rPr>
              <a:t>nước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76200" y="3238500"/>
            <a:ext cx="609600" cy="533400"/>
          </a:xfrm>
          <a:prstGeom prst="ellipse">
            <a:avLst/>
          </a:prstGeom>
          <a:solidFill>
            <a:srgbClr val="33CCF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000000"/>
                </a:solidFill>
              </a:rPr>
              <a:t>3</a:t>
            </a:r>
            <a:endParaRPr lang="en-US" sz="32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8570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6000" t="5000" r="6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057400" y="762000"/>
            <a:ext cx="4419600" cy="342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00"/>
                </a:solidFill>
              </a:rPr>
              <a:t>Ăn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đủ</a:t>
            </a:r>
            <a:r>
              <a:rPr lang="en-US" sz="3200" b="1" dirty="0" smtClean="0">
                <a:solidFill>
                  <a:srgbClr val="000000"/>
                </a:solidFill>
              </a:rPr>
              <a:t> 3 </a:t>
            </a:r>
            <a:r>
              <a:rPr lang="en-US" sz="3200" b="1" dirty="0" err="1" smtClean="0">
                <a:solidFill>
                  <a:srgbClr val="000000"/>
                </a:solidFill>
              </a:rPr>
              <a:t>bữa</a:t>
            </a:r>
            <a:r>
              <a:rPr lang="en-US" sz="3200" b="1" dirty="0" smtClean="0">
                <a:solidFill>
                  <a:srgbClr val="000000"/>
                </a:solidFill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</a:rPr>
              <a:t>đủ</a:t>
            </a:r>
            <a:r>
              <a:rPr lang="en-US" sz="3200" b="1" dirty="0" smtClean="0">
                <a:solidFill>
                  <a:srgbClr val="000000"/>
                </a:solidFill>
              </a:rPr>
              <a:t> no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146300" y="3048000"/>
            <a:ext cx="4940300" cy="342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00"/>
                </a:solidFill>
              </a:rPr>
              <a:t>Ăn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cơm</a:t>
            </a:r>
            <a:r>
              <a:rPr lang="en-US" sz="3200" b="1" dirty="0" smtClean="0">
                <a:solidFill>
                  <a:srgbClr val="000000"/>
                </a:solidFill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</a:rPr>
              <a:t>canh</a:t>
            </a:r>
            <a:r>
              <a:rPr lang="en-US" sz="3200" b="1" dirty="0" smtClean="0">
                <a:solidFill>
                  <a:srgbClr val="000000"/>
                </a:solidFill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</a:rPr>
              <a:t>thịt</a:t>
            </a:r>
            <a:r>
              <a:rPr lang="en-US" sz="3200" b="1" dirty="0" smtClean="0">
                <a:solidFill>
                  <a:srgbClr val="000000"/>
                </a:solidFill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</a:rPr>
              <a:t>cá</a:t>
            </a:r>
            <a:r>
              <a:rPr lang="en-US" sz="3200" b="1" dirty="0" smtClean="0">
                <a:solidFill>
                  <a:srgbClr val="000000"/>
                </a:solidFill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</a:rPr>
              <a:t>trứng</a:t>
            </a:r>
            <a:r>
              <a:rPr lang="en-US" sz="3200" b="1" dirty="0" smtClean="0">
                <a:solidFill>
                  <a:srgbClr val="000000"/>
                </a:solidFill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</a:rPr>
              <a:t>sữa</a:t>
            </a:r>
            <a:r>
              <a:rPr lang="en-US" sz="3200" b="1" dirty="0" smtClean="0">
                <a:solidFill>
                  <a:srgbClr val="000000"/>
                </a:solidFill>
              </a:rPr>
              <a:t>, </a:t>
            </a:r>
            <a:r>
              <a:rPr lang="en-US" sz="3200" b="1" dirty="0" err="1" smtClean="0">
                <a:solidFill>
                  <a:srgbClr val="000000"/>
                </a:solidFill>
              </a:rPr>
              <a:t>rau</a:t>
            </a:r>
            <a:r>
              <a:rPr lang="en-US" sz="3200" b="1" dirty="0" smtClean="0">
                <a:solidFill>
                  <a:srgbClr val="000000"/>
                </a:solidFill>
              </a:rPr>
              <a:t>…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133600" y="5257800"/>
            <a:ext cx="4419600" cy="3429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000000"/>
                </a:solidFill>
              </a:rPr>
              <a:t>Uống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đủ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nước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và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ăn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thêm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hoa</a:t>
            </a:r>
            <a:r>
              <a:rPr lang="en-US" sz="3200" b="1" dirty="0" smtClean="0">
                <a:solidFill>
                  <a:srgbClr val="000000"/>
                </a:solidFill>
              </a:rPr>
              <a:t> </a:t>
            </a:r>
            <a:r>
              <a:rPr lang="en-US" sz="3200" b="1" dirty="0" err="1" smtClean="0">
                <a:solidFill>
                  <a:srgbClr val="000000"/>
                </a:solidFill>
              </a:rPr>
              <a:t>quả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44140" y="34142"/>
            <a:ext cx="3657600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KẾT LUẬN</a:t>
            </a:r>
            <a:endParaRPr lang="en-US" sz="24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258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16000" r="-3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4191000" y="1066800"/>
            <a:ext cx="4800600" cy="2590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Cloud Callout 4"/>
          <p:cNvSpPr/>
          <p:nvPr/>
        </p:nvSpPr>
        <p:spPr>
          <a:xfrm rot="990686">
            <a:off x="3836881" y="725984"/>
            <a:ext cx="5076514" cy="2895600"/>
          </a:xfrm>
          <a:prstGeom prst="cloudCallout">
            <a:avLst/>
          </a:prstGeom>
          <a:solidFill>
            <a:srgbClr val="FF505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67200" y="1315440"/>
            <a:ext cx="4419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Bạn ăn mấy bữa một ngày?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Bạn ăn những gì?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pt-BR" sz="2400" b="1" dirty="0">
                <a:latin typeface="Times New Roman" pitchFamily="18" charset="0"/>
                <a:cs typeface="Times New Roman" pitchFamily="18" charset="0"/>
              </a:rPr>
              <a:t>Bạn có uống đủ nước và ăn thêm hoa quả không?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nip Single Corner Rectangle 7"/>
          <p:cNvSpPr/>
          <p:nvPr/>
        </p:nvSpPr>
        <p:spPr>
          <a:xfrm>
            <a:off x="3276600" y="3429000"/>
            <a:ext cx="914400" cy="228600"/>
          </a:xfrm>
          <a:prstGeom prst="snip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600" y="4799062"/>
            <a:ext cx="419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85800"/>
            <a:ext cx="3962400" cy="780060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THẢO LUẬN NHÓM</a:t>
            </a:r>
          </a:p>
          <a:p>
            <a:pPr algn="ctr"/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(2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0" y="0"/>
            <a:ext cx="9144000" cy="533400"/>
          </a:xfrm>
          <a:prstGeom prst="roundRect">
            <a:avLst/>
          </a:prstGeom>
          <a:solidFill>
            <a:srgbClr val="33C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7184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1061&quot;&gt;&lt;property id=&quot;20148&quot; value=&quot;5&quot;/&gt;&lt;property id=&quot;20300&quot; value=&quot;Slide 1&quot;/&gt;&lt;property id=&quot;20307&quot; value=&quot;305&quot;/&gt;&lt;/object&gt;&lt;object type=&quot;3&quot; unique_id=&quot;11062&quot;&gt;&lt;property id=&quot;20148&quot; value=&quot;5&quot;/&gt;&lt;property id=&quot;20300&quot; value=&quot;Slide 2&quot;/&gt;&lt;property id=&quot;20307&quot; value=&quot;315&quot;/&gt;&lt;/object&gt;&lt;object type=&quot;3&quot; unique_id=&quot;11063&quot;&gt;&lt;property id=&quot;20148&quot; value=&quot;5&quot;/&gt;&lt;property id=&quot;20300&quot; value=&quot;Slide 3&quot;/&gt;&lt;property id=&quot;20307&quot; value=&quot;319&quot;/&gt;&lt;/object&gt;&lt;object type=&quot;3&quot; unique_id=&quot;11064&quot;&gt;&lt;property id=&quot;20148&quot; value=&quot;5&quot;/&gt;&lt;property id=&quot;20300&quot; value=&quot;Slide 4&quot;/&gt;&lt;property id=&quot;20307&quot; value=&quot;340&quot;/&gt;&lt;/object&gt;&lt;object type=&quot;3&quot; unique_id=&quot;11065&quot;&gt;&lt;property id=&quot;20148&quot; value=&quot;5&quot;/&gt;&lt;property id=&quot;20300&quot; value=&quot;Slide 7&quot;/&gt;&lt;property id=&quot;20307&quot; value=&quot;317&quot;/&gt;&lt;/object&gt;&lt;object type=&quot;3&quot; unique_id=&quot;11066&quot;&gt;&lt;property id=&quot;20148&quot; value=&quot;5&quot;/&gt;&lt;property id=&quot;20300&quot; value=&quot;Slide 9&quot;/&gt;&lt;property id=&quot;20307&quot; value=&quot;322&quot;/&gt;&lt;/object&gt;&lt;object type=&quot;3&quot; unique_id=&quot;11067&quot;&gt;&lt;property id=&quot;20148&quot; value=&quot;5&quot;/&gt;&lt;property id=&quot;20300&quot; value=&quot;Slide 8&quot;/&gt;&lt;property id=&quot;20307&quot; value=&quot;323&quot;/&gt;&lt;/object&gt;&lt;object type=&quot;3&quot; unique_id=&quot;11068&quot;&gt;&lt;property id=&quot;20148&quot; value=&quot;5&quot;/&gt;&lt;property id=&quot;20300&quot; value=&quot;Slide 14&quot;/&gt;&lt;property id=&quot;20307&quot; value=&quot;320&quot;/&gt;&lt;/object&gt;&lt;object type=&quot;3&quot; unique_id=&quot;11069&quot;&gt;&lt;property id=&quot;20148&quot; value=&quot;5&quot;/&gt;&lt;property id=&quot;20300&quot; value=&quot;Slide 15&quot;/&gt;&lt;property id=&quot;20307&quot; value=&quot;325&quot;/&gt;&lt;/object&gt;&lt;object type=&quot;3&quot; unique_id=&quot;11070&quot;&gt;&lt;property id=&quot;20148&quot; value=&quot;5&quot;/&gt;&lt;property id=&quot;20300&quot; value=&quot;Slide 16&quot;/&gt;&lt;property id=&quot;20307&quot; value=&quot;326&quot;/&gt;&lt;/object&gt;&lt;object type=&quot;3&quot; unique_id=&quot;11071&quot;&gt;&lt;property id=&quot;20148&quot; value=&quot;5&quot;/&gt;&lt;property id=&quot;20300&quot; value=&quot;Slide 17&quot;/&gt;&lt;property id=&quot;20307&quot; value=&quot;327&quot;/&gt;&lt;/object&gt;&lt;object type=&quot;3&quot; unique_id=&quot;11072&quot;&gt;&lt;property id=&quot;20148&quot; value=&quot;5&quot;/&gt;&lt;property id=&quot;20300&quot; value=&quot;Slide 18&quot;/&gt;&lt;property id=&quot;20307&quot; value=&quot;292&quot;/&gt;&lt;/object&gt;&lt;object type=&quot;3&quot; unique_id=&quot;11073&quot;&gt;&lt;property id=&quot;20148&quot; value=&quot;5&quot;/&gt;&lt;property id=&quot;20300&quot; value=&quot;Slide 19&quot;/&gt;&lt;property id=&quot;20307&quot; value=&quot;328&quot;/&gt;&lt;/object&gt;&lt;object type=&quot;3&quot; unique_id=&quot;11074&quot;&gt;&lt;property id=&quot;20148&quot; value=&quot;5&quot;/&gt;&lt;property id=&quot;20300&quot; value=&quot;Slide 20&quot;/&gt;&lt;property id=&quot;20307&quot; value=&quot;329&quot;/&gt;&lt;/object&gt;&lt;object type=&quot;3&quot; unique_id=&quot;11075&quot;&gt;&lt;property id=&quot;20148&quot; value=&quot;5&quot;/&gt;&lt;property id=&quot;20300&quot; value=&quot;Slide 21 - &amp;quot;Thøc ¨n cung cÊp vitamin (cñ qu¶, rau xanh)&amp;quot;&quot;/&gt;&lt;property id=&quot;20307&quot; value=&quot;334&quot;/&gt;&lt;/object&gt;&lt;object type=&quot;3&quot; unique_id=&quot;11076&quot;&gt;&lt;property id=&quot;20148&quot; value=&quot;5&quot;/&gt;&lt;property id=&quot;20300&quot; value=&quot;Slide 22&quot;/&gt;&lt;property id=&quot;20307&quot; value=&quot;331&quot;/&gt;&lt;/object&gt;&lt;object type=&quot;3&quot; unique_id=&quot;11077&quot;&gt;&lt;property id=&quot;20148&quot; value=&quot;5&quot;/&gt;&lt;property id=&quot;20300&quot; value=&quot;Slide 23&quot;/&gt;&lt;property id=&quot;20307&quot; value=&quot;332&quot;/&gt;&lt;/object&gt;&lt;object type=&quot;3&quot; unique_id=&quot;11078&quot;&gt;&lt;property id=&quot;20148&quot; value=&quot;5&quot;/&gt;&lt;property id=&quot;20300&quot; value=&quot;Slide 24&quot;/&gt;&lt;property id=&quot;20307&quot; value=&quot;293&quot;/&gt;&lt;/object&gt;&lt;object type=&quot;3&quot; unique_id=&quot;11079&quot;&gt;&lt;property id=&quot;20148&quot; value=&quot;5&quot;/&gt;&lt;property id=&quot;20300&quot; value=&quot;Slide 25&quot;/&gt;&lt;property id=&quot;20307&quot; value=&quot;335&quot;/&gt;&lt;/object&gt;&lt;object type=&quot;3&quot; unique_id=&quot;11080&quot;&gt;&lt;property id=&quot;20148&quot; value=&quot;5&quot;/&gt;&lt;property id=&quot;20300&quot; value=&quot;Slide 26&quot;/&gt;&lt;property id=&quot;20307&quot; value=&quot;336&quot;/&gt;&lt;/object&gt;&lt;object type=&quot;3&quot; unique_id=&quot;11081&quot;&gt;&lt;property id=&quot;20148&quot; value=&quot;5&quot;/&gt;&lt;property id=&quot;20300&quot; value=&quot;Slide 27&quot;/&gt;&lt;property id=&quot;20307&quot; value=&quot;338&quot;/&gt;&lt;/object&gt;&lt;object type=&quot;3&quot; unique_id=&quot;11082&quot;&gt;&lt;property id=&quot;20148&quot; value=&quot;5&quot;/&gt;&lt;property id=&quot;20300&quot; value=&quot;Slide 28&quot;/&gt;&lt;property id=&quot;20307&quot; value=&quot;339&quot;/&gt;&lt;/object&gt;&lt;object type=&quot;3&quot; unique_id=&quot;11083&quot;&gt;&lt;property id=&quot;20148&quot; value=&quot;5&quot;/&gt;&lt;property id=&quot;20300&quot; value=&quot;Slide 29&quot;/&gt;&lt;property id=&quot;20307&quot; value=&quot;337&quot;/&gt;&lt;/object&gt;&lt;object type=&quot;3&quot; unique_id=&quot;11084&quot;&gt;&lt;property id=&quot;20148&quot; value=&quot;5&quot;/&gt;&lt;property id=&quot;20300&quot; value=&quot;Slide 30&quot;/&gt;&lt;property id=&quot;20307&quot; value=&quot;287&quot;/&gt;&lt;/object&gt;&lt;object type=&quot;3&quot; unique_id=&quot;11359&quot;&gt;&lt;property id=&quot;20148&quot; value=&quot;5&quot;/&gt;&lt;property id=&quot;20300&quot; value=&quot;Slide 5&quot;/&gt;&lt;property id=&quot;20307&quot; value=&quot;342&quot;/&gt;&lt;/object&gt;&lt;object type=&quot;3&quot; unique_id=&quot;11360&quot;&gt;&lt;property id=&quot;20148&quot; value=&quot;5&quot;/&gt;&lt;property id=&quot;20300&quot; value=&quot;Slide 6&quot;/&gt;&lt;property id=&quot;20307&quot; value=&quot;341&quot;/&gt;&lt;/object&gt;&lt;object type=&quot;3&quot; unique_id=&quot;11601&quot;&gt;&lt;property id=&quot;20148&quot; value=&quot;5&quot;/&gt;&lt;property id=&quot;20300&quot; value=&quot;Slide 10&quot;/&gt;&lt;property id=&quot;20307&quot; value=&quot;343&quot;/&gt;&lt;/object&gt;&lt;object type=&quot;3&quot; unique_id=&quot;11602&quot;&gt;&lt;property id=&quot;20148&quot; value=&quot;5&quot;/&gt;&lt;property id=&quot;20300&quot; value=&quot;Slide 11&quot;/&gt;&lt;property id=&quot;20307&quot; value=&quot;344&quot;/&gt;&lt;/object&gt;&lt;object type=&quot;3&quot; unique_id=&quot;11731&quot;&gt;&lt;property id=&quot;20148&quot; value=&quot;5&quot;/&gt;&lt;property id=&quot;20300&quot; value=&quot;Slide 13&quot;/&gt;&lt;property id=&quot;20307&quot; value=&quot;345&quot;/&gt;&lt;/object&gt;&lt;object type=&quot;3&quot; unique_id=&quot;11732&quot;&gt;&lt;property id=&quot;20148&quot; value=&quot;5&quot;/&gt;&lt;property id=&quot;20300&quot; value=&quot;Slide 12&quot;/&gt;&lt;property id=&quot;20307&quot; value=&quot;346&quot;/&gt;&lt;/object&gt;&lt;/object&gt;&lt;/object&gt;&lt;/database&gt;"/>
  <p:tag name="SECTOMILLISECCONVERTED" val="1"/>
  <p:tag name="VIOLETID" val="12436004"/>
  <p:tag name="VIOLETTITLE" val="Bài 7. Ăn, uống đầy đủ"/>
  <p:tag name="VIOLETLESSON" val="7"/>
  <p:tag name="VIOLETCATID" val="2001792"/>
  <p:tag name="VIOLETSUBJECT" val="Tự nhiên và Xã hội 2"/>
  <p:tag name="VIOLETAUTHORID" val="4914254"/>
  <p:tag name="VIOLETAUTHORNAME" val="Bùi Thị Thoa"/>
  <p:tag name="VIOLETAUTHORAVATAR" val="no_avatarf.jpg"/>
  <p:tag name="VIOLETAUTHORADDRESS" val="truong PTCS Lũng Táo - Hà Giang"/>
  <p:tag name="VIOLETDATE" val="2018-10-10 21:52:11"/>
  <p:tag name="VIOLETHIT" val="118"/>
  <p:tag name="VIOLETLIKE" val="0"/>
</p:tagLst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FBDF53"/>
      </a:accent1>
      <a:accent2>
        <a:srgbClr val="FF9966"/>
      </a:accent2>
      <a:accent3>
        <a:srgbClr val="FFFFFF"/>
      </a:accent3>
      <a:accent4>
        <a:srgbClr val="000000"/>
      </a:accent4>
      <a:accent5>
        <a:srgbClr val="FDECB3"/>
      </a:accent5>
      <a:accent6>
        <a:srgbClr val="E78A5C"/>
      </a:accent6>
      <a:hlink>
        <a:srgbClr val="CC3300"/>
      </a:hlink>
      <a:folHlink>
        <a:srgbClr val="9966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Maple</Template>
  <TotalTime>6458</TotalTime>
  <Words>214</Words>
  <Application>Microsoft Office PowerPoint</Application>
  <PresentationFormat>On-screen Show (4:3)</PresentationFormat>
  <Paragraphs>50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Times New Roman</vt:lpstr>
      <vt:lpstr>Wingdings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- ETH0 -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Se7ven</dc:creator>
  <cp:lastModifiedBy>Nguyễn Văn Kiên</cp:lastModifiedBy>
  <cp:revision>335</cp:revision>
  <dcterms:created xsi:type="dcterms:W3CDTF">2002-01-04T19:21:35Z</dcterms:created>
  <dcterms:modified xsi:type="dcterms:W3CDTF">2019-10-11T05:42:05Z</dcterms:modified>
</cp:coreProperties>
</file>