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98" r:id="rId2"/>
    <p:sldId id="266" r:id="rId3"/>
    <p:sldId id="267" r:id="rId4"/>
    <p:sldId id="268" r:id="rId5"/>
    <p:sldId id="269" r:id="rId6"/>
    <p:sldId id="270" r:id="rId7"/>
    <p:sldId id="271" r:id="rId8"/>
    <p:sldId id="283" r:id="rId9"/>
    <p:sldId id="284" r:id="rId10"/>
    <p:sldId id="285" r:id="rId11"/>
    <p:sldId id="286" r:id="rId12"/>
    <p:sldId id="287" r:id="rId13"/>
    <p:sldId id="288" r:id="rId14"/>
    <p:sldId id="295" r:id="rId15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.VnTimeH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.VnTimeH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.VnTimeH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.VnTimeH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.VnTimeH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.VnTimeH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.VnTimeH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.VnTimeH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.VnTimeH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00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7" autoAdjust="0"/>
    <p:restoredTop sz="94645" autoAdjust="0"/>
  </p:normalViewPr>
  <p:slideViewPr>
    <p:cSldViewPr>
      <p:cViewPr varScale="1">
        <p:scale>
          <a:sx n="70" d="100"/>
          <a:sy n="70" d="100"/>
        </p:scale>
        <p:origin x="-138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38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2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7CDE4AA2-75E2-4F1C-899B-88F39FF54DA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492443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DC8FED-671A-41AB-9DD6-BB83148EF61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22CB0B-D5F2-4A2B-AD64-243E8619EFB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B4482B-AE54-4F22-BE51-A66BE9CDDAB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A7CF7A-C8E1-4049-B0AB-B6AB6A696AE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D7D6E4-0909-4CCF-B896-D8E4CAFABA6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9F071A-4F9E-4BB0-8D73-E148D358AC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7AE9F4-4F51-4C3D-B47E-25C6E547210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AE1833-04EC-4942-9105-D3DE14EF054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E092E8-9F64-4C51-B2D6-23CABCEA611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DC37B3-7382-47EB-A953-89FD9A240F0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0ED0DD-0F38-41D7-B33E-2B31FF6E6A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0C41517-9EEE-49B3-925A-8E370373690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n-lt"/>
              </a:defRPr>
            </a:lvl1pPr>
          </a:lstStyle>
          <a:p>
            <a:pPr>
              <a:defRPr/>
            </a:pPr>
            <a:fld id="{11A802F7-245B-4C29-894B-7D695650F4D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2.gif"/><Relationship Id="rId4" Type="http://schemas.openxmlformats.org/officeDocument/2006/relationships/image" Target="../media/image1.emf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gif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gi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50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20732437"/>
              </p:ext>
            </p:extLst>
          </p:nvPr>
        </p:nvGraphicFramePr>
        <p:xfrm>
          <a:off x="0" y="0"/>
          <a:ext cx="9144000" cy="685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1" name="Slide" r:id="rId3" imgW="7223654" imgH="5419278" progId="PowerPoint.Slide.8">
                  <p:embed/>
                </p:oleObj>
              </mc:Choice>
              <mc:Fallback>
                <p:oleObj name="Slide" r:id="rId3" imgW="7223654" imgH="5419278" progId="PowerPoint.Slide.8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9144000" cy="685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51" name="Oval 3"/>
          <p:cNvSpPr>
            <a:spLocks noChangeArrowheads="1"/>
          </p:cNvSpPr>
          <p:nvPr/>
        </p:nvSpPr>
        <p:spPr bwMode="auto">
          <a:xfrm>
            <a:off x="2590800" y="609600"/>
            <a:ext cx="3886200" cy="3276600"/>
          </a:xfrm>
          <a:prstGeom prst="ellipse">
            <a:avLst/>
          </a:prstGeom>
          <a:gradFill rotWithShape="1">
            <a:gsLst>
              <a:gs pos="0">
                <a:srgbClr val="FFFFB9"/>
              </a:gs>
              <a:gs pos="100000">
                <a:srgbClr val="FFFF00">
                  <a:alpha val="26999"/>
                </a:srgbClr>
              </a:gs>
            </a:gsLst>
            <a:lin ang="5400000" scaled="1"/>
          </a:gradFill>
          <a:ln w="57150">
            <a:solidFill>
              <a:srgbClr val="0000CC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4276" name="Text Box 4"/>
          <p:cNvSpPr txBox="1">
            <a:spLocks noChangeArrowheads="1"/>
          </p:cNvSpPr>
          <p:nvPr/>
        </p:nvSpPr>
        <p:spPr bwMode="auto">
          <a:xfrm>
            <a:off x="0" y="4267200"/>
            <a:ext cx="8610600" cy="1525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4000" b="1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Tập đọc:</a:t>
            </a:r>
          </a:p>
          <a:p>
            <a:pPr algn="ctr" eaLnBrk="0" hangingPunct="0">
              <a:spcBef>
                <a:spcPct val="50000"/>
              </a:spcBef>
            </a:pPr>
            <a:r>
              <a:rPr lang="en-US" sz="3600" b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TÔM CÀNG VÀ CÁ CON</a:t>
            </a:r>
          </a:p>
        </p:txBody>
      </p:sp>
      <p:grpSp>
        <p:nvGrpSpPr>
          <p:cNvPr id="2053" name="Group 5"/>
          <p:cNvGrpSpPr>
            <a:grpSpLocks/>
          </p:cNvGrpSpPr>
          <p:nvPr/>
        </p:nvGrpSpPr>
        <p:grpSpPr bwMode="auto">
          <a:xfrm>
            <a:off x="3581400" y="609600"/>
            <a:ext cx="1828800" cy="2057400"/>
            <a:chOff x="2151" y="3024"/>
            <a:chExt cx="1017" cy="1229"/>
          </a:xfrm>
        </p:grpSpPr>
        <p:pic>
          <p:nvPicPr>
            <p:cNvPr id="2054" name="Picture 6" descr="Hinh dong"/>
            <p:cNvPicPr>
              <a:picLocks noChangeAspect="1" noChangeArrowheads="1" noCrop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2400" y="3024"/>
              <a:ext cx="480" cy="11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grpSp>
          <p:nvGrpSpPr>
            <p:cNvPr id="2055" name="Group 7"/>
            <p:cNvGrpSpPr>
              <a:grpSpLocks/>
            </p:cNvGrpSpPr>
            <p:nvPr/>
          </p:nvGrpSpPr>
          <p:grpSpPr bwMode="auto">
            <a:xfrm>
              <a:off x="2151" y="3360"/>
              <a:ext cx="1017" cy="893"/>
              <a:chOff x="3792" y="3312"/>
              <a:chExt cx="1017" cy="893"/>
            </a:xfrm>
          </p:grpSpPr>
          <p:pic>
            <p:nvPicPr>
              <p:cNvPr id="2056" name="Picture 8" descr="Hinh dong"/>
              <p:cNvPicPr>
                <a:picLocks noChangeAspect="1" noChangeArrowheads="1" noCrop="1"/>
              </p:cNvPicPr>
              <p:nvPr/>
            </p:nvPicPr>
            <p:blipFill>
              <a:blip r:embed="rId5"/>
              <a:srcRect/>
              <a:stretch>
                <a:fillRect/>
              </a:stretch>
            </p:blipFill>
            <p:spPr bwMode="auto">
              <a:xfrm>
                <a:off x="4320" y="3312"/>
                <a:ext cx="419" cy="76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2057" name="Picture 9" descr="Hinh dong"/>
              <p:cNvPicPr>
                <a:picLocks noChangeAspect="1" noChangeArrowheads="1" noCrop="1"/>
              </p:cNvPicPr>
              <p:nvPr/>
            </p:nvPicPr>
            <p:blipFill>
              <a:blip r:embed="rId5"/>
              <a:srcRect/>
              <a:stretch>
                <a:fillRect/>
              </a:stretch>
            </p:blipFill>
            <p:spPr bwMode="auto">
              <a:xfrm rot="1803027">
                <a:off x="4411" y="3533"/>
                <a:ext cx="398" cy="67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2058" name="Picture 10" descr="Hinh dong"/>
              <p:cNvPicPr>
                <a:picLocks noChangeAspect="1" noChangeArrowheads="1" noCrop="1"/>
              </p:cNvPicPr>
              <p:nvPr/>
            </p:nvPicPr>
            <p:blipFill>
              <a:blip r:embed="rId5"/>
              <a:srcRect/>
              <a:stretch>
                <a:fillRect/>
              </a:stretch>
            </p:blipFill>
            <p:spPr bwMode="auto">
              <a:xfrm rot="-553361">
                <a:off x="3935" y="3316"/>
                <a:ext cx="385" cy="78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2059" name="Picture 11" descr="Hinh dong"/>
              <p:cNvPicPr>
                <a:picLocks noChangeAspect="1" noChangeArrowheads="1" noCrop="1"/>
              </p:cNvPicPr>
              <p:nvPr/>
            </p:nvPicPr>
            <p:blipFill>
              <a:blip r:embed="rId5"/>
              <a:srcRect/>
              <a:stretch>
                <a:fillRect/>
              </a:stretch>
            </p:blipFill>
            <p:spPr bwMode="auto">
              <a:xfrm rot="-819189">
                <a:off x="3792" y="3491"/>
                <a:ext cx="288" cy="67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500"/>
                                        <p:tgtEl>
                                          <p:spTgt spid="5427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500"/>
                                        <p:tgtEl>
                                          <p:spTgt spid="5427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500"/>
                                        <p:tgtEl>
                                          <p:spTgt spid="5427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276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 descr="lúa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342900"/>
            <a:ext cx="9601200" cy="7200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67" name="Picture 3" descr="0036">
            <a:hlinkClick r:id="rId3" action="ppaction://hlinksldjump"/>
          </p:cNvPr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305800" y="5562600"/>
            <a:ext cx="1066800" cy="1095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268" name="Text Box 4"/>
          <p:cNvSpPr txBox="1">
            <a:spLocks noChangeArrowheads="1"/>
          </p:cNvSpPr>
          <p:nvPr/>
        </p:nvSpPr>
        <p:spPr bwMode="auto">
          <a:xfrm>
            <a:off x="2438400" y="914400"/>
            <a:ext cx="4495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vi-VN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269" name="Text Box 6"/>
          <p:cNvSpPr txBox="1">
            <a:spLocks noChangeArrowheads="1"/>
          </p:cNvSpPr>
          <p:nvPr/>
        </p:nvSpPr>
        <p:spPr bwMode="auto">
          <a:xfrm>
            <a:off x="3352800" y="381000"/>
            <a:ext cx="4114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u="sng">
                <a:latin typeface="Times New Roman" pitchFamily="18" charset="0"/>
                <a:cs typeface="Times New Roman" pitchFamily="18" charset="0"/>
              </a:rPr>
              <a:t>Tập </a:t>
            </a:r>
            <a:r>
              <a:rPr lang="vi-VN" sz="2800" b="1" u="sng">
                <a:latin typeface="Times New Roman" pitchFamily="18" charset="0"/>
                <a:cs typeface="Times New Roman" pitchFamily="18" charset="0"/>
              </a:rPr>
              <a:t>đ</a:t>
            </a:r>
            <a:r>
              <a:rPr lang="en-US" sz="2800" b="1" u="sng">
                <a:latin typeface="Times New Roman" pitchFamily="18" charset="0"/>
                <a:cs typeface="Times New Roman" pitchFamily="18" charset="0"/>
              </a:rPr>
              <a:t>ọc</a:t>
            </a:r>
            <a:r>
              <a:rPr lang="en-US" sz="2800"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11270" name="Text Box 7"/>
          <p:cNvSpPr txBox="1">
            <a:spLocks noChangeArrowheads="1"/>
          </p:cNvSpPr>
          <p:nvPr/>
        </p:nvSpPr>
        <p:spPr bwMode="auto">
          <a:xfrm>
            <a:off x="1828800" y="914400"/>
            <a:ext cx="7772400" cy="16312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Tôm Càng và Cá Con</a:t>
            </a:r>
            <a:endParaRPr lang="en-US" sz="24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spcBef>
                <a:spcPct val="50000"/>
              </a:spcBef>
            </a:pPr>
            <a:r>
              <a:rPr lang="en-US" sz="24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</a:t>
            </a:r>
            <a:r>
              <a:rPr lang="en-US" sz="2400" b="1" i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Theo Tr</a:t>
            </a:r>
            <a:r>
              <a:rPr lang="vi-VN" sz="2400" b="1" i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ươ</a:t>
            </a:r>
            <a:r>
              <a:rPr lang="en-US" sz="2400" b="1" i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 Mĩ Đức, Tú Nguyệt</a:t>
            </a:r>
          </a:p>
          <a:p>
            <a:pPr algn="ctr">
              <a:spcBef>
                <a:spcPct val="50000"/>
              </a:spcBef>
            </a:pPr>
            <a:endParaRPr lang="en-US" sz="2400" b="1" i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271" name="AutoShape 8"/>
          <p:cNvSpPr>
            <a:spLocks noChangeArrowheads="1"/>
          </p:cNvSpPr>
          <p:nvPr/>
        </p:nvSpPr>
        <p:spPr bwMode="auto">
          <a:xfrm>
            <a:off x="1143000" y="2971800"/>
            <a:ext cx="7391400" cy="1371600"/>
          </a:xfrm>
          <a:prstGeom prst="ribbon">
            <a:avLst>
              <a:gd name="adj1" fmla="val 12500"/>
              <a:gd name="adj2" fmla="val 50000"/>
            </a:avLst>
          </a:prstGeom>
          <a:solidFill>
            <a:srgbClr val="EDFCA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272" name="Text Box 9"/>
          <p:cNvSpPr txBox="1">
            <a:spLocks noChangeArrowheads="1"/>
          </p:cNvSpPr>
          <p:nvPr/>
        </p:nvSpPr>
        <p:spPr bwMode="auto">
          <a:xfrm>
            <a:off x="3048000" y="3352800"/>
            <a:ext cx="3581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ĐỌC ĐỒNG THANH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ext Box 2"/>
          <p:cNvSpPr txBox="1">
            <a:spLocks noChangeArrowheads="1"/>
          </p:cNvSpPr>
          <p:nvPr/>
        </p:nvSpPr>
        <p:spPr bwMode="auto">
          <a:xfrm>
            <a:off x="304800" y="-17463"/>
            <a:ext cx="7924800" cy="5238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u="sng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Tập đọc:</a:t>
            </a:r>
          </a:p>
        </p:txBody>
      </p:sp>
      <p:sp>
        <p:nvSpPr>
          <p:cNvPr id="12291" name="Text Box 3"/>
          <p:cNvSpPr txBox="1">
            <a:spLocks noChangeArrowheads="1"/>
          </p:cNvSpPr>
          <p:nvPr/>
        </p:nvSpPr>
        <p:spPr bwMode="auto">
          <a:xfrm>
            <a:off x="2362200" y="609600"/>
            <a:ext cx="54102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Tôm Càng và Cá Con</a:t>
            </a:r>
            <a:endParaRPr lang="en-US" sz="24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ct val="50000"/>
              </a:spcBef>
            </a:pPr>
            <a:endParaRPr lang="en-US" sz="24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292" name="Rectangle 4"/>
          <p:cNvSpPr>
            <a:spLocks noChangeArrowheads="1"/>
          </p:cNvSpPr>
          <p:nvPr/>
        </p:nvSpPr>
        <p:spPr bwMode="auto">
          <a:xfrm>
            <a:off x="0" y="1752600"/>
            <a:ext cx="4876800" cy="5105400"/>
          </a:xfrm>
          <a:prstGeom prst="rect">
            <a:avLst/>
          </a:prstGeom>
          <a:solidFill>
            <a:srgbClr val="EDFCA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vi-VN" sz="28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293" name="Rectangle 5"/>
          <p:cNvSpPr>
            <a:spLocks noChangeArrowheads="1"/>
          </p:cNvSpPr>
          <p:nvPr/>
        </p:nvSpPr>
        <p:spPr bwMode="auto">
          <a:xfrm>
            <a:off x="4876800" y="1752600"/>
            <a:ext cx="4267200" cy="5105400"/>
          </a:xfrm>
          <a:prstGeom prst="rect">
            <a:avLst/>
          </a:prstGeom>
          <a:solidFill>
            <a:srgbClr val="EDFCA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294" name="Text Box 6"/>
          <p:cNvSpPr txBox="1">
            <a:spLocks noChangeArrowheads="1"/>
          </p:cNvSpPr>
          <p:nvPr/>
        </p:nvSpPr>
        <p:spPr bwMode="auto">
          <a:xfrm>
            <a:off x="3657600" y="1066800"/>
            <a:ext cx="5029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i="1">
                <a:latin typeface="Times New Roman" pitchFamily="18" charset="0"/>
                <a:cs typeface="Times New Roman" pitchFamily="18" charset="0"/>
              </a:rPr>
              <a:t>Theo Tr</a:t>
            </a:r>
            <a:r>
              <a:rPr lang="vi-VN" sz="2400" i="1">
                <a:latin typeface="Times New Roman" pitchFamily="18" charset="0"/>
                <a:cs typeface="Times New Roman" pitchFamily="18" charset="0"/>
              </a:rPr>
              <a:t>ươ</a:t>
            </a:r>
            <a:r>
              <a:rPr lang="en-US" sz="2400" i="1">
                <a:latin typeface="Times New Roman" pitchFamily="18" charset="0"/>
                <a:cs typeface="Times New Roman" pitchFamily="18" charset="0"/>
              </a:rPr>
              <a:t>ng Mĩ Đức,  Tú  Nguyệt</a:t>
            </a:r>
          </a:p>
        </p:txBody>
      </p:sp>
      <p:sp>
        <p:nvSpPr>
          <p:cNvPr id="12295" name="Text Box 7"/>
          <p:cNvSpPr txBox="1">
            <a:spLocks noChangeArrowheads="1"/>
          </p:cNvSpPr>
          <p:nvPr/>
        </p:nvSpPr>
        <p:spPr bwMode="auto">
          <a:xfrm>
            <a:off x="457200" y="1752600"/>
            <a:ext cx="3048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>
                <a:latin typeface="Times New Roman" pitchFamily="18" charset="0"/>
                <a:cs typeface="Times New Roman" pitchFamily="18" charset="0"/>
              </a:rPr>
              <a:t>Luyện </a:t>
            </a:r>
            <a:r>
              <a:rPr lang="vi-VN" sz="2800">
                <a:latin typeface="Times New Roman" pitchFamily="18" charset="0"/>
                <a:cs typeface="Times New Roman" pitchFamily="18" charset="0"/>
              </a:rPr>
              <a:t>đ</a:t>
            </a:r>
            <a:r>
              <a:rPr lang="en-US" sz="2800">
                <a:latin typeface="Times New Roman" pitchFamily="18" charset="0"/>
                <a:cs typeface="Times New Roman" pitchFamily="18" charset="0"/>
              </a:rPr>
              <a:t>ọc </a:t>
            </a:r>
          </a:p>
        </p:txBody>
      </p:sp>
      <p:sp>
        <p:nvSpPr>
          <p:cNvPr id="12296" name="Text Box 8"/>
          <p:cNvSpPr txBox="1">
            <a:spLocks noChangeArrowheads="1"/>
          </p:cNvSpPr>
          <p:nvPr/>
        </p:nvSpPr>
        <p:spPr bwMode="auto">
          <a:xfrm>
            <a:off x="5334000" y="1752600"/>
            <a:ext cx="2590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u="sng">
                <a:latin typeface="Times New Roman" pitchFamily="18" charset="0"/>
                <a:cs typeface="Times New Roman" pitchFamily="18" charset="0"/>
              </a:rPr>
              <a:t>Tìm hiểu bài</a:t>
            </a:r>
          </a:p>
        </p:txBody>
      </p:sp>
      <p:sp>
        <p:nvSpPr>
          <p:cNvPr id="12297" name="Text Box 9"/>
          <p:cNvSpPr txBox="1">
            <a:spLocks noChangeArrowheads="1"/>
          </p:cNvSpPr>
          <p:nvPr/>
        </p:nvSpPr>
        <p:spPr bwMode="auto">
          <a:xfrm>
            <a:off x="990600" y="2209800"/>
            <a:ext cx="2819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latin typeface="Times New Roman" pitchFamily="18" charset="0"/>
                <a:cs typeface="Times New Roman" pitchFamily="18" charset="0"/>
              </a:rPr>
              <a:t> nắc nỏm, nó</a:t>
            </a:r>
          </a:p>
        </p:txBody>
      </p:sp>
      <p:sp>
        <p:nvSpPr>
          <p:cNvPr id="12298" name="Text Box 10"/>
          <p:cNvSpPr txBox="1">
            <a:spLocks noChangeArrowheads="1"/>
          </p:cNvSpPr>
          <p:nvPr/>
        </p:nvSpPr>
        <p:spPr bwMode="auto">
          <a:xfrm>
            <a:off x="1066800" y="2590800"/>
            <a:ext cx="2362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latin typeface="Times New Roman" pitchFamily="18" charset="0"/>
                <a:cs typeface="Times New Roman" pitchFamily="18" charset="0"/>
              </a:rPr>
              <a:t>l</a:t>
            </a:r>
            <a:r>
              <a:rPr lang="vi-VN" sz="2800">
                <a:latin typeface="Times New Roman" pitchFamily="18" charset="0"/>
                <a:cs typeface="Times New Roman" pitchFamily="18" charset="0"/>
              </a:rPr>
              <a:t>ư</a:t>
            </a:r>
            <a:r>
              <a:rPr lang="en-US" sz="2800">
                <a:latin typeface="Times New Roman" pitchFamily="18" charset="0"/>
                <a:cs typeface="Times New Roman" pitchFamily="18" charset="0"/>
              </a:rPr>
              <a:t>ợn,lao tới</a:t>
            </a:r>
          </a:p>
        </p:txBody>
      </p:sp>
      <p:sp>
        <p:nvSpPr>
          <p:cNvPr id="12299" name="Text Box 11"/>
          <p:cNvSpPr txBox="1">
            <a:spLocks noChangeArrowheads="1"/>
          </p:cNvSpPr>
          <p:nvPr/>
        </p:nvSpPr>
        <p:spPr bwMode="auto">
          <a:xfrm>
            <a:off x="1066800" y="3048000"/>
            <a:ext cx="32766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latin typeface="Times New Roman" pitchFamily="18" charset="0"/>
                <a:cs typeface="Times New Roman" pitchFamily="18" charset="0"/>
              </a:rPr>
              <a:t>ng</a:t>
            </a:r>
            <a:r>
              <a:rPr lang="en-US" sz="28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oắt</a:t>
            </a:r>
            <a:r>
              <a:rPr lang="en-US" sz="2800">
                <a:latin typeface="Times New Roman" pitchFamily="18" charset="0"/>
                <a:cs typeface="Times New Roman" pitchFamily="18" charset="0"/>
              </a:rPr>
              <a:t>, q</a:t>
            </a:r>
            <a:r>
              <a:rPr lang="en-US" sz="28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uẹo</a:t>
            </a:r>
            <a:r>
              <a:rPr lang="en-US" sz="280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uốn </a:t>
            </a:r>
            <a:r>
              <a:rPr lang="vi-VN" sz="280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đ</a:t>
            </a:r>
            <a:r>
              <a:rPr lang="en-US" sz="28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uôi</a:t>
            </a:r>
          </a:p>
        </p:txBody>
      </p:sp>
      <p:sp>
        <p:nvSpPr>
          <p:cNvPr id="12300" name="Text Box 12"/>
          <p:cNvSpPr txBox="1">
            <a:spLocks noChangeArrowheads="1"/>
          </p:cNvSpPr>
          <p:nvPr/>
        </p:nvSpPr>
        <p:spPr bwMode="auto">
          <a:xfrm>
            <a:off x="0" y="2133600"/>
            <a:ext cx="1905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Từ:</a:t>
            </a:r>
          </a:p>
        </p:txBody>
      </p:sp>
      <p:sp>
        <p:nvSpPr>
          <p:cNvPr id="12301" name="Text Box 13"/>
          <p:cNvSpPr txBox="1">
            <a:spLocks noChangeArrowheads="1"/>
          </p:cNvSpPr>
          <p:nvPr/>
        </p:nvSpPr>
        <p:spPr bwMode="auto">
          <a:xfrm>
            <a:off x="0" y="3657600"/>
            <a:ext cx="1219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800"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12302" name="Text Box 14"/>
          <p:cNvSpPr txBox="1">
            <a:spLocks noChangeArrowheads="1"/>
          </p:cNvSpPr>
          <p:nvPr/>
        </p:nvSpPr>
        <p:spPr bwMode="auto">
          <a:xfrm>
            <a:off x="0" y="4267200"/>
            <a:ext cx="48006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latin typeface="Times New Roman" pitchFamily="18" charset="0"/>
                <a:cs typeface="Times New Roman" pitchFamily="18" charset="0"/>
              </a:rPr>
              <a:t>-Chào Cá Con. Bạn cũng ở sông này sao?</a:t>
            </a:r>
          </a:p>
        </p:txBody>
      </p:sp>
      <p:sp>
        <p:nvSpPr>
          <p:cNvPr id="12303" name="Text Box 15"/>
          <p:cNvSpPr txBox="1">
            <a:spLocks noChangeArrowheads="1"/>
          </p:cNvSpPr>
          <p:nvPr/>
        </p:nvSpPr>
        <p:spPr bwMode="auto">
          <a:xfrm>
            <a:off x="0" y="5181600"/>
            <a:ext cx="4800600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latin typeface="Times New Roman" pitchFamily="18" charset="0"/>
                <a:cs typeface="Times New Roman" pitchFamily="18" charset="0"/>
              </a:rPr>
              <a:t>-Đuôi tôi vừa là mái chèo, vừa là bánh lái </a:t>
            </a:r>
            <a:r>
              <a:rPr lang="vi-VN" sz="2800">
                <a:latin typeface="Times New Roman" pitchFamily="18" charset="0"/>
                <a:cs typeface="Times New Roman" pitchFamily="18" charset="0"/>
              </a:rPr>
              <a:t>đ</a:t>
            </a:r>
            <a:r>
              <a:rPr lang="en-US" sz="2800">
                <a:latin typeface="Times New Roman" pitchFamily="18" charset="0"/>
                <a:cs typeface="Times New Roman" pitchFamily="18" charset="0"/>
              </a:rPr>
              <a:t>ấy.Bạn xem này!</a:t>
            </a:r>
          </a:p>
        </p:txBody>
      </p:sp>
      <p:sp>
        <p:nvSpPr>
          <p:cNvPr id="12304" name="Text Box 16"/>
          <p:cNvSpPr txBox="1">
            <a:spLocks noChangeArrowheads="1"/>
          </p:cNvSpPr>
          <p:nvPr/>
        </p:nvSpPr>
        <p:spPr bwMode="auto">
          <a:xfrm>
            <a:off x="685800" y="2209800"/>
            <a:ext cx="685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sz="2800"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12305" name="Text Box 17"/>
          <p:cNvSpPr txBox="1">
            <a:spLocks noChangeArrowheads="1"/>
          </p:cNvSpPr>
          <p:nvPr/>
        </p:nvSpPr>
        <p:spPr bwMode="auto">
          <a:xfrm>
            <a:off x="762000" y="2590800"/>
            <a:ext cx="609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</a:t>
            </a:r>
            <a:r>
              <a:rPr lang="en-US" sz="2800"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12306" name="Line 18"/>
          <p:cNvSpPr>
            <a:spLocks noChangeShapeType="1"/>
          </p:cNvSpPr>
          <p:nvPr/>
        </p:nvSpPr>
        <p:spPr bwMode="auto">
          <a:xfrm>
            <a:off x="152400" y="5181600"/>
            <a:ext cx="838200" cy="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307" name="Line 19"/>
          <p:cNvSpPr>
            <a:spLocks noChangeShapeType="1"/>
          </p:cNvSpPr>
          <p:nvPr/>
        </p:nvSpPr>
        <p:spPr bwMode="auto">
          <a:xfrm>
            <a:off x="2438400" y="5638800"/>
            <a:ext cx="1219200" cy="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308" name="Line 20"/>
          <p:cNvSpPr>
            <a:spLocks noChangeShapeType="1"/>
          </p:cNvSpPr>
          <p:nvPr/>
        </p:nvSpPr>
        <p:spPr bwMode="auto">
          <a:xfrm>
            <a:off x="457200" y="6096000"/>
            <a:ext cx="1066800" cy="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309" name="Line 21"/>
          <p:cNvSpPr>
            <a:spLocks noChangeShapeType="1"/>
          </p:cNvSpPr>
          <p:nvPr/>
        </p:nvSpPr>
        <p:spPr bwMode="auto">
          <a:xfrm>
            <a:off x="3048000" y="6096000"/>
            <a:ext cx="1066800" cy="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5862" name="Text Box 22"/>
          <p:cNvSpPr txBox="1">
            <a:spLocks noChangeArrowheads="1"/>
          </p:cNvSpPr>
          <p:nvPr/>
        </p:nvSpPr>
        <p:spPr bwMode="auto">
          <a:xfrm>
            <a:off x="5334000" y="2590800"/>
            <a:ext cx="2743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latin typeface="Times New Roman" pitchFamily="18" charset="0"/>
                <a:cs typeface="Times New Roman" pitchFamily="18" charset="0"/>
              </a:rPr>
              <a:t>búng càng</a:t>
            </a:r>
          </a:p>
        </p:txBody>
      </p:sp>
      <p:sp>
        <p:nvSpPr>
          <p:cNvPr id="35863" name="AutoShape 23"/>
          <p:cNvSpPr>
            <a:spLocks noChangeArrowheads="1"/>
          </p:cNvSpPr>
          <p:nvPr/>
        </p:nvSpPr>
        <p:spPr bwMode="auto">
          <a:xfrm>
            <a:off x="5029200" y="3733800"/>
            <a:ext cx="4114800" cy="2514600"/>
          </a:xfrm>
          <a:prstGeom prst="cloudCallout">
            <a:avLst>
              <a:gd name="adj1" fmla="val -43208"/>
              <a:gd name="adj2" fmla="val 70394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en-US" sz="2800">
                <a:latin typeface="Times New Roman" pitchFamily="18" charset="0"/>
                <a:cs typeface="Times New Roman" pitchFamily="18" charset="0"/>
              </a:rPr>
              <a:t>Co mình lại rồi dùng càng </a:t>
            </a:r>
            <a:r>
              <a:rPr lang="vi-VN" sz="2800">
                <a:latin typeface="Times New Roman" pitchFamily="18" charset="0"/>
                <a:cs typeface="Times New Roman" pitchFamily="18" charset="0"/>
              </a:rPr>
              <a:t>đ</a:t>
            </a:r>
            <a:r>
              <a:rPr lang="en-US" sz="2800">
                <a:latin typeface="Times New Roman" pitchFamily="18" charset="0"/>
                <a:cs typeface="Times New Roman" pitchFamily="18" charset="0"/>
              </a:rPr>
              <a:t>ẩy mình vọt lên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58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58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58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58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58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358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/>
                                        <p:tgtEl>
                                          <p:spTgt spid="358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8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62" grpId="0"/>
      <p:bldP spid="35863" grpId="0" animBg="1"/>
      <p:bldP spid="35863" grpId="1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 descr="lúa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457200" y="0"/>
            <a:ext cx="9601200" cy="7200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15" name="Picture 3" descr="img257"/>
          <p:cNvPicPr>
            <a:picLocks noGrp="1" noChangeAspect="1" noChangeArrowheads="1"/>
          </p:cNvPicPr>
          <p:nvPr>
            <p:ph/>
          </p:nvPr>
        </p:nvPicPr>
        <p:blipFill>
          <a:blip r:embed="rId3"/>
          <a:srcRect/>
          <a:stretch>
            <a:fillRect/>
          </a:stretch>
        </p:blipFill>
        <p:spPr>
          <a:xfrm>
            <a:off x="0" y="0"/>
            <a:ext cx="9144000" cy="6858000"/>
          </a:xfrm>
          <a:noFill/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 Box 2"/>
          <p:cNvSpPr txBox="1">
            <a:spLocks noChangeArrowheads="1"/>
          </p:cNvSpPr>
          <p:nvPr/>
        </p:nvSpPr>
        <p:spPr bwMode="auto">
          <a:xfrm>
            <a:off x="304800" y="-17463"/>
            <a:ext cx="7924800" cy="5238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u="sng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Tập đọc:</a:t>
            </a:r>
          </a:p>
        </p:txBody>
      </p:sp>
      <p:sp>
        <p:nvSpPr>
          <p:cNvPr id="14339" name="Text Box 3"/>
          <p:cNvSpPr txBox="1">
            <a:spLocks noChangeArrowheads="1"/>
          </p:cNvSpPr>
          <p:nvPr/>
        </p:nvSpPr>
        <p:spPr bwMode="auto">
          <a:xfrm>
            <a:off x="2362200" y="609600"/>
            <a:ext cx="54102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Tôm Càng và Cá Con</a:t>
            </a:r>
            <a:endParaRPr lang="en-US" sz="24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ct val="50000"/>
              </a:spcBef>
            </a:pPr>
            <a:endParaRPr lang="en-US" sz="24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340" name="Rectangle 4"/>
          <p:cNvSpPr>
            <a:spLocks noChangeArrowheads="1"/>
          </p:cNvSpPr>
          <p:nvPr/>
        </p:nvSpPr>
        <p:spPr bwMode="auto">
          <a:xfrm>
            <a:off x="0" y="1752600"/>
            <a:ext cx="4876800" cy="5105400"/>
          </a:xfrm>
          <a:prstGeom prst="rect">
            <a:avLst/>
          </a:prstGeom>
          <a:solidFill>
            <a:srgbClr val="EDFCA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vi-VN" sz="28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341" name="Rectangle 5"/>
          <p:cNvSpPr>
            <a:spLocks noChangeArrowheads="1"/>
          </p:cNvSpPr>
          <p:nvPr/>
        </p:nvSpPr>
        <p:spPr bwMode="auto">
          <a:xfrm>
            <a:off x="4876800" y="1752600"/>
            <a:ext cx="4267200" cy="5105400"/>
          </a:xfrm>
          <a:prstGeom prst="rect">
            <a:avLst/>
          </a:prstGeom>
          <a:solidFill>
            <a:srgbClr val="EDFCA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342" name="Text Box 6"/>
          <p:cNvSpPr txBox="1">
            <a:spLocks noChangeArrowheads="1"/>
          </p:cNvSpPr>
          <p:nvPr/>
        </p:nvSpPr>
        <p:spPr bwMode="auto">
          <a:xfrm>
            <a:off x="3657600" y="1066800"/>
            <a:ext cx="5029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i="1">
                <a:latin typeface="Times New Roman" pitchFamily="18" charset="0"/>
                <a:cs typeface="Times New Roman" pitchFamily="18" charset="0"/>
              </a:rPr>
              <a:t>Theo Tr</a:t>
            </a:r>
            <a:r>
              <a:rPr lang="vi-VN" sz="2400" i="1">
                <a:latin typeface="Times New Roman" pitchFamily="18" charset="0"/>
                <a:cs typeface="Times New Roman" pitchFamily="18" charset="0"/>
              </a:rPr>
              <a:t>ươ</a:t>
            </a:r>
            <a:r>
              <a:rPr lang="en-US" sz="2400" i="1">
                <a:latin typeface="Times New Roman" pitchFamily="18" charset="0"/>
                <a:cs typeface="Times New Roman" pitchFamily="18" charset="0"/>
              </a:rPr>
              <a:t>ng Mĩ Đức,  Tú  Nguyệt</a:t>
            </a:r>
          </a:p>
        </p:txBody>
      </p:sp>
      <p:sp>
        <p:nvSpPr>
          <p:cNvPr id="14343" name="Text Box 7"/>
          <p:cNvSpPr txBox="1">
            <a:spLocks noChangeArrowheads="1"/>
          </p:cNvSpPr>
          <p:nvPr/>
        </p:nvSpPr>
        <p:spPr bwMode="auto">
          <a:xfrm>
            <a:off x="457200" y="1752600"/>
            <a:ext cx="3048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>
                <a:latin typeface="Times New Roman" pitchFamily="18" charset="0"/>
                <a:cs typeface="Times New Roman" pitchFamily="18" charset="0"/>
              </a:rPr>
              <a:t>Luyện </a:t>
            </a:r>
            <a:r>
              <a:rPr lang="vi-VN" sz="2800">
                <a:latin typeface="Times New Roman" pitchFamily="18" charset="0"/>
                <a:cs typeface="Times New Roman" pitchFamily="18" charset="0"/>
              </a:rPr>
              <a:t>đ</a:t>
            </a:r>
            <a:r>
              <a:rPr lang="en-US" sz="2800">
                <a:latin typeface="Times New Roman" pitchFamily="18" charset="0"/>
                <a:cs typeface="Times New Roman" pitchFamily="18" charset="0"/>
              </a:rPr>
              <a:t>ọc </a:t>
            </a:r>
          </a:p>
        </p:txBody>
      </p:sp>
      <p:sp>
        <p:nvSpPr>
          <p:cNvPr id="14344" name="Text Box 8"/>
          <p:cNvSpPr txBox="1">
            <a:spLocks noChangeArrowheads="1"/>
          </p:cNvSpPr>
          <p:nvPr/>
        </p:nvSpPr>
        <p:spPr bwMode="auto">
          <a:xfrm>
            <a:off x="5334000" y="1752600"/>
            <a:ext cx="2590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u="sng">
                <a:latin typeface="Times New Roman" pitchFamily="18" charset="0"/>
                <a:cs typeface="Times New Roman" pitchFamily="18" charset="0"/>
              </a:rPr>
              <a:t>Tìm hiểu bài</a:t>
            </a:r>
          </a:p>
        </p:txBody>
      </p:sp>
      <p:sp>
        <p:nvSpPr>
          <p:cNvPr id="14345" name="Text Box 9"/>
          <p:cNvSpPr txBox="1">
            <a:spLocks noChangeArrowheads="1"/>
          </p:cNvSpPr>
          <p:nvPr/>
        </p:nvSpPr>
        <p:spPr bwMode="auto">
          <a:xfrm>
            <a:off x="990600" y="2209800"/>
            <a:ext cx="2819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latin typeface="Times New Roman" pitchFamily="18" charset="0"/>
                <a:cs typeface="Times New Roman" pitchFamily="18" charset="0"/>
              </a:rPr>
              <a:t> nắc nỏm, nó</a:t>
            </a:r>
          </a:p>
        </p:txBody>
      </p:sp>
      <p:sp>
        <p:nvSpPr>
          <p:cNvPr id="14346" name="Text Box 10"/>
          <p:cNvSpPr txBox="1">
            <a:spLocks noChangeArrowheads="1"/>
          </p:cNvSpPr>
          <p:nvPr/>
        </p:nvSpPr>
        <p:spPr bwMode="auto">
          <a:xfrm>
            <a:off x="1066800" y="2590800"/>
            <a:ext cx="2362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latin typeface="Times New Roman" pitchFamily="18" charset="0"/>
                <a:cs typeface="Times New Roman" pitchFamily="18" charset="0"/>
              </a:rPr>
              <a:t>l</a:t>
            </a:r>
            <a:r>
              <a:rPr lang="vi-VN" sz="2800">
                <a:latin typeface="Times New Roman" pitchFamily="18" charset="0"/>
                <a:cs typeface="Times New Roman" pitchFamily="18" charset="0"/>
              </a:rPr>
              <a:t>ư</a:t>
            </a:r>
            <a:r>
              <a:rPr lang="en-US" sz="2800">
                <a:latin typeface="Times New Roman" pitchFamily="18" charset="0"/>
                <a:cs typeface="Times New Roman" pitchFamily="18" charset="0"/>
              </a:rPr>
              <a:t>ợn,lao tới</a:t>
            </a:r>
          </a:p>
        </p:txBody>
      </p:sp>
      <p:sp>
        <p:nvSpPr>
          <p:cNvPr id="14347" name="Text Box 11"/>
          <p:cNvSpPr txBox="1">
            <a:spLocks noChangeArrowheads="1"/>
          </p:cNvSpPr>
          <p:nvPr/>
        </p:nvSpPr>
        <p:spPr bwMode="auto">
          <a:xfrm>
            <a:off x="1066800" y="3048000"/>
            <a:ext cx="32766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latin typeface="Times New Roman" pitchFamily="18" charset="0"/>
                <a:cs typeface="Times New Roman" pitchFamily="18" charset="0"/>
              </a:rPr>
              <a:t>ng</a:t>
            </a:r>
            <a:r>
              <a:rPr lang="en-US" sz="28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oắt</a:t>
            </a:r>
            <a:r>
              <a:rPr lang="en-US" sz="2800">
                <a:latin typeface="Times New Roman" pitchFamily="18" charset="0"/>
                <a:cs typeface="Times New Roman" pitchFamily="18" charset="0"/>
              </a:rPr>
              <a:t>, q</a:t>
            </a:r>
            <a:r>
              <a:rPr lang="en-US" sz="28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uẹo</a:t>
            </a:r>
            <a:r>
              <a:rPr lang="en-US" sz="280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uốn </a:t>
            </a:r>
            <a:r>
              <a:rPr lang="vi-VN" sz="280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đ</a:t>
            </a:r>
            <a:r>
              <a:rPr lang="en-US" sz="28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uôi</a:t>
            </a:r>
          </a:p>
        </p:txBody>
      </p:sp>
      <p:sp>
        <p:nvSpPr>
          <p:cNvPr id="14348" name="Text Box 12"/>
          <p:cNvSpPr txBox="1">
            <a:spLocks noChangeArrowheads="1"/>
          </p:cNvSpPr>
          <p:nvPr/>
        </p:nvSpPr>
        <p:spPr bwMode="auto">
          <a:xfrm>
            <a:off x="0" y="2133600"/>
            <a:ext cx="1905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Từ:</a:t>
            </a:r>
          </a:p>
        </p:txBody>
      </p:sp>
      <p:sp>
        <p:nvSpPr>
          <p:cNvPr id="14349" name="Text Box 13"/>
          <p:cNvSpPr txBox="1">
            <a:spLocks noChangeArrowheads="1"/>
          </p:cNvSpPr>
          <p:nvPr/>
        </p:nvSpPr>
        <p:spPr bwMode="auto">
          <a:xfrm>
            <a:off x="0" y="3657600"/>
            <a:ext cx="1219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800"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14350" name="Text Box 14"/>
          <p:cNvSpPr txBox="1">
            <a:spLocks noChangeArrowheads="1"/>
          </p:cNvSpPr>
          <p:nvPr/>
        </p:nvSpPr>
        <p:spPr bwMode="auto">
          <a:xfrm>
            <a:off x="0" y="4267200"/>
            <a:ext cx="48006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latin typeface="Times New Roman" pitchFamily="18" charset="0"/>
                <a:cs typeface="Times New Roman" pitchFamily="18" charset="0"/>
              </a:rPr>
              <a:t>-Chào Cá Con. Bạn cũng ở sông này sao?</a:t>
            </a:r>
          </a:p>
        </p:txBody>
      </p:sp>
      <p:sp>
        <p:nvSpPr>
          <p:cNvPr id="14351" name="Text Box 15"/>
          <p:cNvSpPr txBox="1">
            <a:spLocks noChangeArrowheads="1"/>
          </p:cNvSpPr>
          <p:nvPr/>
        </p:nvSpPr>
        <p:spPr bwMode="auto">
          <a:xfrm>
            <a:off x="0" y="5181600"/>
            <a:ext cx="4800600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latin typeface="Times New Roman" pitchFamily="18" charset="0"/>
                <a:cs typeface="Times New Roman" pitchFamily="18" charset="0"/>
              </a:rPr>
              <a:t>-Đuôi tôi vừa là mái chèo, vừa là bánh lái </a:t>
            </a:r>
            <a:r>
              <a:rPr lang="vi-VN" sz="2800">
                <a:latin typeface="Times New Roman" pitchFamily="18" charset="0"/>
                <a:cs typeface="Times New Roman" pitchFamily="18" charset="0"/>
              </a:rPr>
              <a:t>đ</a:t>
            </a:r>
            <a:r>
              <a:rPr lang="en-US" sz="2800">
                <a:latin typeface="Times New Roman" pitchFamily="18" charset="0"/>
                <a:cs typeface="Times New Roman" pitchFamily="18" charset="0"/>
              </a:rPr>
              <a:t>ấy.Bạn xem này!</a:t>
            </a:r>
          </a:p>
        </p:txBody>
      </p:sp>
      <p:sp>
        <p:nvSpPr>
          <p:cNvPr id="14352" name="Text Box 16"/>
          <p:cNvSpPr txBox="1">
            <a:spLocks noChangeArrowheads="1"/>
          </p:cNvSpPr>
          <p:nvPr/>
        </p:nvSpPr>
        <p:spPr bwMode="auto">
          <a:xfrm>
            <a:off x="685800" y="2209800"/>
            <a:ext cx="685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sz="2800"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14353" name="Text Box 17"/>
          <p:cNvSpPr txBox="1">
            <a:spLocks noChangeArrowheads="1"/>
          </p:cNvSpPr>
          <p:nvPr/>
        </p:nvSpPr>
        <p:spPr bwMode="auto">
          <a:xfrm>
            <a:off x="762000" y="2590800"/>
            <a:ext cx="609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</a:t>
            </a:r>
            <a:r>
              <a:rPr lang="en-US" sz="2800"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14354" name="Line 18"/>
          <p:cNvSpPr>
            <a:spLocks noChangeShapeType="1"/>
          </p:cNvSpPr>
          <p:nvPr/>
        </p:nvSpPr>
        <p:spPr bwMode="auto">
          <a:xfrm>
            <a:off x="152400" y="5181600"/>
            <a:ext cx="838200" cy="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355" name="Line 19"/>
          <p:cNvSpPr>
            <a:spLocks noChangeShapeType="1"/>
          </p:cNvSpPr>
          <p:nvPr/>
        </p:nvSpPr>
        <p:spPr bwMode="auto">
          <a:xfrm>
            <a:off x="2438400" y="5638800"/>
            <a:ext cx="1219200" cy="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356" name="Line 20"/>
          <p:cNvSpPr>
            <a:spLocks noChangeShapeType="1"/>
          </p:cNvSpPr>
          <p:nvPr/>
        </p:nvSpPr>
        <p:spPr bwMode="auto">
          <a:xfrm>
            <a:off x="457200" y="6096000"/>
            <a:ext cx="1066800" cy="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357" name="Line 21"/>
          <p:cNvSpPr>
            <a:spLocks noChangeShapeType="1"/>
          </p:cNvSpPr>
          <p:nvPr/>
        </p:nvSpPr>
        <p:spPr bwMode="auto">
          <a:xfrm>
            <a:off x="3048000" y="6096000"/>
            <a:ext cx="1066800" cy="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358" name="Text Box 22"/>
          <p:cNvSpPr txBox="1">
            <a:spLocks noChangeArrowheads="1"/>
          </p:cNvSpPr>
          <p:nvPr/>
        </p:nvSpPr>
        <p:spPr bwMode="auto">
          <a:xfrm>
            <a:off x="5334000" y="2590800"/>
            <a:ext cx="2743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latin typeface="Times New Roman" pitchFamily="18" charset="0"/>
                <a:cs typeface="Times New Roman" pitchFamily="18" charset="0"/>
              </a:rPr>
              <a:t>búng càng</a:t>
            </a:r>
          </a:p>
        </p:txBody>
      </p:sp>
      <p:sp>
        <p:nvSpPr>
          <p:cNvPr id="37911" name="AutoShape 23"/>
          <p:cNvSpPr>
            <a:spLocks noChangeArrowheads="1"/>
          </p:cNvSpPr>
          <p:nvPr/>
        </p:nvSpPr>
        <p:spPr bwMode="auto">
          <a:xfrm>
            <a:off x="5029200" y="3733800"/>
            <a:ext cx="4114800" cy="2514600"/>
          </a:xfrm>
          <a:prstGeom prst="cloudCallout">
            <a:avLst>
              <a:gd name="adj1" fmla="val -43208"/>
              <a:gd name="adj2" fmla="val 70394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en-US" sz="2800">
                <a:latin typeface="Times New Roman" pitchFamily="18" charset="0"/>
                <a:cs typeface="Times New Roman" pitchFamily="18" charset="0"/>
              </a:rPr>
              <a:t>Khen luôn miệng tỏ ý thán phục.</a:t>
            </a:r>
          </a:p>
        </p:txBody>
      </p:sp>
      <p:sp>
        <p:nvSpPr>
          <p:cNvPr id="37912" name="Text Box 24"/>
          <p:cNvSpPr txBox="1">
            <a:spLocks noChangeArrowheads="1"/>
          </p:cNvSpPr>
          <p:nvPr/>
        </p:nvSpPr>
        <p:spPr bwMode="auto">
          <a:xfrm>
            <a:off x="5486400" y="3276600"/>
            <a:ext cx="2286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latin typeface="Times New Roman" pitchFamily="18" charset="0"/>
                <a:cs typeface="Times New Roman" pitchFamily="18" charset="0"/>
              </a:rPr>
              <a:t>nắc nỏm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79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79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79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79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8" dur="500"/>
                                        <p:tgtEl>
                                          <p:spTgt spid="379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379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9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911" grpId="0" animBg="1"/>
      <p:bldP spid="37911" grpId="1" animBg="1"/>
      <p:bldP spid="3791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 Box 2"/>
          <p:cNvSpPr txBox="1">
            <a:spLocks noChangeArrowheads="1"/>
          </p:cNvSpPr>
          <p:nvPr/>
        </p:nvSpPr>
        <p:spPr bwMode="auto">
          <a:xfrm>
            <a:off x="304800" y="-17463"/>
            <a:ext cx="7924800" cy="5238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u="sng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Tập đọc:</a:t>
            </a:r>
          </a:p>
        </p:txBody>
      </p:sp>
      <p:sp>
        <p:nvSpPr>
          <p:cNvPr id="15363" name="Text Box 3"/>
          <p:cNvSpPr txBox="1">
            <a:spLocks noChangeArrowheads="1"/>
          </p:cNvSpPr>
          <p:nvPr/>
        </p:nvSpPr>
        <p:spPr bwMode="auto">
          <a:xfrm>
            <a:off x="2362200" y="609600"/>
            <a:ext cx="54102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Tôm Càng và Cá Con</a:t>
            </a:r>
            <a:endParaRPr lang="en-US" sz="24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ct val="50000"/>
              </a:spcBef>
            </a:pPr>
            <a:endParaRPr lang="en-US" sz="24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364" name="Rectangle 4"/>
          <p:cNvSpPr>
            <a:spLocks noChangeArrowheads="1"/>
          </p:cNvSpPr>
          <p:nvPr/>
        </p:nvSpPr>
        <p:spPr bwMode="auto">
          <a:xfrm>
            <a:off x="0" y="1752600"/>
            <a:ext cx="4876800" cy="5105400"/>
          </a:xfrm>
          <a:prstGeom prst="rect">
            <a:avLst/>
          </a:prstGeom>
          <a:solidFill>
            <a:srgbClr val="EDFCA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vi-VN" sz="28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365" name="Rectangle 5"/>
          <p:cNvSpPr>
            <a:spLocks noChangeArrowheads="1"/>
          </p:cNvSpPr>
          <p:nvPr/>
        </p:nvSpPr>
        <p:spPr bwMode="auto">
          <a:xfrm>
            <a:off x="4876800" y="1752600"/>
            <a:ext cx="4267200" cy="5105400"/>
          </a:xfrm>
          <a:prstGeom prst="rect">
            <a:avLst/>
          </a:prstGeom>
          <a:solidFill>
            <a:srgbClr val="EDFCA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366" name="Text Box 6"/>
          <p:cNvSpPr txBox="1">
            <a:spLocks noChangeArrowheads="1"/>
          </p:cNvSpPr>
          <p:nvPr/>
        </p:nvSpPr>
        <p:spPr bwMode="auto">
          <a:xfrm>
            <a:off x="3657600" y="1066800"/>
            <a:ext cx="5029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i="1">
                <a:latin typeface="Times New Roman" pitchFamily="18" charset="0"/>
                <a:cs typeface="Times New Roman" pitchFamily="18" charset="0"/>
              </a:rPr>
              <a:t>Theo Tr</a:t>
            </a:r>
            <a:r>
              <a:rPr lang="vi-VN" sz="2400" i="1">
                <a:latin typeface="Times New Roman" pitchFamily="18" charset="0"/>
                <a:cs typeface="Times New Roman" pitchFamily="18" charset="0"/>
              </a:rPr>
              <a:t>ươ</a:t>
            </a:r>
            <a:r>
              <a:rPr lang="en-US" sz="2400" i="1">
                <a:latin typeface="Times New Roman" pitchFamily="18" charset="0"/>
                <a:cs typeface="Times New Roman" pitchFamily="18" charset="0"/>
              </a:rPr>
              <a:t>ng Mĩ Đức, Tú  Nguyệt</a:t>
            </a:r>
          </a:p>
        </p:txBody>
      </p:sp>
      <p:sp>
        <p:nvSpPr>
          <p:cNvPr id="15367" name="Text Box 7"/>
          <p:cNvSpPr txBox="1">
            <a:spLocks noChangeArrowheads="1"/>
          </p:cNvSpPr>
          <p:nvPr/>
        </p:nvSpPr>
        <p:spPr bwMode="auto">
          <a:xfrm>
            <a:off x="457200" y="1752600"/>
            <a:ext cx="3048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u="sng">
                <a:latin typeface="Times New Roman" pitchFamily="18" charset="0"/>
                <a:cs typeface="Times New Roman" pitchFamily="18" charset="0"/>
              </a:rPr>
              <a:t>Luyện </a:t>
            </a:r>
            <a:r>
              <a:rPr lang="vi-VN" sz="2800" u="sng">
                <a:latin typeface="Times New Roman" pitchFamily="18" charset="0"/>
                <a:cs typeface="Times New Roman" pitchFamily="18" charset="0"/>
              </a:rPr>
              <a:t>đ</a:t>
            </a:r>
            <a:r>
              <a:rPr lang="en-US" sz="2800" u="sng">
                <a:latin typeface="Times New Roman" pitchFamily="18" charset="0"/>
                <a:cs typeface="Times New Roman" pitchFamily="18" charset="0"/>
              </a:rPr>
              <a:t>ọc </a:t>
            </a:r>
          </a:p>
        </p:txBody>
      </p:sp>
      <p:sp>
        <p:nvSpPr>
          <p:cNvPr id="15368" name="Text Box 8"/>
          <p:cNvSpPr txBox="1">
            <a:spLocks noChangeArrowheads="1"/>
          </p:cNvSpPr>
          <p:nvPr/>
        </p:nvSpPr>
        <p:spPr bwMode="auto">
          <a:xfrm>
            <a:off x="5334000" y="1752600"/>
            <a:ext cx="2590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u="sng">
                <a:latin typeface="Times New Roman" pitchFamily="18" charset="0"/>
                <a:cs typeface="Times New Roman" pitchFamily="18" charset="0"/>
              </a:rPr>
              <a:t>Tìm hiểu bài</a:t>
            </a:r>
          </a:p>
        </p:txBody>
      </p:sp>
      <p:sp>
        <p:nvSpPr>
          <p:cNvPr id="15369" name="Text Box 9"/>
          <p:cNvSpPr txBox="1">
            <a:spLocks noChangeArrowheads="1"/>
          </p:cNvSpPr>
          <p:nvPr/>
        </p:nvSpPr>
        <p:spPr bwMode="auto">
          <a:xfrm>
            <a:off x="990600" y="2209800"/>
            <a:ext cx="2819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latin typeface="Times New Roman" pitchFamily="18" charset="0"/>
                <a:cs typeface="Times New Roman" pitchFamily="18" charset="0"/>
              </a:rPr>
              <a:t> nắc nỏm, nó</a:t>
            </a:r>
          </a:p>
        </p:txBody>
      </p:sp>
      <p:sp>
        <p:nvSpPr>
          <p:cNvPr id="15370" name="Text Box 10"/>
          <p:cNvSpPr txBox="1">
            <a:spLocks noChangeArrowheads="1"/>
          </p:cNvSpPr>
          <p:nvPr/>
        </p:nvSpPr>
        <p:spPr bwMode="auto">
          <a:xfrm>
            <a:off x="1066800" y="2590800"/>
            <a:ext cx="2362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latin typeface="Times New Roman" pitchFamily="18" charset="0"/>
                <a:cs typeface="Times New Roman" pitchFamily="18" charset="0"/>
              </a:rPr>
              <a:t>l</a:t>
            </a:r>
            <a:r>
              <a:rPr lang="vi-VN" sz="2800">
                <a:latin typeface="Times New Roman" pitchFamily="18" charset="0"/>
                <a:cs typeface="Times New Roman" pitchFamily="18" charset="0"/>
              </a:rPr>
              <a:t>ư</a:t>
            </a:r>
            <a:r>
              <a:rPr lang="en-US" sz="2800">
                <a:latin typeface="Times New Roman" pitchFamily="18" charset="0"/>
                <a:cs typeface="Times New Roman" pitchFamily="18" charset="0"/>
              </a:rPr>
              <a:t>ợn,lao tới</a:t>
            </a:r>
          </a:p>
        </p:txBody>
      </p:sp>
      <p:sp>
        <p:nvSpPr>
          <p:cNvPr id="15371" name="Text Box 11"/>
          <p:cNvSpPr txBox="1">
            <a:spLocks noChangeArrowheads="1"/>
          </p:cNvSpPr>
          <p:nvPr/>
        </p:nvSpPr>
        <p:spPr bwMode="auto">
          <a:xfrm>
            <a:off x="1066800" y="3048000"/>
            <a:ext cx="32766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latin typeface="Times New Roman" pitchFamily="18" charset="0"/>
                <a:cs typeface="Times New Roman" pitchFamily="18" charset="0"/>
              </a:rPr>
              <a:t>ng</a:t>
            </a:r>
            <a:r>
              <a:rPr lang="en-US" sz="28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oắt</a:t>
            </a:r>
            <a:r>
              <a:rPr lang="en-US" sz="2800">
                <a:latin typeface="Times New Roman" pitchFamily="18" charset="0"/>
                <a:cs typeface="Times New Roman" pitchFamily="18" charset="0"/>
              </a:rPr>
              <a:t>, qu</a:t>
            </a:r>
            <a:r>
              <a:rPr lang="en-US" sz="28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ẹo</a:t>
            </a:r>
            <a:r>
              <a:rPr lang="en-US" sz="280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uốn </a:t>
            </a:r>
            <a:r>
              <a:rPr lang="vi-VN" sz="280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đ</a:t>
            </a:r>
            <a:r>
              <a:rPr lang="en-US" sz="28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uôi</a:t>
            </a:r>
          </a:p>
        </p:txBody>
      </p:sp>
      <p:sp>
        <p:nvSpPr>
          <p:cNvPr id="15372" name="Text Box 12"/>
          <p:cNvSpPr txBox="1">
            <a:spLocks noChangeArrowheads="1"/>
          </p:cNvSpPr>
          <p:nvPr/>
        </p:nvSpPr>
        <p:spPr bwMode="auto">
          <a:xfrm>
            <a:off x="0" y="2133600"/>
            <a:ext cx="1905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Từ:</a:t>
            </a:r>
          </a:p>
        </p:txBody>
      </p:sp>
      <p:sp>
        <p:nvSpPr>
          <p:cNvPr id="15373" name="Text Box 13"/>
          <p:cNvSpPr txBox="1">
            <a:spLocks noChangeArrowheads="1"/>
          </p:cNvSpPr>
          <p:nvPr/>
        </p:nvSpPr>
        <p:spPr bwMode="auto">
          <a:xfrm>
            <a:off x="0" y="3657600"/>
            <a:ext cx="1219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800"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15374" name="Text Box 14"/>
          <p:cNvSpPr txBox="1">
            <a:spLocks noChangeArrowheads="1"/>
          </p:cNvSpPr>
          <p:nvPr/>
        </p:nvSpPr>
        <p:spPr bwMode="auto">
          <a:xfrm>
            <a:off x="0" y="4267200"/>
            <a:ext cx="48006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latin typeface="Times New Roman" pitchFamily="18" charset="0"/>
                <a:cs typeface="Times New Roman" pitchFamily="18" charset="0"/>
              </a:rPr>
              <a:t>-Chào Cá Con. Bạn cũng ở sông này sao?</a:t>
            </a:r>
          </a:p>
        </p:txBody>
      </p:sp>
      <p:sp>
        <p:nvSpPr>
          <p:cNvPr id="15375" name="Text Box 15"/>
          <p:cNvSpPr txBox="1">
            <a:spLocks noChangeArrowheads="1"/>
          </p:cNvSpPr>
          <p:nvPr/>
        </p:nvSpPr>
        <p:spPr bwMode="auto">
          <a:xfrm>
            <a:off x="0" y="5181600"/>
            <a:ext cx="4800600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latin typeface="Times New Roman" pitchFamily="18" charset="0"/>
                <a:cs typeface="Times New Roman" pitchFamily="18" charset="0"/>
              </a:rPr>
              <a:t>-Đuôi tôi vừa là mái chèo, vừa là bánh lái </a:t>
            </a:r>
            <a:r>
              <a:rPr lang="vi-VN" sz="2800">
                <a:latin typeface="Times New Roman" pitchFamily="18" charset="0"/>
                <a:cs typeface="Times New Roman" pitchFamily="18" charset="0"/>
              </a:rPr>
              <a:t>đ</a:t>
            </a:r>
            <a:r>
              <a:rPr lang="en-US" sz="2800">
                <a:latin typeface="Times New Roman" pitchFamily="18" charset="0"/>
                <a:cs typeface="Times New Roman" pitchFamily="18" charset="0"/>
              </a:rPr>
              <a:t>ấy.Bạn xem này!</a:t>
            </a:r>
          </a:p>
        </p:txBody>
      </p:sp>
      <p:sp>
        <p:nvSpPr>
          <p:cNvPr id="15376" name="Text Box 16"/>
          <p:cNvSpPr txBox="1">
            <a:spLocks noChangeArrowheads="1"/>
          </p:cNvSpPr>
          <p:nvPr/>
        </p:nvSpPr>
        <p:spPr bwMode="auto">
          <a:xfrm>
            <a:off x="685800" y="2209800"/>
            <a:ext cx="685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sz="2800"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15377" name="Text Box 17"/>
          <p:cNvSpPr txBox="1">
            <a:spLocks noChangeArrowheads="1"/>
          </p:cNvSpPr>
          <p:nvPr/>
        </p:nvSpPr>
        <p:spPr bwMode="auto">
          <a:xfrm>
            <a:off x="762000" y="2590800"/>
            <a:ext cx="609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</a:t>
            </a:r>
            <a:r>
              <a:rPr lang="en-US" sz="2800"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15378" name="Line 18"/>
          <p:cNvSpPr>
            <a:spLocks noChangeShapeType="1"/>
          </p:cNvSpPr>
          <p:nvPr/>
        </p:nvSpPr>
        <p:spPr bwMode="auto">
          <a:xfrm>
            <a:off x="152400" y="5181600"/>
            <a:ext cx="838200" cy="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379" name="Line 19"/>
          <p:cNvSpPr>
            <a:spLocks noChangeShapeType="1"/>
          </p:cNvSpPr>
          <p:nvPr/>
        </p:nvSpPr>
        <p:spPr bwMode="auto">
          <a:xfrm>
            <a:off x="2438400" y="5638800"/>
            <a:ext cx="1219200" cy="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380" name="Line 20"/>
          <p:cNvSpPr>
            <a:spLocks noChangeShapeType="1"/>
          </p:cNvSpPr>
          <p:nvPr/>
        </p:nvSpPr>
        <p:spPr bwMode="auto">
          <a:xfrm>
            <a:off x="457200" y="6096000"/>
            <a:ext cx="1066800" cy="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381" name="Line 21"/>
          <p:cNvSpPr>
            <a:spLocks noChangeShapeType="1"/>
          </p:cNvSpPr>
          <p:nvPr/>
        </p:nvSpPr>
        <p:spPr bwMode="auto">
          <a:xfrm>
            <a:off x="3048000" y="6096000"/>
            <a:ext cx="1066800" cy="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382" name="Text Box 22"/>
          <p:cNvSpPr txBox="1">
            <a:spLocks noChangeArrowheads="1"/>
          </p:cNvSpPr>
          <p:nvPr/>
        </p:nvSpPr>
        <p:spPr bwMode="auto">
          <a:xfrm>
            <a:off x="5334000" y="2590800"/>
            <a:ext cx="2743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latin typeface="Times New Roman" pitchFamily="18" charset="0"/>
                <a:cs typeface="Times New Roman" pitchFamily="18" charset="0"/>
              </a:rPr>
              <a:t>búng càng</a:t>
            </a:r>
          </a:p>
        </p:txBody>
      </p:sp>
      <p:sp>
        <p:nvSpPr>
          <p:cNvPr id="15383" name="Text Box 23"/>
          <p:cNvSpPr txBox="1">
            <a:spLocks noChangeArrowheads="1"/>
          </p:cNvSpPr>
          <p:nvPr/>
        </p:nvSpPr>
        <p:spPr bwMode="auto">
          <a:xfrm>
            <a:off x="5486400" y="3276600"/>
            <a:ext cx="2286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latin typeface="Times New Roman" pitchFamily="18" charset="0"/>
                <a:cs typeface="Times New Roman" pitchFamily="18" charset="0"/>
              </a:rPr>
              <a:t>nắc nỏm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 descr="lúa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457200" y="0"/>
            <a:ext cx="9601200" cy="7200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40" name="Picture 4" descr="img257"/>
          <p:cNvPicPr>
            <a:picLocks noGrp="1" noChangeAspect="1" noChangeArrowheads="1"/>
          </p:cNvPicPr>
          <p:nvPr>
            <p:ph/>
          </p:nvPr>
        </p:nvPicPr>
        <p:blipFill>
          <a:blip r:embed="rId3"/>
          <a:srcRect/>
          <a:stretch>
            <a:fillRect/>
          </a:stretch>
        </p:blipFill>
        <p:spPr>
          <a:xfrm>
            <a:off x="0" y="1624013"/>
            <a:ext cx="8915400" cy="4994275"/>
          </a:xfrm>
          <a:noFill/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143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43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43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43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2"/>
          <p:cNvSpPr txBox="1">
            <a:spLocks noChangeArrowheads="1"/>
          </p:cNvSpPr>
          <p:nvPr/>
        </p:nvSpPr>
        <p:spPr bwMode="auto">
          <a:xfrm>
            <a:off x="304800" y="-17463"/>
            <a:ext cx="7924800" cy="5238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u="sng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Tập đọc:</a:t>
            </a:r>
          </a:p>
        </p:txBody>
      </p:sp>
      <p:sp>
        <p:nvSpPr>
          <p:cNvPr id="15363" name="Text Box 3"/>
          <p:cNvSpPr txBox="1">
            <a:spLocks noChangeArrowheads="1"/>
          </p:cNvSpPr>
          <p:nvPr/>
        </p:nvSpPr>
        <p:spPr bwMode="auto">
          <a:xfrm>
            <a:off x="2362200" y="609600"/>
            <a:ext cx="54102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Tôm Càng và Cá Con</a:t>
            </a:r>
            <a:endParaRPr lang="en-US" sz="24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ct val="50000"/>
              </a:spcBef>
            </a:pPr>
            <a:endParaRPr lang="en-US" sz="24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00" name="Rectangle 4"/>
          <p:cNvSpPr>
            <a:spLocks noChangeArrowheads="1"/>
          </p:cNvSpPr>
          <p:nvPr/>
        </p:nvSpPr>
        <p:spPr bwMode="auto">
          <a:xfrm>
            <a:off x="0" y="1752600"/>
            <a:ext cx="4876800" cy="5105400"/>
          </a:xfrm>
          <a:prstGeom prst="rect">
            <a:avLst/>
          </a:prstGeom>
          <a:solidFill>
            <a:srgbClr val="EDFCA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vi-VN" sz="28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01" name="Rectangle 5"/>
          <p:cNvSpPr>
            <a:spLocks noChangeArrowheads="1"/>
          </p:cNvSpPr>
          <p:nvPr/>
        </p:nvSpPr>
        <p:spPr bwMode="auto">
          <a:xfrm>
            <a:off x="4876800" y="1752600"/>
            <a:ext cx="4267200" cy="5105400"/>
          </a:xfrm>
          <a:prstGeom prst="rect">
            <a:avLst/>
          </a:prstGeom>
          <a:solidFill>
            <a:srgbClr val="EDFCA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366" name="Text Box 6"/>
          <p:cNvSpPr txBox="1">
            <a:spLocks noChangeArrowheads="1"/>
          </p:cNvSpPr>
          <p:nvPr/>
        </p:nvSpPr>
        <p:spPr bwMode="auto">
          <a:xfrm>
            <a:off x="3657600" y="1066800"/>
            <a:ext cx="5029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i="1">
                <a:latin typeface="Times New Roman" pitchFamily="18" charset="0"/>
                <a:cs typeface="Times New Roman" pitchFamily="18" charset="0"/>
              </a:rPr>
              <a:t>Theo Tr</a:t>
            </a:r>
            <a:r>
              <a:rPr lang="vi-VN" sz="2400" i="1">
                <a:latin typeface="Times New Roman" pitchFamily="18" charset="0"/>
                <a:cs typeface="Times New Roman" pitchFamily="18" charset="0"/>
              </a:rPr>
              <a:t>ươ</a:t>
            </a:r>
            <a:r>
              <a:rPr lang="en-US" sz="2400" i="1">
                <a:latin typeface="Times New Roman" pitchFamily="18" charset="0"/>
                <a:cs typeface="Times New Roman" pitchFamily="18" charset="0"/>
              </a:rPr>
              <a:t>ng Mĩ Đức, Tú  Nguyệt</a:t>
            </a:r>
          </a:p>
        </p:txBody>
      </p:sp>
      <p:sp>
        <p:nvSpPr>
          <p:cNvPr id="15367" name="Text Box 7"/>
          <p:cNvSpPr txBox="1">
            <a:spLocks noChangeArrowheads="1"/>
          </p:cNvSpPr>
          <p:nvPr/>
        </p:nvSpPr>
        <p:spPr bwMode="auto">
          <a:xfrm>
            <a:off x="457200" y="1752600"/>
            <a:ext cx="3048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u="sng">
                <a:latin typeface="Times New Roman" pitchFamily="18" charset="0"/>
                <a:cs typeface="Times New Roman" pitchFamily="18" charset="0"/>
              </a:rPr>
              <a:t>Luyện </a:t>
            </a:r>
            <a:r>
              <a:rPr lang="vi-VN" sz="2800" u="sng">
                <a:latin typeface="Times New Roman" pitchFamily="18" charset="0"/>
                <a:cs typeface="Times New Roman" pitchFamily="18" charset="0"/>
              </a:rPr>
              <a:t>đ</a:t>
            </a:r>
            <a:r>
              <a:rPr lang="en-US" sz="2800" u="sng">
                <a:latin typeface="Times New Roman" pitchFamily="18" charset="0"/>
                <a:cs typeface="Times New Roman" pitchFamily="18" charset="0"/>
              </a:rPr>
              <a:t>ọc </a:t>
            </a:r>
          </a:p>
        </p:txBody>
      </p:sp>
      <p:sp>
        <p:nvSpPr>
          <p:cNvPr id="15368" name="Text Box 8"/>
          <p:cNvSpPr txBox="1">
            <a:spLocks noChangeArrowheads="1"/>
          </p:cNvSpPr>
          <p:nvPr/>
        </p:nvSpPr>
        <p:spPr bwMode="auto">
          <a:xfrm>
            <a:off x="5334000" y="1752600"/>
            <a:ext cx="2590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u="sng">
                <a:latin typeface="Times New Roman" pitchFamily="18" charset="0"/>
                <a:cs typeface="Times New Roman" pitchFamily="18" charset="0"/>
              </a:rPr>
              <a:t>Tìm hiểu bài</a:t>
            </a:r>
          </a:p>
        </p:txBody>
      </p:sp>
      <p:sp>
        <p:nvSpPr>
          <p:cNvPr id="15369" name="Text Box 9"/>
          <p:cNvSpPr txBox="1">
            <a:spLocks noChangeArrowheads="1"/>
          </p:cNvSpPr>
          <p:nvPr/>
        </p:nvSpPr>
        <p:spPr bwMode="auto">
          <a:xfrm>
            <a:off x="990600" y="2209800"/>
            <a:ext cx="2819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latin typeface="Times New Roman" pitchFamily="18" charset="0"/>
                <a:cs typeface="Times New Roman" pitchFamily="18" charset="0"/>
              </a:rPr>
              <a:t> nắc nỏm, nó</a:t>
            </a:r>
          </a:p>
        </p:txBody>
      </p:sp>
      <p:sp>
        <p:nvSpPr>
          <p:cNvPr id="15370" name="Text Box 10"/>
          <p:cNvSpPr txBox="1">
            <a:spLocks noChangeArrowheads="1"/>
          </p:cNvSpPr>
          <p:nvPr/>
        </p:nvSpPr>
        <p:spPr bwMode="auto">
          <a:xfrm>
            <a:off x="1066800" y="2590800"/>
            <a:ext cx="2362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latin typeface="Times New Roman" pitchFamily="18" charset="0"/>
                <a:cs typeface="Times New Roman" pitchFamily="18" charset="0"/>
              </a:rPr>
              <a:t>l</a:t>
            </a:r>
            <a:r>
              <a:rPr lang="vi-VN" sz="2800">
                <a:latin typeface="Times New Roman" pitchFamily="18" charset="0"/>
                <a:cs typeface="Times New Roman" pitchFamily="18" charset="0"/>
              </a:rPr>
              <a:t>ư</a:t>
            </a:r>
            <a:r>
              <a:rPr lang="en-US" sz="2800">
                <a:latin typeface="Times New Roman" pitchFamily="18" charset="0"/>
                <a:cs typeface="Times New Roman" pitchFamily="18" charset="0"/>
              </a:rPr>
              <a:t>ợn,lao tới</a:t>
            </a:r>
          </a:p>
        </p:txBody>
      </p:sp>
      <p:sp>
        <p:nvSpPr>
          <p:cNvPr id="15371" name="Text Box 11"/>
          <p:cNvSpPr txBox="1">
            <a:spLocks noChangeArrowheads="1"/>
          </p:cNvSpPr>
          <p:nvPr/>
        </p:nvSpPr>
        <p:spPr bwMode="auto">
          <a:xfrm>
            <a:off x="1066800" y="3048000"/>
            <a:ext cx="32766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latin typeface="Times New Roman" pitchFamily="18" charset="0"/>
                <a:cs typeface="Times New Roman" pitchFamily="18" charset="0"/>
              </a:rPr>
              <a:t>ng</a:t>
            </a:r>
            <a:r>
              <a:rPr lang="en-US" sz="28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oắt</a:t>
            </a:r>
            <a:r>
              <a:rPr lang="en-US" sz="2800">
                <a:latin typeface="Times New Roman" pitchFamily="18" charset="0"/>
                <a:cs typeface="Times New Roman" pitchFamily="18" charset="0"/>
              </a:rPr>
              <a:t>, qu</a:t>
            </a:r>
            <a:r>
              <a:rPr lang="en-US" sz="28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ẹo</a:t>
            </a:r>
            <a:r>
              <a:rPr lang="en-US" sz="280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uốn </a:t>
            </a:r>
            <a:r>
              <a:rPr lang="vi-VN" sz="280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đ</a:t>
            </a:r>
            <a:r>
              <a:rPr lang="en-US" sz="28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uôi</a:t>
            </a:r>
          </a:p>
        </p:txBody>
      </p:sp>
      <p:sp>
        <p:nvSpPr>
          <p:cNvPr id="15372" name="Text Box 12"/>
          <p:cNvSpPr txBox="1">
            <a:spLocks noChangeArrowheads="1"/>
          </p:cNvSpPr>
          <p:nvPr/>
        </p:nvSpPr>
        <p:spPr bwMode="auto">
          <a:xfrm>
            <a:off x="0" y="2133600"/>
            <a:ext cx="1905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Từ:</a:t>
            </a:r>
          </a:p>
        </p:txBody>
      </p:sp>
      <p:sp>
        <p:nvSpPr>
          <p:cNvPr id="15373" name="Text Box 13"/>
          <p:cNvSpPr txBox="1">
            <a:spLocks noChangeArrowheads="1"/>
          </p:cNvSpPr>
          <p:nvPr/>
        </p:nvSpPr>
        <p:spPr bwMode="auto">
          <a:xfrm>
            <a:off x="0" y="3657600"/>
            <a:ext cx="1219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800"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15374" name="Text Box 14"/>
          <p:cNvSpPr txBox="1">
            <a:spLocks noChangeArrowheads="1"/>
          </p:cNvSpPr>
          <p:nvPr/>
        </p:nvSpPr>
        <p:spPr bwMode="auto">
          <a:xfrm>
            <a:off x="0" y="4267200"/>
            <a:ext cx="48006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latin typeface="Times New Roman" pitchFamily="18" charset="0"/>
                <a:cs typeface="Times New Roman" pitchFamily="18" charset="0"/>
              </a:rPr>
              <a:t>-Chào Cá Con. Bạn cũng ở sông này sao?</a:t>
            </a:r>
          </a:p>
        </p:txBody>
      </p:sp>
      <p:sp>
        <p:nvSpPr>
          <p:cNvPr id="15375" name="Text Box 15"/>
          <p:cNvSpPr txBox="1">
            <a:spLocks noChangeArrowheads="1"/>
          </p:cNvSpPr>
          <p:nvPr/>
        </p:nvSpPr>
        <p:spPr bwMode="auto">
          <a:xfrm>
            <a:off x="0" y="5181600"/>
            <a:ext cx="4800600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latin typeface="Times New Roman" pitchFamily="18" charset="0"/>
                <a:cs typeface="Times New Roman" pitchFamily="18" charset="0"/>
              </a:rPr>
              <a:t>-Đuôi tôi vừa là mái chèo, vừa là bánh lái </a:t>
            </a:r>
            <a:r>
              <a:rPr lang="vi-VN" sz="2800">
                <a:latin typeface="Times New Roman" pitchFamily="18" charset="0"/>
                <a:cs typeface="Times New Roman" pitchFamily="18" charset="0"/>
              </a:rPr>
              <a:t>đ</a:t>
            </a:r>
            <a:r>
              <a:rPr lang="en-US" sz="2800">
                <a:latin typeface="Times New Roman" pitchFamily="18" charset="0"/>
                <a:cs typeface="Times New Roman" pitchFamily="18" charset="0"/>
              </a:rPr>
              <a:t>ấy.Bạn xem này!</a:t>
            </a:r>
          </a:p>
        </p:txBody>
      </p:sp>
      <p:sp>
        <p:nvSpPr>
          <p:cNvPr id="15376" name="Text Box 16"/>
          <p:cNvSpPr txBox="1">
            <a:spLocks noChangeArrowheads="1"/>
          </p:cNvSpPr>
          <p:nvPr/>
        </p:nvSpPr>
        <p:spPr bwMode="auto">
          <a:xfrm>
            <a:off x="685800" y="2209800"/>
            <a:ext cx="685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sz="2800"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15377" name="Text Box 17"/>
          <p:cNvSpPr txBox="1">
            <a:spLocks noChangeArrowheads="1"/>
          </p:cNvSpPr>
          <p:nvPr/>
        </p:nvSpPr>
        <p:spPr bwMode="auto">
          <a:xfrm>
            <a:off x="762000" y="2590800"/>
            <a:ext cx="609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</a:t>
            </a:r>
            <a:r>
              <a:rPr lang="en-US" sz="2800"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15378" name="Line 18"/>
          <p:cNvSpPr>
            <a:spLocks noChangeShapeType="1"/>
          </p:cNvSpPr>
          <p:nvPr/>
        </p:nvSpPr>
        <p:spPr bwMode="auto">
          <a:xfrm>
            <a:off x="228600" y="5181600"/>
            <a:ext cx="838200" cy="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379" name="Line 19"/>
          <p:cNvSpPr>
            <a:spLocks noChangeShapeType="1"/>
          </p:cNvSpPr>
          <p:nvPr/>
        </p:nvSpPr>
        <p:spPr bwMode="auto">
          <a:xfrm>
            <a:off x="2438400" y="5638800"/>
            <a:ext cx="1219200" cy="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380" name="Line 20"/>
          <p:cNvSpPr>
            <a:spLocks noChangeShapeType="1"/>
          </p:cNvSpPr>
          <p:nvPr/>
        </p:nvSpPr>
        <p:spPr bwMode="auto">
          <a:xfrm>
            <a:off x="457200" y="6096000"/>
            <a:ext cx="1066800" cy="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381" name="Line 21"/>
          <p:cNvSpPr>
            <a:spLocks noChangeShapeType="1"/>
          </p:cNvSpPr>
          <p:nvPr/>
        </p:nvSpPr>
        <p:spPr bwMode="auto">
          <a:xfrm>
            <a:off x="3048000" y="6096000"/>
            <a:ext cx="1066800" cy="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382" name="AutoShape 22"/>
          <p:cNvSpPr>
            <a:spLocks noChangeArrowheads="1"/>
          </p:cNvSpPr>
          <p:nvPr/>
        </p:nvSpPr>
        <p:spPr bwMode="auto">
          <a:xfrm>
            <a:off x="5486400" y="2362200"/>
            <a:ext cx="3048000" cy="1752600"/>
          </a:xfrm>
          <a:prstGeom prst="cloudCallout">
            <a:avLst>
              <a:gd name="adj1" fmla="val -38750"/>
              <a:gd name="adj2" fmla="val 65671"/>
            </a:avLst>
          </a:prstGeom>
          <a:solidFill>
            <a:srgbClr val="DDC8C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en-US" sz="28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( Nhìn) trân trân</a:t>
            </a:r>
            <a:r>
              <a:rPr lang="en-US" sz="2800">
                <a:latin typeface="Times New Roman" pitchFamily="18" charset="0"/>
                <a:cs typeface="Times New Roman" pitchFamily="18" charset="0"/>
              </a:rPr>
              <a:t> là gì?</a:t>
            </a:r>
          </a:p>
        </p:txBody>
      </p:sp>
      <p:sp>
        <p:nvSpPr>
          <p:cNvPr id="15383" name="AutoShape 23"/>
          <p:cNvSpPr>
            <a:spLocks noChangeArrowheads="1"/>
          </p:cNvSpPr>
          <p:nvPr/>
        </p:nvSpPr>
        <p:spPr bwMode="auto">
          <a:xfrm>
            <a:off x="4953000" y="4495800"/>
            <a:ext cx="4191000" cy="1981200"/>
          </a:xfrm>
          <a:prstGeom prst="upArrowCallout">
            <a:avLst>
              <a:gd name="adj1" fmla="val 52885"/>
              <a:gd name="adj2" fmla="val 52885"/>
              <a:gd name="adj3" fmla="val 16667"/>
              <a:gd name="adj4" fmla="val 66667"/>
            </a:avLst>
          </a:prstGeom>
          <a:solidFill>
            <a:srgbClr val="BFBDE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384" name="Text Box 24"/>
          <p:cNvSpPr txBox="1">
            <a:spLocks noChangeArrowheads="1"/>
          </p:cNvSpPr>
          <p:nvPr/>
        </p:nvSpPr>
        <p:spPr bwMode="auto">
          <a:xfrm>
            <a:off x="5105400" y="5257800"/>
            <a:ext cx="40386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latin typeface="Times New Roman" pitchFamily="18" charset="0"/>
                <a:cs typeface="Times New Roman" pitchFamily="18" charset="0"/>
              </a:rPr>
              <a:t>Nhìn thẳng và lâu không chớp mắt.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53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53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53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153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1" dur="500"/>
                                        <p:tgtEl>
                                          <p:spTgt spid="153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53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53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53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53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6" dur="500"/>
                                        <p:tgtEl>
                                          <p:spTgt spid="153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53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53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7" dur="2000"/>
                                        <p:tgtEl>
                                          <p:spTgt spid="153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2" dur="2000"/>
                                        <p:tgtEl>
                                          <p:spTgt spid="153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53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53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153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4" dur="2000"/>
                                        <p:tgtEl>
                                          <p:spTgt spid="153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153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153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5" dur="2000"/>
                                        <p:tgtEl>
                                          <p:spTgt spid="153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 nodeType="clickPar">
                      <p:stCondLst>
                        <p:cond delay="indefinite"/>
                      </p:stCondLst>
                      <p:childTnLst>
                        <p:par>
                          <p:cTn id="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153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153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153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153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153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153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 nodeType="clickPar">
                      <p:stCondLst>
                        <p:cond delay="indefinite"/>
                      </p:stCondLst>
                      <p:childTnLst>
                        <p:par>
                          <p:cTn id="9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4" dur="500" fill="hold"/>
                                        <p:tgtEl>
                                          <p:spTgt spid="153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5" dur="500" fill="hold"/>
                                        <p:tgtEl>
                                          <p:spTgt spid="153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 nodeType="clickPar">
                      <p:stCondLst>
                        <p:cond delay="indefinite"/>
                      </p:stCondLst>
                      <p:childTnLst>
                        <p:par>
                          <p:cTn id="9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8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0" dur="1000" fill="hold"/>
                                        <p:tgtEl>
                                          <p:spTgt spid="153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1000" fill="hold"/>
                                        <p:tgtEl>
                                          <p:spTgt spid="153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2" dur="1000"/>
                                        <p:tgtEl>
                                          <p:spTgt spid="153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3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153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1000" fill="hold"/>
                                        <p:tgtEl>
                                          <p:spTgt spid="1538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7" dur="1000"/>
                                        <p:tgtEl>
                                          <p:spTgt spid="153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3" grpId="0"/>
      <p:bldP spid="15366" grpId="0"/>
      <p:bldP spid="15367" grpId="0"/>
      <p:bldP spid="15368" grpId="0"/>
      <p:bldP spid="15369" grpId="0"/>
      <p:bldP spid="15370" grpId="0"/>
      <p:bldP spid="15371" grpId="0"/>
      <p:bldP spid="15372" grpId="0"/>
      <p:bldP spid="15373" grpId="0"/>
      <p:bldP spid="15374" grpId="0"/>
      <p:bldP spid="15375" grpId="0"/>
      <p:bldP spid="15376" grpId="0"/>
      <p:bldP spid="15377" grpId="0"/>
      <p:bldP spid="15378" grpId="0" animBg="1"/>
      <p:bldP spid="15379" grpId="0" animBg="1"/>
      <p:bldP spid="15380" grpId="0" animBg="1"/>
      <p:bldP spid="15381" grpId="0" animBg="1"/>
      <p:bldP spid="15382" grpId="0" animBg="1"/>
      <p:bldP spid="15383" grpId="0" animBg="1"/>
      <p:bldP spid="1538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2"/>
          <p:cNvSpPr txBox="1">
            <a:spLocks noChangeArrowheads="1"/>
          </p:cNvSpPr>
          <p:nvPr/>
        </p:nvSpPr>
        <p:spPr bwMode="auto">
          <a:xfrm>
            <a:off x="304800" y="-17463"/>
            <a:ext cx="7924800" cy="5238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u="sng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Tập đọc:</a:t>
            </a:r>
          </a:p>
        </p:txBody>
      </p:sp>
      <p:sp>
        <p:nvSpPr>
          <p:cNvPr id="5123" name="Text Box 3"/>
          <p:cNvSpPr txBox="1">
            <a:spLocks noChangeArrowheads="1"/>
          </p:cNvSpPr>
          <p:nvPr/>
        </p:nvSpPr>
        <p:spPr bwMode="auto">
          <a:xfrm>
            <a:off x="2362200" y="609600"/>
            <a:ext cx="54102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Tôm Càng và Cá Con</a:t>
            </a:r>
            <a:endParaRPr lang="en-US" sz="24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ct val="50000"/>
              </a:spcBef>
            </a:pPr>
            <a:endParaRPr lang="en-US" sz="24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124" name="Rectangle 4"/>
          <p:cNvSpPr>
            <a:spLocks noChangeArrowheads="1"/>
          </p:cNvSpPr>
          <p:nvPr/>
        </p:nvSpPr>
        <p:spPr bwMode="auto">
          <a:xfrm>
            <a:off x="0" y="1752600"/>
            <a:ext cx="4876800" cy="5105400"/>
          </a:xfrm>
          <a:prstGeom prst="rect">
            <a:avLst/>
          </a:prstGeom>
          <a:solidFill>
            <a:srgbClr val="EDFCA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vi-VN" sz="28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125" name="Rectangle 5"/>
          <p:cNvSpPr>
            <a:spLocks noChangeArrowheads="1"/>
          </p:cNvSpPr>
          <p:nvPr/>
        </p:nvSpPr>
        <p:spPr bwMode="auto">
          <a:xfrm>
            <a:off x="4876800" y="1752600"/>
            <a:ext cx="4267200" cy="5105400"/>
          </a:xfrm>
          <a:prstGeom prst="rect">
            <a:avLst/>
          </a:prstGeom>
          <a:solidFill>
            <a:srgbClr val="EDFCA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126" name="Text Box 6"/>
          <p:cNvSpPr txBox="1">
            <a:spLocks noChangeArrowheads="1"/>
          </p:cNvSpPr>
          <p:nvPr/>
        </p:nvSpPr>
        <p:spPr bwMode="auto">
          <a:xfrm>
            <a:off x="3657600" y="1066800"/>
            <a:ext cx="5029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i="1">
                <a:latin typeface="Times New Roman" pitchFamily="18" charset="0"/>
                <a:cs typeface="Times New Roman" pitchFamily="18" charset="0"/>
              </a:rPr>
              <a:t>Theo Tr</a:t>
            </a:r>
            <a:r>
              <a:rPr lang="vi-VN" sz="2400" i="1">
                <a:latin typeface="Times New Roman" pitchFamily="18" charset="0"/>
                <a:cs typeface="Times New Roman" pitchFamily="18" charset="0"/>
              </a:rPr>
              <a:t>ươ</a:t>
            </a:r>
            <a:r>
              <a:rPr lang="en-US" sz="2400" i="1">
                <a:latin typeface="Times New Roman" pitchFamily="18" charset="0"/>
                <a:cs typeface="Times New Roman" pitchFamily="18" charset="0"/>
              </a:rPr>
              <a:t>ng Mĩ Đức,  Tú  Nguyệt</a:t>
            </a:r>
          </a:p>
        </p:txBody>
      </p:sp>
      <p:sp>
        <p:nvSpPr>
          <p:cNvPr id="5127" name="Text Box 7"/>
          <p:cNvSpPr txBox="1">
            <a:spLocks noChangeArrowheads="1"/>
          </p:cNvSpPr>
          <p:nvPr/>
        </p:nvSpPr>
        <p:spPr bwMode="auto">
          <a:xfrm>
            <a:off x="457200" y="1752600"/>
            <a:ext cx="3048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>
                <a:latin typeface="Times New Roman" pitchFamily="18" charset="0"/>
                <a:cs typeface="Times New Roman" pitchFamily="18" charset="0"/>
              </a:rPr>
              <a:t>Luyện </a:t>
            </a:r>
            <a:r>
              <a:rPr lang="vi-VN" sz="2800">
                <a:latin typeface="Times New Roman" pitchFamily="18" charset="0"/>
                <a:cs typeface="Times New Roman" pitchFamily="18" charset="0"/>
              </a:rPr>
              <a:t>đ</a:t>
            </a:r>
            <a:r>
              <a:rPr lang="en-US" sz="2800">
                <a:latin typeface="Times New Roman" pitchFamily="18" charset="0"/>
                <a:cs typeface="Times New Roman" pitchFamily="18" charset="0"/>
              </a:rPr>
              <a:t>ọc </a:t>
            </a:r>
          </a:p>
        </p:txBody>
      </p:sp>
      <p:sp>
        <p:nvSpPr>
          <p:cNvPr id="5128" name="Text Box 8"/>
          <p:cNvSpPr txBox="1">
            <a:spLocks noChangeArrowheads="1"/>
          </p:cNvSpPr>
          <p:nvPr/>
        </p:nvSpPr>
        <p:spPr bwMode="auto">
          <a:xfrm>
            <a:off x="5334000" y="1752600"/>
            <a:ext cx="2590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u="sng">
                <a:latin typeface="Times New Roman" pitchFamily="18" charset="0"/>
                <a:cs typeface="Times New Roman" pitchFamily="18" charset="0"/>
              </a:rPr>
              <a:t>Tìm hiểu bài</a:t>
            </a:r>
          </a:p>
        </p:txBody>
      </p:sp>
      <p:sp>
        <p:nvSpPr>
          <p:cNvPr id="5129" name="Text Box 9"/>
          <p:cNvSpPr txBox="1">
            <a:spLocks noChangeArrowheads="1"/>
          </p:cNvSpPr>
          <p:nvPr/>
        </p:nvSpPr>
        <p:spPr bwMode="auto">
          <a:xfrm>
            <a:off x="990600" y="2209800"/>
            <a:ext cx="2819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latin typeface="Times New Roman" pitchFamily="18" charset="0"/>
                <a:cs typeface="Times New Roman" pitchFamily="18" charset="0"/>
              </a:rPr>
              <a:t> nắc nỏm, nó</a:t>
            </a:r>
          </a:p>
        </p:txBody>
      </p:sp>
      <p:sp>
        <p:nvSpPr>
          <p:cNvPr id="5130" name="Text Box 10"/>
          <p:cNvSpPr txBox="1">
            <a:spLocks noChangeArrowheads="1"/>
          </p:cNvSpPr>
          <p:nvPr/>
        </p:nvSpPr>
        <p:spPr bwMode="auto">
          <a:xfrm>
            <a:off x="1066800" y="2590800"/>
            <a:ext cx="2362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latin typeface="Times New Roman" pitchFamily="18" charset="0"/>
                <a:cs typeface="Times New Roman" pitchFamily="18" charset="0"/>
              </a:rPr>
              <a:t>l</a:t>
            </a:r>
            <a:r>
              <a:rPr lang="vi-VN" sz="2800">
                <a:latin typeface="Times New Roman" pitchFamily="18" charset="0"/>
                <a:cs typeface="Times New Roman" pitchFamily="18" charset="0"/>
              </a:rPr>
              <a:t>ư</a:t>
            </a:r>
            <a:r>
              <a:rPr lang="en-US" sz="2800">
                <a:latin typeface="Times New Roman" pitchFamily="18" charset="0"/>
                <a:cs typeface="Times New Roman" pitchFamily="18" charset="0"/>
              </a:rPr>
              <a:t>ợn,lao tới</a:t>
            </a:r>
          </a:p>
        </p:txBody>
      </p:sp>
      <p:sp>
        <p:nvSpPr>
          <p:cNvPr id="5131" name="Text Box 11"/>
          <p:cNvSpPr txBox="1">
            <a:spLocks noChangeArrowheads="1"/>
          </p:cNvSpPr>
          <p:nvPr/>
        </p:nvSpPr>
        <p:spPr bwMode="auto">
          <a:xfrm>
            <a:off x="1066800" y="3048000"/>
            <a:ext cx="32766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latin typeface="Times New Roman" pitchFamily="18" charset="0"/>
                <a:cs typeface="Times New Roman" pitchFamily="18" charset="0"/>
              </a:rPr>
              <a:t>ng</a:t>
            </a:r>
            <a:r>
              <a:rPr lang="en-US" sz="28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oắt</a:t>
            </a:r>
            <a:r>
              <a:rPr lang="en-US" sz="2800">
                <a:latin typeface="Times New Roman" pitchFamily="18" charset="0"/>
                <a:cs typeface="Times New Roman" pitchFamily="18" charset="0"/>
              </a:rPr>
              <a:t>, q</a:t>
            </a:r>
            <a:r>
              <a:rPr lang="en-US" sz="28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uẹo</a:t>
            </a:r>
            <a:r>
              <a:rPr lang="en-US" sz="280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uốn </a:t>
            </a:r>
            <a:r>
              <a:rPr lang="vi-VN" sz="280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đ</a:t>
            </a:r>
            <a:r>
              <a:rPr lang="en-US" sz="28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uôi</a:t>
            </a:r>
          </a:p>
        </p:txBody>
      </p:sp>
      <p:sp>
        <p:nvSpPr>
          <p:cNvPr id="5132" name="Text Box 12"/>
          <p:cNvSpPr txBox="1">
            <a:spLocks noChangeArrowheads="1"/>
          </p:cNvSpPr>
          <p:nvPr/>
        </p:nvSpPr>
        <p:spPr bwMode="auto">
          <a:xfrm>
            <a:off x="0" y="2133600"/>
            <a:ext cx="1905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Từ:</a:t>
            </a:r>
          </a:p>
        </p:txBody>
      </p:sp>
      <p:sp>
        <p:nvSpPr>
          <p:cNvPr id="5133" name="Text Box 13"/>
          <p:cNvSpPr txBox="1">
            <a:spLocks noChangeArrowheads="1"/>
          </p:cNvSpPr>
          <p:nvPr/>
        </p:nvSpPr>
        <p:spPr bwMode="auto">
          <a:xfrm>
            <a:off x="0" y="3657600"/>
            <a:ext cx="1219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800"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5134" name="Text Box 14"/>
          <p:cNvSpPr txBox="1">
            <a:spLocks noChangeArrowheads="1"/>
          </p:cNvSpPr>
          <p:nvPr/>
        </p:nvSpPr>
        <p:spPr bwMode="auto">
          <a:xfrm>
            <a:off x="0" y="4267200"/>
            <a:ext cx="48006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latin typeface="Times New Roman" pitchFamily="18" charset="0"/>
                <a:cs typeface="Times New Roman" pitchFamily="18" charset="0"/>
              </a:rPr>
              <a:t>-Chào Cá Con. Bạn cũng ở sông này sao?</a:t>
            </a:r>
          </a:p>
        </p:txBody>
      </p:sp>
      <p:sp>
        <p:nvSpPr>
          <p:cNvPr id="5135" name="Text Box 15"/>
          <p:cNvSpPr txBox="1">
            <a:spLocks noChangeArrowheads="1"/>
          </p:cNvSpPr>
          <p:nvPr/>
        </p:nvSpPr>
        <p:spPr bwMode="auto">
          <a:xfrm>
            <a:off x="0" y="5181600"/>
            <a:ext cx="4800600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latin typeface="Times New Roman" pitchFamily="18" charset="0"/>
                <a:cs typeface="Times New Roman" pitchFamily="18" charset="0"/>
              </a:rPr>
              <a:t>-Đuôi tôi vừa là mái chèo, vừa là bánh lái </a:t>
            </a:r>
            <a:r>
              <a:rPr lang="vi-VN" sz="2800">
                <a:latin typeface="Times New Roman" pitchFamily="18" charset="0"/>
                <a:cs typeface="Times New Roman" pitchFamily="18" charset="0"/>
              </a:rPr>
              <a:t>đ</a:t>
            </a:r>
            <a:r>
              <a:rPr lang="en-US" sz="2800">
                <a:latin typeface="Times New Roman" pitchFamily="18" charset="0"/>
                <a:cs typeface="Times New Roman" pitchFamily="18" charset="0"/>
              </a:rPr>
              <a:t>ấy.Bạn xem này!</a:t>
            </a:r>
          </a:p>
        </p:txBody>
      </p:sp>
      <p:sp>
        <p:nvSpPr>
          <p:cNvPr id="5136" name="Text Box 16"/>
          <p:cNvSpPr txBox="1">
            <a:spLocks noChangeArrowheads="1"/>
          </p:cNvSpPr>
          <p:nvPr/>
        </p:nvSpPr>
        <p:spPr bwMode="auto">
          <a:xfrm>
            <a:off x="685800" y="2209800"/>
            <a:ext cx="685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sz="2800"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5137" name="Text Box 17"/>
          <p:cNvSpPr txBox="1">
            <a:spLocks noChangeArrowheads="1"/>
          </p:cNvSpPr>
          <p:nvPr/>
        </p:nvSpPr>
        <p:spPr bwMode="auto">
          <a:xfrm>
            <a:off x="762000" y="2590800"/>
            <a:ext cx="609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</a:t>
            </a:r>
            <a:r>
              <a:rPr lang="en-US" sz="2800"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5138" name="Line 18"/>
          <p:cNvSpPr>
            <a:spLocks noChangeShapeType="1"/>
          </p:cNvSpPr>
          <p:nvPr/>
        </p:nvSpPr>
        <p:spPr bwMode="auto">
          <a:xfrm>
            <a:off x="152400" y="5181600"/>
            <a:ext cx="838200" cy="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139" name="Line 19"/>
          <p:cNvSpPr>
            <a:spLocks noChangeShapeType="1"/>
          </p:cNvSpPr>
          <p:nvPr/>
        </p:nvSpPr>
        <p:spPr bwMode="auto">
          <a:xfrm>
            <a:off x="2438400" y="5638800"/>
            <a:ext cx="1219200" cy="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140" name="Line 20"/>
          <p:cNvSpPr>
            <a:spLocks noChangeShapeType="1"/>
          </p:cNvSpPr>
          <p:nvPr/>
        </p:nvSpPr>
        <p:spPr bwMode="auto">
          <a:xfrm>
            <a:off x="457200" y="6096000"/>
            <a:ext cx="1066800" cy="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141" name="Line 21"/>
          <p:cNvSpPr>
            <a:spLocks noChangeShapeType="1"/>
          </p:cNvSpPr>
          <p:nvPr/>
        </p:nvSpPr>
        <p:spPr bwMode="auto">
          <a:xfrm>
            <a:off x="3048000" y="6096000"/>
            <a:ext cx="1066800" cy="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142" name="AutoShape 22"/>
          <p:cNvSpPr>
            <a:spLocks noChangeArrowheads="1"/>
          </p:cNvSpPr>
          <p:nvPr/>
        </p:nvSpPr>
        <p:spPr bwMode="auto">
          <a:xfrm>
            <a:off x="5486400" y="2819400"/>
            <a:ext cx="3048000" cy="1752600"/>
          </a:xfrm>
          <a:prstGeom prst="cloudCallout">
            <a:avLst>
              <a:gd name="adj1" fmla="val -52759"/>
              <a:gd name="adj2" fmla="val 45741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en-US" sz="28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Mái chèo </a:t>
            </a:r>
            <a:r>
              <a:rPr lang="en-US" sz="2800">
                <a:latin typeface="Times New Roman" pitchFamily="18" charset="0"/>
                <a:cs typeface="Times New Roman" pitchFamily="18" charset="0"/>
              </a:rPr>
              <a:t>là gì?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 descr="images"/>
          <p:cNvPicPr>
            <a:picLocks noGrp="1" noChangeAspect="1" noChangeArrowheads="1"/>
          </p:cNvPicPr>
          <p:nvPr>
            <p:ph sz="half" idx="4294967295"/>
          </p:nvPr>
        </p:nvPicPr>
        <p:blipFill>
          <a:blip r:embed="rId2"/>
          <a:srcRect/>
          <a:stretch>
            <a:fillRect/>
          </a:stretch>
        </p:blipFill>
        <p:spPr>
          <a:xfrm>
            <a:off x="0" y="2438400"/>
            <a:ext cx="4419600" cy="4419600"/>
          </a:xfrm>
          <a:noFill/>
        </p:spPr>
      </p:pic>
      <p:pic>
        <p:nvPicPr>
          <p:cNvPr id="17411" name="Picture 3" descr="Copy of DSC_0163-nangmaicheo-b"/>
          <p:cNvPicPr>
            <a:picLocks noGrp="1" noChangeAspect="1" noChangeArrowheads="1"/>
          </p:cNvPicPr>
          <p:nvPr>
            <p:ph sz="half" idx="4294967295"/>
          </p:nvPr>
        </p:nvPicPr>
        <p:blipFill>
          <a:blip r:embed="rId3"/>
          <a:srcRect/>
          <a:stretch>
            <a:fillRect/>
          </a:stretch>
        </p:blipFill>
        <p:spPr>
          <a:xfrm>
            <a:off x="4419600" y="2438400"/>
            <a:ext cx="4724400" cy="4419600"/>
          </a:xfrm>
          <a:noFill/>
        </p:spPr>
      </p:pic>
      <p:sp>
        <p:nvSpPr>
          <p:cNvPr id="17412" name="Text Box 4"/>
          <p:cNvSpPr txBox="1">
            <a:spLocks noChangeArrowheads="1"/>
          </p:cNvSpPr>
          <p:nvPr/>
        </p:nvSpPr>
        <p:spPr bwMode="auto">
          <a:xfrm>
            <a:off x="1905000" y="1143000"/>
            <a:ext cx="4343400" cy="650875"/>
          </a:xfrm>
          <a:prstGeom prst="rect">
            <a:avLst/>
          </a:prstGeom>
          <a:solidFill>
            <a:schemeClr val="bg1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60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mái chèo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74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74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74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74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74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74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2"/>
          <p:cNvSpPr txBox="1">
            <a:spLocks noChangeArrowheads="1"/>
          </p:cNvSpPr>
          <p:nvPr/>
        </p:nvSpPr>
        <p:spPr bwMode="auto">
          <a:xfrm>
            <a:off x="304800" y="-17463"/>
            <a:ext cx="7924800" cy="5238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u="sng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Tập đọc:</a:t>
            </a:r>
          </a:p>
        </p:txBody>
      </p:sp>
      <p:sp>
        <p:nvSpPr>
          <p:cNvPr id="7171" name="Text Box 3"/>
          <p:cNvSpPr txBox="1">
            <a:spLocks noChangeArrowheads="1"/>
          </p:cNvSpPr>
          <p:nvPr/>
        </p:nvSpPr>
        <p:spPr bwMode="auto">
          <a:xfrm>
            <a:off x="2362200" y="609600"/>
            <a:ext cx="54102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Tôm Càng và Cá Con</a:t>
            </a:r>
            <a:endParaRPr lang="en-US" sz="24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ct val="50000"/>
              </a:spcBef>
            </a:pPr>
            <a:endParaRPr lang="en-US" sz="24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172" name="Rectangle 4"/>
          <p:cNvSpPr>
            <a:spLocks noChangeArrowheads="1"/>
          </p:cNvSpPr>
          <p:nvPr/>
        </p:nvSpPr>
        <p:spPr bwMode="auto">
          <a:xfrm>
            <a:off x="0" y="1752600"/>
            <a:ext cx="4876800" cy="5105400"/>
          </a:xfrm>
          <a:prstGeom prst="rect">
            <a:avLst/>
          </a:prstGeom>
          <a:solidFill>
            <a:srgbClr val="EDFCA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vi-VN" sz="28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173" name="Rectangle 5"/>
          <p:cNvSpPr>
            <a:spLocks noChangeArrowheads="1"/>
          </p:cNvSpPr>
          <p:nvPr/>
        </p:nvSpPr>
        <p:spPr bwMode="auto">
          <a:xfrm>
            <a:off x="4876800" y="1752600"/>
            <a:ext cx="4267200" cy="5105400"/>
          </a:xfrm>
          <a:prstGeom prst="rect">
            <a:avLst/>
          </a:prstGeom>
          <a:solidFill>
            <a:srgbClr val="EDFCA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174" name="Text Box 6"/>
          <p:cNvSpPr txBox="1">
            <a:spLocks noChangeArrowheads="1"/>
          </p:cNvSpPr>
          <p:nvPr/>
        </p:nvSpPr>
        <p:spPr bwMode="auto">
          <a:xfrm>
            <a:off x="3657600" y="1066800"/>
            <a:ext cx="50292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i="1">
                <a:latin typeface="Times New Roman" pitchFamily="18" charset="0"/>
                <a:cs typeface="Times New Roman" pitchFamily="18" charset="0"/>
              </a:rPr>
              <a:t>Tr</a:t>
            </a:r>
            <a:r>
              <a:rPr lang="vi-VN" sz="2400" i="1">
                <a:latin typeface="Times New Roman" pitchFamily="18" charset="0"/>
                <a:cs typeface="Times New Roman" pitchFamily="18" charset="0"/>
              </a:rPr>
              <a:t>ươ</a:t>
            </a:r>
            <a:r>
              <a:rPr lang="en-US" sz="2400" i="1">
                <a:latin typeface="Times New Roman" pitchFamily="18" charset="0"/>
                <a:cs typeface="Times New Roman" pitchFamily="18" charset="0"/>
              </a:rPr>
              <a:t>ng Mĩ Đức, Vũ Tú Theo Nguyệt</a:t>
            </a:r>
          </a:p>
        </p:txBody>
      </p:sp>
      <p:sp>
        <p:nvSpPr>
          <p:cNvPr id="7175" name="Text Box 7"/>
          <p:cNvSpPr txBox="1">
            <a:spLocks noChangeArrowheads="1"/>
          </p:cNvSpPr>
          <p:nvPr/>
        </p:nvSpPr>
        <p:spPr bwMode="auto">
          <a:xfrm>
            <a:off x="457200" y="1752600"/>
            <a:ext cx="3048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>
                <a:latin typeface="Times New Roman" pitchFamily="18" charset="0"/>
                <a:cs typeface="Times New Roman" pitchFamily="18" charset="0"/>
              </a:rPr>
              <a:t>Luyện </a:t>
            </a:r>
            <a:r>
              <a:rPr lang="vi-VN" sz="2800">
                <a:latin typeface="Times New Roman" pitchFamily="18" charset="0"/>
                <a:cs typeface="Times New Roman" pitchFamily="18" charset="0"/>
              </a:rPr>
              <a:t>đ</a:t>
            </a:r>
            <a:r>
              <a:rPr lang="en-US" sz="2800">
                <a:latin typeface="Times New Roman" pitchFamily="18" charset="0"/>
                <a:cs typeface="Times New Roman" pitchFamily="18" charset="0"/>
              </a:rPr>
              <a:t>ọc </a:t>
            </a:r>
          </a:p>
        </p:txBody>
      </p:sp>
      <p:sp>
        <p:nvSpPr>
          <p:cNvPr id="7176" name="Text Box 8"/>
          <p:cNvSpPr txBox="1">
            <a:spLocks noChangeArrowheads="1"/>
          </p:cNvSpPr>
          <p:nvPr/>
        </p:nvSpPr>
        <p:spPr bwMode="auto">
          <a:xfrm>
            <a:off x="5334000" y="1752600"/>
            <a:ext cx="2590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u="sng">
                <a:latin typeface="Times New Roman" pitchFamily="18" charset="0"/>
                <a:cs typeface="Times New Roman" pitchFamily="18" charset="0"/>
              </a:rPr>
              <a:t>Tìm hiểu bài</a:t>
            </a:r>
          </a:p>
        </p:txBody>
      </p:sp>
      <p:sp>
        <p:nvSpPr>
          <p:cNvPr id="7177" name="Text Box 9"/>
          <p:cNvSpPr txBox="1">
            <a:spLocks noChangeArrowheads="1"/>
          </p:cNvSpPr>
          <p:nvPr/>
        </p:nvSpPr>
        <p:spPr bwMode="auto">
          <a:xfrm>
            <a:off x="990600" y="2209800"/>
            <a:ext cx="2819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latin typeface="Times New Roman" pitchFamily="18" charset="0"/>
                <a:cs typeface="Times New Roman" pitchFamily="18" charset="0"/>
              </a:rPr>
              <a:t> nắc nỏm, nó</a:t>
            </a:r>
          </a:p>
        </p:txBody>
      </p:sp>
      <p:sp>
        <p:nvSpPr>
          <p:cNvPr id="7178" name="Text Box 10"/>
          <p:cNvSpPr txBox="1">
            <a:spLocks noChangeArrowheads="1"/>
          </p:cNvSpPr>
          <p:nvPr/>
        </p:nvSpPr>
        <p:spPr bwMode="auto">
          <a:xfrm>
            <a:off x="1066800" y="2590800"/>
            <a:ext cx="2362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latin typeface="Times New Roman" pitchFamily="18" charset="0"/>
                <a:cs typeface="Times New Roman" pitchFamily="18" charset="0"/>
              </a:rPr>
              <a:t>l</a:t>
            </a:r>
            <a:r>
              <a:rPr lang="vi-VN" sz="2800">
                <a:latin typeface="Times New Roman" pitchFamily="18" charset="0"/>
                <a:cs typeface="Times New Roman" pitchFamily="18" charset="0"/>
              </a:rPr>
              <a:t>ư</a:t>
            </a:r>
            <a:r>
              <a:rPr lang="en-US" sz="2800">
                <a:latin typeface="Times New Roman" pitchFamily="18" charset="0"/>
                <a:cs typeface="Times New Roman" pitchFamily="18" charset="0"/>
              </a:rPr>
              <a:t>ợn,lao tới</a:t>
            </a:r>
          </a:p>
        </p:txBody>
      </p:sp>
      <p:sp>
        <p:nvSpPr>
          <p:cNvPr id="7179" name="Text Box 11"/>
          <p:cNvSpPr txBox="1">
            <a:spLocks noChangeArrowheads="1"/>
          </p:cNvSpPr>
          <p:nvPr/>
        </p:nvSpPr>
        <p:spPr bwMode="auto">
          <a:xfrm>
            <a:off x="1066800" y="3048000"/>
            <a:ext cx="32766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latin typeface="Times New Roman" pitchFamily="18" charset="0"/>
                <a:cs typeface="Times New Roman" pitchFamily="18" charset="0"/>
              </a:rPr>
              <a:t>ng</a:t>
            </a:r>
            <a:r>
              <a:rPr lang="en-US" sz="28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oắt</a:t>
            </a:r>
            <a:r>
              <a:rPr lang="en-US" sz="2800">
                <a:latin typeface="Times New Roman" pitchFamily="18" charset="0"/>
                <a:cs typeface="Times New Roman" pitchFamily="18" charset="0"/>
              </a:rPr>
              <a:t>, q</a:t>
            </a:r>
            <a:r>
              <a:rPr lang="en-US" sz="28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uẹo</a:t>
            </a:r>
            <a:r>
              <a:rPr lang="en-US" sz="280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uốn </a:t>
            </a:r>
            <a:r>
              <a:rPr lang="vi-VN" sz="280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đ</a:t>
            </a:r>
            <a:r>
              <a:rPr lang="en-US" sz="28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uôi</a:t>
            </a:r>
          </a:p>
        </p:txBody>
      </p:sp>
      <p:sp>
        <p:nvSpPr>
          <p:cNvPr id="7180" name="Text Box 12"/>
          <p:cNvSpPr txBox="1">
            <a:spLocks noChangeArrowheads="1"/>
          </p:cNvSpPr>
          <p:nvPr/>
        </p:nvSpPr>
        <p:spPr bwMode="auto">
          <a:xfrm>
            <a:off x="0" y="2133600"/>
            <a:ext cx="1905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Từ:</a:t>
            </a:r>
          </a:p>
        </p:txBody>
      </p:sp>
      <p:sp>
        <p:nvSpPr>
          <p:cNvPr id="7181" name="Text Box 13"/>
          <p:cNvSpPr txBox="1">
            <a:spLocks noChangeArrowheads="1"/>
          </p:cNvSpPr>
          <p:nvPr/>
        </p:nvSpPr>
        <p:spPr bwMode="auto">
          <a:xfrm>
            <a:off x="0" y="3657600"/>
            <a:ext cx="1219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800"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7182" name="Text Box 14"/>
          <p:cNvSpPr txBox="1">
            <a:spLocks noChangeArrowheads="1"/>
          </p:cNvSpPr>
          <p:nvPr/>
        </p:nvSpPr>
        <p:spPr bwMode="auto">
          <a:xfrm>
            <a:off x="0" y="4267200"/>
            <a:ext cx="48006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latin typeface="Times New Roman" pitchFamily="18" charset="0"/>
                <a:cs typeface="Times New Roman" pitchFamily="18" charset="0"/>
              </a:rPr>
              <a:t>-Chào Cá Con. Bạn cũng ở sông này sao?</a:t>
            </a:r>
          </a:p>
        </p:txBody>
      </p:sp>
      <p:sp>
        <p:nvSpPr>
          <p:cNvPr id="7183" name="Text Box 15"/>
          <p:cNvSpPr txBox="1">
            <a:spLocks noChangeArrowheads="1"/>
          </p:cNvSpPr>
          <p:nvPr/>
        </p:nvSpPr>
        <p:spPr bwMode="auto">
          <a:xfrm>
            <a:off x="0" y="5181600"/>
            <a:ext cx="4800600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latin typeface="Times New Roman" pitchFamily="18" charset="0"/>
                <a:cs typeface="Times New Roman" pitchFamily="18" charset="0"/>
              </a:rPr>
              <a:t>-Đuôi tôi vừa là mái chèo, vừa là bánh lái </a:t>
            </a:r>
            <a:r>
              <a:rPr lang="vi-VN" sz="2800">
                <a:latin typeface="Times New Roman" pitchFamily="18" charset="0"/>
                <a:cs typeface="Times New Roman" pitchFamily="18" charset="0"/>
              </a:rPr>
              <a:t>đ</a:t>
            </a:r>
            <a:r>
              <a:rPr lang="en-US" sz="2800">
                <a:latin typeface="Times New Roman" pitchFamily="18" charset="0"/>
                <a:cs typeface="Times New Roman" pitchFamily="18" charset="0"/>
              </a:rPr>
              <a:t>ấy.Bạn xem này!</a:t>
            </a:r>
          </a:p>
        </p:txBody>
      </p:sp>
      <p:sp>
        <p:nvSpPr>
          <p:cNvPr id="7184" name="Text Box 16"/>
          <p:cNvSpPr txBox="1">
            <a:spLocks noChangeArrowheads="1"/>
          </p:cNvSpPr>
          <p:nvPr/>
        </p:nvSpPr>
        <p:spPr bwMode="auto">
          <a:xfrm>
            <a:off x="685800" y="2209800"/>
            <a:ext cx="685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sz="2800"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7185" name="Text Box 17"/>
          <p:cNvSpPr txBox="1">
            <a:spLocks noChangeArrowheads="1"/>
          </p:cNvSpPr>
          <p:nvPr/>
        </p:nvSpPr>
        <p:spPr bwMode="auto">
          <a:xfrm>
            <a:off x="762000" y="2590800"/>
            <a:ext cx="609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</a:t>
            </a:r>
            <a:r>
              <a:rPr lang="en-US" sz="2800"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7186" name="Line 18"/>
          <p:cNvSpPr>
            <a:spLocks noChangeShapeType="1"/>
          </p:cNvSpPr>
          <p:nvPr/>
        </p:nvSpPr>
        <p:spPr bwMode="auto">
          <a:xfrm>
            <a:off x="152400" y="5181600"/>
            <a:ext cx="838200" cy="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187" name="Line 19"/>
          <p:cNvSpPr>
            <a:spLocks noChangeShapeType="1"/>
          </p:cNvSpPr>
          <p:nvPr/>
        </p:nvSpPr>
        <p:spPr bwMode="auto">
          <a:xfrm>
            <a:off x="2438400" y="5638800"/>
            <a:ext cx="1219200" cy="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188" name="Line 20"/>
          <p:cNvSpPr>
            <a:spLocks noChangeShapeType="1"/>
          </p:cNvSpPr>
          <p:nvPr/>
        </p:nvSpPr>
        <p:spPr bwMode="auto">
          <a:xfrm>
            <a:off x="457200" y="6096000"/>
            <a:ext cx="1066800" cy="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189" name="Line 21"/>
          <p:cNvSpPr>
            <a:spLocks noChangeShapeType="1"/>
          </p:cNvSpPr>
          <p:nvPr/>
        </p:nvSpPr>
        <p:spPr bwMode="auto">
          <a:xfrm>
            <a:off x="3048000" y="6096000"/>
            <a:ext cx="1066800" cy="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454" name="AutoShape 22"/>
          <p:cNvSpPr>
            <a:spLocks noChangeArrowheads="1"/>
          </p:cNvSpPr>
          <p:nvPr/>
        </p:nvSpPr>
        <p:spPr bwMode="auto">
          <a:xfrm>
            <a:off x="5486400" y="2819400"/>
            <a:ext cx="3048000" cy="1752600"/>
          </a:xfrm>
          <a:prstGeom prst="cloudCallout">
            <a:avLst>
              <a:gd name="adj1" fmla="val -52759"/>
              <a:gd name="adj2" fmla="val 45741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en-US" sz="28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Bánh lái</a:t>
            </a:r>
            <a:r>
              <a:rPr lang="en-US" sz="2800">
                <a:latin typeface="Times New Roman" pitchFamily="18" charset="0"/>
                <a:cs typeface="Times New Roman" pitchFamily="18" charset="0"/>
              </a:rPr>
              <a:t> là gì?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84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84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5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/>
          <p:cNvPicPr>
            <a:picLocks noGrp="1" noChangeAspect="1" noChangeArrowheads="1"/>
          </p:cNvPicPr>
          <p:nvPr>
            <p:ph type="body" idx="4294967295"/>
          </p:nvPr>
        </p:nvPicPr>
        <p:blipFill>
          <a:blip r:embed="rId2"/>
          <a:srcRect/>
          <a:stretch>
            <a:fillRect/>
          </a:stretch>
        </p:blipFill>
        <p:spPr>
          <a:xfrm>
            <a:off x="0" y="1447800"/>
            <a:ext cx="9144000" cy="5410200"/>
          </a:xfrm>
        </p:spPr>
      </p:pic>
      <p:sp>
        <p:nvSpPr>
          <p:cNvPr id="19459" name="Text Box 3"/>
          <p:cNvSpPr txBox="1">
            <a:spLocks noChangeArrowheads="1"/>
          </p:cNvSpPr>
          <p:nvPr/>
        </p:nvSpPr>
        <p:spPr bwMode="auto">
          <a:xfrm>
            <a:off x="2057400" y="533400"/>
            <a:ext cx="4114800" cy="650875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6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bánh lái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19459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59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lúa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342900"/>
            <a:ext cx="9601200" cy="7200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19" name="Picture 3" descr="0036">
            <a:hlinkClick r:id="rId3" action="ppaction://hlinksldjump"/>
          </p:cNvPr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305800" y="5562600"/>
            <a:ext cx="1066800" cy="1095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220" name="Text Box 4"/>
          <p:cNvSpPr txBox="1">
            <a:spLocks noChangeArrowheads="1"/>
          </p:cNvSpPr>
          <p:nvPr/>
        </p:nvSpPr>
        <p:spPr bwMode="auto">
          <a:xfrm>
            <a:off x="2438400" y="914400"/>
            <a:ext cx="4495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vi-VN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221" name="Text Box 6"/>
          <p:cNvSpPr txBox="1">
            <a:spLocks noChangeArrowheads="1"/>
          </p:cNvSpPr>
          <p:nvPr/>
        </p:nvSpPr>
        <p:spPr bwMode="auto">
          <a:xfrm>
            <a:off x="3352800" y="381000"/>
            <a:ext cx="4114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u="sng">
                <a:latin typeface="Times New Roman" pitchFamily="18" charset="0"/>
                <a:cs typeface="Times New Roman" pitchFamily="18" charset="0"/>
              </a:rPr>
              <a:t>Tập </a:t>
            </a:r>
            <a:r>
              <a:rPr lang="vi-VN" sz="2800" b="1" u="sng">
                <a:latin typeface="Times New Roman" pitchFamily="18" charset="0"/>
                <a:cs typeface="Times New Roman" pitchFamily="18" charset="0"/>
              </a:rPr>
              <a:t>đ</a:t>
            </a:r>
            <a:r>
              <a:rPr lang="en-US" sz="2800" b="1" u="sng">
                <a:latin typeface="Times New Roman" pitchFamily="18" charset="0"/>
                <a:cs typeface="Times New Roman" pitchFamily="18" charset="0"/>
              </a:rPr>
              <a:t>ọc</a:t>
            </a:r>
            <a:r>
              <a:rPr lang="en-US" sz="2800"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9222" name="AutoShape 7"/>
          <p:cNvSpPr>
            <a:spLocks noChangeArrowheads="1"/>
          </p:cNvSpPr>
          <p:nvPr/>
        </p:nvSpPr>
        <p:spPr bwMode="auto">
          <a:xfrm rot="743259">
            <a:off x="1676400" y="1676400"/>
            <a:ext cx="5899150" cy="2819400"/>
          </a:xfrm>
          <a:prstGeom prst="irregularSeal2">
            <a:avLst/>
          </a:prstGeom>
          <a:solidFill>
            <a:srgbClr val="EDFCA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223" name="Text Box 8"/>
          <p:cNvSpPr txBox="1">
            <a:spLocks noChangeArrowheads="1"/>
          </p:cNvSpPr>
          <p:nvPr/>
        </p:nvSpPr>
        <p:spPr bwMode="auto">
          <a:xfrm>
            <a:off x="2819400" y="2743200"/>
            <a:ext cx="37338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ĐỌC NHÓM </a:t>
            </a:r>
          </a:p>
        </p:txBody>
      </p:sp>
      <p:sp>
        <p:nvSpPr>
          <p:cNvPr id="9224" name="Text Box 9"/>
          <p:cNvSpPr txBox="1">
            <a:spLocks noChangeArrowheads="1"/>
          </p:cNvSpPr>
          <p:nvPr/>
        </p:nvSpPr>
        <p:spPr bwMode="auto">
          <a:xfrm>
            <a:off x="990600" y="914400"/>
            <a:ext cx="7772400" cy="16312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Tôm Càng và Cá Con</a:t>
            </a:r>
            <a:endParaRPr lang="en-US" sz="24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spcBef>
                <a:spcPct val="50000"/>
              </a:spcBef>
            </a:pPr>
            <a:r>
              <a:rPr lang="en-US" sz="24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</a:t>
            </a:r>
            <a:r>
              <a:rPr lang="en-US" sz="2400" b="1" i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Theo Tr</a:t>
            </a:r>
            <a:r>
              <a:rPr lang="vi-VN" sz="2400" b="1" i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ươ</a:t>
            </a:r>
            <a:r>
              <a:rPr lang="en-US" sz="2400" b="1" i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 Mĩ Đức, Tú Nguyệt</a:t>
            </a:r>
          </a:p>
          <a:p>
            <a:pPr algn="ctr">
              <a:spcBef>
                <a:spcPct val="50000"/>
              </a:spcBef>
            </a:pPr>
            <a:endParaRPr lang="en-US" sz="2400" b="1" i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 descr="lúa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342900"/>
            <a:ext cx="9601200" cy="7200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43" name="Picture 3" descr="0036">
            <a:hlinkClick r:id="rId3" action="ppaction://hlinksldjump"/>
          </p:cNvPr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305800" y="5562600"/>
            <a:ext cx="1066800" cy="1095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44" name="Text Box 4"/>
          <p:cNvSpPr txBox="1">
            <a:spLocks noChangeArrowheads="1"/>
          </p:cNvSpPr>
          <p:nvPr/>
        </p:nvSpPr>
        <p:spPr bwMode="auto">
          <a:xfrm>
            <a:off x="2438400" y="914400"/>
            <a:ext cx="4495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vi-VN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245" name="Text Box 6"/>
          <p:cNvSpPr txBox="1">
            <a:spLocks noChangeArrowheads="1"/>
          </p:cNvSpPr>
          <p:nvPr/>
        </p:nvSpPr>
        <p:spPr bwMode="auto">
          <a:xfrm>
            <a:off x="3352800" y="381000"/>
            <a:ext cx="4114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u="sng">
                <a:latin typeface="Times New Roman" pitchFamily="18" charset="0"/>
                <a:cs typeface="Times New Roman" pitchFamily="18" charset="0"/>
              </a:rPr>
              <a:t>Tập </a:t>
            </a:r>
            <a:r>
              <a:rPr lang="vi-VN" sz="2800" b="1" u="sng">
                <a:latin typeface="Times New Roman" pitchFamily="18" charset="0"/>
                <a:cs typeface="Times New Roman" pitchFamily="18" charset="0"/>
              </a:rPr>
              <a:t>đ</a:t>
            </a:r>
            <a:r>
              <a:rPr lang="en-US" sz="2800" b="1" u="sng">
                <a:latin typeface="Times New Roman" pitchFamily="18" charset="0"/>
                <a:cs typeface="Times New Roman" pitchFamily="18" charset="0"/>
              </a:rPr>
              <a:t>ọc</a:t>
            </a:r>
            <a:r>
              <a:rPr lang="en-US" sz="2800"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10246" name="Text Box 7"/>
          <p:cNvSpPr txBox="1">
            <a:spLocks noChangeArrowheads="1"/>
          </p:cNvSpPr>
          <p:nvPr/>
        </p:nvSpPr>
        <p:spPr bwMode="auto">
          <a:xfrm>
            <a:off x="1828800" y="914400"/>
            <a:ext cx="7772400" cy="16312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Tôm Càng và Cá Con</a:t>
            </a:r>
            <a:endParaRPr lang="en-US" sz="24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spcBef>
                <a:spcPct val="50000"/>
              </a:spcBef>
            </a:pPr>
            <a:r>
              <a:rPr lang="en-US" sz="24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</a:t>
            </a:r>
            <a:r>
              <a:rPr lang="en-US" sz="2400" b="1" i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Theo Tr</a:t>
            </a:r>
            <a:r>
              <a:rPr lang="vi-VN" sz="2400" b="1" i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ươ</a:t>
            </a:r>
            <a:r>
              <a:rPr lang="en-US" sz="2400" b="1" i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 Mĩ Đức, Tú Nguyệt</a:t>
            </a:r>
          </a:p>
          <a:p>
            <a:pPr algn="ctr">
              <a:spcBef>
                <a:spcPct val="50000"/>
              </a:spcBef>
            </a:pPr>
            <a:endParaRPr lang="en-US" sz="2400" b="1" i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247" name="AutoShape 8"/>
          <p:cNvSpPr>
            <a:spLocks noChangeArrowheads="1"/>
          </p:cNvSpPr>
          <p:nvPr/>
        </p:nvSpPr>
        <p:spPr bwMode="auto">
          <a:xfrm>
            <a:off x="1143000" y="2971800"/>
            <a:ext cx="7391400" cy="1371600"/>
          </a:xfrm>
          <a:prstGeom prst="ribbon">
            <a:avLst>
              <a:gd name="adj1" fmla="val 12500"/>
              <a:gd name="adj2" fmla="val 50000"/>
            </a:avLst>
          </a:prstGeom>
          <a:solidFill>
            <a:srgbClr val="EDFCA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248" name="Text Box 9"/>
          <p:cNvSpPr txBox="1">
            <a:spLocks noChangeArrowheads="1"/>
          </p:cNvSpPr>
          <p:nvPr/>
        </p:nvSpPr>
        <p:spPr bwMode="auto">
          <a:xfrm>
            <a:off x="3124200" y="3429000"/>
            <a:ext cx="3581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THI ĐỌC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198</TotalTime>
  <Words>590</Words>
  <Application>Microsoft Office PowerPoint</Application>
  <PresentationFormat>On-screen Show (4:3)</PresentationFormat>
  <Paragraphs>111</Paragraphs>
  <Slides>14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6" baseType="lpstr">
      <vt:lpstr>Default Design</vt:lpstr>
      <vt:lpstr>Slide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canon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nguyen quang tuan</dc:creator>
  <cp:lastModifiedBy>Admin-PC</cp:lastModifiedBy>
  <cp:revision>14</cp:revision>
  <dcterms:created xsi:type="dcterms:W3CDTF">2010-03-24T15:05:10Z</dcterms:created>
  <dcterms:modified xsi:type="dcterms:W3CDTF">2020-05-10T04:25:51Z</dcterms:modified>
</cp:coreProperties>
</file>