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75" r:id="rId2"/>
    <p:sldId id="290" r:id="rId3"/>
    <p:sldId id="291" r:id="rId4"/>
    <p:sldId id="292" r:id="rId5"/>
    <p:sldId id="293" r:id="rId6"/>
    <p:sldId id="294" r:id="rId7"/>
    <p:sldId id="295" r:id="rId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66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66"/>
    <a:srgbClr val="000099"/>
    <a:srgbClr val="990000"/>
    <a:srgbClr val="00FF00"/>
    <a:srgbClr val="990099"/>
    <a:srgbClr val="FF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4CDFF-46F9-4528-B865-F91829631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30004-0878-4901-BF36-B3C3A82A3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D9888-B5BE-441A-BF15-793EA5D80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02E8F-D754-4282-88B4-A2504E78B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539C5-8E82-49D0-8D58-0ED72DFF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81ECD-5816-494F-96EB-4DB1CA402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A1E9C-D128-498F-AC28-72832CF47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7869A-D215-48FA-9CAA-54A0F6469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C0CA-70F7-4A05-9CC2-F7A9E91EE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0E2F5-CAEE-4B6E-932D-E99C40C4F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5980B-5FB7-467D-BC29-99711CBEF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BA9D438-864F-4AC8-9240-5C2B75308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837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37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37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837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8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838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spd="slow">
    <p:split dir="in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73747" name="Text Box 19"/>
          <p:cNvSpPr txBox="1">
            <a:spLocks noChangeArrowheads="1"/>
          </p:cNvSpPr>
          <p:nvPr/>
        </p:nvSpPr>
        <p:spPr bwMode="auto">
          <a:xfrm>
            <a:off x="938213" y="2438400"/>
            <a:ext cx="2971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LuyÖn ®äc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73748" name="Text Box 20"/>
          <p:cNvSpPr txBox="1">
            <a:spLocks noChangeArrowheads="1"/>
          </p:cNvSpPr>
          <p:nvPr/>
        </p:nvSpPr>
        <p:spPr bwMode="auto">
          <a:xfrm>
            <a:off x="6081713" y="2443163"/>
            <a:ext cx="29718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T×m hiÓu bµi.</a:t>
            </a:r>
          </a:p>
        </p:txBody>
      </p:sp>
      <p:sp>
        <p:nvSpPr>
          <p:cNvPr id="73749" name="Text Box 21"/>
          <p:cNvSpPr txBox="1">
            <a:spLocks noChangeArrowheads="1"/>
          </p:cNvSpPr>
          <p:nvPr/>
        </p:nvSpPr>
        <p:spPr bwMode="auto">
          <a:xfrm>
            <a:off x="490538" y="3024188"/>
            <a:ext cx="44958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a. §äc nèi tiÕp tõng c©u.</a:t>
            </a:r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238125" y="3429000"/>
            <a:ext cx="4953000" cy="1309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-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Hoµnh hµnh; låm cåm </a:t>
            </a:r>
          </a:p>
          <a:p>
            <a:pPr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- Ng¹o nghÔ; ng· l¨n quay</a:t>
            </a:r>
          </a:p>
          <a:p>
            <a:pPr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Næi giËn; cét</a:t>
            </a:r>
          </a:p>
        </p:txBody>
      </p:sp>
      <p:grpSp>
        <p:nvGrpSpPr>
          <p:cNvPr id="3080" name="Group 37"/>
          <p:cNvGrpSpPr>
            <a:grpSpLocks/>
          </p:cNvGrpSpPr>
          <p:nvPr/>
        </p:nvGrpSpPr>
        <p:grpSpPr bwMode="auto">
          <a:xfrm>
            <a:off x="3810000" y="2867025"/>
            <a:ext cx="2133600" cy="2619375"/>
            <a:chOff x="2496" y="1566"/>
            <a:chExt cx="1344" cy="2271"/>
          </a:xfrm>
        </p:grpSpPr>
        <p:sp>
          <p:nvSpPr>
            <p:cNvPr id="3081" name="Line 38"/>
            <p:cNvSpPr>
              <a:spLocks noChangeShapeType="1"/>
            </p:cNvSpPr>
            <p:nvPr/>
          </p:nvSpPr>
          <p:spPr bwMode="auto">
            <a:xfrm>
              <a:off x="3504" y="1575"/>
              <a:ext cx="0" cy="2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Line 39"/>
            <p:cNvSpPr>
              <a:spLocks noChangeShapeType="1"/>
            </p:cNvSpPr>
            <p:nvPr/>
          </p:nvSpPr>
          <p:spPr bwMode="auto">
            <a:xfrm>
              <a:off x="2496" y="156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9" grpId="0"/>
      <p:bldP spid="737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938213" y="1909763"/>
            <a:ext cx="29718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LuyÖn ®äc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6081713" y="1914525"/>
            <a:ext cx="2971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T×m hiÓu bµi.</a:t>
            </a:r>
          </a:p>
        </p:txBody>
      </p:sp>
      <p:sp>
        <p:nvSpPr>
          <p:cNvPr id="164870" name="Text Box 6"/>
          <p:cNvSpPr txBox="1">
            <a:spLocks noChangeArrowheads="1"/>
          </p:cNvSpPr>
          <p:nvPr/>
        </p:nvSpPr>
        <p:spPr bwMode="auto">
          <a:xfrm>
            <a:off x="-152400" y="2495550"/>
            <a:ext cx="4495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b.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§äc nèi tiÕp theo ®o¹n.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0" y="3067050"/>
            <a:ext cx="419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§o¹n 1: Tõ ®Çu …hoµnh hµnh.</a:t>
            </a:r>
          </a:p>
        </p:txBody>
      </p:sp>
      <p:grpSp>
        <p:nvGrpSpPr>
          <p:cNvPr id="4104" name="Group 9"/>
          <p:cNvGrpSpPr>
            <a:grpSpLocks/>
          </p:cNvGrpSpPr>
          <p:nvPr/>
        </p:nvGrpSpPr>
        <p:grpSpPr bwMode="auto">
          <a:xfrm>
            <a:off x="4005263" y="2386013"/>
            <a:ext cx="2133600" cy="2619375"/>
            <a:chOff x="2496" y="1566"/>
            <a:chExt cx="1344" cy="2271"/>
          </a:xfrm>
        </p:grpSpPr>
        <p:sp>
          <p:nvSpPr>
            <p:cNvPr id="4126" name="Line 10"/>
            <p:cNvSpPr>
              <a:spLocks noChangeShapeType="1"/>
            </p:cNvSpPr>
            <p:nvPr/>
          </p:nvSpPr>
          <p:spPr bwMode="auto">
            <a:xfrm>
              <a:off x="3504" y="1575"/>
              <a:ext cx="0" cy="2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Line 11"/>
            <p:cNvSpPr>
              <a:spLocks noChangeShapeType="1"/>
            </p:cNvSpPr>
            <p:nvPr/>
          </p:nvSpPr>
          <p:spPr bwMode="auto">
            <a:xfrm>
              <a:off x="2496" y="156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883" name="Text Box 19"/>
          <p:cNvSpPr txBox="1">
            <a:spLocks noChangeArrowheads="1"/>
          </p:cNvSpPr>
          <p:nvPr/>
        </p:nvSpPr>
        <p:spPr bwMode="auto">
          <a:xfrm>
            <a:off x="0" y="3452813"/>
            <a:ext cx="419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§o¹n 2: TiÕp theo… ng¹o nghÔ.</a:t>
            </a:r>
          </a:p>
        </p:txBody>
      </p:sp>
      <p:sp>
        <p:nvSpPr>
          <p:cNvPr id="164884" name="Text Box 20"/>
          <p:cNvSpPr txBox="1">
            <a:spLocks noChangeArrowheads="1"/>
          </p:cNvSpPr>
          <p:nvPr/>
        </p:nvSpPr>
        <p:spPr bwMode="auto">
          <a:xfrm>
            <a:off x="0" y="3848100"/>
            <a:ext cx="419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§o¹n 3: TiÕp theo…lµm t­êng.</a:t>
            </a:r>
          </a:p>
        </p:txBody>
      </p: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0" y="4410075"/>
            <a:ext cx="5029200" cy="393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¤ng vµo rõng   lÊy gç  dùng nhµ.</a:t>
            </a:r>
          </a:p>
        </p:txBody>
      </p:sp>
      <p:sp>
        <p:nvSpPr>
          <p:cNvPr id="164888" name="Line 24"/>
          <p:cNvSpPr>
            <a:spLocks noChangeShapeType="1"/>
          </p:cNvSpPr>
          <p:nvPr/>
        </p:nvSpPr>
        <p:spPr bwMode="auto">
          <a:xfrm flipH="1">
            <a:off x="1766888" y="4486275"/>
            <a:ext cx="157162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89" name="Line 25"/>
          <p:cNvSpPr>
            <a:spLocks noChangeShapeType="1"/>
          </p:cNvSpPr>
          <p:nvPr/>
        </p:nvSpPr>
        <p:spPr bwMode="auto">
          <a:xfrm flipH="1">
            <a:off x="2662238" y="4486275"/>
            <a:ext cx="157162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90" name="Line 26"/>
          <p:cNvSpPr>
            <a:spLocks noChangeShapeType="1"/>
          </p:cNvSpPr>
          <p:nvPr/>
        </p:nvSpPr>
        <p:spPr bwMode="auto">
          <a:xfrm flipH="1">
            <a:off x="3890963" y="4471988"/>
            <a:ext cx="157162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91" name="Line 27"/>
          <p:cNvSpPr>
            <a:spLocks noChangeShapeType="1"/>
          </p:cNvSpPr>
          <p:nvPr/>
        </p:nvSpPr>
        <p:spPr bwMode="auto">
          <a:xfrm flipH="1">
            <a:off x="3962400" y="4486275"/>
            <a:ext cx="157163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86" name="Text Box 22"/>
          <p:cNvSpPr txBox="1">
            <a:spLocks noChangeArrowheads="1"/>
          </p:cNvSpPr>
          <p:nvPr/>
        </p:nvSpPr>
        <p:spPr bwMode="auto">
          <a:xfrm>
            <a:off x="76200" y="4981575"/>
            <a:ext cx="44958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Cuèi cïng,  «ng quyÕt ®Þnh  dùng mét ng«i nhµ thËt v÷ng ch·i.</a:t>
            </a:r>
          </a:p>
        </p:txBody>
      </p:sp>
      <p:sp>
        <p:nvSpPr>
          <p:cNvPr id="164892" name="Line 28"/>
          <p:cNvSpPr>
            <a:spLocks noChangeShapeType="1"/>
          </p:cNvSpPr>
          <p:nvPr/>
        </p:nvSpPr>
        <p:spPr bwMode="auto">
          <a:xfrm flipH="1">
            <a:off x="1524000" y="5062538"/>
            <a:ext cx="157163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93" name="Line 29"/>
          <p:cNvSpPr>
            <a:spLocks noChangeShapeType="1"/>
          </p:cNvSpPr>
          <p:nvPr/>
        </p:nvSpPr>
        <p:spPr bwMode="auto">
          <a:xfrm flipH="1">
            <a:off x="3352800" y="5395913"/>
            <a:ext cx="157163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94" name="Line 30"/>
          <p:cNvSpPr>
            <a:spLocks noChangeShapeType="1"/>
          </p:cNvSpPr>
          <p:nvPr/>
        </p:nvSpPr>
        <p:spPr bwMode="auto">
          <a:xfrm flipH="1">
            <a:off x="3390900" y="5043488"/>
            <a:ext cx="157163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895" name="Line 31"/>
          <p:cNvSpPr>
            <a:spLocks noChangeShapeType="1"/>
          </p:cNvSpPr>
          <p:nvPr/>
        </p:nvSpPr>
        <p:spPr bwMode="auto">
          <a:xfrm flipH="1">
            <a:off x="3462338" y="5410200"/>
            <a:ext cx="157162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941" name="Text Box 77"/>
          <p:cNvSpPr txBox="1">
            <a:spLocks noChangeArrowheads="1"/>
          </p:cNvSpPr>
          <p:nvPr/>
        </p:nvSpPr>
        <p:spPr bwMode="auto">
          <a:xfrm>
            <a:off x="4076700" y="3490913"/>
            <a:ext cx="152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-quËt ®ç.</a:t>
            </a:r>
          </a:p>
        </p:txBody>
      </p:sp>
      <p:sp>
        <p:nvSpPr>
          <p:cNvPr id="164945" name="Line 81"/>
          <p:cNvSpPr>
            <a:spLocks noChangeShapeType="1"/>
          </p:cNvSpPr>
          <p:nvPr/>
        </p:nvSpPr>
        <p:spPr bwMode="auto">
          <a:xfrm>
            <a:off x="4167188" y="3505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946" name="Text Box 82"/>
          <p:cNvSpPr txBox="1">
            <a:spLocks noChangeArrowheads="1"/>
          </p:cNvSpPr>
          <p:nvPr/>
        </p:nvSpPr>
        <p:spPr bwMode="auto">
          <a:xfrm>
            <a:off x="4152900" y="3886200"/>
            <a:ext cx="1524000" cy="895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-®½n.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4947" name="Text Box 83"/>
          <p:cNvSpPr txBox="1">
            <a:spLocks noChangeArrowheads="1"/>
          </p:cNvSpPr>
          <p:nvPr/>
        </p:nvSpPr>
        <p:spPr bwMode="auto">
          <a:xfrm>
            <a:off x="3957638" y="42672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-v÷ng ch·i.</a:t>
            </a:r>
          </a:p>
        </p:txBody>
      </p:sp>
      <p:pic>
        <p:nvPicPr>
          <p:cNvPr id="164948" name="Picture 84" descr="quat n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76900" y="3048000"/>
            <a:ext cx="3352800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949" name="Picture 85" descr="anh cây s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1663" y="3048000"/>
            <a:ext cx="3309937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950" name="Picture 86" descr="ikegami-so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7850" y="3048000"/>
            <a:ext cx="3352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951" name="Picture 87" descr="100trung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57850" y="3048000"/>
            <a:ext cx="33528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952" name="Picture 88" descr="tg3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63" y="2667000"/>
            <a:ext cx="3429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4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4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4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4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4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4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4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4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4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4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4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4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6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49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9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64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649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64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649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1000"/>
                                        <p:tgtEl>
                                          <p:spTgt spid="16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1" grpId="0"/>
      <p:bldP spid="164883" grpId="0"/>
      <p:bldP spid="164884" grpId="0"/>
      <p:bldP spid="164885" grpId="0"/>
      <p:bldP spid="164888" grpId="0" animBg="1"/>
      <p:bldP spid="164889" grpId="0" animBg="1"/>
      <p:bldP spid="164890" grpId="0" animBg="1"/>
      <p:bldP spid="164891" grpId="0" animBg="1"/>
      <p:bldP spid="164886" grpId="0"/>
      <p:bldP spid="164892" grpId="0" animBg="1"/>
      <p:bldP spid="164893" grpId="0" animBg="1"/>
      <p:bldP spid="164894" grpId="0" animBg="1"/>
      <p:bldP spid="164895" grpId="0" animBg="1"/>
      <p:bldP spid="164941" grpId="0"/>
      <p:bldP spid="164945" grpId="0" animBg="1"/>
      <p:bldP spid="164946" grpId="0"/>
      <p:bldP spid="1649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165892" name="Text Box 4"/>
          <p:cNvSpPr txBox="1">
            <a:spLocks noChangeArrowheads="1"/>
          </p:cNvSpPr>
          <p:nvPr/>
        </p:nvSpPr>
        <p:spPr bwMode="auto">
          <a:xfrm>
            <a:off x="938213" y="2038350"/>
            <a:ext cx="2971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LuyÖn ®äc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65893" name="Text Box 5"/>
          <p:cNvSpPr txBox="1">
            <a:spLocks noChangeArrowheads="1"/>
          </p:cNvSpPr>
          <p:nvPr/>
        </p:nvSpPr>
        <p:spPr bwMode="auto">
          <a:xfrm>
            <a:off x="6081713" y="2043113"/>
            <a:ext cx="29718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T×m hiÓu bµi.</a:t>
            </a:r>
          </a:p>
        </p:txBody>
      </p:sp>
      <p:sp>
        <p:nvSpPr>
          <p:cNvPr id="165894" name="Text Box 6"/>
          <p:cNvSpPr txBox="1">
            <a:spLocks noChangeArrowheads="1"/>
          </p:cNvSpPr>
          <p:nvPr/>
        </p:nvSpPr>
        <p:spPr bwMode="auto">
          <a:xfrm>
            <a:off x="685800" y="2743200"/>
            <a:ext cx="4705350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c.  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§äc nèi tiÕp theo ®o¹n  trong nhãm.</a:t>
            </a:r>
          </a:p>
        </p:txBody>
      </p:sp>
      <p:sp>
        <p:nvSpPr>
          <p:cNvPr id="165895" name="Text Box 7"/>
          <p:cNvSpPr txBox="1">
            <a:spLocks noChangeArrowheads="1"/>
          </p:cNvSpPr>
          <p:nvPr/>
        </p:nvSpPr>
        <p:spPr bwMode="auto">
          <a:xfrm>
            <a:off x="747713" y="3786188"/>
            <a:ext cx="4191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§äc </a:t>
            </a:r>
            <a:r>
              <a:rPr lang="en-US" sz="36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3962400" y="2500313"/>
            <a:ext cx="2133600" cy="3595687"/>
            <a:chOff x="2496" y="1566"/>
            <a:chExt cx="1344" cy="2271"/>
          </a:xfrm>
        </p:grpSpPr>
        <p:sp>
          <p:nvSpPr>
            <p:cNvPr id="5131" name="Line 9"/>
            <p:cNvSpPr>
              <a:spLocks noChangeShapeType="1"/>
            </p:cNvSpPr>
            <p:nvPr/>
          </p:nvSpPr>
          <p:spPr bwMode="auto">
            <a:xfrm>
              <a:off x="3504" y="1575"/>
              <a:ext cx="0" cy="2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Line 10"/>
            <p:cNvSpPr>
              <a:spLocks noChangeShapeType="1"/>
            </p:cNvSpPr>
            <p:nvPr/>
          </p:nvSpPr>
          <p:spPr bwMode="auto">
            <a:xfrm>
              <a:off x="2496" y="156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685800" y="4495800"/>
            <a:ext cx="4705350" cy="1092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Thi ®äc gi÷a c¸c nhãm.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800" b="1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62000" y="5638800"/>
            <a:ext cx="4705350" cy="1092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en-US" sz="2800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§äc ®ång thanh ®o¹n 3.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800" b="1" u="sng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5" grpId="0"/>
      <p:bldP spid="165911" grpId="0"/>
      <p:bldP spid="1659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847725" y="2466975"/>
            <a:ext cx="2971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T×m hiÓu bµi.</a:t>
            </a:r>
          </a:p>
        </p:txBody>
      </p:sp>
      <p:sp>
        <p:nvSpPr>
          <p:cNvPr id="166919" name="Text Box 7"/>
          <p:cNvSpPr txBox="1">
            <a:spLocks noChangeArrowheads="1"/>
          </p:cNvSpPr>
          <p:nvPr/>
        </p:nvSpPr>
        <p:spPr bwMode="auto">
          <a:xfrm>
            <a:off x="747713" y="3124200"/>
            <a:ext cx="419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§äc ®o¹n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vµ 2.</a:t>
            </a:r>
          </a:p>
        </p:txBody>
      </p:sp>
      <p:sp>
        <p:nvSpPr>
          <p:cNvPr id="166921" name="Line 9"/>
          <p:cNvSpPr>
            <a:spLocks noChangeShapeType="1"/>
          </p:cNvSpPr>
          <p:nvPr/>
        </p:nvSpPr>
        <p:spPr bwMode="auto">
          <a:xfrm>
            <a:off x="5257800" y="3411538"/>
            <a:ext cx="0" cy="2608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6924" name="Text Box 12"/>
          <p:cNvSpPr txBox="1">
            <a:spLocks noChangeArrowheads="1"/>
          </p:cNvSpPr>
          <p:nvPr/>
        </p:nvSpPr>
        <p:spPr bwMode="auto">
          <a:xfrm>
            <a:off x="685800" y="3733800"/>
            <a:ext cx="41910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ThÇn Giã ®· lµm g× khiÕn «ng M¹nh næi giËn?</a:t>
            </a:r>
          </a:p>
        </p:txBody>
      </p:sp>
      <p:pic>
        <p:nvPicPr>
          <p:cNvPr id="166925" name="Picture 13" descr="20012010973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 l="17188" t="4167" r="12500"/>
          <a:stretch>
            <a:fillRect/>
          </a:stretch>
        </p:blipFill>
        <p:spPr bwMode="auto">
          <a:xfrm>
            <a:off x="5562600" y="3071813"/>
            <a:ext cx="3429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26" name="Text Box 14"/>
          <p:cNvSpPr txBox="1">
            <a:spLocks noChangeArrowheads="1"/>
          </p:cNvSpPr>
          <p:nvPr/>
        </p:nvSpPr>
        <p:spPr bwMode="auto">
          <a:xfrm>
            <a:off x="581025" y="4557713"/>
            <a:ext cx="46196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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ThÇn x« «ng M¹nh ng· l¨n quay.</a:t>
            </a:r>
          </a:p>
        </p:txBody>
      </p:sp>
      <p:sp>
        <p:nvSpPr>
          <p:cNvPr id="166927" name="Text Box 15"/>
          <p:cNvSpPr txBox="1">
            <a:spLocks noChangeArrowheads="1"/>
          </p:cNvSpPr>
          <p:nvPr/>
        </p:nvSpPr>
        <p:spPr bwMode="auto">
          <a:xfrm>
            <a:off x="609600" y="5105400"/>
            <a:ext cx="41910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 Sau khi x« ng· «ng M¹nh, ThÇn Giã ®· lµm g×?</a:t>
            </a:r>
          </a:p>
        </p:txBody>
      </p:sp>
      <p:sp>
        <p:nvSpPr>
          <p:cNvPr id="166932" name="Text Box 20"/>
          <p:cNvSpPr txBox="1">
            <a:spLocks noChangeArrowheads="1"/>
          </p:cNvSpPr>
          <p:nvPr/>
        </p:nvSpPr>
        <p:spPr bwMode="auto">
          <a:xfrm>
            <a:off x="457200" y="5943600"/>
            <a:ext cx="46196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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Bay ®i víi tiÕng c­êi ng¹o nghÔ.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6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6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6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6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6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66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9" grpId="0"/>
      <p:bldP spid="166921" grpId="0" animBg="1"/>
      <p:bldP spid="166924" grpId="0"/>
      <p:bldP spid="166926" grpId="0" build="allAtOnce"/>
      <p:bldP spid="16693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847725" y="2109788"/>
            <a:ext cx="29718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T×m hiÓu bµi.</a:t>
            </a:r>
          </a:p>
        </p:txBody>
      </p:sp>
      <p:sp>
        <p:nvSpPr>
          <p:cNvPr id="167941" name="Text Box 5"/>
          <p:cNvSpPr txBox="1">
            <a:spLocks noChangeArrowheads="1"/>
          </p:cNvSpPr>
          <p:nvPr/>
        </p:nvSpPr>
        <p:spPr bwMode="auto">
          <a:xfrm>
            <a:off x="747713" y="2767013"/>
            <a:ext cx="4191000" cy="420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§äc ®o¹n 3.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5257800" y="3054350"/>
            <a:ext cx="0" cy="2608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685800" y="3305175"/>
            <a:ext cx="4191000" cy="749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«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 M¹nh ®· lµm nh÷ng viÖc g× ®Ó chèng l¹i ThÇn Giã?</a:t>
            </a:r>
          </a:p>
        </p:txBody>
      </p:sp>
      <p:pic>
        <p:nvPicPr>
          <p:cNvPr id="167948" name="Picture 12" descr="20012010969"/>
          <p:cNvPicPr>
            <a:picLocks noChangeAspect="1" noChangeArrowheads="1"/>
          </p:cNvPicPr>
          <p:nvPr/>
        </p:nvPicPr>
        <p:blipFill>
          <a:blip r:embed="rId2">
            <a:lum contrast="36000"/>
          </a:blip>
          <a:srcRect l="18750" r="9375"/>
          <a:stretch>
            <a:fillRect/>
          </a:stretch>
        </p:blipFill>
        <p:spPr bwMode="auto">
          <a:xfrm>
            <a:off x="5410200" y="2462213"/>
            <a:ext cx="3505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50" name="Picture 14" descr="cd172luy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2462213"/>
            <a:ext cx="3505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51" name="Picture 15" descr="100trung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462213"/>
            <a:ext cx="33528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953" name="Text Box 17"/>
          <p:cNvSpPr txBox="1">
            <a:spLocks noChangeArrowheads="1"/>
          </p:cNvSpPr>
          <p:nvPr/>
        </p:nvSpPr>
        <p:spPr bwMode="auto">
          <a:xfrm>
            <a:off x="581025" y="4129088"/>
            <a:ext cx="4619625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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¤ng vµo rõng lÊy gç dùng nhµ</a:t>
            </a:r>
            <a:r>
              <a:rPr lang="en-US" i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/>
              <a:t> </a:t>
            </a:r>
          </a:p>
        </p:txBody>
      </p:sp>
      <p:pic>
        <p:nvPicPr>
          <p:cNvPr id="167954" name="Picture 18" descr="20012010969"/>
          <p:cNvPicPr>
            <a:picLocks noChangeAspect="1" noChangeArrowheads="1"/>
          </p:cNvPicPr>
          <p:nvPr/>
        </p:nvPicPr>
        <p:blipFill>
          <a:blip r:embed="rId2">
            <a:lum contrast="36000"/>
          </a:blip>
          <a:srcRect l="18750" r="9375"/>
          <a:stretch>
            <a:fillRect/>
          </a:stretch>
        </p:blipFill>
        <p:spPr bwMode="auto">
          <a:xfrm>
            <a:off x="5410200" y="2462213"/>
            <a:ext cx="3505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955" name="Text Box 19"/>
          <p:cNvSpPr txBox="1">
            <a:spLocks noChangeArrowheads="1"/>
          </p:cNvSpPr>
          <p:nvPr/>
        </p:nvSpPr>
        <p:spPr bwMode="auto">
          <a:xfrm>
            <a:off x="609600" y="4748213"/>
            <a:ext cx="4619625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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¤ng ®½n nh÷ng c©y gç lín nhÊt lµm cét.</a:t>
            </a:r>
            <a:r>
              <a:rPr lang="en-US"/>
              <a:t> </a:t>
            </a:r>
          </a:p>
        </p:txBody>
      </p:sp>
      <p:pic>
        <p:nvPicPr>
          <p:cNvPr id="167956" name="Picture 20" descr="100trung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76863" y="2486025"/>
            <a:ext cx="3632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600075" y="5680075"/>
            <a:ext cx="4619625" cy="884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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Chän nh÷ng viªn ®¸ thËt to lµm t­êng.</a:t>
            </a:r>
          </a:p>
        </p:txBody>
      </p:sp>
      <p:pic>
        <p:nvPicPr>
          <p:cNvPr id="167961" name="Picture 25" descr="cd172luy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1150" y="2386013"/>
            <a:ext cx="3657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1679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79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679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1000"/>
                                        <p:tgtEl>
                                          <p:spTgt spid="16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1000"/>
                                        <p:tgtEl>
                                          <p:spTgt spid="16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7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7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79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7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79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53" grpId="0"/>
      <p:bldP spid="167955" grpId="0"/>
      <p:bldP spid="1679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0" y="2133600"/>
            <a:ext cx="4495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LuyÖn ®äc l¹i bµi.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747713" y="3024188"/>
            <a:ext cx="74818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Bµi tËp ®äc h«m nay cã mÊy nh©n vËt ?</a:t>
            </a:r>
          </a:p>
        </p:txBody>
      </p:sp>
      <p:sp>
        <p:nvSpPr>
          <p:cNvPr id="168971" name="Text Box 11"/>
          <p:cNvSpPr txBox="1">
            <a:spLocks noChangeArrowheads="1"/>
          </p:cNvSpPr>
          <p:nvPr/>
        </p:nvSpPr>
        <p:spPr bwMode="auto">
          <a:xfrm>
            <a:off x="685800" y="3657600"/>
            <a:ext cx="83058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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Bµi cã ba nh©n vËt, ®ã lµ: </a:t>
            </a:r>
            <a:r>
              <a:rPr 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Nh©n vËt ng­êi kÓ chuyÖn;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Nh©n vËt</a:t>
            </a:r>
            <a:r>
              <a:rPr lang="en-US"/>
              <a:t>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ThÇn Giã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</a:t>
            </a:r>
            <a:r>
              <a:rPr lang="en-US" sz="24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Nh©n vËt</a:t>
            </a:r>
            <a:r>
              <a:rPr lang="en-US"/>
              <a:t> </a:t>
            </a:r>
            <a:r>
              <a:rPr lang="en-US" sz="24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«ng M¹nh.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-152400" y="304800"/>
            <a:ext cx="9296400" cy="1616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					</a:t>
            </a:r>
            <a:endParaRPr lang="en-US" sz="2400"/>
          </a:p>
          <a:p>
            <a:r>
              <a:rPr lang="en-US" sz="2800" u="sng">
                <a:solidFill>
                  <a:schemeClr val="folHlink"/>
                </a:solidFill>
              </a:rPr>
              <a:t>TËp ®äc:</a:t>
            </a:r>
          </a:p>
          <a:p>
            <a:r>
              <a:rPr lang="en-US" sz="2800" b="1">
                <a:solidFill>
                  <a:srgbClr val="00FF00"/>
                </a:solidFill>
              </a:rPr>
              <a:t>¤ng M¹nh th¾ng ThÇn Giã</a:t>
            </a:r>
          </a:p>
          <a:p>
            <a:r>
              <a:rPr lang="en-US" sz="2000" i="1">
                <a:solidFill>
                  <a:schemeClr val="folHlink"/>
                </a:solidFill>
              </a:rPr>
              <a:t>                                                                                             (Pháng theo A- Nh«ng</a:t>
            </a:r>
            <a:r>
              <a:rPr lang="en-US" sz="2000">
                <a:solidFill>
                  <a:schemeClr val="folHlink"/>
                </a:solidFill>
              </a:rPr>
              <a:t>)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553200" y="1066800"/>
            <a:ext cx="12414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FF00"/>
                </a:solidFill>
              </a:rPr>
              <a:t>(TiÕt 1)</a:t>
            </a: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938213" y="1828800"/>
            <a:ext cx="29718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LuyÖn ®äc</a:t>
            </a: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6081713" y="1833563"/>
            <a:ext cx="29718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b="1" u="sng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T×m hiÓu bµi.</a:t>
            </a:r>
          </a:p>
        </p:txBody>
      </p: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-1371600" y="2881312"/>
            <a:ext cx="4953000" cy="1309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- 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Hoµnh hµnh; låm cåm </a:t>
            </a:r>
          </a:p>
          <a:p>
            <a:pPr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- Ng¹o nghÔ; ng· l¨n quay</a:t>
            </a:r>
          </a:p>
          <a:p>
            <a:pPr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Næi giËn; cét</a:t>
            </a:r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>
            <a:off x="5410200" y="2268538"/>
            <a:ext cx="0" cy="4284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3810000" y="2257425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995" name="Text Box 11"/>
          <p:cNvSpPr txBox="1">
            <a:spLocks noChangeArrowheads="1"/>
          </p:cNvSpPr>
          <p:nvPr/>
        </p:nvSpPr>
        <p:spPr bwMode="auto">
          <a:xfrm>
            <a:off x="3810000" y="2895600"/>
            <a:ext cx="152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-quËt ®ç.</a:t>
            </a:r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>
            <a:off x="3900488" y="2909888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9997" name="Text Box 13"/>
          <p:cNvSpPr txBox="1">
            <a:spLocks noChangeArrowheads="1"/>
          </p:cNvSpPr>
          <p:nvPr/>
        </p:nvSpPr>
        <p:spPr bwMode="auto">
          <a:xfrm>
            <a:off x="3886200" y="3290888"/>
            <a:ext cx="1524000" cy="895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-®½n.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9998" name="Text Box 14"/>
          <p:cNvSpPr txBox="1">
            <a:spLocks noChangeArrowheads="1"/>
          </p:cNvSpPr>
          <p:nvPr/>
        </p:nvSpPr>
        <p:spPr bwMode="auto">
          <a:xfrm>
            <a:off x="3733800" y="3657600"/>
            <a:ext cx="190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-v÷ng ch·i.</a:t>
            </a: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0" y="4410075"/>
            <a:ext cx="5867400" cy="393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¤ng vµo rõng   lÊy gç  dùng nhµ.</a:t>
            </a:r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 flipH="1">
            <a:off x="1766888" y="4486275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 flipH="1">
            <a:off x="2662238" y="4486275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8"/>
          <p:cNvSpPr>
            <a:spLocks noChangeShapeType="1"/>
          </p:cNvSpPr>
          <p:nvPr/>
        </p:nvSpPr>
        <p:spPr bwMode="auto">
          <a:xfrm flipH="1">
            <a:off x="3876675" y="4471988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9"/>
          <p:cNvSpPr>
            <a:spLocks noChangeShapeType="1"/>
          </p:cNvSpPr>
          <p:nvPr/>
        </p:nvSpPr>
        <p:spPr bwMode="auto">
          <a:xfrm flipH="1">
            <a:off x="3971925" y="4486275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04" name="Text Box 20"/>
          <p:cNvSpPr txBox="1">
            <a:spLocks noChangeArrowheads="1"/>
          </p:cNvSpPr>
          <p:nvPr/>
        </p:nvSpPr>
        <p:spPr bwMode="auto">
          <a:xfrm>
            <a:off x="76200" y="4981575"/>
            <a:ext cx="52451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Cuèi cïng,  «ng quyÕt ®Þnh  dùng mét ng«i nhµ thËt v÷ng ch·i.</a:t>
            </a:r>
          </a:p>
        </p:txBody>
      </p:sp>
      <p:sp>
        <p:nvSpPr>
          <p:cNvPr id="9235" name="Line 21"/>
          <p:cNvSpPr>
            <a:spLocks noChangeShapeType="1"/>
          </p:cNvSpPr>
          <p:nvPr/>
        </p:nvSpPr>
        <p:spPr bwMode="auto">
          <a:xfrm flipH="1">
            <a:off x="1524000" y="5062538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Line 22"/>
          <p:cNvSpPr>
            <a:spLocks noChangeShapeType="1"/>
          </p:cNvSpPr>
          <p:nvPr/>
        </p:nvSpPr>
        <p:spPr bwMode="auto">
          <a:xfrm flipH="1">
            <a:off x="2271713" y="5395913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Line 23"/>
          <p:cNvSpPr>
            <a:spLocks noChangeShapeType="1"/>
          </p:cNvSpPr>
          <p:nvPr/>
        </p:nvSpPr>
        <p:spPr bwMode="auto">
          <a:xfrm flipH="1">
            <a:off x="3390900" y="5043488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Line 24"/>
          <p:cNvSpPr>
            <a:spLocks noChangeShapeType="1"/>
          </p:cNvSpPr>
          <p:nvPr/>
        </p:nvSpPr>
        <p:spPr bwMode="auto">
          <a:xfrm flipH="1">
            <a:off x="2381250" y="5410200"/>
            <a:ext cx="18415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009" name="Text Box 25"/>
          <p:cNvSpPr txBox="1">
            <a:spLocks noChangeArrowheads="1"/>
          </p:cNvSpPr>
          <p:nvPr/>
        </p:nvSpPr>
        <p:spPr bwMode="auto">
          <a:xfrm>
            <a:off x="5529263" y="2295525"/>
            <a:ext cx="2928937" cy="427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§o¹n </a:t>
            </a: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vµ 2</a:t>
            </a: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170010" name="Text Box 26"/>
          <p:cNvSpPr txBox="1">
            <a:spLocks noChangeArrowheads="1"/>
          </p:cNvSpPr>
          <p:nvPr/>
        </p:nvSpPr>
        <p:spPr bwMode="auto">
          <a:xfrm>
            <a:off x="5334000" y="2600325"/>
            <a:ext cx="38100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 </a:t>
            </a: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ThÇn x« «ng M¹nh ng· l¨n quay.</a:t>
            </a:r>
          </a:p>
        </p:txBody>
      </p:sp>
      <p:sp>
        <p:nvSpPr>
          <p:cNvPr id="170011" name="Text Box 27"/>
          <p:cNvSpPr txBox="1">
            <a:spLocks noChangeArrowheads="1"/>
          </p:cNvSpPr>
          <p:nvPr/>
        </p:nvSpPr>
        <p:spPr bwMode="auto">
          <a:xfrm>
            <a:off x="5334000" y="3349625"/>
            <a:ext cx="37338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 </a:t>
            </a: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Bay ®i víi tiÕng c­êi ng¹o nghÔ.</a:t>
            </a:r>
          </a:p>
        </p:txBody>
      </p:sp>
      <p:sp>
        <p:nvSpPr>
          <p:cNvPr id="170012" name="Text Box 28"/>
          <p:cNvSpPr txBox="1">
            <a:spLocks noChangeArrowheads="1"/>
          </p:cNvSpPr>
          <p:nvPr/>
        </p:nvSpPr>
        <p:spPr bwMode="auto">
          <a:xfrm>
            <a:off x="5519738" y="4081463"/>
            <a:ext cx="2514600" cy="393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§o¹n 3.</a:t>
            </a:r>
          </a:p>
        </p:txBody>
      </p:sp>
      <p:sp>
        <p:nvSpPr>
          <p:cNvPr id="170013" name="Text Box 29"/>
          <p:cNvSpPr txBox="1">
            <a:spLocks noChangeArrowheads="1"/>
          </p:cNvSpPr>
          <p:nvPr/>
        </p:nvSpPr>
        <p:spPr bwMode="auto">
          <a:xfrm>
            <a:off x="5348288" y="4438650"/>
            <a:ext cx="360997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 </a:t>
            </a: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¤ng vµo rõng lÊy gç dùng nhµ</a:t>
            </a:r>
            <a:r>
              <a:rPr lang="en-US" sz="2200" i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2200"/>
              <a:t> </a:t>
            </a:r>
          </a:p>
        </p:txBody>
      </p:sp>
      <p:sp>
        <p:nvSpPr>
          <p:cNvPr id="170014" name="Text Box 30"/>
          <p:cNvSpPr txBox="1">
            <a:spLocks noChangeArrowheads="1"/>
          </p:cNvSpPr>
          <p:nvPr/>
        </p:nvSpPr>
        <p:spPr bwMode="auto">
          <a:xfrm>
            <a:off x="5314950" y="5086350"/>
            <a:ext cx="3886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 </a:t>
            </a: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¤ng ®½n nh÷ng c©y gç lín nhÊt lµm cét.</a:t>
            </a:r>
            <a:r>
              <a:rPr lang="en-US" sz="2200"/>
              <a:t> </a:t>
            </a:r>
          </a:p>
        </p:txBody>
      </p:sp>
      <p:sp>
        <p:nvSpPr>
          <p:cNvPr id="170015" name="Text Box 31"/>
          <p:cNvSpPr txBox="1">
            <a:spLocks noChangeArrowheads="1"/>
          </p:cNvSpPr>
          <p:nvPr/>
        </p:nvSpPr>
        <p:spPr bwMode="auto">
          <a:xfrm>
            <a:off x="5338763" y="5810250"/>
            <a:ext cx="370998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60000"/>
              <a:defRPr/>
            </a:pPr>
            <a:r>
              <a:rPr lang="en-US" sz="2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 </a:t>
            </a:r>
            <a:r>
              <a: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Chän nh÷ng viªn ®¸ thËt to lµm t­êng.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1696</TotalTime>
  <Words>524</Words>
  <Application>Microsoft Office PowerPoint</Application>
  <PresentationFormat>On-screen Show (4:3)</PresentationFormat>
  <Paragraphs>90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Hung-Huyen</dc:creator>
  <cp:lastModifiedBy>Admin-PC</cp:lastModifiedBy>
  <cp:revision>74</cp:revision>
  <dcterms:created xsi:type="dcterms:W3CDTF">2007-12-31T11:47:31Z</dcterms:created>
  <dcterms:modified xsi:type="dcterms:W3CDTF">2020-04-28T08:15:16Z</dcterms:modified>
</cp:coreProperties>
</file>