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30" r:id="rId2"/>
    <p:sldId id="327" r:id="rId3"/>
    <p:sldId id="275" r:id="rId4"/>
    <p:sldId id="333" r:id="rId5"/>
    <p:sldId id="315" r:id="rId6"/>
    <p:sldId id="329" r:id="rId7"/>
    <p:sldId id="331" r:id="rId8"/>
    <p:sldId id="334" r:id="rId9"/>
    <p:sldId id="321" r:id="rId10"/>
    <p:sldId id="336" r:id="rId11"/>
    <p:sldId id="335" r:id="rId12"/>
    <p:sldId id="337" r:id="rId13"/>
    <p:sldId id="338" r:id="rId14"/>
    <p:sldId id="326" r:id="rId15"/>
    <p:sldId id="323" r:id="rId16"/>
    <p:sldId id="325" r:id="rId17"/>
    <p:sldId id="33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80"/>
    <a:srgbClr val="003300"/>
    <a:srgbClr val="A50021"/>
    <a:srgbClr val="FF0066"/>
    <a:srgbClr val="FFF3FC"/>
    <a:srgbClr val="FEE8F8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699" autoAdjust="0"/>
    <p:restoredTop sz="93453" autoAdjust="0"/>
  </p:normalViewPr>
  <p:slideViewPr>
    <p:cSldViewPr>
      <p:cViewPr>
        <p:scale>
          <a:sx n="60" d="100"/>
          <a:sy n="60" d="100"/>
        </p:scale>
        <p:origin x="-396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A9992-10EA-4E2F-B192-A9911570EE4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DE13D-D00C-4571-9042-23730514BF4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45054-66AD-4B97-AECA-A45A2209840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3F31C-4EE3-477E-81EC-7EECF014025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2E906-391B-4E17-8D95-F3FAC004730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881DB-A788-47E5-9FB2-7EAAB61A182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85D6D-892A-4E8C-81AB-D3A2C06EB1C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BDCB2C-04F9-4406-A7E6-F59BDCA2258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E2E6F-FF7A-4E96-B381-ADF4F4D36AD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3B8E-DB7E-4D1B-8956-1B5DE4199A7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B7AE0-BC83-4363-9128-08F2AA7709B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2FA486-9364-4AD7-B026-B77BC6DE134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u="sng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2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</a:t>
            </a:r>
            <a:br>
              <a:rPr lang="en-US" sz="32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pPr eaLnBrk="1" hangingPunct="1"/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0" y="-15875"/>
            <a:ext cx="9144000" cy="6873875"/>
            <a:chOff x="0" y="-10"/>
            <a:chExt cx="5760" cy="4330"/>
          </a:xfrm>
        </p:grpSpPr>
        <p:pic>
          <p:nvPicPr>
            <p:cNvPr id="2053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5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6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Lượm làm liên lạc, chuyển thư ở mặt trận. – Làm nhiệm vụ chuyển thư, chuyển công văn, tài liệu ở mặt trận là một công việc vất vả, nguy hiểm.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1269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0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1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2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(Cả lớp đọc thầm khổ thơ 4 và 5) </a:t>
            </a:r>
          </a:p>
          <a:p>
            <a:pPr eaLnBrk="1" hangingPunct="1"/>
            <a:endParaRPr lang="en-US" b="1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Lượm dũng cảm như thế nào? </a:t>
            </a:r>
          </a:p>
          <a:p>
            <a:pPr eaLnBrk="1" hangingPunct="1"/>
            <a:r>
              <a:rPr lang="en-US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hãy tả lại hình ảnh Lượm trong khổ thơ  bốn ?</a:t>
            </a:r>
          </a:p>
          <a:p>
            <a:pPr eaLnBrk="1" hangingPunct="1">
              <a:buFontTx/>
              <a:buNone/>
            </a:pPr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292" name="Group 4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2293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Lượm không sợ hiểm nguy, vụt qua mặt trận, bất chấp đạn giặc bay vèo vèo, chuyển lá thư “Thượng khẩn”.</a:t>
            </a:r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Lượm đi trên đường quê vắng vẻ, hai bên đường lúa trỗ đòng đòng, chỉ thấy chiếc mũ ca- lô nhấp nhô trên biển lúa.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(Cả lớp đọc thầm lại toàn bài)</a:t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4.Em thích những câu thơ nào?</a:t>
            </a:r>
            <a:b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 sao?</a:t>
            </a:r>
            <a:endParaRPr lang="vi-VN" sz="4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457200" y="3200400"/>
            <a:ext cx="8077200" cy="10668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Nội dung: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Bài thơ ca ngợi chú bé liên lạc ngộ nghĩnh, đáng yêu và dũng cảm.</a:t>
            </a:r>
            <a:endParaRPr lang="en-US" sz="3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381000" y="381000"/>
            <a:ext cx="8458200" cy="18161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28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Lượm (Trích</a:t>
            </a:r>
            <a:r>
              <a:rPr 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vi-VN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800" b="1" i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nội dung bài thơ?</a:t>
            </a:r>
          </a:p>
        </p:txBody>
      </p:sp>
      <p:grpSp>
        <p:nvGrpSpPr>
          <p:cNvPr id="15364" name="Group 6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5365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6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7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68" name="Picture 10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6425" name="Picture 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26" name="Picture 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27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28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387" name="Rectangle 7"/>
          <p:cNvSpPr>
            <a:spLocks noChangeArrowheads="1"/>
          </p:cNvSpPr>
          <p:nvPr/>
        </p:nvSpPr>
        <p:spPr bwMode="auto">
          <a:xfrm>
            <a:off x="1066800" y="228600"/>
            <a:ext cx="8343900" cy="641350"/>
          </a:xfrm>
          <a:prstGeom prst="rect">
            <a:avLst/>
          </a:prstGeom>
          <a:noFill/>
          <a:ln w="28575" cap="rnd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/>
            <a:r>
              <a:rPr lang="en-US" sz="3600" b="1" u="sng">
                <a:solidFill>
                  <a:srgbClr val="CC3300"/>
                </a:solidFill>
              </a:rPr>
              <a:t>Tập đọc</a:t>
            </a:r>
            <a:r>
              <a:rPr lang="en-US" sz="3600" b="1">
                <a:solidFill>
                  <a:srgbClr val="CC3300"/>
                </a:solidFill>
              </a:rPr>
              <a:t>: Lượm </a:t>
            </a:r>
            <a:r>
              <a:rPr lang="en-US" sz="2400" b="1" i="1">
                <a:solidFill>
                  <a:srgbClr val="CC3300"/>
                </a:solidFill>
              </a:rPr>
              <a:t>(trích)</a:t>
            </a:r>
            <a:endParaRPr lang="en-US" sz="3600" b="1" i="1">
              <a:solidFill>
                <a:srgbClr val="CC3300"/>
              </a:solidFill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685800" y="928688"/>
            <a:ext cx="4038600" cy="64928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Chú bé loắt choắt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Cái xắc xinh xinh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Cái chân thoăn thoắt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Cái đầu nghênh nghênh.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Ca lô đội lệch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Mồm huýt sáo vang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Như con chim chích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Nhảy trên đường vàng ...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Một hôm nào đó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Như bao hôm nào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Chú đồng chí nhỏ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Bỏ thư vào bao.</a:t>
            </a:r>
          </a:p>
          <a:p>
            <a:endParaRPr lang="en-US" b="1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</a:endParaRP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4635500" y="508000"/>
            <a:ext cx="4038600" cy="51212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Vụt qua mặt trận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Đạn bay vèo vèo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Thư đề “Thượng khẩn”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Sợ chi hiểm nghèo.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Đường quê vắng vẻ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Lúa trỗ đòng đòng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Ca lô chú bé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</a:rPr>
              <a:t>Nhấp nhô trên đồng.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 i="1">
                <a:solidFill>
                  <a:srgbClr val="FF0000"/>
                </a:solidFill>
              </a:rPr>
              <a:t>			Tố Hữu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		</a:t>
            </a:r>
            <a:endParaRPr lang="en-US" sz="2400" b="1">
              <a:solidFill>
                <a:srgbClr val="0033CC"/>
              </a:solidFill>
            </a:endParaRPr>
          </a:p>
        </p:txBody>
      </p:sp>
      <p:sp>
        <p:nvSpPr>
          <p:cNvPr id="144394" name="Line 10"/>
          <p:cNvSpPr>
            <a:spLocks noChangeShapeType="1"/>
          </p:cNvSpPr>
          <p:nvPr/>
        </p:nvSpPr>
        <p:spPr bwMode="auto">
          <a:xfrm flipH="1">
            <a:off x="3086100" y="939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395" name="Line 11"/>
          <p:cNvSpPr>
            <a:spLocks noChangeShapeType="1"/>
          </p:cNvSpPr>
          <p:nvPr/>
        </p:nvSpPr>
        <p:spPr bwMode="auto">
          <a:xfrm flipH="1">
            <a:off x="2882900" y="1295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396" name="Line 12"/>
          <p:cNvSpPr>
            <a:spLocks noChangeShapeType="1"/>
          </p:cNvSpPr>
          <p:nvPr/>
        </p:nvSpPr>
        <p:spPr bwMode="auto">
          <a:xfrm flipH="1">
            <a:off x="3479800" y="16891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397" name="Line 13"/>
          <p:cNvSpPr>
            <a:spLocks noChangeShapeType="1"/>
          </p:cNvSpPr>
          <p:nvPr/>
        </p:nvSpPr>
        <p:spPr bwMode="auto">
          <a:xfrm flipH="1">
            <a:off x="2565400" y="2819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398" name="Line 14"/>
          <p:cNvSpPr>
            <a:spLocks noChangeShapeType="1"/>
          </p:cNvSpPr>
          <p:nvPr/>
        </p:nvSpPr>
        <p:spPr bwMode="auto">
          <a:xfrm flipH="1">
            <a:off x="3263900" y="3251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399" name="Line 15"/>
          <p:cNvSpPr>
            <a:spLocks noChangeShapeType="1"/>
          </p:cNvSpPr>
          <p:nvPr/>
        </p:nvSpPr>
        <p:spPr bwMode="auto">
          <a:xfrm flipH="1">
            <a:off x="3302000" y="3581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0" name="Line 16"/>
          <p:cNvSpPr>
            <a:spLocks noChangeShapeType="1"/>
          </p:cNvSpPr>
          <p:nvPr/>
        </p:nvSpPr>
        <p:spPr bwMode="auto">
          <a:xfrm flipH="1">
            <a:off x="3898900" y="3962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1" name="Line 17"/>
          <p:cNvSpPr>
            <a:spLocks noChangeShapeType="1"/>
          </p:cNvSpPr>
          <p:nvPr/>
        </p:nvSpPr>
        <p:spPr bwMode="auto">
          <a:xfrm flipH="1">
            <a:off x="2959100" y="4724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2" name="Line 18"/>
          <p:cNvSpPr>
            <a:spLocks noChangeShapeType="1"/>
          </p:cNvSpPr>
          <p:nvPr/>
        </p:nvSpPr>
        <p:spPr bwMode="auto">
          <a:xfrm flipH="1">
            <a:off x="3086100" y="5130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3" name="Line 19"/>
          <p:cNvSpPr>
            <a:spLocks noChangeShapeType="1"/>
          </p:cNvSpPr>
          <p:nvPr/>
        </p:nvSpPr>
        <p:spPr bwMode="auto">
          <a:xfrm flipH="1">
            <a:off x="3048000" y="5524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4" name="Line 20"/>
          <p:cNvSpPr>
            <a:spLocks noChangeShapeType="1"/>
          </p:cNvSpPr>
          <p:nvPr/>
        </p:nvSpPr>
        <p:spPr bwMode="auto">
          <a:xfrm flipH="1">
            <a:off x="2794000" y="5905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5" name="Line 21"/>
          <p:cNvSpPr>
            <a:spLocks noChangeShapeType="1"/>
          </p:cNvSpPr>
          <p:nvPr/>
        </p:nvSpPr>
        <p:spPr bwMode="auto">
          <a:xfrm flipH="1">
            <a:off x="3987800" y="2057400"/>
            <a:ext cx="1270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6" name="Line 22"/>
          <p:cNvSpPr>
            <a:spLocks noChangeShapeType="1"/>
          </p:cNvSpPr>
          <p:nvPr/>
        </p:nvSpPr>
        <p:spPr bwMode="auto">
          <a:xfrm flipH="1">
            <a:off x="3962400" y="3962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7" name="Line 23"/>
          <p:cNvSpPr>
            <a:spLocks noChangeShapeType="1"/>
          </p:cNvSpPr>
          <p:nvPr/>
        </p:nvSpPr>
        <p:spPr bwMode="auto">
          <a:xfrm flipH="1">
            <a:off x="2857500" y="5918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8" name="Line 24"/>
          <p:cNvSpPr>
            <a:spLocks noChangeShapeType="1"/>
          </p:cNvSpPr>
          <p:nvPr/>
        </p:nvSpPr>
        <p:spPr bwMode="auto">
          <a:xfrm flipH="1">
            <a:off x="6883400" y="939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09" name="Line 25"/>
          <p:cNvSpPr>
            <a:spLocks noChangeShapeType="1"/>
          </p:cNvSpPr>
          <p:nvPr/>
        </p:nvSpPr>
        <p:spPr bwMode="auto">
          <a:xfrm flipH="1">
            <a:off x="6959600" y="13081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0" name="Line 26"/>
          <p:cNvSpPr>
            <a:spLocks noChangeShapeType="1"/>
          </p:cNvSpPr>
          <p:nvPr/>
        </p:nvSpPr>
        <p:spPr bwMode="auto">
          <a:xfrm flipH="1">
            <a:off x="7442200" y="1727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1" name="Line 27"/>
          <p:cNvSpPr>
            <a:spLocks noChangeShapeType="1"/>
          </p:cNvSpPr>
          <p:nvPr/>
        </p:nvSpPr>
        <p:spPr bwMode="auto">
          <a:xfrm flipH="1">
            <a:off x="7112000" y="2082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2" name="Line 28"/>
          <p:cNvSpPr>
            <a:spLocks noChangeShapeType="1"/>
          </p:cNvSpPr>
          <p:nvPr/>
        </p:nvSpPr>
        <p:spPr bwMode="auto">
          <a:xfrm flipH="1">
            <a:off x="7175500" y="2095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3" name="Line 29"/>
          <p:cNvSpPr>
            <a:spLocks noChangeShapeType="1"/>
          </p:cNvSpPr>
          <p:nvPr/>
        </p:nvSpPr>
        <p:spPr bwMode="auto">
          <a:xfrm flipH="1">
            <a:off x="7264400" y="2844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4" name="Line 30"/>
          <p:cNvSpPr>
            <a:spLocks noChangeShapeType="1"/>
          </p:cNvSpPr>
          <p:nvPr/>
        </p:nvSpPr>
        <p:spPr bwMode="auto">
          <a:xfrm flipH="1">
            <a:off x="7086600" y="32893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5" name="Line 31"/>
          <p:cNvSpPr>
            <a:spLocks noChangeShapeType="1"/>
          </p:cNvSpPr>
          <p:nvPr/>
        </p:nvSpPr>
        <p:spPr bwMode="auto">
          <a:xfrm flipH="1">
            <a:off x="6400800" y="3619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6" name="Line 32"/>
          <p:cNvSpPr>
            <a:spLocks noChangeShapeType="1"/>
          </p:cNvSpPr>
          <p:nvPr/>
        </p:nvSpPr>
        <p:spPr bwMode="auto">
          <a:xfrm flipH="1">
            <a:off x="7315200" y="3987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17" name="Line 33"/>
          <p:cNvSpPr>
            <a:spLocks noChangeShapeType="1"/>
          </p:cNvSpPr>
          <p:nvPr/>
        </p:nvSpPr>
        <p:spPr bwMode="auto">
          <a:xfrm flipH="1">
            <a:off x="7378700" y="4000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27" name="Line 43"/>
          <p:cNvSpPr>
            <a:spLocks noChangeShapeType="1"/>
          </p:cNvSpPr>
          <p:nvPr/>
        </p:nvSpPr>
        <p:spPr bwMode="auto">
          <a:xfrm flipH="1">
            <a:off x="4025900" y="2070100"/>
            <a:ext cx="1270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29" name="Line 45"/>
          <p:cNvSpPr>
            <a:spLocks noChangeShapeType="1"/>
          </p:cNvSpPr>
          <p:nvPr/>
        </p:nvSpPr>
        <p:spPr bwMode="auto">
          <a:xfrm>
            <a:off x="1828800" y="1219200"/>
            <a:ext cx="11811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0" name="Line 46"/>
          <p:cNvSpPr>
            <a:spLocks noChangeShapeType="1"/>
          </p:cNvSpPr>
          <p:nvPr/>
        </p:nvSpPr>
        <p:spPr bwMode="auto">
          <a:xfrm>
            <a:off x="2032000" y="1981200"/>
            <a:ext cx="1397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1" name="Line 47"/>
          <p:cNvSpPr>
            <a:spLocks noChangeShapeType="1"/>
          </p:cNvSpPr>
          <p:nvPr/>
        </p:nvSpPr>
        <p:spPr bwMode="auto">
          <a:xfrm>
            <a:off x="1854200" y="2362200"/>
            <a:ext cx="1955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2" name="Line 48"/>
          <p:cNvSpPr>
            <a:spLocks noChangeShapeType="1"/>
          </p:cNvSpPr>
          <p:nvPr/>
        </p:nvSpPr>
        <p:spPr bwMode="auto">
          <a:xfrm>
            <a:off x="1549400" y="3124200"/>
            <a:ext cx="889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3" name="Line 49"/>
          <p:cNvSpPr>
            <a:spLocks noChangeShapeType="1"/>
          </p:cNvSpPr>
          <p:nvPr/>
        </p:nvSpPr>
        <p:spPr bwMode="auto">
          <a:xfrm>
            <a:off x="1536700" y="35052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4" name="Line 50"/>
          <p:cNvSpPr>
            <a:spLocks noChangeShapeType="1"/>
          </p:cNvSpPr>
          <p:nvPr/>
        </p:nvSpPr>
        <p:spPr bwMode="auto">
          <a:xfrm>
            <a:off x="812800" y="4267200"/>
            <a:ext cx="558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5" name="Line 51"/>
          <p:cNvSpPr>
            <a:spLocks noChangeShapeType="1"/>
          </p:cNvSpPr>
          <p:nvPr/>
        </p:nvSpPr>
        <p:spPr bwMode="auto">
          <a:xfrm>
            <a:off x="4737100" y="12573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6" name="Line 52"/>
          <p:cNvSpPr>
            <a:spLocks noChangeShapeType="1"/>
          </p:cNvSpPr>
          <p:nvPr/>
        </p:nvSpPr>
        <p:spPr bwMode="auto">
          <a:xfrm>
            <a:off x="4724400" y="2400300"/>
            <a:ext cx="6985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7" name="Line 53"/>
          <p:cNvSpPr>
            <a:spLocks noChangeShapeType="1"/>
          </p:cNvSpPr>
          <p:nvPr/>
        </p:nvSpPr>
        <p:spPr bwMode="auto">
          <a:xfrm>
            <a:off x="4775200" y="4305300"/>
            <a:ext cx="1168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438" name="Line 54"/>
          <p:cNvSpPr>
            <a:spLocks noChangeShapeType="1"/>
          </p:cNvSpPr>
          <p:nvPr/>
        </p:nvSpPr>
        <p:spPr bwMode="auto">
          <a:xfrm>
            <a:off x="5943600" y="16002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4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4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4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4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4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4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44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44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4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44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4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44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4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44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44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144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144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4" grpId="0" animBg="1"/>
      <p:bldP spid="144395" grpId="0" animBg="1"/>
      <p:bldP spid="144396" grpId="0" animBg="1"/>
      <p:bldP spid="144397" grpId="0" animBg="1"/>
      <p:bldP spid="144398" grpId="0" animBg="1"/>
      <p:bldP spid="144399" grpId="0" animBg="1"/>
      <p:bldP spid="144400" grpId="0" animBg="1"/>
      <p:bldP spid="144401" grpId="0" animBg="1"/>
      <p:bldP spid="144402" grpId="0" animBg="1"/>
      <p:bldP spid="144403" grpId="0" animBg="1"/>
      <p:bldP spid="144404" grpId="0" animBg="1"/>
      <p:bldP spid="144405" grpId="0" animBg="1"/>
      <p:bldP spid="144406" grpId="0" animBg="1"/>
      <p:bldP spid="144407" grpId="0" animBg="1"/>
      <p:bldP spid="144408" grpId="0" animBg="1"/>
      <p:bldP spid="144409" grpId="0" animBg="1"/>
      <p:bldP spid="144410" grpId="0" animBg="1"/>
      <p:bldP spid="144411" grpId="0" animBg="1"/>
      <p:bldP spid="144412" grpId="0" animBg="1"/>
      <p:bldP spid="144413" grpId="0" animBg="1"/>
      <p:bldP spid="144414" grpId="0" animBg="1"/>
      <p:bldP spid="144415" grpId="0" animBg="1"/>
      <p:bldP spid="144416" grpId="0" animBg="1"/>
      <p:bldP spid="144417" grpId="0" animBg="1"/>
      <p:bldP spid="144427" grpId="0" animBg="1"/>
      <p:bldP spid="144429" grpId="0" animBg="1"/>
      <p:bldP spid="144430" grpId="0" animBg="1"/>
      <p:bldP spid="144431" grpId="0" animBg="1"/>
      <p:bldP spid="144432" grpId="0" animBg="1"/>
      <p:bldP spid="144433" grpId="0" animBg="1"/>
      <p:bldP spid="144434" grpId="0" animBg="1"/>
      <p:bldP spid="144435" grpId="0" animBg="1"/>
      <p:bldP spid="144436" grpId="0" animBg="1"/>
      <p:bldP spid="144437" grpId="0" animBg="1"/>
      <p:bldP spid="1444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7421" name="Picture 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2" name="Picture 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3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24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419100" y="0"/>
            <a:ext cx="8343900" cy="641350"/>
          </a:xfrm>
          <a:prstGeom prst="rect">
            <a:avLst/>
          </a:prstGeom>
          <a:noFill/>
          <a:ln w="28575" cap="rnd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/>
            <a:r>
              <a:rPr lang="en-US" sz="3600" b="1" u="sng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6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 </a:t>
            </a:r>
            <a:r>
              <a:rPr lang="en-US" sz="2400" b="1" i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  <a:endParaRPr lang="en-US" sz="3600" b="1" i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40" name="Text Box 8"/>
          <p:cNvSpPr txBox="1">
            <a:spLocks noChangeArrowheads="1"/>
          </p:cNvSpPr>
          <p:nvPr/>
        </p:nvSpPr>
        <p:spPr bwMode="auto">
          <a:xfrm>
            <a:off x="2819400" y="914400"/>
            <a:ext cx="4038600" cy="49752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bé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xinh xinh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chân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nghênh nghênh.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4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lô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sáo vang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con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đường vàng ...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4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52" name="Text Box 20"/>
          <p:cNvSpPr txBox="1">
            <a:spLocks noChangeArrowheads="1"/>
          </p:cNvSpPr>
          <p:nvPr/>
        </p:nvSpPr>
        <p:spPr bwMode="auto">
          <a:xfrm>
            <a:off x="3962400" y="914400"/>
            <a:ext cx="17526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loắt choắt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3" name="Text Box 21"/>
          <p:cNvSpPr txBox="1">
            <a:spLocks noChangeArrowheads="1"/>
          </p:cNvSpPr>
          <p:nvPr/>
        </p:nvSpPr>
        <p:spPr bwMode="auto">
          <a:xfrm>
            <a:off x="2971800" y="1371600"/>
            <a:ext cx="17526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xắc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4" name="Text Box 22"/>
          <p:cNvSpPr txBox="1">
            <a:spLocks noChangeArrowheads="1"/>
          </p:cNvSpPr>
          <p:nvPr/>
        </p:nvSpPr>
        <p:spPr bwMode="auto">
          <a:xfrm>
            <a:off x="4191000" y="1828800"/>
            <a:ext cx="22860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thoăn thoắt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5" name="Text Box 23"/>
          <p:cNvSpPr txBox="1">
            <a:spLocks noChangeArrowheads="1"/>
          </p:cNvSpPr>
          <p:nvPr/>
        </p:nvSpPr>
        <p:spPr bwMode="auto">
          <a:xfrm>
            <a:off x="2971800" y="2286000"/>
            <a:ext cx="1752600" cy="403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đầu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456" name="Text Box 24"/>
          <p:cNvSpPr txBox="1">
            <a:spLocks noChangeArrowheads="1"/>
          </p:cNvSpPr>
          <p:nvPr/>
        </p:nvSpPr>
        <p:spPr bwMode="auto">
          <a:xfrm>
            <a:off x="3657600" y="3200400"/>
            <a:ext cx="17526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lệch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7" name="Text Box 25"/>
          <p:cNvSpPr txBox="1">
            <a:spLocks noChangeArrowheads="1"/>
          </p:cNvSpPr>
          <p:nvPr/>
        </p:nvSpPr>
        <p:spPr bwMode="auto">
          <a:xfrm>
            <a:off x="2895600" y="3657600"/>
            <a:ext cx="17526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Mồm huýt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8" name="Text Box 26"/>
          <p:cNvSpPr txBox="1">
            <a:spLocks noChangeArrowheads="1"/>
          </p:cNvSpPr>
          <p:nvPr/>
        </p:nvSpPr>
        <p:spPr bwMode="auto">
          <a:xfrm>
            <a:off x="4114800" y="4114800"/>
            <a:ext cx="24384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 chích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46459" name="Text Box 27"/>
          <p:cNvSpPr txBox="1">
            <a:spLocks noChangeArrowheads="1"/>
          </p:cNvSpPr>
          <p:nvPr/>
        </p:nvSpPr>
        <p:spPr bwMode="auto">
          <a:xfrm>
            <a:off x="2895600" y="4572000"/>
            <a:ext cx="1752600" cy="815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4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 trên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6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5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1464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5" dur="500"/>
                                        <p:tgtEl>
                                          <p:spTgt spid="146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146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146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46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5" dur="500"/>
                                        <p:tgtEl>
                                          <p:spTgt spid="146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0" dur="500"/>
                                        <p:tgtEl>
                                          <p:spTgt spid="146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0" grpId="0"/>
      <p:bldP spid="146452" grpId="0"/>
      <p:bldP spid="146452" grpId="1"/>
      <p:bldP spid="146453" grpId="0"/>
      <p:bldP spid="146453" grpId="1"/>
      <p:bldP spid="146454" grpId="0"/>
      <p:bldP spid="146454" grpId="1"/>
      <p:bldP spid="146455" grpId="0"/>
      <p:bldP spid="146455" grpId="1"/>
      <p:bldP spid="146456" grpId="0"/>
      <p:bldP spid="146456" grpId="1"/>
      <p:bldP spid="146457" grpId="0"/>
      <p:bldP spid="146457" grpId="1"/>
      <p:bldP spid="146458" grpId="0"/>
      <p:bldP spid="146458" grpId="1"/>
      <p:bldP spid="146459" grpId="0"/>
      <p:bldP spid="14645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lại nội dung bài thơ?</a:t>
            </a:r>
            <a: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 học thuộc lòng bài thơ.</a:t>
            </a:r>
          </a:p>
          <a:p>
            <a:pPr eaLnBrk="1" hangingPunct="1">
              <a:buFontTx/>
              <a:buChar char="-"/>
            </a:pPr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và trả lời câu hỏi bài giờ sau: Người làm đồ chơi.</a:t>
            </a:r>
          </a:p>
          <a:p>
            <a:pPr eaLnBrk="1" hangingPunct="1">
              <a:buFontTx/>
              <a:buNone/>
            </a:pPr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vi-VN" sz="4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6" name="Picture 6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144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48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5"/>
          <p:cNvGrpSpPr>
            <a:grpSpLocks/>
          </p:cNvGrpSpPr>
          <p:nvPr/>
        </p:nvGrpSpPr>
        <p:grpSpPr bwMode="auto">
          <a:xfrm>
            <a:off x="0" y="-15875"/>
            <a:ext cx="9144000" cy="6873875"/>
            <a:chOff x="0" y="-10"/>
            <a:chExt cx="5760" cy="4330"/>
          </a:xfrm>
        </p:grpSpPr>
        <p:pic>
          <p:nvPicPr>
            <p:cNvPr id="4108" name="Picture 2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9" name="Picture 2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0" name="Picture 2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1" name="Picture 2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099" name="Rectangle 44"/>
          <p:cNvSpPr>
            <a:spLocks noChangeArrowheads="1"/>
          </p:cNvSpPr>
          <p:nvPr/>
        </p:nvSpPr>
        <p:spPr bwMode="auto">
          <a:xfrm>
            <a:off x="800100" y="457200"/>
            <a:ext cx="8343900" cy="641350"/>
          </a:xfrm>
          <a:prstGeom prst="rect">
            <a:avLst/>
          </a:prstGeom>
          <a:noFill/>
          <a:ln w="28575" cap="rnd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/>
            <a:r>
              <a:rPr lang="en-US" sz="3600" b="1" u="sng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6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 </a:t>
            </a:r>
            <a:r>
              <a:rPr lang="en-US" sz="2400" b="1" i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  <a:endParaRPr lang="en-US" sz="3600" b="1" i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Text Box 49"/>
          <p:cNvSpPr txBox="1">
            <a:spLocks noChangeArrowheads="1"/>
          </p:cNvSpPr>
          <p:nvPr/>
        </p:nvSpPr>
        <p:spPr bwMode="auto">
          <a:xfrm>
            <a:off x="762000" y="1066800"/>
            <a:ext cx="4038600" cy="64928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bé loắt choắt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xắc xinh xinh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chân thoăn thoắt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đầu nghênh nghênh.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lô đội lệch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Mồm huýt sáo vang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con chim chích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 trên đường vàng ...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hôm nào đó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bao hôm nào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đồng chí nhỏ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 thư vào bao.</a:t>
            </a:r>
          </a:p>
          <a:p>
            <a:endParaRPr lang="en-US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Text Box 50"/>
          <p:cNvSpPr txBox="1">
            <a:spLocks noChangeArrowheads="1"/>
          </p:cNvSpPr>
          <p:nvPr/>
        </p:nvSpPr>
        <p:spPr bwMode="auto">
          <a:xfrm>
            <a:off x="4495800" y="762000"/>
            <a:ext cx="4038600" cy="6494463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Vụt qua mặt trận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Đạn bay vèo vèo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đề “Thượng khẩn”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 chi hiểm nghèo.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quê vắng vẻ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 trỗ đòng đòng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lô chú bé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 nhô trên đồng . . 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 Hữu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Rectangle 58"/>
          <p:cNvSpPr>
            <a:spLocks noChangeArrowheads="1"/>
          </p:cNvSpPr>
          <p:nvPr/>
        </p:nvSpPr>
        <p:spPr bwMode="auto">
          <a:xfrm>
            <a:off x="304800" y="-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3200" u="sng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3" name="Group 59"/>
          <p:cNvGrpSpPr>
            <a:grpSpLocks/>
          </p:cNvGrpSpPr>
          <p:nvPr/>
        </p:nvGrpSpPr>
        <p:grpSpPr bwMode="auto">
          <a:xfrm>
            <a:off x="0" y="-152400"/>
            <a:ext cx="9144000" cy="6873875"/>
            <a:chOff x="0" y="-10"/>
            <a:chExt cx="5760" cy="4330"/>
          </a:xfrm>
        </p:grpSpPr>
        <p:pic>
          <p:nvPicPr>
            <p:cNvPr id="4104" name="Picture 60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61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62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6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u="sng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4000" b="1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 </a:t>
            </a:r>
            <a:r>
              <a:rPr lang="en-US" sz="4000" b="1" i="1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  <a:br>
              <a:rPr lang="en-US" sz="4000" b="1" i="1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4000" b="1" i="1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02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Loắt choắt: Dáng bé nhỏ, nhanh nhẹn.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Cái xắc: túi da, túi vải có quai đeo bên mình.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Ca lô (mũ chào mào): Loại mũ mềm, không có vành, nhọn hai đầu, phía trên bóp lại.</a:t>
            </a:r>
          </a:p>
          <a:p>
            <a:pPr eaLnBrk="1" hangingPunct="1">
              <a:buFontTx/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Thượng khẩn: rất gấp. Thư có ghi “Thượng khẩn” là thư quan trọng, cần chuyển gấp.</a:t>
            </a:r>
          </a:p>
          <a:p>
            <a:pPr eaLnBrk="1" hangingPunct="1">
              <a:buFontTx/>
              <a:buChar char="-"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Đòng đòng: Bông lúa non còn nằm trong bẹ cây.</a:t>
            </a:r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4" name="Group 5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5125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6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7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6186" name="Picture 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7" name="Picture 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8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89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1371600" y="381000"/>
            <a:ext cx="8343900" cy="641350"/>
          </a:xfrm>
          <a:prstGeom prst="rect">
            <a:avLst/>
          </a:prstGeom>
          <a:noFill/>
          <a:ln w="28575" cap="rnd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lvl="4"/>
            <a:r>
              <a:rPr lang="en-US" sz="3600" b="1" u="sng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6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 </a:t>
            </a:r>
            <a:r>
              <a:rPr lang="en-US" sz="2400" b="1" i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(trích)</a:t>
            </a:r>
            <a:endParaRPr lang="en-US" sz="3600" b="1" i="1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685800" y="928688"/>
            <a:ext cx="4038600" cy="64928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bé loắt choắt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xắc xinh xinh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chân thoăn thoắt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đầu nghênh nghênh.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lô đội lệch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Mồm huýt sáo vang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con chim chích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Nhảy trên đường vàng ...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hôm nào đó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bao hôm nào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 đồng chí nhỏ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 thư vào bao.</a:t>
            </a:r>
          </a:p>
          <a:p>
            <a:endParaRPr lang="en-US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4635500" y="508000"/>
            <a:ext cx="4038600" cy="51212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Vụt qua mặt trận 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Đạn bay vèo vèo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 đề “Thượng khẩn”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 chi hiểm nghèo.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quê vắng vẻ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 trỗ đòng đòng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lô chú bé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Nhấp nhô trên đồng.</a:t>
            </a:r>
          </a:p>
          <a:p>
            <a:pPr>
              <a:lnSpc>
                <a:spcPct val="85000"/>
              </a:lnSpc>
              <a:spcBef>
                <a:spcPct val="40000"/>
              </a:spcBef>
            </a:pPr>
            <a:r>
              <a:rPr lang="en-US" sz="20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Tố Hữu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2400" b="1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67" name="Line 11"/>
          <p:cNvSpPr>
            <a:spLocks noChangeShapeType="1"/>
          </p:cNvSpPr>
          <p:nvPr/>
        </p:nvSpPr>
        <p:spPr bwMode="auto">
          <a:xfrm flipH="1">
            <a:off x="3086100" y="939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 flipH="1">
            <a:off x="2882900" y="1295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 flipH="1">
            <a:off x="3479800" y="16891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1" name="Line 15"/>
          <p:cNvSpPr>
            <a:spLocks noChangeShapeType="1"/>
          </p:cNvSpPr>
          <p:nvPr/>
        </p:nvSpPr>
        <p:spPr bwMode="auto">
          <a:xfrm flipH="1">
            <a:off x="2565400" y="2819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2" name="Line 16"/>
          <p:cNvSpPr>
            <a:spLocks noChangeShapeType="1"/>
          </p:cNvSpPr>
          <p:nvPr/>
        </p:nvSpPr>
        <p:spPr bwMode="auto">
          <a:xfrm flipH="1">
            <a:off x="3263900" y="3251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3" name="Line 17"/>
          <p:cNvSpPr>
            <a:spLocks noChangeShapeType="1"/>
          </p:cNvSpPr>
          <p:nvPr/>
        </p:nvSpPr>
        <p:spPr bwMode="auto">
          <a:xfrm flipH="1">
            <a:off x="3302000" y="3581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4" name="Line 18"/>
          <p:cNvSpPr>
            <a:spLocks noChangeShapeType="1"/>
          </p:cNvSpPr>
          <p:nvPr/>
        </p:nvSpPr>
        <p:spPr bwMode="auto">
          <a:xfrm flipH="1">
            <a:off x="3898900" y="3962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5" name="Line 19"/>
          <p:cNvSpPr>
            <a:spLocks noChangeShapeType="1"/>
          </p:cNvSpPr>
          <p:nvPr/>
        </p:nvSpPr>
        <p:spPr bwMode="auto">
          <a:xfrm flipH="1">
            <a:off x="2959100" y="4724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6" name="Line 20"/>
          <p:cNvSpPr>
            <a:spLocks noChangeShapeType="1"/>
          </p:cNvSpPr>
          <p:nvPr/>
        </p:nvSpPr>
        <p:spPr bwMode="auto">
          <a:xfrm flipH="1">
            <a:off x="3086100" y="5130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7" name="Line 21"/>
          <p:cNvSpPr>
            <a:spLocks noChangeShapeType="1"/>
          </p:cNvSpPr>
          <p:nvPr/>
        </p:nvSpPr>
        <p:spPr bwMode="auto">
          <a:xfrm flipH="1">
            <a:off x="3048000" y="5524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78" name="Line 22"/>
          <p:cNvSpPr>
            <a:spLocks noChangeShapeType="1"/>
          </p:cNvSpPr>
          <p:nvPr/>
        </p:nvSpPr>
        <p:spPr bwMode="auto">
          <a:xfrm flipH="1">
            <a:off x="2794000" y="5905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0" name="Line 24"/>
          <p:cNvSpPr>
            <a:spLocks noChangeShapeType="1"/>
          </p:cNvSpPr>
          <p:nvPr/>
        </p:nvSpPr>
        <p:spPr bwMode="auto">
          <a:xfrm flipH="1">
            <a:off x="3987800" y="2057400"/>
            <a:ext cx="1270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1" name="Line 25"/>
          <p:cNvSpPr>
            <a:spLocks noChangeShapeType="1"/>
          </p:cNvSpPr>
          <p:nvPr/>
        </p:nvSpPr>
        <p:spPr bwMode="auto">
          <a:xfrm flipH="1">
            <a:off x="3962400" y="39624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2" name="Line 26"/>
          <p:cNvSpPr>
            <a:spLocks noChangeShapeType="1"/>
          </p:cNvSpPr>
          <p:nvPr/>
        </p:nvSpPr>
        <p:spPr bwMode="auto">
          <a:xfrm flipH="1">
            <a:off x="2857500" y="5918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3" name="Line 27"/>
          <p:cNvSpPr>
            <a:spLocks noChangeShapeType="1"/>
          </p:cNvSpPr>
          <p:nvPr/>
        </p:nvSpPr>
        <p:spPr bwMode="auto">
          <a:xfrm flipH="1">
            <a:off x="6883400" y="939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4" name="Line 28"/>
          <p:cNvSpPr>
            <a:spLocks noChangeShapeType="1"/>
          </p:cNvSpPr>
          <p:nvPr/>
        </p:nvSpPr>
        <p:spPr bwMode="auto">
          <a:xfrm flipH="1">
            <a:off x="6959600" y="13081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5" name="Line 29"/>
          <p:cNvSpPr>
            <a:spLocks noChangeShapeType="1"/>
          </p:cNvSpPr>
          <p:nvPr/>
        </p:nvSpPr>
        <p:spPr bwMode="auto">
          <a:xfrm flipH="1">
            <a:off x="7442200" y="17272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6" name="Line 30"/>
          <p:cNvSpPr>
            <a:spLocks noChangeShapeType="1"/>
          </p:cNvSpPr>
          <p:nvPr/>
        </p:nvSpPr>
        <p:spPr bwMode="auto">
          <a:xfrm flipH="1">
            <a:off x="7112000" y="2082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7" name="Line 31"/>
          <p:cNvSpPr>
            <a:spLocks noChangeShapeType="1"/>
          </p:cNvSpPr>
          <p:nvPr/>
        </p:nvSpPr>
        <p:spPr bwMode="auto">
          <a:xfrm flipH="1">
            <a:off x="7175500" y="2095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8" name="Line 32"/>
          <p:cNvSpPr>
            <a:spLocks noChangeShapeType="1"/>
          </p:cNvSpPr>
          <p:nvPr/>
        </p:nvSpPr>
        <p:spPr bwMode="auto">
          <a:xfrm flipH="1">
            <a:off x="7264400" y="2844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89" name="Line 33"/>
          <p:cNvSpPr>
            <a:spLocks noChangeShapeType="1"/>
          </p:cNvSpPr>
          <p:nvPr/>
        </p:nvSpPr>
        <p:spPr bwMode="auto">
          <a:xfrm flipH="1">
            <a:off x="7086600" y="32893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0" name="Line 34"/>
          <p:cNvSpPr>
            <a:spLocks noChangeShapeType="1"/>
          </p:cNvSpPr>
          <p:nvPr/>
        </p:nvSpPr>
        <p:spPr bwMode="auto">
          <a:xfrm flipH="1">
            <a:off x="6400800" y="3619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1" name="Line 35"/>
          <p:cNvSpPr>
            <a:spLocks noChangeShapeType="1"/>
          </p:cNvSpPr>
          <p:nvPr/>
        </p:nvSpPr>
        <p:spPr bwMode="auto">
          <a:xfrm flipH="1">
            <a:off x="7315200" y="39878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2" name="Line 36"/>
          <p:cNvSpPr>
            <a:spLocks noChangeShapeType="1"/>
          </p:cNvSpPr>
          <p:nvPr/>
        </p:nvSpPr>
        <p:spPr bwMode="auto">
          <a:xfrm flipH="1">
            <a:off x="7378700" y="4000500"/>
            <a:ext cx="889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6" name="Line 40"/>
          <p:cNvSpPr>
            <a:spLocks noChangeShapeType="1"/>
          </p:cNvSpPr>
          <p:nvPr/>
        </p:nvSpPr>
        <p:spPr bwMode="auto">
          <a:xfrm>
            <a:off x="1828800" y="1219200"/>
            <a:ext cx="11811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7" name="Line 41"/>
          <p:cNvSpPr>
            <a:spLocks noChangeShapeType="1"/>
          </p:cNvSpPr>
          <p:nvPr/>
        </p:nvSpPr>
        <p:spPr bwMode="auto">
          <a:xfrm>
            <a:off x="2032000" y="1981200"/>
            <a:ext cx="1397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8" name="Line 42"/>
          <p:cNvSpPr>
            <a:spLocks noChangeShapeType="1"/>
          </p:cNvSpPr>
          <p:nvPr/>
        </p:nvSpPr>
        <p:spPr bwMode="auto">
          <a:xfrm>
            <a:off x="1854200" y="2362200"/>
            <a:ext cx="1955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899" name="Line 43"/>
          <p:cNvSpPr>
            <a:spLocks noChangeShapeType="1"/>
          </p:cNvSpPr>
          <p:nvPr/>
        </p:nvSpPr>
        <p:spPr bwMode="auto">
          <a:xfrm>
            <a:off x="1549400" y="3124200"/>
            <a:ext cx="8890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0" name="Line 44"/>
          <p:cNvSpPr>
            <a:spLocks noChangeShapeType="1"/>
          </p:cNvSpPr>
          <p:nvPr/>
        </p:nvSpPr>
        <p:spPr bwMode="auto">
          <a:xfrm>
            <a:off x="1536700" y="35052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2" name="Line 46"/>
          <p:cNvSpPr>
            <a:spLocks noChangeShapeType="1"/>
          </p:cNvSpPr>
          <p:nvPr/>
        </p:nvSpPr>
        <p:spPr bwMode="auto">
          <a:xfrm>
            <a:off x="812800" y="4267200"/>
            <a:ext cx="5588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4" name="Line 48"/>
          <p:cNvSpPr>
            <a:spLocks noChangeShapeType="1"/>
          </p:cNvSpPr>
          <p:nvPr/>
        </p:nvSpPr>
        <p:spPr bwMode="auto">
          <a:xfrm>
            <a:off x="4737100" y="12573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5" name="Line 49"/>
          <p:cNvSpPr>
            <a:spLocks noChangeShapeType="1"/>
          </p:cNvSpPr>
          <p:nvPr/>
        </p:nvSpPr>
        <p:spPr bwMode="auto">
          <a:xfrm>
            <a:off x="4724400" y="2400300"/>
            <a:ext cx="6985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6" name="Line 50"/>
          <p:cNvSpPr>
            <a:spLocks noChangeShapeType="1"/>
          </p:cNvSpPr>
          <p:nvPr/>
        </p:nvSpPr>
        <p:spPr bwMode="auto">
          <a:xfrm>
            <a:off x="4775200" y="4305300"/>
            <a:ext cx="1168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7" name="Line 51"/>
          <p:cNvSpPr>
            <a:spLocks noChangeShapeType="1"/>
          </p:cNvSpPr>
          <p:nvPr/>
        </p:nvSpPr>
        <p:spPr bwMode="auto">
          <a:xfrm flipH="1">
            <a:off x="4025900" y="2070100"/>
            <a:ext cx="127000" cy="2921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1908" name="Line 52"/>
          <p:cNvSpPr>
            <a:spLocks noChangeShapeType="1"/>
          </p:cNvSpPr>
          <p:nvPr/>
        </p:nvSpPr>
        <p:spPr bwMode="auto">
          <a:xfrm>
            <a:off x="5943600" y="1600200"/>
            <a:ext cx="914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85" name="Rectangle 53"/>
          <p:cNvSpPr>
            <a:spLocks noChangeArrowheads="1"/>
          </p:cNvSpPr>
          <p:nvPr/>
        </p:nvSpPr>
        <p:spPr bwMode="auto">
          <a:xfrm>
            <a:off x="1600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vi-VN" sz="3200" u="sng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1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21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21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2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21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2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21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2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2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2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2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2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2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21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2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21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2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12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2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21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12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12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12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121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12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12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12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121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121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21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21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121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7" grpId="0" animBg="1"/>
      <p:bldP spid="121868" grpId="0" animBg="1"/>
      <p:bldP spid="121869" grpId="0" animBg="1"/>
      <p:bldP spid="121871" grpId="0" animBg="1"/>
      <p:bldP spid="121872" grpId="0" animBg="1"/>
      <p:bldP spid="121873" grpId="0" animBg="1"/>
      <p:bldP spid="121874" grpId="0" animBg="1"/>
      <p:bldP spid="121875" grpId="0" animBg="1"/>
      <p:bldP spid="121876" grpId="0" animBg="1"/>
      <p:bldP spid="121877" grpId="0" animBg="1"/>
      <p:bldP spid="121878" grpId="0" animBg="1"/>
      <p:bldP spid="121880" grpId="0" animBg="1"/>
      <p:bldP spid="121881" grpId="0" animBg="1"/>
      <p:bldP spid="121882" grpId="0" animBg="1"/>
      <p:bldP spid="121883" grpId="0" animBg="1"/>
      <p:bldP spid="121884" grpId="0" animBg="1"/>
      <p:bldP spid="121885" grpId="0" animBg="1"/>
      <p:bldP spid="121886" grpId="0" animBg="1"/>
      <p:bldP spid="121887" grpId="0" animBg="1"/>
      <p:bldP spid="121888" grpId="0" animBg="1"/>
      <p:bldP spid="121889" grpId="0" animBg="1"/>
      <p:bldP spid="121890" grpId="0" animBg="1"/>
      <p:bldP spid="121891" grpId="0" animBg="1"/>
      <p:bldP spid="121892" grpId="0" animBg="1"/>
      <p:bldP spid="121896" grpId="0" animBg="1"/>
      <p:bldP spid="121897" grpId="0" animBg="1"/>
      <p:bldP spid="121898" grpId="0" animBg="1"/>
      <p:bldP spid="121899" grpId="0" animBg="1"/>
      <p:bldP spid="121900" grpId="0" animBg="1"/>
      <p:bldP spid="121902" grpId="0" animBg="1"/>
      <p:bldP spid="121904" grpId="0" animBg="1"/>
      <p:bldP spid="121905" grpId="0" animBg="1"/>
      <p:bldP spid="121906" grpId="0" animBg="1"/>
      <p:bldP spid="121907" grpId="0" animBg="1"/>
      <p:bldP spid="1219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đọc:</a:t>
            </a:r>
            <a:r>
              <a:rPr 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Lượm</a:t>
            </a:r>
            <a:br>
              <a:rPr 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(Trích)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5257800" cy="3763963"/>
          </a:xfrm>
        </p:spPr>
        <p:txBody>
          <a:bodyPr/>
          <a:lstStyle/>
          <a:p>
            <a:pPr lvl="1" eaLnBrk="1" hangingPunct="1">
              <a:buFontTx/>
              <a:buNone/>
            </a:pPr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buFontTx/>
              <a:buChar char="-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Sợ chi</a:t>
            </a:r>
          </a:p>
          <a:p>
            <a:pPr lvl="1" eaLnBrk="1" hangingPunct="1">
              <a:buFontTx/>
              <a:buChar char="-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Huýt sáo</a:t>
            </a:r>
          </a:p>
          <a:p>
            <a:pPr lvl="1" eaLnBrk="1" hangingPunct="1">
              <a:buFontTx/>
              <a:buChar char="-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Lúa trỗ</a:t>
            </a:r>
          </a:p>
          <a:p>
            <a:pPr lvl="1" eaLnBrk="1" hangingPunct="1">
              <a:buFontTx/>
              <a:buChar char="-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Mặt trận</a:t>
            </a:r>
          </a:p>
          <a:p>
            <a:pPr lvl="1" eaLnBrk="1" hangingPunct="1">
              <a:buFontTx/>
              <a:buChar char="-"/>
            </a:pP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 đồng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914400" y="2362200"/>
            <a:ext cx="49530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Tìm từ khó đọc?</a:t>
            </a:r>
            <a:endParaRPr lang="vi-VN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173" name="Group 7"/>
          <p:cNvGrpSpPr>
            <a:grpSpLocks/>
          </p:cNvGrpSpPr>
          <p:nvPr/>
        </p:nvGrpSpPr>
        <p:grpSpPr bwMode="auto">
          <a:xfrm>
            <a:off x="0" y="-15875"/>
            <a:ext cx="9144000" cy="6873875"/>
            <a:chOff x="0" y="-10"/>
            <a:chExt cx="5760" cy="4330"/>
          </a:xfrm>
        </p:grpSpPr>
        <p:pic>
          <p:nvPicPr>
            <p:cNvPr id="7174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5" name="Picture 9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10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11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i="1" u="sng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6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Lượm (Trích)</a:t>
            </a:r>
            <a:br>
              <a:rPr lang="en-US" sz="36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600" b="1" i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-Tìm hiểu bài: (Cả lớp đọc thầm 2 khổ thơ đầu)</a:t>
            </a:r>
          </a:p>
          <a:p>
            <a:pPr eaLnBrk="1" hangingPunct="1">
              <a:buFontTx/>
              <a:buNone/>
            </a:pPr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1.Tìm những nét ngộ nghĩnh, đáng yêu của Lượm?</a:t>
            </a:r>
          </a:p>
          <a:p>
            <a:pPr eaLnBrk="1" hangingPunct="1"/>
            <a:endParaRPr lang="en-US" sz="2800" b="1" i="1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vi-VN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828800" y="2743200"/>
            <a:ext cx="37338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06" name="Picture 6" descr="Picture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438400"/>
            <a:ext cx="6248400" cy="41275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</p:pic>
      <p:grpSp>
        <p:nvGrpSpPr>
          <p:cNvPr id="8198" name="Group 7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8199" name="Picture 8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9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10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2" name="Picture 11" descr="Animate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vi-V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Lượm bé loắt choắt, đeo cái xắc xinh xinh, chân đi thoăn thoắt, đầu nghênh nghênh, ca-lô đội lệch, mồm huýt sáo, như chim chích, nhảy trên đường.</a:t>
            </a:r>
          </a:p>
        </p:txBody>
      </p:sp>
      <p:grpSp>
        <p:nvGrpSpPr>
          <p:cNvPr id="9219" name="Group 4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9220" name="Picture 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1" name="Picture 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2" name="Picture 7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8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533400" y="3505200"/>
            <a:ext cx="7543800" cy="579438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vi-VN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Lượm làm nhiệm vụ gì?</a:t>
            </a:r>
            <a:endParaRPr lang="en-US" sz="3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762000" y="228600"/>
            <a:ext cx="2895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 Box 10"/>
          <p:cNvSpPr txBox="1">
            <a:spLocks noChangeArrowheads="1"/>
          </p:cNvSpPr>
          <p:nvPr/>
        </p:nvSpPr>
        <p:spPr bwMode="auto">
          <a:xfrm>
            <a:off x="685800" y="533400"/>
            <a:ext cx="3657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5" name="Rectangle 11"/>
          <p:cNvSpPr>
            <a:spLocks noChangeArrowheads="1"/>
          </p:cNvSpPr>
          <p:nvPr/>
        </p:nvSpPr>
        <p:spPr bwMode="auto">
          <a:xfrm>
            <a:off x="457200" y="381000"/>
            <a:ext cx="8305800" cy="646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  <a:r>
              <a:rPr lang="en-US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: Lượm (Trích</a:t>
            </a:r>
            <a:r>
              <a:rPr lang="vi-VN" sz="3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10246" name="Group 12"/>
          <p:cNvGrpSpPr>
            <a:grpSpLocks/>
          </p:cNvGrpSpPr>
          <p:nvPr/>
        </p:nvGrpSpPr>
        <p:grpSpPr bwMode="auto">
          <a:xfrm>
            <a:off x="0" y="0"/>
            <a:ext cx="9144000" cy="6873875"/>
            <a:chOff x="0" y="-10"/>
            <a:chExt cx="5760" cy="4330"/>
          </a:xfrm>
        </p:grpSpPr>
        <p:pic>
          <p:nvPicPr>
            <p:cNvPr id="10249" name="Picture 13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-2109" y="2109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14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422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15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3576" y="2103"/>
              <a:ext cx="4294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2" name="Picture 16" descr="Animate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-10"/>
              <a:ext cx="5760" cy="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7" name="Text Box 23"/>
          <p:cNvSpPr txBox="1">
            <a:spLocks noChangeArrowheads="1"/>
          </p:cNvSpPr>
          <p:nvPr/>
        </p:nvSpPr>
        <p:spPr bwMode="auto">
          <a:xfrm>
            <a:off x="3810000" y="3200400"/>
            <a:ext cx="3368675" cy="366713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8" name="Text Box 26"/>
          <p:cNvSpPr txBox="1">
            <a:spLocks noChangeArrowheads="1"/>
          </p:cNvSpPr>
          <p:nvPr/>
        </p:nvSpPr>
        <p:spPr bwMode="auto">
          <a:xfrm>
            <a:off x="533400" y="2133600"/>
            <a:ext cx="8153400" cy="701675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*(Cả lớp đọc thầm khổ thơ 3)</a:t>
            </a:r>
            <a:endParaRPr lang="vi-VN" sz="40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8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4" grpId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2345</TotalTime>
  <Words>713</Words>
  <Application>Microsoft Office PowerPoint</Application>
  <PresentationFormat>On-screen Show (4:3)</PresentationFormat>
  <Paragraphs>153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1_Default Design</vt:lpstr>
      <vt:lpstr> Tập đọc: Lượm (Trích)</vt:lpstr>
      <vt:lpstr>PowerPoint Presentation</vt:lpstr>
      <vt:lpstr>PowerPoint Presentation</vt:lpstr>
      <vt:lpstr> Tập đọc: Lượm (trích) </vt:lpstr>
      <vt:lpstr>PowerPoint Presentation</vt:lpstr>
      <vt:lpstr> Tập đọc: Lượm           (Trích)</vt:lpstr>
      <vt:lpstr> Tập đọc: Lượm (Trích)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(Cả lớp đọc thầm lại toàn bài) 4.Em thích những câu thơ nào? Vì sao?</vt:lpstr>
      <vt:lpstr>PowerPoint Presentation</vt:lpstr>
      <vt:lpstr>PowerPoint Presentation</vt:lpstr>
      <vt:lpstr>PowerPoint Presentation</vt:lpstr>
      <vt:lpstr>Nêu lại nội dung bài thơ? 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DUY AN</dc:creator>
  <cp:lastModifiedBy>MSTTPC1</cp:lastModifiedBy>
  <cp:revision>459</cp:revision>
  <dcterms:created xsi:type="dcterms:W3CDTF">2008-04-02T08:26:14Z</dcterms:created>
  <dcterms:modified xsi:type="dcterms:W3CDTF">2020-07-07T02:06:37Z</dcterms:modified>
</cp:coreProperties>
</file>