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78" r:id="rId4"/>
    <p:sldId id="279" r:id="rId5"/>
    <p:sldId id="280" r:id="rId6"/>
    <p:sldId id="292" r:id="rId7"/>
    <p:sldId id="281" r:id="rId8"/>
    <p:sldId id="260" r:id="rId9"/>
    <p:sldId id="283" r:id="rId10"/>
    <p:sldId id="291" r:id="rId11"/>
    <p:sldId id="302" r:id="rId12"/>
    <p:sldId id="303" r:id="rId13"/>
    <p:sldId id="264" r:id="rId14"/>
    <p:sldId id="265" r:id="rId15"/>
    <p:sldId id="266" r:id="rId16"/>
    <p:sldId id="267" r:id="rId17"/>
    <p:sldId id="284" r:id="rId18"/>
    <p:sldId id="268" r:id="rId19"/>
    <p:sldId id="274" r:id="rId20"/>
    <p:sldId id="269" r:id="rId21"/>
    <p:sldId id="286" r:id="rId22"/>
    <p:sldId id="285" r:id="rId23"/>
    <p:sldId id="273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287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1812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83809-77DA-4E76-9E28-F60022861C11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6CA8-1F72-43E6-AE54-66D1050D8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711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11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9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2C84B7-C53D-4EF3-A883-061D32C9B02D}" type="slidenum">
              <a:rPr lang="en-US"/>
              <a:pPr/>
              <a:t>6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9283A5-CFA3-43BA-9CC2-F9FB3DCB7364}" type="slidenum">
              <a:rPr lang="en-US"/>
              <a:pPr/>
              <a:t>11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8F742-2017-4F73-8E72-0814DEC9CFEC}" type="slidenum">
              <a:rPr lang="en-US"/>
              <a:pPr/>
              <a:t>12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08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24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57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75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0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0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05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75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0584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033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84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5AE9-ADD2-421D-8A78-26D6F1242852}" type="datetimeFigureOut">
              <a:rPr lang="vi-VN" smtClean="0"/>
              <a:t>20/05/2020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15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239349" y="-175797"/>
            <a:ext cx="12121652" cy="703379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73074" y="4150236"/>
            <a:ext cx="4925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Tiết: </a:t>
            </a:r>
            <a:r>
              <a:rPr lang="vi-VN" altLang="zh-CN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</a:t>
            </a:r>
            <a:r>
              <a:rPr lang="vi-VN" altLang="zh-CN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ập đọc</a:t>
            </a:r>
          </a:p>
          <a:p>
            <a:pPr algn="ctr"/>
            <a:r>
              <a:rPr lang="vi-VN" altLang="zh-CN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Lớp 5</a:t>
            </a:r>
            <a:r>
              <a:rPr lang="en-GB" altLang="zh-CN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4</a:t>
            </a:r>
            <a:endParaRPr lang="vi-VN" altLang="zh-CN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4333" y="2363287"/>
            <a:ext cx="7403387" cy="1898084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vi-VN" altLang="zh-CN" sz="5867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Chào mừng qu</a:t>
            </a:r>
            <a:r>
              <a:rPr lang="en-US" altLang="zh-CN" sz="5867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ý</a:t>
            </a:r>
            <a:r>
              <a:rPr lang="vi-VN" altLang="zh-CN" sz="5867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thầy cô và các em học sinh</a:t>
            </a:r>
            <a:endParaRPr lang="vi-VN" altLang="zh-CN" sz="5867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华文琥珀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724837" y="3691078"/>
              <a:ext cx="88870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Lớp 5</a:t>
              </a:r>
              <a:r>
                <a:rPr lang="en-GB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A</a:t>
              </a:r>
              <a:endPara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0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336" y="-535209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928" y="270196"/>
            <a:ext cx="10515600" cy="4351338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3293" y="322264"/>
            <a:ext cx="977987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1.Những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ngày thu đẹp và buồn được tả trong khổ thơ nào</a:t>
            </a:r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?</a:t>
            </a:r>
            <a:endParaRPr lang="vi-VN" sz="2800" dirty="0">
              <a:solidFill>
                <a:srgbClr val="FF0000"/>
              </a:solidFill>
              <a:latin typeface="+mj-lt"/>
              <a:ea typeface="方正粗圆_GBK" pitchFamily="65" charset="-122"/>
              <a:cs typeface="Times New Roman" panose="02020603050405020304" pitchFamily="18" charset="0"/>
            </a:endParaRPr>
          </a:p>
          <a:p>
            <a:r>
              <a:rPr lang="vi-VN" sz="3200" i="1" dirty="0" smtClean="0">
                <a:latin typeface="+mj-lt"/>
                <a:ea typeface="方正粗圆_GBK" pitchFamily="65" charset="-122"/>
                <a:cs typeface="Times New Roman" panose="02020603050405020304" pitchFamily="18" charset="0"/>
              </a:rPr>
              <a:t>Những ngày thu đẹp và buồn được tả trong khổ thơ 1 và 2.</a:t>
            </a:r>
            <a:endParaRPr lang="vi-VN" sz="3200" i="1" dirty="0" smtClean="0"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05292" y="2211960"/>
            <a:ext cx="2582608" cy="20375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FF0000"/>
                </a:solidFill>
                <a:latin typeface="+mj-lt"/>
              </a:rPr>
              <a:t>Những từ ngữ cho thấy mùa thu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87900" y="2411855"/>
            <a:ext cx="1478940" cy="818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987900" y="3252292"/>
            <a:ext cx="1559926" cy="628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66840" y="2124551"/>
            <a:ext cx="1351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solidFill>
                  <a:srgbClr val="C00000"/>
                </a:solidFill>
                <a:latin typeface="+mj-lt"/>
              </a:rPr>
              <a:t>Đẹp:</a:t>
            </a:r>
            <a:endParaRPr lang="vi-VN" sz="3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47826" y="3603922"/>
            <a:ext cx="1351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solidFill>
                  <a:srgbClr val="C00000"/>
                </a:solidFill>
                <a:latin typeface="+mj-lt"/>
              </a:rPr>
              <a:t>Buồn: </a:t>
            </a:r>
          </a:p>
        </p:txBody>
      </p:sp>
      <p:sp>
        <p:nvSpPr>
          <p:cNvPr id="21" name="Text Box 77"/>
          <p:cNvSpPr txBox="1">
            <a:spLocks noChangeArrowheads="1"/>
          </p:cNvSpPr>
          <p:nvPr/>
        </p:nvSpPr>
        <p:spPr bwMode="auto">
          <a:xfrm>
            <a:off x="5309818" y="2124551"/>
            <a:ext cx="66417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mát trong, gió thổi mùa thu hương cốm mới</a:t>
            </a:r>
            <a:endParaRPr lang="vi-VN" alt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78"/>
          <p:cNvSpPr txBox="1">
            <a:spLocks noChangeArrowheads="1"/>
          </p:cNvSpPr>
          <p:nvPr/>
        </p:nvSpPr>
        <p:spPr bwMode="auto">
          <a:xfrm>
            <a:off x="5676219" y="3608302"/>
            <a:ext cx="63655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chớm lạnh, phố dài xao xác hơi may, người ra đi đầu không ngoảnh lại, thềm nắng lá rơi đầy.</a:t>
            </a:r>
            <a:endParaRPr lang="vi-VN" alt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21788" y="5431971"/>
            <a:ext cx="977987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rgbClr val="0070C0"/>
                </a:solidFill>
                <a:latin typeface="+mj-lt"/>
              </a:rPr>
              <a:t>*Tại sao mùa thu xưa đẹp mà lại buồn ?</a:t>
            </a:r>
            <a:endParaRPr lang="vi-VN" sz="3200" b="1" dirty="0" smtClean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43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0" grpId="0"/>
      <p:bldP spid="21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524000" y="4"/>
            <a:ext cx="9144000" cy="6857985"/>
            <a:chOff x="672" y="1214"/>
            <a:chExt cx="4416" cy="2779"/>
          </a:xfrm>
        </p:grpSpPr>
        <p:pic>
          <p:nvPicPr>
            <p:cNvPr id="17411" name="Picture 15" descr="scan094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2" y="1214"/>
              <a:ext cx="4416" cy="2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2" name="Rectangle 16"/>
            <p:cNvSpPr>
              <a:spLocks noChangeArrowheads="1"/>
            </p:cNvSpPr>
            <p:nvPr/>
          </p:nvSpPr>
          <p:spPr bwMode="auto">
            <a:xfrm>
              <a:off x="856" y="3631"/>
              <a:ext cx="3552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</p:grpSp>
      <p:sp>
        <p:nvSpPr>
          <p:cNvPr id="5" name="Mây 4"/>
          <p:cNvSpPr/>
          <p:nvPr/>
        </p:nvSpPr>
        <p:spPr>
          <a:xfrm>
            <a:off x="1524000" y="6248400"/>
            <a:ext cx="8991600" cy="609600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</a:rPr>
              <a:t>Gió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</a:rPr>
              <a:t>thổi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</a:rPr>
              <a:t>mùa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</a:rPr>
              <a:t>thu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</a:rPr>
              <a:t>hương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</a:rPr>
              <a:t>cốm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itchFamily="18" charset="0"/>
              </a:rPr>
              <a:t>mới</a:t>
            </a:r>
            <a:endParaRPr lang="en-US" sz="32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6" name="Ảnh 5" descr="https://encrypted-tbn1.gstatic.com/images?q=tbn:ANd9GcTQOxZ4nfE236aYrmJ3OT33nNcW1P27eLy8UY3W40u3LspOvABP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http://media.tinngan.vn:6060/archive/images/content/2013/08/31/shares/140108_450-nhung-thong-tin-duoc-cu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39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2003915" y="5901663"/>
            <a:ext cx="8664087" cy="95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Mây 7"/>
          <p:cNvSpPr/>
          <p:nvPr/>
        </p:nvSpPr>
        <p:spPr>
          <a:xfrm>
            <a:off x="1676400" y="5943600"/>
            <a:ext cx="8686800" cy="762000"/>
          </a:xfrm>
          <a:prstGeom prst="cloud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Sáng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chớm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lạnh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lòng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7" name="Ảnh 6" descr="https://encrypted-tbn2.gstatic.com/images?q=tbn:ANd9GcRQSDYGgXF3qOF3wqD3URnoaJwOjztUByLYAZUtcyBVE5MjIueWzw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34262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30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" y="14070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8669799" y="5106576"/>
            <a:ext cx="3539964" cy="17654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2708" y="42204"/>
            <a:ext cx="11012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Thứ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ngày 2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tháng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 đọc</a:t>
            </a: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1309" y="1803537"/>
            <a:ext cx="0" cy="48934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60585" y="1747265"/>
            <a:ext cx="409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37505" y="1747265"/>
            <a:ext cx="409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Tìm hiểu bài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458539" y="5432871"/>
            <a:ext cx="2488627" cy="194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442930"/>
            <a:ext cx="47607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 smtClean="0">
                <a:latin typeface="+mj-lt"/>
              </a:rPr>
              <a:t>xao xác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n</a:t>
            </a:r>
            <a:r>
              <a:rPr lang="vi-VN" sz="3200" dirty="0" smtClean="0">
                <a:latin typeface="+mj-lt"/>
              </a:rPr>
              <a:t>goảnh lại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p</a:t>
            </a:r>
            <a:r>
              <a:rPr lang="vi-VN" sz="3200" dirty="0" smtClean="0">
                <a:latin typeface="+mj-lt"/>
              </a:rPr>
              <a:t>hù sa</a:t>
            </a:r>
            <a:endParaRPr lang="en-GB" sz="3200" dirty="0" smtClean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khuất</a:t>
            </a:r>
          </a:p>
          <a:p>
            <a:pPr marL="285750" indent="-285750">
              <a:buFontTx/>
              <a:buChar char="-"/>
            </a:pPr>
            <a:endParaRPr lang="vi-VN" sz="2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4978" y="2301263"/>
            <a:ext cx="5847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+mj-lt"/>
              </a:rPr>
              <a:t>-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Ý </a:t>
            </a:r>
            <a:r>
              <a:rPr lang="en-GB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GB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  <a:r>
              <a:rPr lang="vi-VN" sz="3200" dirty="0" smtClean="0">
                <a:latin typeface="+mj-lt"/>
              </a:rPr>
              <a:t>: </a:t>
            </a:r>
            <a:r>
              <a:rPr lang="vi-VN" sz="3200" b="1" i="1" dirty="0">
                <a:latin typeface="+mj-lt"/>
              </a:rPr>
              <a:t>Những ngày thu đẹp và buồn của mùa thu xưa.</a:t>
            </a:r>
          </a:p>
        </p:txBody>
      </p:sp>
    </p:spTree>
    <p:extLst>
      <p:ext uri="{BB962C8B-B14F-4D97-AF65-F5344CB8AC3E}">
        <p14:creationId xmlns:p14="http://schemas.microsoft.com/office/powerpoint/2010/main" val="256389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542"/>
            <a:ext cx="10515600" cy="4351338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pic>
        <p:nvPicPr>
          <p:cNvPr id="7" name="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9727508" y="5485114"/>
            <a:ext cx="2570846" cy="1383697"/>
          </a:xfrm>
          <a:prstGeom prst="rect">
            <a:avLst/>
          </a:prstGeom>
        </p:spPr>
      </p:pic>
      <p:pic>
        <p:nvPicPr>
          <p:cNvPr id="8" name="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9825296" y="5203595"/>
            <a:ext cx="1289355" cy="1611693"/>
          </a:xfrm>
          <a:prstGeom prst="rect">
            <a:avLst/>
          </a:prstGeom>
        </p:spPr>
      </p:pic>
      <p:pic>
        <p:nvPicPr>
          <p:cNvPr id="9" name="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10983771" y="4989827"/>
            <a:ext cx="1139978" cy="1619555"/>
          </a:xfrm>
          <a:prstGeom prst="rect">
            <a:avLst/>
          </a:prstGeom>
        </p:spPr>
      </p:pic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364421" y="631206"/>
            <a:ext cx="1175932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vi-VN" altLang="vi-VN" sz="32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vi-VN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32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Nêu một hình ảnh đẹp và vui về mùa thu mới trong khổ thơ thứ ba ?</a:t>
            </a:r>
            <a:endParaRPr lang="vi-VN" altLang="vi-VN" sz="32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4702" y="2015859"/>
            <a:ext cx="3425588" cy="20375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vi-VN" sz="32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Hình ảnh đẹp và vui về mùa thu mới</a:t>
            </a:r>
            <a:r>
              <a:rPr lang="vi-VN" altLang="vi-VN" sz="32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vi-VN" altLang="vi-VN" sz="3200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130290" y="2210935"/>
            <a:ext cx="1478940" cy="818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30290" y="3042497"/>
            <a:ext cx="1478940" cy="862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51447" y="1933936"/>
            <a:ext cx="135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Đẹp: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1447" y="3627674"/>
            <a:ext cx="135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+mj-lt"/>
              </a:rPr>
              <a:t>V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ui: </a:t>
            </a: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6542650" y="1933936"/>
            <a:ext cx="558109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 tre phấp phới, trời thu thay áo mới, trời thu trong biếc. </a:t>
            </a:r>
            <a:endParaRPr lang="vi-VN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6542649" y="3627674"/>
            <a:ext cx="52731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 tre phấp phới, trong biếc nói cười thiết tha.</a:t>
            </a:r>
            <a:endParaRPr lang="vi-VN" alt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9271" y="4900339"/>
            <a:ext cx="977987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rgbClr val="0070C0"/>
                </a:solidFill>
                <a:latin typeface="+mj-lt"/>
              </a:rPr>
              <a:t>*Tại sao mùa thu mới đẹp và vui ?</a:t>
            </a:r>
            <a:endParaRPr lang="vi-VN" sz="3200" b="1" dirty="0" smtClean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85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8669799" y="5106576"/>
            <a:ext cx="3539964" cy="17654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2708" y="42204"/>
            <a:ext cx="11012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Thứ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ngày 2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tháng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 đọc</a:t>
            </a: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1309" y="1803537"/>
            <a:ext cx="0" cy="44143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60585" y="1747265"/>
            <a:ext cx="409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37505" y="1747265"/>
            <a:ext cx="409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Tìm hiểu bài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458539" y="5432871"/>
            <a:ext cx="2488627" cy="194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616684"/>
            <a:ext cx="4760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 smtClean="0">
                <a:latin typeface="+mj-lt"/>
              </a:rPr>
              <a:t>xao xác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n</a:t>
            </a:r>
            <a:r>
              <a:rPr lang="vi-VN" sz="3200" dirty="0" smtClean="0">
                <a:latin typeface="+mj-lt"/>
              </a:rPr>
              <a:t>goảnh lại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p</a:t>
            </a:r>
            <a:r>
              <a:rPr lang="vi-VN" sz="3200" dirty="0" smtClean="0">
                <a:latin typeface="+mj-lt"/>
              </a:rPr>
              <a:t>hù sa </a:t>
            </a:r>
            <a:endParaRPr lang="en-GB" sz="3200" dirty="0" smtClean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khuất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4978" y="2301263"/>
            <a:ext cx="58198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-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Ý 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1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r>
              <a:rPr lang="vi-VN" sz="3200" dirty="0" smtClean="0">
                <a:latin typeface="+mj-lt"/>
              </a:rPr>
              <a:t>: </a:t>
            </a:r>
            <a:r>
              <a:rPr lang="vi-VN" sz="3200" i="1" dirty="0">
                <a:latin typeface="+mj-lt"/>
              </a:rPr>
              <a:t>Những ngày thu đẹp và buồn của mùa thu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4978" y="3423455"/>
            <a:ext cx="5847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+mj-lt"/>
              </a:rPr>
              <a:t>-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Ý 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+mj-lt"/>
              </a:rPr>
              <a:t>:</a:t>
            </a:r>
            <a:r>
              <a:rPr lang="vi-VN" sz="3200" i="1" dirty="0" smtClean="0">
                <a:latin typeface="+mj-lt"/>
              </a:rPr>
              <a:t> </a:t>
            </a:r>
            <a:r>
              <a:rPr lang="vi-VN" sz="3200" b="1" i="1" dirty="0">
                <a:latin typeface="+mj-lt"/>
              </a:rPr>
              <a:t>Hình ảnh đẹp và vui về mùa thu mới</a:t>
            </a:r>
            <a:r>
              <a:rPr lang="vi-VN" sz="3200" b="1" i="1" dirty="0" smtClean="0">
                <a:latin typeface="+mj-lt"/>
              </a:rPr>
              <a:t>.</a:t>
            </a:r>
            <a:endParaRPr lang="vi-VN" sz="3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9764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775" y="1893865"/>
            <a:ext cx="10515600" cy="4351338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" y="34562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3685" y="229428"/>
            <a:ext cx="1055955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i="1" dirty="0" smtClean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3200" i="1" dirty="0" smtClean="0">
                <a:latin typeface="+mj-lt"/>
              </a:rPr>
              <a:t>. </a:t>
            </a:r>
            <a:r>
              <a:rPr lang="vi-VN" sz="3200" i="1" u="sng" dirty="0" smtClean="0">
                <a:latin typeface="+mj-lt"/>
              </a:rPr>
              <a:t>Hãy thảo luận nhóm 2 </a:t>
            </a:r>
            <a:r>
              <a:rPr lang="vi-VN" sz="3200" i="1" dirty="0" smtClean="0">
                <a:latin typeface="+mj-lt"/>
              </a:rPr>
              <a:t>và </a:t>
            </a:r>
            <a:r>
              <a:rPr lang="vi-VN" sz="3200" i="1" dirty="0">
                <a:latin typeface="+mj-lt"/>
              </a:rPr>
              <a:t>nêu một, hai câu thơ nói lên lòng tự hào về đất nước tự do, về truyền thống bất khuất của dân tộc trong khổ thơ thứ 4 và thứ </a:t>
            </a:r>
            <a:r>
              <a:rPr lang="vi-VN" sz="3200" i="1" dirty="0" smtClean="0">
                <a:latin typeface="+mj-lt"/>
              </a:rPr>
              <a:t>5.</a:t>
            </a:r>
            <a:endParaRPr lang="en-US" altLang="zh-CN" sz="3200" b="1" dirty="0">
              <a:latin typeface="+mj-lt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57106" y="3050275"/>
            <a:ext cx="2876005" cy="17332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vi-VN" sz="3200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Những câu thơ trong khổ 4, 5</a:t>
            </a:r>
            <a:endParaRPr lang="vi-VN" altLang="vi-VN" sz="3200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138945" y="2892554"/>
            <a:ext cx="1339418" cy="1024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38945" y="3929603"/>
            <a:ext cx="1339418" cy="1182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5478363" y="2630944"/>
            <a:ext cx="61648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tự hào về đất nước tự do: </a:t>
            </a:r>
            <a:endParaRPr lang="vi-VN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5067963" y="3162853"/>
            <a:ext cx="5889678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 xanh đây là của chúng ta</a:t>
            </a:r>
          </a:p>
          <a:p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Núi rừng đây là của chúng ta </a:t>
            </a:r>
          </a:p>
          <a:p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... </a:t>
            </a: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5478363" y="4823140"/>
            <a:ext cx="556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vi-VN" alt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thống bất khuất:</a:t>
            </a:r>
            <a:endParaRPr lang="vi-VN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716202" y="5407915"/>
            <a:ext cx="618387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 những người chưa bao giờ khuất</a:t>
            </a:r>
          </a:p>
        </p:txBody>
      </p:sp>
    </p:spTree>
    <p:extLst>
      <p:ext uri="{BB962C8B-B14F-4D97-AF65-F5344CB8AC3E}">
        <p14:creationId xmlns:p14="http://schemas.microsoft.com/office/powerpoint/2010/main" val="140498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3" grpId="0"/>
      <p:bldP spid="15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2708" y="42204"/>
            <a:ext cx="11012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Thứ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ngày 2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tháng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 đọc</a:t>
            </a: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pic>
        <p:nvPicPr>
          <p:cNvPr id="17" name="Picture 8" descr="best_20121019-094517-2-12hbtrungcolorjpg13506127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76" y="1948475"/>
            <a:ext cx="3088515" cy="465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001tlcF6gy6N2sMgQzd57&amp;6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991" y="1948475"/>
            <a:ext cx="3232577" cy="465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60" y="1948475"/>
            <a:ext cx="3088516" cy="46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95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8669799" y="5106576"/>
            <a:ext cx="3539964" cy="17654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2708" y="42204"/>
            <a:ext cx="11012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Thứ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ngày 2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tháng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 đọc</a:t>
            </a: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1309" y="1803537"/>
            <a:ext cx="0" cy="44143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60585" y="1747265"/>
            <a:ext cx="409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37505" y="1747265"/>
            <a:ext cx="409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Tìm hiểu bài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458539" y="5432871"/>
            <a:ext cx="2488627" cy="194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481567"/>
            <a:ext cx="4760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 smtClean="0">
                <a:latin typeface="+mj-lt"/>
              </a:rPr>
              <a:t>xao xác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n</a:t>
            </a:r>
            <a:r>
              <a:rPr lang="vi-VN" sz="3200" dirty="0" smtClean="0">
                <a:latin typeface="+mj-lt"/>
              </a:rPr>
              <a:t>goảnh lại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p</a:t>
            </a:r>
            <a:r>
              <a:rPr lang="vi-VN" sz="3200" dirty="0" smtClean="0">
                <a:latin typeface="+mj-lt"/>
              </a:rPr>
              <a:t>hù sa </a:t>
            </a:r>
            <a:endParaRPr lang="en-GB" sz="3200" dirty="0" smtClean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khuất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4978" y="2301263"/>
            <a:ext cx="58198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+mj-lt"/>
              </a:rPr>
              <a:t>-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Ý 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 thơ 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</a:t>
            </a:r>
            <a:r>
              <a:rPr lang="vi-VN" sz="3200" dirty="0" smtClean="0">
                <a:latin typeface="+mj-lt"/>
              </a:rPr>
              <a:t>: </a:t>
            </a:r>
            <a:r>
              <a:rPr lang="vi-VN" sz="3200" i="1" dirty="0">
                <a:latin typeface="+mj-lt"/>
              </a:rPr>
              <a:t>Những ngày thu đẹp và buồn của mùa thu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4978" y="3378481"/>
            <a:ext cx="5819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+mj-lt"/>
              </a:rPr>
              <a:t>-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Ý 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 thơ 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dirty="0" smtClean="0">
                <a:latin typeface="+mj-lt"/>
              </a:rPr>
              <a:t>:</a:t>
            </a:r>
            <a:r>
              <a:rPr lang="vi-VN" sz="3200" i="1" dirty="0" smtClean="0">
                <a:latin typeface="+mj-lt"/>
              </a:rPr>
              <a:t> </a:t>
            </a:r>
            <a:r>
              <a:rPr lang="vi-VN" sz="3200" i="1" dirty="0">
                <a:latin typeface="+mj-lt"/>
              </a:rPr>
              <a:t>Hình ảnh đẹp và vui về mùa thu mới</a:t>
            </a:r>
            <a:r>
              <a:rPr lang="vi-VN" sz="3200" i="1" dirty="0" smtClean="0">
                <a:latin typeface="+mj-lt"/>
              </a:rPr>
              <a:t>.</a:t>
            </a:r>
            <a:endParaRPr lang="vi-VN" sz="3200" i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4978" y="4460245"/>
            <a:ext cx="5602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+mj-lt"/>
              </a:rPr>
              <a:t>-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Ý 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 thơ 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4, 5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latin typeface="+mj-lt"/>
              </a:rPr>
              <a:t>: </a:t>
            </a:r>
            <a:r>
              <a:rPr lang="vi-VN" sz="3200" b="1" i="1" dirty="0">
                <a:latin typeface="+mj-lt"/>
              </a:rPr>
              <a:t>Lòng tự hào và truyền thống bất khuất của dân tộc ta.</a:t>
            </a:r>
          </a:p>
        </p:txBody>
      </p:sp>
    </p:spTree>
    <p:extLst>
      <p:ext uri="{BB962C8B-B14F-4D97-AF65-F5344CB8AC3E}">
        <p14:creationId xmlns:p14="http://schemas.microsoft.com/office/powerpoint/2010/main" val="188697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8669799" y="5106576"/>
            <a:ext cx="3539964" cy="17654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2708" y="42204"/>
            <a:ext cx="11012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Thứ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ngày 2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tháng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 đọc</a:t>
            </a: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1309" y="1803537"/>
            <a:ext cx="0" cy="44143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60585" y="1747265"/>
            <a:ext cx="409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37505" y="1747265"/>
            <a:ext cx="409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Tìm hiểu bài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458539" y="5432871"/>
            <a:ext cx="2488627" cy="194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468689"/>
            <a:ext cx="4760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 smtClean="0">
                <a:latin typeface="+mj-lt"/>
              </a:rPr>
              <a:t>xao xác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n</a:t>
            </a:r>
            <a:r>
              <a:rPr lang="vi-VN" sz="3200" dirty="0" smtClean="0">
                <a:latin typeface="+mj-lt"/>
              </a:rPr>
              <a:t>goảnh lại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p</a:t>
            </a:r>
            <a:r>
              <a:rPr lang="vi-VN" sz="3200" dirty="0" smtClean="0">
                <a:latin typeface="+mj-lt"/>
              </a:rPr>
              <a:t>hù sa </a:t>
            </a:r>
            <a:endParaRPr lang="en-GB" sz="3200" dirty="0" smtClean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khuất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4415" y="2301263"/>
            <a:ext cx="5935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+mj-lt"/>
              </a:rPr>
              <a:t>- </a:t>
            </a:r>
            <a:r>
              <a:rPr lang="vi-VN" sz="3200" dirty="0">
                <a:solidFill>
                  <a:srgbClr val="C00000"/>
                </a:solidFill>
                <a:latin typeface="+mj-lt"/>
              </a:rPr>
              <a:t>Ý 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 thơ 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vi-VN" sz="3200" b="1" dirty="0" smtClean="0">
                <a:latin typeface="+mj-lt"/>
              </a:rPr>
              <a:t>: </a:t>
            </a:r>
            <a:r>
              <a:rPr lang="vi-VN" sz="3200" b="1" i="1" dirty="0">
                <a:latin typeface="+mj-lt"/>
              </a:rPr>
              <a:t>Những ngày thu đẹp và buồn của mùa thu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4978" y="3453574"/>
            <a:ext cx="58198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-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Ý 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 thơ 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+mj-lt"/>
              </a:rPr>
              <a:t>:</a:t>
            </a:r>
            <a:r>
              <a:rPr lang="vi-VN" sz="3200" b="1" i="1" dirty="0" smtClean="0">
                <a:latin typeface="+mj-lt"/>
              </a:rPr>
              <a:t> </a:t>
            </a:r>
            <a:r>
              <a:rPr lang="vi-VN" sz="3200" b="1" i="1" dirty="0">
                <a:latin typeface="+mj-lt"/>
              </a:rPr>
              <a:t>Hình ảnh đẹp và vui về mùa thu mới</a:t>
            </a:r>
            <a:r>
              <a:rPr lang="vi-VN" sz="3200" b="1" i="1" dirty="0" smtClean="0">
                <a:latin typeface="+mj-lt"/>
              </a:rPr>
              <a:t>.</a:t>
            </a:r>
            <a:endParaRPr lang="vi-VN" sz="3200" b="1" i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1382" y="4530792"/>
            <a:ext cx="5685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latin typeface="+mj-lt"/>
              </a:rPr>
              <a:t>-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Ý </a:t>
            </a:r>
            <a:r>
              <a:rPr lang="vi-VN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 thơ</a:t>
            </a:r>
            <a:r>
              <a:rPr lang="en-GB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4, 5</a:t>
            </a:r>
            <a:r>
              <a:rPr lang="vi-VN" sz="3200" b="1" i="1" dirty="0" smtClean="0">
                <a:latin typeface="+mj-lt"/>
              </a:rPr>
              <a:t>: </a:t>
            </a:r>
            <a:r>
              <a:rPr lang="vi-VN" sz="3200" b="1" i="1" dirty="0">
                <a:latin typeface="+mj-lt"/>
              </a:rPr>
              <a:t>Lòng tự hào và truyền thống bất khuất của dân tộc ta.</a:t>
            </a:r>
          </a:p>
        </p:txBody>
      </p:sp>
    </p:spTree>
    <p:extLst>
      <p:ext uri="{BB962C8B-B14F-4D97-AF65-F5344CB8AC3E}">
        <p14:creationId xmlns:p14="http://schemas.microsoft.com/office/powerpoint/2010/main" val="159336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080368" y="325120"/>
            <a:ext cx="7656576" cy="653288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1028733"/>
            <a:ext cx="5710598" cy="601472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420" y="2807799"/>
            <a:ext cx="3087885" cy="99520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altLang="zh-CN" sz="5867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Khởi</a:t>
            </a:r>
            <a:r>
              <a:rPr lang="en-US" altLang="zh-CN" sz="5867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867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động</a:t>
            </a:r>
            <a:endParaRPr lang="zh-CN" altLang="en-US" sz="5867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21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pic>
        <p:nvPicPr>
          <p:cNvPr id="13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199321" y="3794349"/>
            <a:ext cx="1544284" cy="1828159"/>
          </a:xfrm>
          <a:prstGeom prst="rect">
            <a:avLst/>
          </a:prstGeom>
        </p:spPr>
      </p:pic>
      <p:pic>
        <p:nvPicPr>
          <p:cNvPr id="14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8830397" y="5353912"/>
            <a:ext cx="3569570" cy="1504087"/>
          </a:xfrm>
          <a:prstGeom prst="rect">
            <a:avLst/>
          </a:prstGeom>
        </p:spPr>
      </p:pic>
      <p:pic>
        <p:nvPicPr>
          <p:cNvPr id="15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0"/>
            <a:ext cx="8621873" cy="6453632"/>
          </a:xfrm>
          <a:prstGeom prst="rect">
            <a:avLst/>
          </a:prstGeom>
        </p:spPr>
      </p:pic>
      <p:pic>
        <p:nvPicPr>
          <p:cNvPr id="18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8" y="3370117"/>
            <a:ext cx="2284543" cy="3083515"/>
          </a:xfrm>
          <a:prstGeom prst="rect">
            <a:avLst/>
          </a:prstGeom>
        </p:spPr>
      </p:pic>
      <p:pic>
        <p:nvPicPr>
          <p:cNvPr id="19" name="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9585932" y="1831957"/>
            <a:ext cx="1583591" cy="1538160"/>
          </a:xfrm>
          <a:prstGeom prst="rect">
            <a:avLst/>
          </a:prstGeom>
        </p:spPr>
      </p:pic>
      <p:pic>
        <p:nvPicPr>
          <p:cNvPr id="20" name="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8269438" y="1009933"/>
            <a:ext cx="1540162" cy="1388887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123714" y="2533757"/>
            <a:ext cx="630631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chính:</a:t>
            </a:r>
            <a:r>
              <a:rPr lang="vi-VN" alt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 vui và lòng tự hào về một đất nước tự do.</a:t>
            </a:r>
            <a:endParaRPr lang="vi-VN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4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z="2400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" y="-42712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9852" y="177025"/>
            <a:ext cx="1101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pic>
        <p:nvPicPr>
          <p:cNvPr id="24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05543" y="5419935"/>
            <a:ext cx="2488627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84896" y="1192688"/>
            <a:ext cx="68576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thu nay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khác rồi </a:t>
            </a:r>
            <a:b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đứng vui nghe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giữa núi đồi </a:t>
            </a:r>
            <a:b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rừng tre phấp phới </a:t>
            </a:r>
            <a:b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 thu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thay áo mới </a:t>
            </a:r>
            <a:b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biếc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nói cười thiết tha.</a:t>
            </a:r>
          </a:p>
          <a:p>
            <a:pPr>
              <a:spcBef>
                <a:spcPct val="50000"/>
              </a:spcBef>
            </a:pPr>
            <a:r>
              <a:rPr lang="vi-VN" altLang="vi-VN" sz="3200" dirty="0">
                <a:latin typeface="+mj-lt"/>
              </a:rPr>
              <a:t>Trời xanh đây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dirty="0">
                <a:latin typeface="+mj-lt"/>
              </a:rPr>
              <a:t> là của chúng ta </a:t>
            </a:r>
            <a:br>
              <a:rPr lang="vi-VN" altLang="vi-VN" sz="3200" dirty="0">
                <a:latin typeface="+mj-lt"/>
              </a:rPr>
            </a:br>
            <a:r>
              <a:rPr lang="vi-VN" altLang="vi-VN" sz="3200" dirty="0">
                <a:latin typeface="+mj-lt"/>
              </a:rPr>
              <a:t>Núi rừng đây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dirty="0">
                <a:latin typeface="+mj-lt"/>
              </a:rPr>
              <a:t> là của chúng ta </a:t>
            </a:r>
            <a:br>
              <a:rPr lang="vi-VN" altLang="vi-VN" sz="3200" dirty="0">
                <a:latin typeface="+mj-lt"/>
              </a:rPr>
            </a:br>
            <a:r>
              <a:rPr lang="vi-VN" altLang="vi-VN" sz="3200" dirty="0">
                <a:latin typeface="+mj-lt"/>
              </a:rPr>
              <a:t>Những cánh đồng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dirty="0">
                <a:latin typeface="+mj-lt"/>
              </a:rPr>
              <a:t> thơm mát </a:t>
            </a:r>
            <a:br>
              <a:rPr lang="vi-VN" altLang="vi-VN" sz="3200" dirty="0">
                <a:latin typeface="+mj-lt"/>
              </a:rPr>
            </a:br>
            <a:r>
              <a:rPr lang="vi-VN" altLang="vi-VN" sz="3200" dirty="0">
                <a:latin typeface="+mj-lt"/>
              </a:rPr>
              <a:t>Những ngả đường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dirty="0">
                <a:latin typeface="+mj-lt"/>
              </a:rPr>
              <a:t> bát ngát </a:t>
            </a:r>
            <a:br>
              <a:rPr lang="vi-VN" altLang="vi-VN" sz="3200" dirty="0">
                <a:latin typeface="+mj-lt"/>
              </a:rPr>
            </a:br>
            <a:r>
              <a:rPr lang="vi-VN" altLang="vi-VN" sz="3200" dirty="0">
                <a:latin typeface="+mj-lt"/>
              </a:rPr>
              <a:t>Những dòng sông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dirty="0">
                <a:latin typeface="+mj-lt"/>
              </a:rPr>
              <a:t> đỏ nặng phù sa. 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21106095">
            <a:off x="122282" y="196045"/>
            <a:ext cx="3933512" cy="1993286"/>
          </a:xfrm>
          <a:prstGeom prst="cloudCallout">
            <a:avLst>
              <a:gd name="adj1" fmla="val -45315"/>
              <a:gd name="adj2" fmla="val 1111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 algn="ctr" eaLnBrk="1" hangingPunct="1"/>
            <a:r>
              <a:rPr lang="vi-VN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458821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z="2400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" y="-42712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9852" y="177025"/>
            <a:ext cx="1101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pic>
        <p:nvPicPr>
          <p:cNvPr id="24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05543" y="5419935"/>
            <a:ext cx="2488627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1122" y="1254243"/>
            <a:ext cx="66497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Mùa thu nay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 rồi </a:t>
            </a:r>
            <a:b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đứng </a:t>
            </a: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 nghe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 núi đồi </a:t>
            </a:r>
            <a:b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rừng tre </a:t>
            </a: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phấp phới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 thu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 áo mới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biếc </a:t>
            </a:r>
            <a:r>
              <a:rPr lang="vi-VN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nói cười </a:t>
            </a:r>
            <a:r>
              <a:rPr lang="vi-VN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 tha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vi-VN" altLang="vi-VN" sz="3200" dirty="0">
                <a:latin typeface="+mj-lt"/>
              </a:rPr>
              <a:t>Trời xanh </a:t>
            </a:r>
            <a:r>
              <a:rPr lang="vi-VN" altLang="vi-VN" sz="3200" b="1" dirty="0">
                <a:latin typeface="+mj-lt"/>
              </a:rPr>
              <a:t>đây</a:t>
            </a:r>
            <a:r>
              <a:rPr lang="vi-VN" altLang="vi-VN" sz="3200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dirty="0">
                <a:latin typeface="+mj-lt"/>
              </a:rPr>
              <a:t> là </a:t>
            </a:r>
            <a:r>
              <a:rPr lang="vi-VN" altLang="vi-VN" sz="3200" b="1" dirty="0">
                <a:latin typeface="+mj-lt"/>
              </a:rPr>
              <a:t>của chúng ta</a:t>
            </a:r>
            <a:r>
              <a:rPr lang="vi-VN" altLang="vi-VN" sz="3200" dirty="0">
                <a:latin typeface="+mj-lt"/>
              </a:rPr>
              <a:t> </a:t>
            </a:r>
            <a:br>
              <a:rPr lang="vi-VN" altLang="vi-VN" sz="3200" dirty="0">
                <a:latin typeface="+mj-lt"/>
              </a:rPr>
            </a:br>
            <a:r>
              <a:rPr lang="vi-VN" altLang="vi-VN" sz="3200" dirty="0">
                <a:latin typeface="+mj-lt"/>
              </a:rPr>
              <a:t>Núi rừng </a:t>
            </a:r>
            <a:r>
              <a:rPr lang="vi-VN" altLang="vi-VN" sz="3200" b="1" dirty="0">
                <a:latin typeface="+mj-lt"/>
              </a:rPr>
              <a:t>đây</a:t>
            </a:r>
            <a:r>
              <a:rPr lang="vi-VN" altLang="vi-VN" sz="3200" dirty="0">
                <a:latin typeface="+mj-lt"/>
              </a:rPr>
              <a:t>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dirty="0">
                <a:latin typeface="+mj-lt"/>
              </a:rPr>
              <a:t> là </a:t>
            </a:r>
            <a:r>
              <a:rPr lang="vi-VN" altLang="vi-VN" sz="3200" b="1" dirty="0">
                <a:latin typeface="+mj-lt"/>
              </a:rPr>
              <a:t>của chúng ta</a:t>
            </a:r>
            <a:r>
              <a:rPr lang="vi-VN" altLang="vi-VN" sz="3200" dirty="0">
                <a:latin typeface="+mj-lt"/>
              </a:rPr>
              <a:t> </a:t>
            </a:r>
            <a:br>
              <a:rPr lang="vi-VN" altLang="vi-VN" sz="3200" dirty="0">
                <a:latin typeface="+mj-lt"/>
              </a:rPr>
            </a:br>
            <a:r>
              <a:rPr lang="vi-VN" altLang="vi-VN" sz="3200" dirty="0">
                <a:latin typeface="+mj-lt"/>
              </a:rPr>
              <a:t>Những cánh đồng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dirty="0">
                <a:latin typeface="+mj-lt"/>
              </a:rPr>
              <a:t> </a:t>
            </a:r>
            <a:r>
              <a:rPr lang="vi-VN" altLang="vi-VN" sz="3200" b="1" dirty="0">
                <a:latin typeface="+mj-lt"/>
              </a:rPr>
              <a:t>thơm mát</a:t>
            </a:r>
            <a:r>
              <a:rPr lang="vi-VN" altLang="vi-VN" sz="3200" dirty="0">
                <a:latin typeface="+mj-lt"/>
              </a:rPr>
              <a:t> </a:t>
            </a:r>
            <a:br>
              <a:rPr lang="vi-VN" altLang="vi-VN" sz="3200" dirty="0">
                <a:latin typeface="+mj-lt"/>
              </a:rPr>
            </a:br>
            <a:r>
              <a:rPr lang="vi-VN" altLang="vi-VN" sz="3200" dirty="0">
                <a:latin typeface="+mj-lt"/>
              </a:rPr>
              <a:t>Những ngả đường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dirty="0">
                <a:latin typeface="+mj-lt"/>
              </a:rPr>
              <a:t> </a:t>
            </a:r>
            <a:r>
              <a:rPr lang="vi-VN" altLang="vi-VN" sz="3200" b="1" dirty="0">
                <a:latin typeface="+mj-lt"/>
              </a:rPr>
              <a:t>bát ngát</a:t>
            </a:r>
            <a:r>
              <a:rPr lang="vi-VN" altLang="vi-VN" sz="3200" dirty="0">
                <a:latin typeface="+mj-lt"/>
              </a:rPr>
              <a:t> </a:t>
            </a:r>
            <a:br>
              <a:rPr lang="vi-VN" altLang="vi-VN" sz="3200" dirty="0">
                <a:latin typeface="+mj-lt"/>
              </a:rPr>
            </a:br>
            <a:r>
              <a:rPr lang="vi-VN" altLang="vi-VN" sz="3200" dirty="0">
                <a:latin typeface="+mj-lt"/>
              </a:rPr>
              <a:t>Những dòng sông </a:t>
            </a:r>
            <a:r>
              <a:rPr lang="vi-VN" altLang="vi-VN" sz="32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3200" dirty="0">
                <a:latin typeface="+mj-lt"/>
              </a:rPr>
              <a:t> </a:t>
            </a:r>
            <a:r>
              <a:rPr lang="vi-VN" altLang="vi-VN" sz="3200" b="1" dirty="0">
                <a:latin typeface="+mj-lt"/>
              </a:rPr>
              <a:t>đỏ nặng </a:t>
            </a:r>
            <a:r>
              <a:rPr lang="vi-VN" altLang="vi-VN" sz="3200" dirty="0">
                <a:latin typeface="+mj-lt"/>
              </a:rPr>
              <a:t>phù sa. </a:t>
            </a:r>
            <a:r>
              <a:rPr lang="vi-VN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71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pic>
        <p:nvPicPr>
          <p:cNvPr id="13" name="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661908" y="4745608"/>
            <a:ext cx="1080294" cy="1278877"/>
          </a:xfrm>
          <a:prstGeom prst="rect">
            <a:avLst/>
          </a:prstGeom>
        </p:spPr>
      </p:pic>
      <p:pic>
        <p:nvPicPr>
          <p:cNvPr id="14" name="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777038" y="5785813"/>
            <a:ext cx="2497070" cy="1052174"/>
          </a:xfrm>
          <a:prstGeom prst="rect">
            <a:avLst/>
          </a:prstGeom>
        </p:spPr>
      </p:pic>
      <p:pic>
        <p:nvPicPr>
          <p:cNvPr id="15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139706" y="-731520"/>
            <a:ext cx="9049122" cy="7880915"/>
          </a:xfrm>
          <a:prstGeom prst="rect">
            <a:avLst/>
          </a:prstGeom>
        </p:spPr>
      </p:pic>
      <p:pic>
        <p:nvPicPr>
          <p:cNvPr id="18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593752" y="4048131"/>
            <a:ext cx="1677202" cy="2263769"/>
          </a:xfrm>
          <a:prstGeom prst="rect">
            <a:avLst/>
          </a:prstGeom>
        </p:spPr>
      </p:pic>
      <p:pic>
        <p:nvPicPr>
          <p:cNvPr id="19" name="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939043" y="1437812"/>
            <a:ext cx="1095223" cy="1063803"/>
          </a:xfrm>
          <a:prstGeom prst="rect">
            <a:avLst/>
          </a:prstGeom>
        </p:spPr>
      </p:pic>
      <p:pic>
        <p:nvPicPr>
          <p:cNvPr id="20" name="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8549222" y="345864"/>
            <a:ext cx="1065188" cy="96056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917265" y="1202477"/>
            <a:ext cx="6476978" cy="2841965"/>
          </a:xfrm>
          <a:prstGeom prst="cloudCallout">
            <a:avLst>
              <a:gd name="adj1" fmla="val -31257"/>
              <a:gd name="adj2" fmla="val 692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Thi học thuộc lòng. 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3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1524000" y="2"/>
            <a:ext cx="8991600" cy="6780213"/>
            <a:chOff x="0" y="48"/>
            <a:chExt cx="5664" cy="4271"/>
          </a:xfrm>
        </p:grpSpPr>
        <p:grpSp>
          <p:nvGrpSpPr>
            <p:cNvPr id="31747" name="Group 3"/>
            <p:cNvGrpSpPr>
              <a:grpSpLocks/>
            </p:cNvGrpSpPr>
            <p:nvPr/>
          </p:nvGrpSpPr>
          <p:grpSpPr bwMode="auto">
            <a:xfrm>
              <a:off x="48" y="48"/>
              <a:ext cx="5616" cy="4271"/>
              <a:chOff x="0" y="0"/>
              <a:chExt cx="5760" cy="4327"/>
            </a:xfrm>
          </p:grpSpPr>
          <p:pic>
            <p:nvPicPr>
              <p:cNvPr id="31748" name="Picture 4" descr="1_goc_langs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749" name="Text Box 5" descr="Bouquet"/>
              <p:cNvSpPr txBox="1">
                <a:spLocks noChangeArrowheads="1"/>
              </p:cNvSpPr>
              <p:nvPr/>
            </p:nvSpPr>
            <p:spPr bwMode="auto">
              <a:xfrm>
                <a:off x="1536" y="4032"/>
                <a:ext cx="2640" cy="295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9933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.VnArial Narrow" pitchFamily="34" charset="0"/>
                  </a:rPr>
                  <a:t>Thµnh Phè L¹ng S¬n</a:t>
                </a:r>
              </a:p>
            </p:txBody>
          </p:sp>
        </p:grpSp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0" y="67"/>
              <a:ext cx="3024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latin typeface=".VnKoalaH" pitchFamily="34" charset="0"/>
                </a:rPr>
                <a:t>ViÖt nam quª h­¬ng t«i</a:t>
              </a:r>
            </a:p>
          </p:txBody>
        </p:sp>
      </p:grp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1524000" y="2"/>
            <a:ext cx="9144000" cy="5847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76272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2819402" y="0"/>
            <a:ext cx="7550151" cy="6858000"/>
            <a:chOff x="1152" y="0"/>
            <a:chExt cx="4756" cy="4320"/>
          </a:xfrm>
        </p:grpSpPr>
        <p:grpSp>
          <p:nvGrpSpPr>
            <p:cNvPr id="34821" name="Group 5"/>
            <p:cNvGrpSpPr>
              <a:grpSpLocks/>
            </p:cNvGrpSpPr>
            <p:nvPr/>
          </p:nvGrpSpPr>
          <p:grpSpPr bwMode="auto">
            <a:xfrm>
              <a:off x="1152" y="0"/>
              <a:ext cx="3168" cy="4320"/>
              <a:chOff x="1200" y="0"/>
              <a:chExt cx="3168" cy="4320"/>
            </a:xfrm>
          </p:grpSpPr>
          <p:pic>
            <p:nvPicPr>
              <p:cNvPr id="34822" name="Picture 6" descr="cuathongthien_dongtamthan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0"/>
                <a:ext cx="3168" cy="4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823" name="Text Box 7" descr="Bouquet"/>
              <p:cNvSpPr txBox="1">
                <a:spLocks noChangeArrowheads="1"/>
              </p:cNvSpPr>
              <p:nvPr/>
            </p:nvSpPr>
            <p:spPr bwMode="auto">
              <a:xfrm>
                <a:off x="1296" y="3888"/>
                <a:ext cx="2976" cy="291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9933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.VnArial Narrow" pitchFamily="34" charset="0"/>
                  </a:rPr>
                  <a:t>§éng th«ng thiªn</a:t>
                </a:r>
              </a:p>
            </p:txBody>
          </p:sp>
        </p:grpSp>
        <p:sp>
          <p:nvSpPr>
            <p:cNvPr id="34824" name="Text Box 8"/>
            <p:cNvSpPr txBox="1">
              <a:spLocks noChangeArrowheads="1"/>
            </p:cNvSpPr>
            <p:nvPr/>
          </p:nvSpPr>
          <p:spPr bwMode="auto">
            <a:xfrm>
              <a:off x="4320" y="0"/>
              <a:ext cx="1588" cy="1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40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40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40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tôi</a:t>
              </a:r>
              <a:endPara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endParaRPr lang="en-US" sz="4000" b="1" dirty="0">
                <a:solidFill>
                  <a:srgbClr val="FF00FF"/>
                </a:solidFill>
                <a:latin typeface=".VnKoalaH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08360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phongcanhvietnam67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9292"/>
            <a:ext cx="9144000" cy="66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01015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phongcanhvietnam75q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679"/>
            <a:ext cx="9144000" cy="671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57884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1524000" y="234464"/>
            <a:ext cx="9144000" cy="6623253"/>
            <a:chOff x="0" y="384"/>
            <a:chExt cx="5760" cy="3936"/>
          </a:xfrm>
        </p:grpSpPr>
        <p:pic>
          <p:nvPicPr>
            <p:cNvPr id="23557" name="Picture 5" descr="baitulong6e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4"/>
              <a:ext cx="5760" cy="3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58" name="Rectangle 6"/>
            <p:cNvSpPr>
              <a:spLocks noChangeArrowheads="1"/>
            </p:cNvSpPr>
            <p:nvPr/>
          </p:nvSpPr>
          <p:spPr bwMode="auto">
            <a:xfrm>
              <a:off x="2215" y="3916"/>
              <a:ext cx="1710" cy="38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FF3300"/>
                  </a:solidFill>
                  <a:latin typeface=".VnUniverseH" pitchFamily="34" charset="0"/>
                </a:rPr>
                <a:t>Vịnh</a:t>
              </a:r>
              <a:r>
                <a:rPr lang="en-US" sz="3600" b="1" dirty="0">
                  <a:solidFill>
                    <a:srgbClr val="FF3300"/>
                  </a:solidFill>
                  <a:latin typeface=".VnUniverseH" pitchFamily="34" charset="0"/>
                </a:rPr>
                <a:t> </a:t>
              </a:r>
              <a:r>
                <a:rPr lang="en-US" sz="3600" b="1" dirty="0" err="1">
                  <a:solidFill>
                    <a:srgbClr val="FF3300"/>
                  </a:solidFill>
                  <a:latin typeface=".VnUniverseH" pitchFamily="34" charset="0"/>
                </a:rPr>
                <a:t>Hạ</a:t>
              </a:r>
              <a:r>
                <a:rPr lang="en-US" sz="3600" b="1" dirty="0">
                  <a:solidFill>
                    <a:srgbClr val="FF3300"/>
                  </a:solidFill>
                  <a:latin typeface=".VnUniverseH" pitchFamily="34" charset="0"/>
                </a:rPr>
                <a:t> Long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71844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1524001" y="609603"/>
            <a:ext cx="9144000" cy="6253163"/>
            <a:chOff x="0" y="384"/>
            <a:chExt cx="5760" cy="3939"/>
          </a:xfrm>
        </p:grpSpPr>
        <p:pic>
          <p:nvPicPr>
            <p:cNvPr id="24581" name="Picture 5" descr="chuamôtc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4"/>
              <a:ext cx="5760" cy="3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2" name="Rectangle 6"/>
            <p:cNvSpPr>
              <a:spLocks noChangeArrowheads="1"/>
            </p:cNvSpPr>
            <p:nvPr/>
          </p:nvSpPr>
          <p:spPr bwMode="auto">
            <a:xfrm>
              <a:off x="3953" y="4032"/>
              <a:ext cx="17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FF00"/>
                  </a:solidFill>
                  <a:latin typeface=".VnGothicH" pitchFamily="34" charset="0"/>
                </a:rPr>
                <a:t>Chùa</a:t>
              </a:r>
              <a:r>
                <a:rPr lang="en-US" sz="2400" b="1" dirty="0">
                  <a:solidFill>
                    <a:srgbClr val="FFFF00"/>
                  </a:solidFill>
                  <a:latin typeface=".VnGothicH" pitchFamily="34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.VnGothicH" pitchFamily="34" charset="0"/>
                </a:rPr>
                <a:t>Một</a:t>
              </a:r>
              <a:r>
                <a:rPr lang="en-US" sz="2400" b="1" dirty="0">
                  <a:solidFill>
                    <a:srgbClr val="FFFF00"/>
                  </a:solidFill>
                  <a:latin typeface=".VnGothicH" pitchFamily="34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.VnGothicH" pitchFamily="34" charset="0"/>
                </a:rPr>
                <a:t>Cột</a:t>
              </a:r>
              <a:endParaRPr lang="en-US" sz="2400" b="1" dirty="0">
                <a:solidFill>
                  <a:srgbClr val="FFFF00"/>
                </a:solidFill>
                <a:latin typeface=".VnGothicH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98811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" y="0"/>
            <a:ext cx="12192000" cy="6858000"/>
          </a:xfrm>
          <a:prstGeom prst="rect">
            <a:avLst/>
          </a:prstGeom>
        </p:spPr>
      </p:pic>
      <p:pic>
        <p:nvPicPr>
          <p:cNvPr id="7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466299" y="395785"/>
            <a:ext cx="1125940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5130" y="1385551"/>
            <a:ext cx="487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+mj-lt"/>
              </a:rPr>
              <a:t>Em hãy đọc đoạn 1 bài Tranh làng Hồ.</a:t>
            </a:r>
            <a:endParaRPr lang="vi-VN" sz="3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8304" y="2644170"/>
            <a:ext cx="6933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 smtClean="0">
                <a:latin typeface="+mj-lt"/>
              </a:rPr>
              <a:t>Hãy </a:t>
            </a:r>
            <a:r>
              <a:rPr lang="vi-VN" sz="3200" i="1" dirty="0">
                <a:latin typeface="+mj-lt"/>
              </a:rPr>
              <a:t>kể tên một số bức tranh làng Hồ lấy đề tài trong cuộc sống hằng ngày của làng quê Việt Nam</a:t>
            </a:r>
            <a:r>
              <a:rPr lang="vi-VN" sz="3200" i="1" dirty="0" smtClean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994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1524000" y="2"/>
            <a:ext cx="9144000" cy="6815453"/>
            <a:chOff x="0" y="0"/>
            <a:chExt cx="5760" cy="4325"/>
          </a:xfrm>
        </p:grpSpPr>
        <p:pic>
          <p:nvPicPr>
            <p:cNvPr id="26629" name="Picture 5" descr="nhatrang27z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1632" y="3993"/>
              <a:ext cx="2400" cy="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3300"/>
                  </a:solidFill>
                  <a:latin typeface=".VnMonotype corsivaH" pitchFamily="34" charset="0"/>
                </a:rPr>
                <a:t>Biển</a:t>
              </a:r>
              <a:r>
                <a:rPr lang="en-US" sz="2800" b="1" dirty="0">
                  <a:solidFill>
                    <a:srgbClr val="FF3300"/>
                  </a:solidFill>
                  <a:latin typeface=".VnMonotype corsivaH" pitchFamily="34" charset="0"/>
                </a:rPr>
                <a:t> </a:t>
              </a:r>
              <a:r>
                <a:rPr lang="en-US" sz="2800" b="1" dirty="0" err="1">
                  <a:solidFill>
                    <a:srgbClr val="FF3300"/>
                  </a:solidFill>
                  <a:latin typeface=".VnMonotype corsivaH" pitchFamily="34" charset="0"/>
                </a:rPr>
                <a:t>Nha</a:t>
              </a:r>
              <a:r>
                <a:rPr lang="en-US" sz="2800" b="1" dirty="0">
                  <a:solidFill>
                    <a:srgbClr val="FF3300"/>
                  </a:solidFill>
                  <a:latin typeface=".VnMonotype corsivaH" pitchFamily="34" charset="0"/>
                </a:rPr>
                <a:t> </a:t>
              </a:r>
              <a:r>
                <a:rPr lang="en-US" sz="2800" b="1" dirty="0" err="1">
                  <a:solidFill>
                    <a:srgbClr val="FF3300"/>
                  </a:solidFill>
                  <a:latin typeface=".VnMonotype corsivaH" pitchFamily="34" charset="0"/>
                </a:rPr>
                <a:t>Trang</a:t>
              </a:r>
              <a:endParaRPr lang="en-US" sz="2800" b="1" dirty="0">
                <a:solidFill>
                  <a:srgbClr val="FF3300"/>
                </a:solidFill>
                <a:latin typeface=".VnMonotype corsivaH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69895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1524000" y="82065"/>
            <a:ext cx="9144000" cy="6780847"/>
            <a:chOff x="0" y="0"/>
            <a:chExt cx="5760" cy="4327"/>
          </a:xfrm>
        </p:grpSpPr>
        <p:pic>
          <p:nvPicPr>
            <p:cNvPr id="29701" name="Picture 5" descr="buonmethuot6b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456" y="3993"/>
              <a:ext cx="1292" cy="3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Tây</a:t>
              </a:r>
              <a:r>
                <a:rPr lang="en-US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endPara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13119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duong leloi T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234"/>
            <a:ext cx="9144000" cy="68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80545"/>
      </p:ext>
    </p:extLst>
  </p:cSld>
  <p:clrMapOvr>
    <a:masterClrMapping/>
  </p:clrMapOvr>
  <p:transition spd="med" advTm="5000">
    <p:split orient="vert"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6421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2708" y="42204"/>
            <a:ext cx="11012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Thứ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ngày 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tháng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 đọc</a:t>
            </a:r>
          </a:p>
          <a:p>
            <a:pPr algn="ctr"/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973589" y="2566313"/>
            <a:ext cx="947572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chính:</a:t>
            </a:r>
            <a:r>
              <a:rPr lang="vi-VN" alt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 vui và lòng tự hào về một đất nước tự do.</a:t>
            </a:r>
            <a:endParaRPr lang="vi-VN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616996" y="4163608"/>
            <a:ext cx="1964601" cy="265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" y="0"/>
            <a:ext cx="12192000" cy="6858000"/>
          </a:xfrm>
          <a:prstGeom prst="rect">
            <a:avLst/>
          </a:prstGeom>
        </p:spPr>
      </p:pic>
      <p:pic>
        <p:nvPicPr>
          <p:cNvPr id="7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466299" y="395785"/>
            <a:ext cx="1125940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0248" y="1396439"/>
            <a:ext cx="5138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+mj-lt"/>
              </a:rPr>
              <a:t>Em hãy đọc đoạn 2 và đoạn 3 bài Tranh làng Hồ.</a:t>
            </a:r>
            <a:endParaRPr lang="vi-VN" sz="3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3776" y="2828835"/>
            <a:ext cx="7451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 smtClean="0">
                <a:latin typeface="+mj-lt"/>
              </a:rPr>
              <a:t>Kỹ thuật tạo màu của tranh làng Hồ có gì đặc biệt?</a:t>
            </a: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480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" y="0"/>
            <a:ext cx="12192000" cy="6858000"/>
          </a:xfrm>
          <a:prstGeom prst="rect">
            <a:avLst/>
          </a:prstGeom>
        </p:spPr>
      </p:pic>
      <p:pic>
        <p:nvPicPr>
          <p:cNvPr id="7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-1296538" y="-163774"/>
            <a:ext cx="14903355" cy="8175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9202" y="1405144"/>
            <a:ext cx="80210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Khoanh tròn vào chữ cái trước ý trả lời đúng nhất:</a:t>
            </a:r>
          </a:p>
          <a:p>
            <a:r>
              <a:rPr lang="en-GB" sz="2800" b="1" i="1" dirty="0" smtClean="0">
                <a:solidFill>
                  <a:srgbClr val="FF0000"/>
                </a:solidFill>
                <a:latin typeface="+mj-lt"/>
              </a:rPr>
              <a:t>N</a:t>
            </a:r>
            <a:r>
              <a:rPr lang="vi-VN" sz="2800" b="1" i="1" dirty="0" smtClean="0">
                <a:solidFill>
                  <a:srgbClr val="FF0000"/>
                </a:solidFill>
                <a:latin typeface="+mj-lt"/>
              </a:rPr>
              <a:t>ội dung chính của bài tập đọc “Tranh làng Hồ”</a:t>
            </a:r>
            <a:r>
              <a:rPr lang="en-GB" sz="2800" b="1" i="1" dirty="0" smtClean="0">
                <a:solidFill>
                  <a:srgbClr val="FF0000"/>
                </a:solidFill>
                <a:latin typeface="+mj-lt"/>
              </a:rPr>
              <a:t> là:</a:t>
            </a:r>
            <a:endParaRPr lang="vi-VN" sz="2800" b="1" i="1" dirty="0" smtClean="0">
              <a:solidFill>
                <a:srgbClr val="FF0000"/>
              </a:solidFill>
              <a:latin typeface="+mj-lt"/>
            </a:endParaRPr>
          </a:p>
          <a:p>
            <a:pPr marL="457200" lvl="0" indent="-457200">
              <a:buAutoNum type="alphaLcParenR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̀.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AutoNum type="alphaLcParenR"/>
            </a:pP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Kĩ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̀.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lphaLcParenR"/>
            </a:pPr>
            <a:r>
              <a:rPr lang="vi-VN" sz="2800" dirty="0">
                <a:latin typeface="+mj-lt"/>
              </a:rPr>
              <a:t>Ca ngợi và biết ơn những nghệ sĩ làng Hồ đã sáng tạo ra những bức tranh dân gian độc đáo</a:t>
            </a:r>
            <a:r>
              <a:rPr lang="vi-VN" sz="2800" dirty="0" smtClean="0">
                <a:latin typeface="+mj-lt"/>
              </a:rPr>
              <a:t>.</a:t>
            </a:r>
            <a:endParaRPr lang="vi-VN" sz="2800" dirty="0">
              <a:latin typeface="+mj-lt"/>
            </a:endParaRPr>
          </a:p>
          <a:p>
            <a:pPr marL="457200" indent="-457200">
              <a:buFontTx/>
              <a:buAutoNum type="alphaLcParenR"/>
            </a:pPr>
            <a:r>
              <a:rPr lang="vi-VN" sz="2800" dirty="0" smtClean="0">
                <a:latin typeface="+mj-lt"/>
              </a:rPr>
              <a:t>Một nét đẹp văn hóa của dân tộc.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992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25548">
            <a:off x="2320416" y="634503"/>
            <a:ext cx="1902969" cy="1985084"/>
          </a:xfrm>
          <a:prstGeom prst="rect">
            <a:avLst/>
          </a:prstGeom>
          <a:noFill/>
        </p:spPr>
      </p:pic>
      <p:pic>
        <p:nvPicPr>
          <p:cNvPr id="173062" name="Picture 6" descr="h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 cmpd="tri">
            <a:solidFill>
              <a:srgbClr val="FF5050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pic>
        <p:nvPicPr>
          <p:cNvPr id="8" name="Picture 7" descr="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25548">
            <a:off x="6717404" y="481602"/>
            <a:ext cx="1792662" cy="988971"/>
          </a:xfrm>
          <a:prstGeom prst="rect">
            <a:avLst/>
          </a:prstGeom>
          <a:noFill/>
        </p:spPr>
      </p:pic>
      <p:pic>
        <p:nvPicPr>
          <p:cNvPr id="9" name="Picture 6" descr="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78471" flipH="1">
            <a:off x="8869018" y="574087"/>
            <a:ext cx="1475069" cy="1414245"/>
          </a:xfrm>
          <a:prstGeom prst="rect">
            <a:avLst/>
          </a:prstGeom>
          <a:noFill/>
        </p:spPr>
      </p:pic>
      <p:pic>
        <p:nvPicPr>
          <p:cNvPr id="10" name="Picture 6" descr="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78471" flipH="1">
            <a:off x="4677133" y="948619"/>
            <a:ext cx="673910" cy="481915"/>
          </a:xfrm>
          <a:prstGeom prst="rect">
            <a:avLst/>
          </a:prstGeom>
          <a:noFill/>
        </p:spPr>
      </p:pic>
      <p:pic>
        <p:nvPicPr>
          <p:cNvPr id="11" name="Picture 7" descr="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25548">
            <a:off x="2098837" y="517854"/>
            <a:ext cx="628001" cy="462101"/>
          </a:xfrm>
          <a:prstGeom prst="rect">
            <a:avLst/>
          </a:prstGeom>
          <a:noFill/>
        </p:spPr>
      </p:pic>
      <p:pic>
        <p:nvPicPr>
          <p:cNvPr id="12" name="Picture 7" descr="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25548">
            <a:off x="4003837" y="898853"/>
            <a:ext cx="628001" cy="462101"/>
          </a:xfrm>
          <a:prstGeom prst="rect">
            <a:avLst/>
          </a:prstGeom>
          <a:noFill/>
        </p:spPr>
      </p:pic>
      <p:pic>
        <p:nvPicPr>
          <p:cNvPr id="13" name="Picture 6" descr="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78471" flipH="1">
            <a:off x="2877312" y="473224"/>
            <a:ext cx="673910" cy="481915"/>
          </a:xfrm>
          <a:prstGeom prst="rect">
            <a:avLst/>
          </a:prstGeom>
          <a:noFill/>
        </p:spPr>
      </p:pic>
      <p:pic>
        <p:nvPicPr>
          <p:cNvPr id="14" name="Picture 6" descr="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78471" flipH="1">
            <a:off x="9735311" y="549422"/>
            <a:ext cx="673910" cy="481915"/>
          </a:xfrm>
          <a:prstGeom prst="rect">
            <a:avLst/>
          </a:prstGeom>
          <a:noFill/>
        </p:spPr>
      </p:pic>
      <p:pic>
        <p:nvPicPr>
          <p:cNvPr id="15" name="Picture 7" descr="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25548">
            <a:off x="8652036" y="441654"/>
            <a:ext cx="628001" cy="462101"/>
          </a:xfrm>
          <a:prstGeom prst="rect">
            <a:avLst/>
          </a:prstGeom>
          <a:noFill/>
        </p:spPr>
      </p:pic>
      <p:pic>
        <p:nvPicPr>
          <p:cNvPr id="16" name="Picture 16" descr="imagesCAYTEP0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0"/>
            <a:ext cx="7315200" cy="6858000"/>
          </a:xfrm>
          <a:prstGeom prst="rect">
            <a:avLst/>
          </a:prstGeom>
          <a:noFill/>
        </p:spPr>
      </p:pic>
      <p:sp>
        <p:nvSpPr>
          <p:cNvPr id="17" name="Khung Chú Thích Chữ Nhật 16"/>
          <p:cNvSpPr/>
          <p:nvPr/>
        </p:nvSpPr>
        <p:spPr>
          <a:xfrm>
            <a:off x="139700" y="0"/>
            <a:ext cx="4737100" cy="6858000"/>
          </a:xfrm>
          <a:prstGeom prst="wedgeRectCallout">
            <a:avLst>
              <a:gd name="adj1" fmla="val 49707"/>
              <a:gd name="adj2" fmla="val -1602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03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z="2400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" y="-42712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320" y="-15804"/>
            <a:ext cx="1101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  <a:endParaRPr lang="vi-V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27030" y="5432875"/>
            <a:ext cx="2488627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888" y="581182"/>
            <a:ext cx="544761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mát trong như sáng năm xưa </a:t>
            </a:r>
            <a:b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 mùa thu hương cốm mới </a:t>
            </a:r>
            <a:b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những ngày thu đã xa.</a:t>
            </a:r>
          </a:p>
          <a:p>
            <a:pPr>
              <a:spcBef>
                <a:spcPct val="50000"/>
              </a:spcBef>
            </a:pP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chớm lạnh trong lòng Hà Nội </a:t>
            </a:r>
            <a:b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phố dài xao xác hơi may </a:t>
            </a:r>
            <a:b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ra đi đầu không ngoảnh lại </a:t>
            </a:r>
            <a:b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lưng thềm nắng lá rơi đầy. </a:t>
            </a:r>
          </a:p>
          <a:p>
            <a:pPr>
              <a:spcBef>
                <a:spcPct val="50000"/>
              </a:spcBef>
            </a:pP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thu nay khác rồi </a:t>
            </a:r>
            <a:b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đứng vui nghe giữa núi đồi </a:t>
            </a:r>
            <a:b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 rừng tre phấp phới </a:t>
            </a:r>
            <a:b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 thu thay áo mới </a:t>
            </a:r>
            <a:b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biếc nói cười thiết tha. 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165118" y="611960"/>
            <a:ext cx="5786476" cy="543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2500" dirty="0" smtClean="0">
                <a:latin typeface="+mj-lt"/>
              </a:rPr>
              <a:t>Trời xanh đây là của chúng ta </a:t>
            </a:r>
            <a:br>
              <a:rPr lang="vi-VN" altLang="vi-VN" sz="2500" dirty="0" smtClean="0">
                <a:latin typeface="+mj-lt"/>
              </a:rPr>
            </a:br>
            <a:r>
              <a:rPr lang="vi-VN" altLang="vi-VN" sz="2500" dirty="0" smtClean="0">
                <a:latin typeface="+mj-lt"/>
              </a:rPr>
              <a:t>Núi rừng đây là của chúng ta </a:t>
            </a:r>
            <a:br>
              <a:rPr lang="vi-VN" altLang="vi-VN" sz="2500" dirty="0" smtClean="0">
                <a:latin typeface="+mj-lt"/>
              </a:rPr>
            </a:br>
            <a:r>
              <a:rPr lang="vi-VN" altLang="vi-VN" sz="2500" dirty="0" smtClean="0">
                <a:latin typeface="+mj-lt"/>
              </a:rPr>
              <a:t>Những cánh đồng thơm mát </a:t>
            </a:r>
            <a:br>
              <a:rPr lang="vi-VN" altLang="vi-VN" sz="2500" dirty="0" smtClean="0">
                <a:latin typeface="+mj-lt"/>
              </a:rPr>
            </a:br>
            <a:r>
              <a:rPr lang="vi-VN" altLang="vi-VN" sz="2500" dirty="0" smtClean="0">
                <a:latin typeface="+mj-lt"/>
              </a:rPr>
              <a:t>Những ngả đường bát ngát </a:t>
            </a:r>
            <a:br>
              <a:rPr lang="vi-VN" altLang="vi-VN" sz="2500" dirty="0" smtClean="0">
                <a:latin typeface="+mj-lt"/>
              </a:rPr>
            </a:br>
            <a:r>
              <a:rPr lang="vi-VN" altLang="vi-VN" sz="2500" dirty="0" smtClean="0">
                <a:latin typeface="+mj-lt"/>
              </a:rPr>
              <a:t>Những dòng sông đỏ nặng phù sa. </a:t>
            </a:r>
          </a:p>
          <a:p>
            <a:pPr>
              <a:spcBef>
                <a:spcPct val="50000"/>
              </a:spcBef>
            </a:pPr>
            <a:r>
              <a:rPr lang="vi-VN" altLang="vi-VN" sz="2500" dirty="0" smtClean="0">
                <a:latin typeface="+mj-lt"/>
              </a:rPr>
              <a:t>Nước chúng ta, </a:t>
            </a:r>
            <a:br>
              <a:rPr lang="vi-VN" altLang="vi-VN" sz="2500" dirty="0" smtClean="0">
                <a:latin typeface="+mj-lt"/>
              </a:rPr>
            </a:br>
            <a:r>
              <a:rPr lang="vi-VN" altLang="vi-VN" sz="2500" dirty="0" smtClean="0">
                <a:latin typeface="+mj-lt"/>
              </a:rPr>
              <a:t>Nước những người chưa bao giờ khuất </a:t>
            </a:r>
            <a:br>
              <a:rPr lang="vi-VN" altLang="vi-VN" sz="2500" dirty="0" smtClean="0">
                <a:latin typeface="+mj-lt"/>
              </a:rPr>
            </a:br>
            <a:r>
              <a:rPr lang="vi-VN" altLang="vi-VN" sz="2500" dirty="0" smtClean="0">
                <a:latin typeface="+mj-lt"/>
              </a:rPr>
              <a:t>Ðêm đêm rì rầm trong tiếng đất </a:t>
            </a:r>
            <a:br>
              <a:rPr lang="vi-VN" altLang="vi-VN" sz="2500" dirty="0" smtClean="0">
                <a:latin typeface="+mj-lt"/>
              </a:rPr>
            </a:br>
            <a:r>
              <a:rPr lang="vi-VN" altLang="vi-VN" sz="2500" dirty="0" smtClean="0">
                <a:latin typeface="+mj-lt"/>
              </a:rPr>
              <a:t>Những buổi ngày xưa vọng nói về.</a:t>
            </a:r>
          </a:p>
          <a:p>
            <a:pPr>
              <a:spcBef>
                <a:spcPct val="50000"/>
              </a:spcBef>
            </a:pPr>
            <a:r>
              <a:rPr lang="vi-VN" altLang="vi-VN" sz="2500" dirty="0" smtClean="0">
                <a:latin typeface="+mj-lt"/>
              </a:rPr>
              <a:t>                                   </a:t>
            </a:r>
            <a:r>
              <a:rPr lang="vi-VN" altLang="vi-VN" sz="2500" i="1" dirty="0" smtClean="0">
                <a:latin typeface="+mj-lt"/>
              </a:rPr>
              <a:t>Nguyễn Đình Thi</a:t>
            </a:r>
          </a:p>
          <a:p>
            <a:pPr>
              <a:spcBef>
                <a:spcPct val="50000"/>
              </a:spcBef>
            </a:pPr>
            <a:endParaRPr lang="vi-VN" altLang="vi-VN" sz="2400" dirty="0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vi-VN" altLang="vi-VN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5161" y="5614959"/>
            <a:ext cx="98794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 thơ 1, 2: </a:t>
            </a:r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Giọng nhẹ nhàng, thiết tha.</a:t>
            </a:r>
          </a:p>
          <a:p>
            <a:pPr marL="285750" indent="-285750">
              <a:buFontTx/>
              <a:buChar char="-"/>
            </a:pPr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 thơ 3, 4: </a:t>
            </a:r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Nhịp nhanh hơn, giọng vui, khỏe khoắn, tràn đầy tự hào.</a:t>
            </a:r>
          </a:p>
          <a:p>
            <a:pPr marL="285750" indent="-285750">
              <a:buFontTx/>
              <a:buChar char="-"/>
            </a:pPr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Khổ thơ 5: </a:t>
            </a:r>
            <a:r>
              <a:rPr lang="vi-V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Giọng chậm rãi, trầm lắng, thể hiện sự thành kính.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07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42712"/>
            <a:ext cx="12192000" cy="6858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8669799" y="5106576"/>
            <a:ext cx="3539964" cy="17654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2708" y="42204"/>
            <a:ext cx="11012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Thứ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ngày 2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tháng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vi-VN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Tập đọc</a:t>
            </a: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1309" y="1803537"/>
            <a:ext cx="0" cy="44143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60585" y="1747265"/>
            <a:ext cx="409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 đọc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37505" y="1747265"/>
            <a:ext cx="409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Tìm hiểu bài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458539" y="5432871"/>
            <a:ext cx="2488627" cy="1942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063" y="2332040"/>
            <a:ext cx="47607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 smtClean="0">
                <a:latin typeface="+mj-lt"/>
              </a:rPr>
              <a:t>xao xác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n</a:t>
            </a:r>
            <a:r>
              <a:rPr lang="vi-VN" sz="3200" dirty="0" smtClean="0">
                <a:latin typeface="+mj-lt"/>
              </a:rPr>
              <a:t>goảnh lại</a:t>
            </a:r>
          </a:p>
          <a:p>
            <a:pPr marL="285750" indent="-285750">
              <a:buFontTx/>
              <a:buChar char="-"/>
            </a:pPr>
            <a:r>
              <a:rPr lang="vi-VN" sz="3200" dirty="0">
                <a:latin typeface="+mj-lt"/>
              </a:rPr>
              <a:t>p</a:t>
            </a:r>
            <a:r>
              <a:rPr lang="vi-VN" sz="3200" dirty="0" smtClean="0">
                <a:latin typeface="+mj-lt"/>
              </a:rPr>
              <a:t>hù sa </a:t>
            </a:r>
          </a:p>
          <a:p>
            <a:pPr marL="285750" indent="-285750">
              <a:buFontTx/>
              <a:buChar char="-"/>
            </a:pPr>
            <a:r>
              <a:rPr lang="vi-VN" sz="3200" dirty="0" smtClean="0">
                <a:latin typeface="+mj-lt"/>
              </a:rPr>
              <a:t>khuất</a:t>
            </a:r>
          </a:p>
          <a:p>
            <a:pPr marL="285750" indent="-285750">
              <a:buFontTx/>
              <a:buChar char="-"/>
            </a:pPr>
            <a:endParaRPr lang="vi-VN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1348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z="2400"/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" y="-42712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9852" y="177025"/>
            <a:ext cx="11012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</a:t>
            </a:r>
          </a:p>
        </p:txBody>
      </p:sp>
      <p:pic>
        <p:nvPicPr>
          <p:cNvPr id="24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05543" y="5419935"/>
            <a:ext cx="2488627" cy="1942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020" y="961498"/>
            <a:ext cx="556444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mát trong 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 sáng năm xưa </a:t>
            </a:r>
            <a:b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mùa thu hương cốm mới </a:t>
            </a:r>
            <a:b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những ngày thu 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đã xa.</a:t>
            </a:r>
          </a:p>
          <a:p>
            <a:pPr>
              <a:spcBef>
                <a:spcPct val="50000"/>
              </a:spcBef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chớm lạnh trong lòng Hà Nội </a:t>
            </a:r>
            <a:b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phố dài 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xao xác hơi may </a:t>
            </a:r>
            <a:b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ra đi 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đầu không ngoảnh lại </a:t>
            </a:r>
            <a:b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lưng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thềm nắng 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lá rơi đầy. </a:t>
            </a:r>
          </a:p>
          <a:p>
            <a:pPr>
              <a:spcBef>
                <a:spcPct val="50000"/>
              </a:spcBef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thu nay 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khác rồi </a:t>
            </a:r>
            <a:b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đứng vui nghe 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giữa núi đồi </a:t>
            </a:r>
            <a:b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thổi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rừng tre phấp phới </a:t>
            </a:r>
            <a:b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 thu 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thay áo mới </a:t>
            </a:r>
            <a:b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biếc 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nói cười thiết tha. 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915848" y="985047"/>
            <a:ext cx="6276304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vi-VN" sz="2800" dirty="0" smtClean="0">
                <a:latin typeface="+mj-lt"/>
              </a:rPr>
              <a:t>Trời xanh đây </a:t>
            </a:r>
            <a:r>
              <a:rPr lang="vi-VN" altLang="vi-VN" sz="28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 smtClean="0">
                <a:latin typeface="+mj-lt"/>
              </a:rPr>
              <a:t> là của chúng ta </a:t>
            </a:r>
            <a:br>
              <a:rPr lang="vi-VN" altLang="vi-VN" sz="2800" dirty="0" smtClean="0">
                <a:latin typeface="+mj-lt"/>
              </a:rPr>
            </a:br>
            <a:r>
              <a:rPr lang="vi-VN" altLang="vi-VN" sz="2800" dirty="0" smtClean="0">
                <a:latin typeface="+mj-lt"/>
              </a:rPr>
              <a:t>Núi rừng đây </a:t>
            </a:r>
            <a:r>
              <a:rPr lang="vi-VN" altLang="vi-VN" sz="28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 smtClean="0">
                <a:latin typeface="+mj-lt"/>
              </a:rPr>
              <a:t> là của chúng ta </a:t>
            </a:r>
            <a:br>
              <a:rPr lang="vi-VN" altLang="vi-VN" sz="2800" dirty="0" smtClean="0">
                <a:latin typeface="+mj-lt"/>
              </a:rPr>
            </a:br>
            <a:r>
              <a:rPr lang="vi-VN" altLang="vi-VN" sz="2800" dirty="0" smtClean="0">
                <a:latin typeface="+mj-lt"/>
              </a:rPr>
              <a:t>Những cánh đồng </a:t>
            </a:r>
            <a:r>
              <a:rPr lang="vi-VN" altLang="vi-VN" sz="28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 smtClean="0">
                <a:latin typeface="+mj-lt"/>
              </a:rPr>
              <a:t> thơm mát </a:t>
            </a:r>
            <a:br>
              <a:rPr lang="vi-VN" altLang="vi-VN" sz="2800" dirty="0" smtClean="0">
                <a:latin typeface="+mj-lt"/>
              </a:rPr>
            </a:br>
            <a:r>
              <a:rPr lang="vi-VN" altLang="vi-VN" sz="2800" dirty="0" smtClean="0">
                <a:latin typeface="+mj-lt"/>
              </a:rPr>
              <a:t>Những ngả đường </a:t>
            </a:r>
            <a:r>
              <a:rPr lang="vi-VN" altLang="vi-VN" sz="28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 smtClean="0">
                <a:latin typeface="+mj-lt"/>
              </a:rPr>
              <a:t> bát ngát </a:t>
            </a:r>
            <a:br>
              <a:rPr lang="vi-VN" altLang="vi-VN" sz="2800" dirty="0" smtClean="0">
                <a:latin typeface="+mj-lt"/>
              </a:rPr>
            </a:br>
            <a:r>
              <a:rPr lang="vi-VN" altLang="vi-VN" sz="2800" dirty="0" smtClean="0">
                <a:latin typeface="+mj-lt"/>
              </a:rPr>
              <a:t>Những dòng sông </a:t>
            </a:r>
            <a:r>
              <a:rPr lang="vi-VN" altLang="vi-VN" sz="28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 smtClean="0">
                <a:latin typeface="+mj-lt"/>
              </a:rPr>
              <a:t> đỏ nặng phù sa. </a:t>
            </a:r>
          </a:p>
          <a:p>
            <a:pPr>
              <a:spcBef>
                <a:spcPct val="50000"/>
              </a:spcBef>
            </a:pPr>
            <a:r>
              <a:rPr lang="vi-VN" altLang="vi-VN" sz="2800" dirty="0" smtClean="0">
                <a:latin typeface="+mj-lt"/>
              </a:rPr>
              <a:t>Nước chúng ta, </a:t>
            </a:r>
            <a:br>
              <a:rPr lang="vi-VN" altLang="vi-VN" sz="2800" dirty="0" smtClean="0">
                <a:latin typeface="+mj-lt"/>
              </a:rPr>
            </a:br>
            <a:r>
              <a:rPr lang="vi-VN" altLang="vi-VN" sz="2800" dirty="0" smtClean="0">
                <a:latin typeface="+mj-lt"/>
              </a:rPr>
              <a:t>Nước những người </a:t>
            </a:r>
            <a:r>
              <a:rPr lang="vi-VN" altLang="vi-VN" sz="28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 smtClean="0">
                <a:latin typeface="+mj-lt"/>
              </a:rPr>
              <a:t> chưa bao giờ khuất </a:t>
            </a:r>
            <a:br>
              <a:rPr lang="vi-VN" altLang="vi-VN" sz="2800" dirty="0" smtClean="0">
                <a:latin typeface="+mj-lt"/>
              </a:rPr>
            </a:br>
            <a:r>
              <a:rPr lang="vi-VN" altLang="vi-VN" sz="2800" dirty="0" smtClean="0">
                <a:latin typeface="+mj-lt"/>
              </a:rPr>
              <a:t>Ðêm đêm </a:t>
            </a:r>
            <a:r>
              <a:rPr lang="vi-VN" altLang="vi-VN" sz="28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 smtClean="0">
                <a:latin typeface="+mj-lt"/>
              </a:rPr>
              <a:t> rì rầm trong tiếng đất </a:t>
            </a:r>
            <a:br>
              <a:rPr lang="vi-VN" altLang="vi-VN" sz="2800" dirty="0" smtClean="0">
                <a:latin typeface="+mj-lt"/>
              </a:rPr>
            </a:br>
            <a:r>
              <a:rPr lang="vi-VN" altLang="vi-VN" sz="2800" dirty="0" smtClean="0">
                <a:latin typeface="+mj-lt"/>
              </a:rPr>
              <a:t>Những buổi ngày xưa </a:t>
            </a:r>
            <a:r>
              <a:rPr lang="vi-VN" altLang="vi-VN" sz="28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vi-VN" altLang="vi-VN" sz="2800" dirty="0" smtClean="0">
                <a:latin typeface="+mj-lt"/>
              </a:rPr>
              <a:t> vọng nói về.</a:t>
            </a:r>
          </a:p>
          <a:p>
            <a:pPr>
              <a:spcBef>
                <a:spcPct val="50000"/>
              </a:spcBef>
            </a:pPr>
            <a:r>
              <a:rPr lang="vi-VN" altLang="vi-VN" sz="2800" dirty="0" smtClean="0">
                <a:latin typeface="+mj-lt"/>
              </a:rPr>
              <a:t>                                   </a:t>
            </a:r>
            <a:r>
              <a:rPr lang="vi-VN" altLang="vi-VN" sz="2800" i="1" dirty="0" smtClean="0">
                <a:latin typeface="+mj-lt"/>
              </a:rPr>
              <a:t>Nguyễn Đình Thi</a:t>
            </a:r>
          </a:p>
          <a:p>
            <a:pPr>
              <a:spcBef>
                <a:spcPct val="50000"/>
              </a:spcBef>
            </a:pPr>
            <a:endParaRPr lang="vi-VN" altLang="vi-VN" sz="2600" dirty="0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vi-VN" altLang="vi-VN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0740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939</Words>
  <Application>Microsoft Office PowerPoint</Application>
  <PresentationFormat>Custom</PresentationFormat>
  <Paragraphs>157</Paragraphs>
  <Slides>33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loccp_000</dc:creator>
  <cp:lastModifiedBy>Windows User</cp:lastModifiedBy>
  <cp:revision>76</cp:revision>
  <dcterms:created xsi:type="dcterms:W3CDTF">2018-03-18T12:57:24Z</dcterms:created>
  <dcterms:modified xsi:type="dcterms:W3CDTF">2020-05-20T02:27:36Z</dcterms:modified>
</cp:coreProperties>
</file>