
<file path=[Content_Types].xml><?xml version="1.0" encoding="utf-8"?>
<Types xmlns="http://schemas.openxmlformats.org/package/2006/content-types">
  <Default Extension="png" ContentType="image/png"/>
  <Default Extension="wmf" ContentType="image/x-wmf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61" r:id="rId2"/>
    <p:sldId id="300" r:id="rId3"/>
    <p:sldId id="269" r:id="rId4"/>
    <p:sldId id="274" r:id="rId5"/>
    <p:sldId id="275" r:id="rId6"/>
    <p:sldId id="276" r:id="rId7"/>
    <p:sldId id="264" r:id="rId8"/>
    <p:sldId id="295" r:id="rId9"/>
    <p:sldId id="278" r:id="rId10"/>
    <p:sldId id="277" r:id="rId11"/>
    <p:sldId id="284" r:id="rId12"/>
    <p:sldId id="257" r:id="rId13"/>
    <p:sldId id="301" r:id="rId14"/>
    <p:sldId id="283" r:id="rId15"/>
    <p:sldId id="299" r:id="rId16"/>
    <p:sldId id="285" r:id="rId17"/>
    <p:sldId id="265" r:id="rId18"/>
    <p:sldId id="288" r:id="rId19"/>
    <p:sldId id="287" r:id="rId20"/>
    <p:sldId id="289" r:id="rId21"/>
    <p:sldId id="290" r:id="rId22"/>
    <p:sldId id="302" r:id="rId23"/>
    <p:sldId id="292" r:id="rId24"/>
    <p:sldId id="293" r:id="rId25"/>
    <p:sldId id="296" r:id="rId26"/>
    <p:sldId id="294" r:id="rId27"/>
    <p:sldId id="303" r:id="rId2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21" autoAdjust="0"/>
    <p:restoredTop sz="94660"/>
  </p:normalViewPr>
  <p:slideViewPr>
    <p:cSldViewPr>
      <p:cViewPr>
        <p:scale>
          <a:sx n="76" d="100"/>
          <a:sy n="76" d="100"/>
        </p:scale>
        <p:origin x="-1000" y="7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fld id="{16B27E06-B6BF-4612-8D4C-9EE5B5A28452}" type="datetimeFigureOut">
              <a:rPr lang="en-US"/>
              <a:pPr>
                <a:defRPr/>
              </a:pPr>
              <a:t>12/15/2019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F21D4551-8E71-44E3-A6A6-0AEC49FEE18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604765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850B4010-9819-4C5B-8080-455EF4BBD316}" type="slidenum">
              <a:rPr lang="en-US" altLang="en-US">
                <a:latin typeface="Arial" charset="0"/>
              </a:rPr>
              <a:pPr/>
              <a:t>1</a:t>
            </a:fld>
            <a:endParaRPr lang="en-US" altLang="en-US">
              <a:latin typeface="Arial" charset="0"/>
            </a:endParaRPr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D4551-8E71-44E3-A6A6-0AEC49FEE188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03577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850B4010-9819-4C5B-8080-455EF4BBD316}" type="slidenum">
              <a:rPr lang="en-US" altLang="en-US">
                <a:latin typeface="Arial" charset="0"/>
              </a:rPr>
              <a:pPr/>
              <a:t>27</a:t>
            </a:fld>
            <a:endParaRPr lang="en-US" altLang="en-US">
              <a:latin typeface="Arial" charset="0"/>
            </a:endParaRPr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3AE658-8911-44E3-9C38-16BC715F9BED}" type="datetimeFigureOut">
              <a:rPr lang="en-US"/>
              <a:pPr>
                <a:defRPr/>
              </a:pPr>
              <a:t>12/15/2019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9C5090-327A-4822-9AB9-C087E02CDD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69037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D0E229-3E3E-4787-A43B-1A9C6012D72C}" type="datetimeFigureOut">
              <a:rPr lang="en-US"/>
              <a:pPr>
                <a:defRPr/>
              </a:pPr>
              <a:t>12/15/2019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D8FB64-D7C9-4A56-B981-637005EC4DC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1647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33C17E-2458-49B8-A3ED-89B0034174E1}" type="datetimeFigureOut">
              <a:rPr lang="en-US"/>
              <a:pPr>
                <a:defRPr/>
              </a:pPr>
              <a:t>12/15/2019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3B6A92-46EC-4064-9A64-B514309EB44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88631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15ACA6-76F9-4BAC-A190-5E7333EC77B4}" type="datetimeFigureOut">
              <a:rPr lang="en-US"/>
              <a:pPr>
                <a:defRPr/>
              </a:pPr>
              <a:t>12/15/2019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910A10-1810-4791-BB74-169746B2412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69197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A16666-20EA-4603-BA0B-C8BBE14DB6D5}" type="datetimeFigureOut">
              <a:rPr lang="en-US"/>
              <a:pPr>
                <a:defRPr/>
              </a:pPr>
              <a:t>12/15/2019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5A0B2B-BE33-483D-81AE-ED0C55326DB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6481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EE83BE-F494-4F17-8AF1-12CD0E73E8A7}" type="datetimeFigureOut">
              <a:rPr lang="en-US"/>
              <a:pPr>
                <a:defRPr/>
              </a:pPr>
              <a:t>12/15/2019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C42FEC-1C26-429D-84C2-E9430957657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8414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25DBA5-7F1F-463D-8500-7CA02F3C11E5}" type="datetimeFigureOut">
              <a:rPr lang="en-US"/>
              <a:pPr>
                <a:defRPr/>
              </a:pPr>
              <a:t>12/15/2019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836577-487A-4370-8B39-83791A036CA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16922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A38AAB-E173-4094-9D6E-D01D13362889}" type="datetimeFigureOut">
              <a:rPr lang="en-US"/>
              <a:pPr>
                <a:defRPr/>
              </a:pPr>
              <a:t>12/15/2019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C9D78B-424A-41A6-9BF7-58207B51FCD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45027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6412A5-62CB-41C9-A64E-7BE86D9B4422}" type="datetimeFigureOut">
              <a:rPr lang="en-US"/>
              <a:pPr>
                <a:defRPr/>
              </a:pPr>
              <a:t>12/15/2019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26194C-5117-4B29-B0C0-660DF55F52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09988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9B9711-A560-4130-A4C1-EC876D7C4002}" type="datetimeFigureOut">
              <a:rPr lang="en-US"/>
              <a:pPr>
                <a:defRPr/>
              </a:pPr>
              <a:t>12/15/2019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BD13C4-B57F-4BCB-9F4B-899E668AFCC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85624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89AB4E-D14F-41B1-9F4C-169DFE35618E}" type="datetimeFigureOut">
              <a:rPr lang="en-US"/>
              <a:pPr>
                <a:defRPr/>
              </a:pPr>
              <a:t>12/15/2019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78D3AE-01C9-46BB-AD9E-6475805A0A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1963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6736F7E-6F2B-4D0B-BD1A-73D4A2627DA8}" type="datetimeFigureOut">
              <a:rPr lang="en-US"/>
              <a:pPr>
                <a:defRPr/>
              </a:pPr>
              <a:t>12/15/2019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E8B42ACB-29CB-4743-A079-C964CAB377F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microsoft.com/office/2007/relationships/hdphoto" Target="../media/hdphoto2.wdp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2.png"/><Relationship Id="rId5" Type="http://schemas.openxmlformats.org/officeDocument/2006/relationships/image" Target="../media/image2.gif"/><Relationship Id="rId4" Type="http://schemas.openxmlformats.org/officeDocument/2006/relationships/image" Target="../media/image3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microsoft.com/office/2007/relationships/hdphoto" Target="../media/hdphoto2.wdp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slide" Target="slide5.xml"/><Relationship Id="rId12" Type="http://schemas.openxmlformats.org/officeDocument/2006/relationships/image" Target="../media/image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2.g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slide" Target="slid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/>
          <p:cNvGrpSpPr>
            <a:grpSpLocks/>
          </p:cNvGrpSpPr>
          <p:nvPr/>
        </p:nvGrpSpPr>
        <p:grpSpPr bwMode="auto">
          <a:xfrm>
            <a:off x="-69850" y="4267200"/>
            <a:ext cx="9072563" cy="2590800"/>
            <a:chOff x="-44" y="2688"/>
            <a:chExt cx="5715" cy="1632"/>
          </a:xfrm>
        </p:grpSpPr>
        <p:pic>
          <p:nvPicPr>
            <p:cNvPr id="3078" name="Picture 18" descr="POINSET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50" y="2642"/>
              <a:ext cx="1584" cy="17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0" name="Picture 18" descr="POINSET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>
              <a:off x="4012" y="2612"/>
              <a:ext cx="1584" cy="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127" name="WordArt 7"/>
          <p:cNvSpPr>
            <a:spLocks noChangeArrowheads="1" noChangeShapeType="1" noTextEdit="1"/>
          </p:cNvSpPr>
          <p:nvPr/>
        </p:nvSpPr>
        <p:spPr bwMode="auto">
          <a:xfrm>
            <a:off x="1828800" y="1219200"/>
            <a:ext cx="5029200" cy="7620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r>
              <a:rPr lang="en-US" b="1" kern="10" dirty="0" err="1">
                <a:ln w="12700">
                  <a:solidFill>
                    <a:srgbClr val="FF00FF"/>
                  </a:solidFill>
                  <a:prstDash val="lgDash"/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sy="50000" rotWithShape="0">
                    <a:srgbClr val="808080">
                      <a:alpha val="50000"/>
                    </a:srgbClr>
                  </a:outerShdw>
                </a:effectLst>
                <a:latin typeface=".VnTimeH"/>
              </a:rPr>
              <a:t>m«n:to¸n</a:t>
            </a:r>
            <a:endParaRPr lang="en-US" b="1" kern="10" dirty="0">
              <a:ln w="12700">
                <a:solidFill>
                  <a:srgbClr val="FF00FF"/>
                </a:solidFill>
                <a:prstDash val="lgDash"/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sy="50000" rotWithShape="0">
                  <a:srgbClr val="808080">
                    <a:alpha val="50000"/>
                  </a:srgbClr>
                </a:outerShdw>
              </a:effectLst>
              <a:latin typeface=".VnTimeH"/>
            </a:endParaRPr>
          </a:p>
        </p:txBody>
      </p:sp>
      <p:sp>
        <p:nvSpPr>
          <p:cNvPr id="3077" name="Text Box 9"/>
          <p:cNvSpPr txBox="1">
            <a:spLocks noChangeArrowheads="1"/>
          </p:cNvSpPr>
          <p:nvPr/>
        </p:nvSpPr>
        <p:spPr bwMode="auto">
          <a:xfrm>
            <a:off x="2057400" y="5105400"/>
            <a:ext cx="5562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2400" b="1" dirty="0">
              <a:solidFill>
                <a:srgbClr val="0000FF"/>
              </a:solidFill>
              <a:latin typeface=".VnTime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19200" y="2590800"/>
            <a:ext cx="708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Chia </a:t>
            </a:r>
            <a:r>
              <a:rPr lang="en-US" sz="3600" b="1" dirty="0" err="1" smtClean="0"/>
              <a:t>cho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số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có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hai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chữ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số</a:t>
            </a:r>
            <a:r>
              <a:rPr lang="en-US" sz="3600" b="1" dirty="0" smtClean="0"/>
              <a:t> (</a:t>
            </a:r>
            <a:r>
              <a:rPr lang="en-US" sz="3600" b="1" dirty="0" err="1" smtClean="0"/>
              <a:t>tiếp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theo</a:t>
            </a:r>
            <a:r>
              <a:rPr lang="en-US" sz="3600" b="1" dirty="0" smtClean="0"/>
              <a:t>)</a:t>
            </a:r>
            <a:endParaRPr lang="vi-VN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2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2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62200" y="2047075"/>
            <a:ext cx="518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Arial" pitchFamily="34" charset="0"/>
                <a:cs typeface="Arial" pitchFamily="34" charset="0"/>
              </a:rPr>
              <a:t>10105 : 43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62200" y="2819400"/>
            <a:ext cx="518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Arial" pitchFamily="34" charset="0"/>
                <a:cs typeface="Arial" pitchFamily="34" charset="0"/>
              </a:rPr>
              <a:t>26345 : 35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62200" y="762000"/>
            <a:ext cx="518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Arial" pitchFamily="34" charset="0"/>
                <a:cs typeface="Arial" pitchFamily="34" charset="0"/>
              </a:rPr>
              <a:t>Đặt tính và tính.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6111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63"/>
          <p:cNvSpPr txBox="1">
            <a:spLocks noChangeArrowheads="1"/>
          </p:cNvSpPr>
          <p:nvPr/>
        </p:nvSpPr>
        <p:spPr bwMode="auto">
          <a:xfrm>
            <a:off x="2971800" y="1573212"/>
            <a:ext cx="62484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>
                <a:latin typeface="Arial" charset="0"/>
              </a:rPr>
              <a:t>2 nhân 3 bằng </a:t>
            </a:r>
            <a:r>
              <a:rPr lang="en-US" altLang="en-US" sz="2000" smtClean="0">
                <a:latin typeface="Arial" charset="0"/>
              </a:rPr>
              <a:t>6; </a:t>
            </a:r>
            <a:r>
              <a:rPr lang="en-US" altLang="en-US" sz="2000">
                <a:latin typeface="Arial" charset="0"/>
              </a:rPr>
              <a:t>11 trừ 6 bằng 5, viết 5 nhớ 1</a:t>
            </a:r>
          </a:p>
        </p:txBody>
      </p:sp>
      <p:sp>
        <p:nvSpPr>
          <p:cNvPr id="5123" name="Text Box 65"/>
          <p:cNvSpPr txBox="1">
            <a:spLocks noChangeArrowheads="1"/>
          </p:cNvSpPr>
          <p:nvPr/>
        </p:nvSpPr>
        <p:spPr bwMode="auto">
          <a:xfrm>
            <a:off x="2971800" y="2112962"/>
            <a:ext cx="59817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>
                <a:latin typeface="Arial" charset="0"/>
              </a:rPr>
              <a:t>2 nhân 4 bằng 8, thêm 1 bằng 9, 10 trừ 9  bằng 1, viết 1.</a:t>
            </a:r>
          </a:p>
        </p:txBody>
      </p:sp>
      <p:sp>
        <p:nvSpPr>
          <p:cNvPr id="5124" name="Text Box 67"/>
          <p:cNvSpPr txBox="1">
            <a:spLocks noChangeArrowheads="1"/>
          </p:cNvSpPr>
          <p:nvPr/>
        </p:nvSpPr>
        <p:spPr bwMode="auto">
          <a:xfrm>
            <a:off x="2971800" y="2863850"/>
            <a:ext cx="26289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42900" indent="-342900" eaLnBrk="1" hangingPunct="1">
              <a:spcBef>
                <a:spcPct val="50000"/>
              </a:spcBef>
              <a:buFont typeface="Arial" charset="0"/>
              <a:buChar char="•"/>
            </a:pPr>
            <a:r>
              <a:rPr lang="en-US" altLang="en-US" sz="2000">
                <a:latin typeface="Arial" charset="0"/>
              </a:rPr>
              <a:t>Hạ 0, được 150</a:t>
            </a:r>
          </a:p>
        </p:txBody>
      </p:sp>
      <p:sp>
        <p:nvSpPr>
          <p:cNvPr id="5125" name="Text Box 68"/>
          <p:cNvSpPr txBox="1">
            <a:spLocks noChangeArrowheads="1"/>
          </p:cNvSpPr>
          <p:nvPr/>
        </p:nvSpPr>
        <p:spPr bwMode="auto">
          <a:xfrm>
            <a:off x="3021013" y="3382962"/>
            <a:ext cx="6122987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>
                <a:latin typeface="Arial" charset="0"/>
              </a:rPr>
              <a:t>3 nhân 3 bằng 9 ; 10 trừ 9 bằng 1, viết 1, nhớ </a:t>
            </a:r>
            <a:r>
              <a:rPr lang="en-US" altLang="en-US" sz="2000" smtClean="0">
                <a:latin typeface="Arial" charset="0"/>
              </a:rPr>
              <a:t>1;</a:t>
            </a:r>
            <a:endParaRPr lang="en-US" altLang="en-US" sz="2000">
              <a:latin typeface="Arial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2000">
                <a:latin typeface="Arial" charset="0"/>
              </a:rPr>
              <a:t> </a:t>
            </a:r>
          </a:p>
        </p:txBody>
      </p:sp>
      <p:sp>
        <p:nvSpPr>
          <p:cNvPr id="5126" name="Text Box 69"/>
          <p:cNvSpPr txBox="1">
            <a:spLocks noChangeArrowheads="1"/>
          </p:cNvSpPr>
          <p:nvPr/>
        </p:nvSpPr>
        <p:spPr bwMode="auto">
          <a:xfrm>
            <a:off x="3000375" y="3938587"/>
            <a:ext cx="59817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>
                <a:latin typeface="Arial" charset="0"/>
              </a:rPr>
              <a:t>3 nhân 4 bằng 12, thêm 1 bằng 13, 15 trừ 13  bằng 2, viết 2.</a:t>
            </a:r>
          </a:p>
        </p:txBody>
      </p:sp>
      <p:sp>
        <p:nvSpPr>
          <p:cNvPr id="5128" name="Text Box 71"/>
          <p:cNvSpPr txBox="1">
            <a:spLocks noChangeArrowheads="1"/>
          </p:cNvSpPr>
          <p:nvPr/>
        </p:nvSpPr>
        <p:spPr bwMode="auto">
          <a:xfrm>
            <a:off x="2667000" y="4648200"/>
            <a:ext cx="32004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42900" indent="-342900" eaLnBrk="1" hangingPunct="1">
              <a:spcBef>
                <a:spcPct val="50000"/>
              </a:spcBef>
              <a:buFont typeface="Arial" charset="0"/>
              <a:buChar char="•"/>
            </a:pPr>
            <a:r>
              <a:rPr lang="en-US" altLang="en-US" sz="2000">
                <a:latin typeface="Arial" charset="0"/>
              </a:rPr>
              <a:t>Hạ 5, được 215</a:t>
            </a:r>
          </a:p>
        </p:txBody>
      </p:sp>
      <p:sp>
        <p:nvSpPr>
          <p:cNvPr id="5129" name="Text Box 72"/>
          <p:cNvSpPr txBox="1">
            <a:spLocks noChangeArrowheads="1"/>
          </p:cNvSpPr>
          <p:nvPr/>
        </p:nvSpPr>
        <p:spPr bwMode="auto">
          <a:xfrm>
            <a:off x="3000375" y="5189537"/>
            <a:ext cx="5981700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>
                <a:latin typeface="Arial" charset="0"/>
              </a:rPr>
              <a:t>5 nhân 3 bằng </a:t>
            </a:r>
            <a:r>
              <a:rPr lang="en-US" altLang="en-US" sz="2000" smtClean="0">
                <a:latin typeface="Arial" charset="0"/>
              </a:rPr>
              <a:t>15; </a:t>
            </a:r>
            <a:r>
              <a:rPr lang="en-US" altLang="en-US" sz="2000">
                <a:latin typeface="Arial" charset="0"/>
              </a:rPr>
              <a:t>15 trừ 15 bằng 0, viết 0, nhớ 1 ;</a:t>
            </a:r>
          </a:p>
          <a:p>
            <a:pPr eaLnBrk="1" hangingPunct="1">
              <a:spcBef>
                <a:spcPct val="50000"/>
              </a:spcBef>
            </a:pPr>
            <a:endParaRPr lang="en-US" altLang="en-US" sz="2000">
              <a:latin typeface="Arial" charset="0"/>
            </a:endParaRPr>
          </a:p>
        </p:txBody>
      </p:sp>
      <p:sp>
        <p:nvSpPr>
          <p:cNvPr id="5130" name="Text Box 73"/>
          <p:cNvSpPr txBox="1">
            <a:spLocks noChangeArrowheads="1"/>
          </p:cNvSpPr>
          <p:nvPr/>
        </p:nvSpPr>
        <p:spPr bwMode="auto">
          <a:xfrm>
            <a:off x="3000375" y="5699125"/>
            <a:ext cx="59817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>
                <a:latin typeface="Arial" charset="0"/>
              </a:rPr>
              <a:t>5 nhân 4 bằng 20, thêm 1 bằng 21, 21 trừ 21  bằng 0, viết 0.</a:t>
            </a:r>
          </a:p>
        </p:txBody>
      </p:sp>
      <p:sp>
        <p:nvSpPr>
          <p:cNvPr id="5132" name="Text Box 63"/>
          <p:cNvSpPr txBox="1">
            <a:spLocks noChangeArrowheads="1"/>
          </p:cNvSpPr>
          <p:nvPr/>
        </p:nvSpPr>
        <p:spPr bwMode="auto">
          <a:xfrm>
            <a:off x="3000375" y="1087437"/>
            <a:ext cx="50673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42900" indent="-342900" eaLnBrk="1" hangingPunct="1">
              <a:spcBef>
                <a:spcPct val="50000"/>
              </a:spcBef>
              <a:buFont typeface="Arial" charset="0"/>
              <a:buChar char="•"/>
            </a:pPr>
            <a:r>
              <a:rPr lang="en-US" altLang="en-US" sz="2000" dirty="0">
                <a:latin typeface="Arial" charset="0"/>
              </a:rPr>
              <a:t>101 chia 43 </a:t>
            </a:r>
            <a:r>
              <a:rPr lang="en-US" altLang="en-US" sz="2000" dirty="0" err="1">
                <a:latin typeface="Arial" charset="0"/>
              </a:rPr>
              <a:t>được</a:t>
            </a:r>
            <a:r>
              <a:rPr lang="en-US" altLang="en-US" sz="2000" dirty="0">
                <a:latin typeface="Arial" charset="0"/>
              </a:rPr>
              <a:t> 2,viết 2</a:t>
            </a:r>
          </a:p>
        </p:txBody>
      </p:sp>
      <p:sp>
        <p:nvSpPr>
          <p:cNvPr id="15" name="Text Box 31"/>
          <p:cNvSpPr txBox="1">
            <a:spLocks noChangeArrowheads="1"/>
          </p:cNvSpPr>
          <p:nvPr/>
        </p:nvSpPr>
        <p:spPr bwMode="auto">
          <a:xfrm>
            <a:off x="166687" y="654050"/>
            <a:ext cx="2133601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>
                <a:latin typeface="Arial" charset="0"/>
              </a:rPr>
              <a:t>    10105</a:t>
            </a:r>
          </a:p>
        </p:txBody>
      </p:sp>
      <p:sp>
        <p:nvSpPr>
          <p:cNvPr id="16" name="Text Box 33"/>
          <p:cNvSpPr txBox="1">
            <a:spLocks noChangeArrowheads="1"/>
          </p:cNvSpPr>
          <p:nvPr/>
        </p:nvSpPr>
        <p:spPr bwMode="auto">
          <a:xfrm>
            <a:off x="1622425" y="639762"/>
            <a:ext cx="70485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Arial" charset="0"/>
              </a:rPr>
              <a:t>43</a:t>
            </a: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1514475" y="727075"/>
            <a:ext cx="903288" cy="1158875"/>
            <a:chOff x="1285804" y="366712"/>
            <a:chExt cx="903648" cy="1158875"/>
          </a:xfrm>
        </p:grpSpPr>
        <p:sp>
          <p:nvSpPr>
            <p:cNvPr id="16412" name="Line 32"/>
            <p:cNvSpPr>
              <a:spLocks noChangeShapeType="1"/>
            </p:cNvSpPr>
            <p:nvPr/>
          </p:nvSpPr>
          <p:spPr bwMode="auto">
            <a:xfrm>
              <a:off x="1285804" y="366712"/>
              <a:ext cx="0" cy="1158875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13" name="Line 47"/>
            <p:cNvSpPr>
              <a:spLocks noChangeShapeType="1"/>
            </p:cNvSpPr>
            <p:nvPr/>
          </p:nvSpPr>
          <p:spPr bwMode="auto">
            <a:xfrm>
              <a:off x="1332202" y="677142"/>
              <a:ext cx="857250" cy="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Text Box 36"/>
          <p:cNvSpPr txBox="1">
            <a:spLocks noChangeArrowheads="1"/>
          </p:cNvSpPr>
          <p:nvPr/>
        </p:nvSpPr>
        <p:spPr bwMode="auto">
          <a:xfrm flipH="1">
            <a:off x="817563" y="1063625"/>
            <a:ext cx="312737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Arial" charset="0"/>
              </a:rPr>
              <a:t>5</a:t>
            </a:r>
          </a:p>
        </p:txBody>
      </p:sp>
      <p:sp>
        <p:nvSpPr>
          <p:cNvPr id="20" name="Text Box 75"/>
          <p:cNvSpPr txBox="1">
            <a:spLocks noChangeArrowheads="1"/>
          </p:cNvSpPr>
          <p:nvPr/>
        </p:nvSpPr>
        <p:spPr bwMode="auto">
          <a:xfrm flipH="1">
            <a:off x="1004888" y="660400"/>
            <a:ext cx="312737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Arial" charset="0"/>
              </a:rPr>
              <a:t>0</a:t>
            </a:r>
          </a:p>
        </p:txBody>
      </p:sp>
      <p:sp>
        <p:nvSpPr>
          <p:cNvPr id="21" name="Text Box 38"/>
          <p:cNvSpPr txBox="1">
            <a:spLocks noChangeArrowheads="1"/>
          </p:cNvSpPr>
          <p:nvPr/>
        </p:nvSpPr>
        <p:spPr bwMode="auto">
          <a:xfrm>
            <a:off x="836613" y="1431925"/>
            <a:ext cx="293687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Arial" charset="0"/>
              </a:rPr>
              <a:t>2</a:t>
            </a:r>
          </a:p>
        </p:txBody>
      </p:sp>
      <p:sp>
        <p:nvSpPr>
          <p:cNvPr id="22" name="Text Box 39"/>
          <p:cNvSpPr txBox="1">
            <a:spLocks noChangeArrowheads="1"/>
          </p:cNvSpPr>
          <p:nvPr/>
        </p:nvSpPr>
        <p:spPr bwMode="auto">
          <a:xfrm>
            <a:off x="1023938" y="1433512"/>
            <a:ext cx="230187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Arial" charset="0"/>
              </a:rPr>
              <a:t>1</a:t>
            </a:r>
          </a:p>
        </p:txBody>
      </p:sp>
      <p:sp>
        <p:nvSpPr>
          <p:cNvPr id="23" name="Text Box 76"/>
          <p:cNvSpPr txBox="1">
            <a:spLocks noChangeArrowheads="1"/>
          </p:cNvSpPr>
          <p:nvPr/>
        </p:nvSpPr>
        <p:spPr bwMode="auto">
          <a:xfrm>
            <a:off x="1169988" y="666750"/>
            <a:ext cx="230187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Arial" charset="0"/>
              </a:rPr>
              <a:t>5</a:t>
            </a:r>
          </a:p>
        </p:txBody>
      </p:sp>
      <p:sp>
        <p:nvSpPr>
          <p:cNvPr id="24" name="Text Box 34"/>
          <p:cNvSpPr txBox="1">
            <a:spLocks noChangeArrowheads="1"/>
          </p:cNvSpPr>
          <p:nvPr/>
        </p:nvSpPr>
        <p:spPr bwMode="auto">
          <a:xfrm>
            <a:off x="1616075" y="1125537"/>
            <a:ext cx="33178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Arial" charset="0"/>
              </a:rPr>
              <a:t>2</a:t>
            </a:r>
          </a:p>
        </p:txBody>
      </p:sp>
      <p:sp>
        <p:nvSpPr>
          <p:cNvPr id="25" name="Text Box 37"/>
          <p:cNvSpPr txBox="1">
            <a:spLocks noChangeArrowheads="1"/>
          </p:cNvSpPr>
          <p:nvPr/>
        </p:nvSpPr>
        <p:spPr bwMode="auto">
          <a:xfrm>
            <a:off x="1824038" y="1125537"/>
            <a:ext cx="3048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>
                <a:latin typeface="Arial" charset="0"/>
              </a:rPr>
              <a:t>3</a:t>
            </a:r>
          </a:p>
        </p:txBody>
      </p:sp>
      <p:sp>
        <p:nvSpPr>
          <p:cNvPr id="26" name="Text Box 40"/>
          <p:cNvSpPr txBox="1">
            <a:spLocks noChangeArrowheads="1"/>
          </p:cNvSpPr>
          <p:nvPr/>
        </p:nvSpPr>
        <p:spPr bwMode="auto">
          <a:xfrm>
            <a:off x="2024063" y="1130300"/>
            <a:ext cx="2286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Arial" charset="0"/>
              </a:rPr>
              <a:t>5</a:t>
            </a:r>
          </a:p>
        </p:txBody>
      </p:sp>
      <p:sp>
        <p:nvSpPr>
          <p:cNvPr id="27" name="Text Box 62"/>
          <p:cNvSpPr txBox="1">
            <a:spLocks noChangeArrowheads="1"/>
          </p:cNvSpPr>
          <p:nvPr/>
        </p:nvSpPr>
        <p:spPr bwMode="auto">
          <a:xfrm>
            <a:off x="1274763" y="1809750"/>
            <a:ext cx="214312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>
                <a:latin typeface="Arial" charset="0"/>
              </a:rPr>
              <a:t>0</a:t>
            </a:r>
          </a:p>
        </p:txBody>
      </p:sp>
      <p:sp>
        <p:nvSpPr>
          <p:cNvPr id="28" name="Text Box 77"/>
          <p:cNvSpPr txBox="1">
            <a:spLocks noChangeArrowheads="1"/>
          </p:cNvSpPr>
          <p:nvPr/>
        </p:nvSpPr>
        <p:spPr bwMode="auto">
          <a:xfrm>
            <a:off x="1095375" y="1809750"/>
            <a:ext cx="214313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>
                <a:latin typeface="Arial" charset="0"/>
              </a:rPr>
              <a:t>0</a:t>
            </a:r>
          </a:p>
        </p:txBody>
      </p:sp>
      <p:sp>
        <p:nvSpPr>
          <p:cNvPr id="29" name="Text Box 34"/>
          <p:cNvSpPr txBox="1">
            <a:spLocks noChangeArrowheads="1"/>
          </p:cNvSpPr>
          <p:nvPr/>
        </p:nvSpPr>
        <p:spPr bwMode="auto">
          <a:xfrm>
            <a:off x="617538" y="1063625"/>
            <a:ext cx="331787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Arial" charset="0"/>
              </a:rPr>
              <a:t>1</a:t>
            </a:r>
          </a:p>
        </p:txBody>
      </p:sp>
      <p:sp>
        <p:nvSpPr>
          <p:cNvPr id="30" name="Text Box 67"/>
          <p:cNvSpPr txBox="1">
            <a:spLocks noChangeArrowheads="1"/>
          </p:cNvSpPr>
          <p:nvPr/>
        </p:nvSpPr>
        <p:spPr bwMode="auto">
          <a:xfrm>
            <a:off x="5099185" y="2857423"/>
            <a:ext cx="513661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>
                <a:latin typeface="Arial" charset="0"/>
              </a:rPr>
              <a:t>; 150 chia 43 được 3, viết </a:t>
            </a:r>
            <a:r>
              <a:rPr lang="en-US" altLang="en-US" sz="2000" smtClean="0">
                <a:latin typeface="Arial" charset="0"/>
              </a:rPr>
              <a:t>3;</a:t>
            </a:r>
            <a:endParaRPr lang="en-US" altLang="en-US" sz="2000">
              <a:latin typeface="Arial" charset="0"/>
            </a:endParaRPr>
          </a:p>
        </p:txBody>
      </p:sp>
      <p:sp>
        <p:nvSpPr>
          <p:cNvPr id="31" name="Text Box 71"/>
          <p:cNvSpPr txBox="1">
            <a:spLocks noChangeArrowheads="1"/>
          </p:cNvSpPr>
          <p:nvPr/>
        </p:nvSpPr>
        <p:spPr bwMode="auto">
          <a:xfrm>
            <a:off x="4769525" y="4648200"/>
            <a:ext cx="360203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>
                <a:latin typeface="Arial" charset="0"/>
              </a:rPr>
              <a:t>; 215 chia 43 được 5, viết 5 ;</a:t>
            </a:r>
          </a:p>
        </p:txBody>
      </p:sp>
      <p:sp>
        <p:nvSpPr>
          <p:cNvPr id="32" name="Text Box 73"/>
          <p:cNvSpPr txBox="1">
            <a:spLocks noChangeArrowheads="1"/>
          </p:cNvSpPr>
          <p:nvPr/>
        </p:nvSpPr>
        <p:spPr bwMode="auto">
          <a:xfrm>
            <a:off x="55562" y="2563812"/>
            <a:ext cx="2417763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10105 : 43 = 235 </a:t>
            </a:r>
          </a:p>
        </p:txBody>
      </p:sp>
      <p:sp>
        <p:nvSpPr>
          <p:cNvPr id="33" name="Text Box 63"/>
          <p:cNvSpPr txBox="1">
            <a:spLocks noChangeArrowheads="1"/>
          </p:cNvSpPr>
          <p:nvPr/>
        </p:nvSpPr>
        <p:spPr bwMode="auto">
          <a:xfrm>
            <a:off x="3000375" y="527020"/>
            <a:ext cx="50673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 i="1" dirty="0" smtClean="0">
                <a:latin typeface="Arial" charset="0"/>
              </a:rPr>
              <a:t>Chia </a:t>
            </a:r>
            <a:r>
              <a:rPr lang="en-US" altLang="en-US" sz="2000" b="1" i="1" dirty="0" err="1" smtClean="0">
                <a:latin typeface="Arial" charset="0"/>
              </a:rPr>
              <a:t>theo</a:t>
            </a:r>
            <a:r>
              <a:rPr lang="en-US" altLang="en-US" sz="2000" b="1" i="1" dirty="0" smtClean="0">
                <a:latin typeface="Arial" charset="0"/>
              </a:rPr>
              <a:t> </a:t>
            </a:r>
            <a:r>
              <a:rPr lang="en-US" altLang="en-US" sz="2000" b="1" i="1" dirty="0" err="1" smtClean="0">
                <a:latin typeface="Arial" charset="0"/>
              </a:rPr>
              <a:t>thứ</a:t>
            </a:r>
            <a:r>
              <a:rPr lang="en-US" altLang="en-US" sz="2000" b="1" i="1" dirty="0" smtClean="0">
                <a:latin typeface="Arial" charset="0"/>
              </a:rPr>
              <a:t> </a:t>
            </a:r>
            <a:r>
              <a:rPr lang="en-US" altLang="en-US" sz="2000" b="1" i="1" dirty="0" err="1" smtClean="0">
                <a:latin typeface="Arial" charset="0"/>
              </a:rPr>
              <a:t>tự</a:t>
            </a:r>
            <a:r>
              <a:rPr lang="en-US" altLang="en-US" sz="2000" b="1" i="1" dirty="0" smtClean="0">
                <a:latin typeface="Arial" charset="0"/>
              </a:rPr>
              <a:t> </a:t>
            </a:r>
            <a:r>
              <a:rPr lang="en-US" altLang="en-US" sz="2000" b="1" i="1" dirty="0" err="1" smtClean="0">
                <a:latin typeface="Arial" charset="0"/>
              </a:rPr>
              <a:t>từ</a:t>
            </a:r>
            <a:r>
              <a:rPr lang="en-US" altLang="en-US" sz="2000" b="1" i="1" dirty="0" smtClean="0">
                <a:latin typeface="Arial" charset="0"/>
              </a:rPr>
              <a:t> </a:t>
            </a:r>
            <a:r>
              <a:rPr lang="en-US" altLang="en-US" sz="2000" b="1" i="1" dirty="0" err="1" smtClean="0">
                <a:latin typeface="Arial" charset="0"/>
              </a:rPr>
              <a:t>trái</a:t>
            </a:r>
            <a:r>
              <a:rPr lang="en-US" altLang="en-US" sz="2000" b="1" i="1" dirty="0" smtClean="0">
                <a:latin typeface="Arial" charset="0"/>
              </a:rPr>
              <a:t> sang </a:t>
            </a:r>
            <a:r>
              <a:rPr lang="en-US" altLang="en-US" sz="2000" b="1" i="1" dirty="0" err="1" smtClean="0">
                <a:latin typeface="Arial" charset="0"/>
              </a:rPr>
              <a:t>phải</a:t>
            </a:r>
            <a:r>
              <a:rPr lang="en-US" altLang="en-US" sz="2000" b="1" i="1" dirty="0" smtClean="0">
                <a:latin typeface="Arial" charset="0"/>
              </a:rPr>
              <a:t> </a:t>
            </a:r>
            <a:endParaRPr lang="en-US" altLang="en-US" sz="2000" b="1" i="1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-4.81481E-6 L -0.00035 0.05556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25 -7.40741E-7 L 0.00625 0.11111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 nodeType="clickPar">
                      <p:stCondLst>
                        <p:cond delay="indefinite"/>
                      </p:stCondLst>
                      <p:childTnLst>
                        <p:par>
                          <p:cTn id="1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4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 nodeType="clickPar">
                      <p:stCondLst>
                        <p:cond delay="indefinite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 nodeType="clickPar">
                      <p:stCondLst>
                        <p:cond delay="indefinite"/>
                      </p:stCondLst>
                      <p:childTnLst>
                        <p:par>
                          <p:cTn id="1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5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 nodeType="clickPar">
                      <p:stCondLst>
                        <p:cond delay="indefinite"/>
                      </p:stCondLst>
                      <p:childTnLst>
                        <p:par>
                          <p:cTn id="1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/>
      <p:bldP spid="5123" grpId="0"/>
      <p:bldP spid="5124" grpId="0"/>
      <p:bldP spid="5125" grpId="0"/>
      <p:bldP spid="5126" grpId="0"/>
      <p:bldP spid="5128" grpId="0"/>
      <p:bldP spid="5129" grpId="0"/>
      <p:bldP spid="5130" grpId="0"/>
      <p:bldP spid="5132" grpId="0"/>
      <p:bldP spid="15" grpId="0"/>
      <p:bldP spid="16" grpId="0"/>
      <p:bldP spid="19" grpId="0"/>
      <p:bldP spid="20" grpId="0"/>
      <p:bldP spid="20" grpId="1"/>
      <p:bldP spid="21" grpId="0"/>
      <p:bldP spid="22" grpId="0"/>
      <p:bldP spid="23" grpId="0"/>
      <p:bldP spid="23" grpId="1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62200" y="2819400"/>
            <a:ext cx="518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Arial" pitchFamily="34" charset="0"/>
                <a:cs typeface="Arial" pitchFamily="34" charset="0"/>
              </a:rPr>
              <a:t>26345 : 35</a:t>
            </a:r>
            <a:endParaRPr lang="en-US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62200" y="762000"/>
            <a:ext cx="518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Đặt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tính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và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tính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32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9305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862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8"/>
          <p:cNvSpPr txBox="1">
            <a:spLocks noChangeArrowheads="1"/>
          </p:cNvSpPr>
          <p:nvPr/>
        </p:nvSpPr>
        <p:spPr bwMode="auto">
          <a:xfrm>
            <a:off x="2895600" y="965200"/>
            <a:ext cx="50673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Char char="•"/>
            </a:pPr>
            <a:r>
              <a:rPr lang="en-US" sz="2000">
                <a:latin typeface="Arial" charset="0"/>
              </a:rPr>
              <a:t>263 chia 35 được 7, viết 7 ;</a:t>
            </a:r>
          </a:p>
        </p:txBody>
      </p:sp>
      <p:sp>
        <p:nvSpPr>
          <p:cNvPr id="5" name="Text Box 21"/>
          <p:cNvSpPr txBox="1">
            <a:spLocks noChangeArrowheads="1"/>
          </p:cNvSpPr>
          <p:nvPr/>
        </p:nvSpPr>
        <p:spPr bwMode="auto">
          <a:xfrm>
            <a:off x="3238500" y="1395413"/>
            <a:ext cx="50673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>
                <a:latin typeface="Arial" charset="0"/>
              </a:rPr>
              <a:t>7 nhân 5 bằng 35 ; 43 trừ 35 bằng 8,</a:t>
            </a:r>
          </a:p>
        </p:txBody>
      </p:sp>
      <p:sp>
        <p:nvSpPr>
          <p:cNvPr id="6" name="Text Box 23"/>
          <p:cNvSpPr txBox="1">
            <a:spLocks noChangeArrowheads="1"/>
          </p:cNvSpPr>
          <p:nvPr/>
        </p:nvSpPr>
        <p:spPr bwMode="auto">
          <a:xfrm>
            <a:off x="3238500" y="1752600"/>
            <a:ext cx="59817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>
                <a:latin typeface="Arial" charset="0"/>
              </a:rPr>
              <a:t>7 nhân 3 bằng 21, thêm 4 bằng 25, 26 trừ 25  bằng 1, viết 1.</a:t>
            </a:r>
          </a:p>
        </p:txBody>
      </p:sp>
      <p:sp>
        <p:nvSpPr>
          <p:cNvPr id="7" name="Text Box 24"/>
          <p:cNvSpPr txBox="1">
            <a:spLocks noChangeArrowheads="1"/>
          </p:cNvSpPr>
          <p:nvPr/>
        </p:nvSpPr>
        <p:spPr bwMode="auto">
          <a:xfrm>
            <a:off x="2895600" y="2438400"/>
            <a:ext cx="6172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Char char="•"/>
            </a:pPr>
            <a:r>
              <a:rPr lang="en-US" sz="2000">
                <a:latin typeface="Arial" charset="0"/>
              </a:rPr>
              <a:t>Hạ 4, được 184 ;184 chia 35 được 5, viết 5 ;</a:t>
            </a:r>
          </a:p>
        </p:txBody>
      </p:sp>
      <p:sp>
        <p:nvSpPr>
          <p:cNvPr id="8" name="Text Box 25"/>
          <p:cNvSpPr txBox="1">
            <a:spLocks noChangeArrowheads="1"/>
          </p:cNvSpPr>
          <p:nvPr/>
        </p:nvSpPr>
        <p:spPr bwMode="auto">
          <a:xfrm>
            <a:off x="3228975" y="2819400"/>
            <a:ext cx="44577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>
                <a:latin typeface="Arial" charset="0"/>
              </a:rPr>
              <a:t>5 nhân 5 bằng 25 ; 34 trừ 25 bằng 9, </a:t>
            </a:r>
          </a:p>
        </p:txBody>
      </p:sp>
      <p:sp>
        <p:nvSpPr>
          <p:cNvPr id="9" name="Text Box 26"/>
          <p:cNvSpPr txBox="1">
            <a:spLocks noChangeArrowheads="1"/>
          </p:cNvSpPr>
          <p:nvPr/>
        </p:nvSpPr>
        <p:spPr bwMode="auto">
          <a:xfrm>
            <a:off x="3228975" y="3176588"/>
            <a:ext cx="59817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>
                <a:latin typeface="Arial" charset="0"/>
              </a:rPr>
              <a:t>5 nhân 3 bằng 15, thêm 3 bằng 18, 18 trừ 18  bằng 0, viết 0.</a:t>
            </a:r>
          </a:p>
        </p:txBody>
      </p:sp>
      <p:sp>
        <p:nvSpPr>
          <p:cNvPr id="10" name="Text Box 27"/>
          <p:cNvSpPr txBox="1">
            <a:spLocks noChangeArrowheads="1"/>
          </p:cNvSpPr>
          <p:nvPr/>
        </p:nvSpPr>
        <p:spPr bwMode="auto">
          <a:xfrm>
            <a:off x="7388225" y="2801938"/>
            <a:ext cx="2057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>
                <a:latin typeface="Arial" charset="0"/>
              </a:rPr>
              <a:t>viết 9, nhớ 3 ;</a:t>
            </a:r>
          </a:p>
        </p:txBody>
      </p:sp>
      <p:sp>
        <p:nvSpPr>
          <p:cNvPr id="11" name="Text Box 28"/>
          <p:cNvSpPr txBox="1">
            <a:spLocks noChangeArrowheads="1"/>
          </p:cNvSpPr>
          <p:nvPr/>
        </p:nvSpPr>
        <p:spPr bwMode="auto">
          <a:xfrm>
            <a:off x="2895600" y="3886200"/>
            <a:ext cx="5867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Char char="•"/>
            </a:pPr>
            <a:r>
              <a:rPr lang="en-US" sz="2000">
                <a:latin typeface="Arial" charset="0"/>
              </a:rPr>
              <a:t>Hạ 5, được 95 ; 95 chia 35 được 2, viết 2 ;</a:t>
            </a:r>
          </a:p>
        </p:txBody>
      </p:sp>
      <p:sp>
        <p:nvSpPr>
          <p:cNvPr id="12" name="Text Box 29"/>
          <p:cNvSpPr txBox="1">
            <a:spLocks noChangeArrowheads="1"/>
          </p:cNvSpPr>
          <p:nvPr/>
        </p:nvSpPr>
        <p:spPr bwMode="auto">
          <a:xfrm>
            <a:off x="3228975" y="4267200"/>
            <a:ext cx="44577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>
                <a:latin typeface="Arial" charset="0"/>
              </a:rPr>
              <a:t>2 nhân 5 bằng 10 ; 15 trừ 10 bằng 5, </a:t>
            </a:r>
          </a:p>
        </p:txBody>
      </p:sp>
      <p:sp>
        <p:nvSpPr>
          <p:cNvPr id="13" name="Text Box 30"/>
          <p:cNvSpPr txBox="1">
            <a:spLocks noChangeArrowheads="1"/>
          </p:cNvSpPr>
          <p:nvPr/>
        </p:nvSpPr>
        <p:spPr bwMode="auto">
          <a:xfrm>
            <a:off x="3228975" y="4624388"/>
            <a:ext cx="59817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>
                <a:latin typeface="Arial" charset="0"/>
              </a:rPr>
              <a:t>2 nhân 3 bằng 6, thêm 1 bằng 7, 9 trừ 7  bằng 2, viết 2.</a:t>
            </a:r>
          </a:p>
        </p:txBody>
      </p:sp>
      <p:sp>
        <p:nvSpPr>
          <p:cNvPr id="14" name="Text Box 31"/>
          <p:cNvSpPr txBox="1">
            <a:spLocks noChangeArrowheads="1"/>
          </p:cNvSpPr>
          <p:nvPr/>
        </p:nvSpPr>
        <p:spPr bwMode="auto">
          <a:xfrm>
            <a:off x="7397750" y="4232275"/>
            <a:ext cx="2057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>
                <a:latin typeface="Arial" charset="0"/>
              </a:rPr>
              <a:t>viết 5, nhớ 1 ;</a:t>
            </a: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-123825" y="990600"/>
            <a:ext cx="2333625" cy="1646238"/>
            <a:chOff x="-123825" y="990600"/>
            <a:chExt cx="2333625" cy="1646238"/>
          </a:xfrm>
        </p:grpSpPr>
        <p:sp>
          <p:nvSpPr>
            <p:cNvPr id="17434" name="Text Box 93"/>
            <p:cNvSpPr txBox="1">
              <a:spLocks noChangeArrowheads="1"/>
            </p:cNvSpPr>
            <p:nvPr/>
          </p:nvSpPr>
          <p:spPr bwMode="auto">
            <a:xfrm>
              <a:off x="-123825" y="993775"/>
              <a:ext cx="2133600" cy="4619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latin typeface="Arial" charset="0"/>
                </a:rPr>
                <a:t>    26345</a:t>
              </a:r>
            </a:p>
          </p:txBody>
        </p:sp>
        <p:sp>
          <p:nvSpPr>
            <p:cNvPr id="17435" name="Text Box 95"/>
            <p:cNvSpPr txBox="1">
              <a:spLocks noChangeArrowheads="1"/>
            </p:cNvSpPr>
            <p:nvPr/>
          </p:nvSpPr>
          <p:spPr bwMode="auto">
            <a:xfrm>
              <a:off x="1376363" y="990600"/>
              <a:ext cx="704850" cy="4619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latin typeface="Arial" charset="0"/>
                </a:rPr>
                <a:t>35</a:t>
              </a:r>
            </a:p>
          </p:txBody>
        </p:sp>
        <p:sp>
          <p:nvSpPr>
            <p:cNvPr id="17436" name="Line 94"/>
            <p:cNvSpPr>
              <a:spLocks noChangeShapeType="1"/>
            </p:cNvSpPr>
            <p:nvPr/>
          </p:nvSpPr>
          <p:spPr bwMode="auto">
            <a:xfrm>
              <a:off x="1281113" y="1000125"/>
              <a:ext cx="0" cy="1636713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37" name="Line 108"/>
            <p:cNvSpPr>
              <a:spLocks noChangeShapeType="1"/>
            </p:cNvSpPr>
            <p:nvPr/>
          </p:nvSpPr>
          <p:spPr bwMode="auto">
            <a:xfrm>
              <a:off x="1295400" y="1398588"/>
              <a:ext cx="914400" cy="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329" name="Text Box 62"/>
          <p:cNvSpPr txBox="1">
            <a:spLocks noChangeArrowheads="1"/>
          </p:cNvSpPr>
          <p:nvPr/>
        </p:nvSpPr>
        <p:spPr bwMode="auto">
          <a:xfrm>
            <a:off x="612775" y="1414463"/>
            <a:ext cx="214313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>
                <a:latin typeface="Arial" charset="0"/>
              </a:rPr>
              <a:t>8</a:t>
            </a:r>
          </a:p>
        </p:txBody>
      </p:sp>
      <p:sp>
        <p:nvSpPr>
          <p:cNvPr id="13330" name="Text Box 62"/>
          <p:cNvSpPr txBox="1">
            <a:spLocks noChangeArrowheads="1"/>
          </p:cNvSpPr>
          <p:nvPr/>
        </p:nvSpPr>
        <p:spPr bwMode="auto">
          <a:xfrm>
            <a:off x="601663" y="1789113"/>
            <a:ext cx="214312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>
                <a:latin typeface="Arial" charset="0"/>
              </a:rPr>
              <a:t>0</a:t>
            </a:r>
          </a:p>
        </p:txBody>
      </p:sp>
      <p:sp>
        <p:nvSpPr>
          <p:cNvPr id="13331" name="Text Box 62"/>
          <p:cNvSpPr txBox="1">
            <a:spLocks noChangeArrowheads="1"/>
          </p:cNvSpPr>
          <p:nvPr/>
        </p:nvSpPr>
        <p:spPr bwMode="auto">
          <a:xfrm>
            <a:off x="1597025" y="1423988"/>
            <a:ext cx="214313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>
                <a:latin typeface="Arial" charset="0"/>
              </a:rPr>
              <a:t>5</a:t>
            </a:r>
          </a:p>
        </p:txBody>
      </p:sp>
      <p:sp>
        <p:nvSpPr>
          <p:cNvPr id="13332" name="Text Box 62"/>
          <p:cNvSpPr txBox="1">
            <a:spLocks noChangeArrowheads="1"/>
          </p:cNvSpPr>
          <p:nvPr/>
        </p:nvSpPr>
        <p:spPr bwMode="auto">
          <a:xfrm>
            <a:off x="758825" y="1789113"/>
            <a:ext cx="214313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>
                <a:latin typeface="Arial" charset="0"/>
              </a:rPr>
              <a:t>9</a:t>
            </a:r>
          </a:p>
        </p:txBody>
      </p:sp>
      <p:sp>
        <p:nvSpPr>
          <p:cNvPr id="13333" name="Text Box 62"/>
          <p:cNvSpPr txBox="1">
            <a:spLocks noChangeArrowheads="1"/>
          </p:cNvSpPr>
          <p:nvPr/>
        </p:nvSpPr>
        <p:spPr bwMode="auto">
          <a:xfrm>
            <a:off x="1419225" y="1423988"/>
            <a:ext cx="214313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>
                <a:latin typeface="Arial" charset="0"/>
              </a:rPr>
              <a:t>7</a:t>
            </a:r>
          </a:p>
        </p:txBody>
      </p:sp>
      <p:sp>
        <p:nvSpPr>
          <p:cNvPr id="13334" name="Text Box 62"/>
          <p:cNvSpPr txBox="1">
            <a:spLocks noChangeArrowheads="1"/>
          </p:cNvSpPr>
          <p:nvPr/>
        </p:nvSpPr>
        <p:spPr bwMode="auto">
          <a:xfrm>
            <a:off x="439738" y="1412875"/>
            <a:ext cx="214312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>
                <a:latin typeface="Arial" charset="0"/>
              </a:rPr>
              <a:t>1</a:t>
            </a:r>
          </a:p>
        </p:txBody>
      </p:sp>
      <p:sp>
        <p:nvSpPr>
          <p:cNvPr id="13335" name="Text Box 62"/>
          <p:cNvSpPr txBox="1">
            <a:spLocks noChangeArrowheads="1"/>
          </p:cNvSpPr>
          <p:nvPr/>
        </p:nvSpPr>
        <p:spPr bwMode="auto">
          <a:xfrm>
            <a:off x="779463" y="992188"/>
            <a:ext cx="212725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>
                <a:latin typeface="Arial" charset="0"/>
              </a:rPr>
              <a:t>4</a:t>
            </a:r>
          </a:p>
        </p:txBody>
      </p:sp>
      <p:sp>
        <p:nvSpPr>
          <p:cNvPr id="13336" name="Text Box 62"/>
          <p:cNvSpPr txBox="1">
            <a:spLocks noChangeArrowheads="1"/>
          </p:cNvSpPr>
          <p:nvPr/>
        </p:nvSpPr>
        <p:spPr bwMode="auto">
          <a:xfrm>
            <a:off x="939800" y="985838"/>
            <a:ext cx="214313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>
                <a:latin typeface="Arial" charset="0"/>
              </a:rPr>
              <a:t>5</a:t>
            </a:r>
          </a:p>
        </p:txBody>
      </p:sp>
      <p:sp>
        <p:nvSpPr>
          <p:cNvPr id="13337" name="Text Box 62"/>
          <p:cNvSpPr txBox="1">
            <a:spLocks noChangeArrowheads="1"/>
          </p:cNvSpPr>
          <p:nvPr/>
        </p:nvSpPr>
        <p:spPr bwMode="auto">
          <a:xfrm>
            <a:off x="1773238" y="1423988"/>
            <a:ext cx="214312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>
                <a:latin typeface="Arial" charset="0"/>
              </a:rPr>
              <a:t>2</a:t>
            </a:r>
          </a:p>
        </p:txBody>
      </p:sp>
      <p:sp>
        <p:nvSpPr>
          <p:cNvPr id="13338" name="Text Box 62"/>
          <p:cNvSpPr txBox="1">
            <a:spLocks noChangeArrowheads="1"/>
          </p:cNvSpPr>
          <p:nvPr/>
        </p:nvSpPr>
        <p:spPr bwMode="auto">
          <a:xfrm>
            <a:off x="739775" y="2122488"/>
            <a:ext cx="214313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>
                <a:latin typeface="Arial" charset="0"/>
              </a:rPr>
              <a:t>2</a:t>
            </a:r>
          </a:p>
        </p:txBody>
      </p:sp>
      <p:sp>
        <p:nvSpPr>
          <p:cNvPr id="13339" name="Text Box 62"/>
          <p:cNvSpPr txBox="1">
            <a:spLocks noChangeArrowheads="1"/>
          </p:cNvSpPr>
          <p:nvPr/>
        </p:nvSpPr>
        <p:spPr bwMode="auto">
          <a:xfrm>
            <a:off x="920750" y="2122488"/>
            <a:ext cx="214313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>
                <a:latin typeface="Arial" charset="0"/>
              </a:rPr>
              <a:t>5</a:t>
            </a:r>
          </a:p>
        </p:txBody>
      </p:sp>
      <p:sp>
        <p:nvSpPr>
          <p:cNvPr id="29" name="Text Box 73"/>
          <p:cNvSpPr txBox="1">
            <a:spLocks noChangeArrowheads="1"/>
          </p:cNvSpPr>
          <p:nvPr/>
        </p:nvSpPr>
        <p:spPr bwMode="auto">
          <a:xfrm>
            <a:off x="0" y="2946400"/>
            <a:ext cx="30480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26345 : 35=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752(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25) </a:t>
            </a:r>
          </a:p>
        </p:txBody>
      </p:sp>
      <p:sp>
        <p:nvSpPr>
          <p:cNvPr id="30" name="Text Box 63"/>
          <p:cNvSpPr txBox="1">
            <a:spLocks noChangeArrowheads="1"/>
          </p:cNvSpPr>
          <p:nvPr/>
        </p:nvSpPr>
        <p:spPr bwMode="auto">
          <a:xfrm>
            <a:off x="3000375" y="527020"/>
            <a:ext cx="50673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 i="1" dirty="0" smtClean="0">
                <a:latin typeface="Arial" charset="0"/>
              </a:rPr>
              <a:t>Chia </a:t>
            </a:r>
            <a:r>
              <a:rPr lang="en-US" altLang="en-US" sz="2000" b="1" i="1" dirty="0" err="1" smtClean="0">
                <a:latin typeface="Arial" charset="0"/>
              </a:rPr>
              <a:t>theo</a:t>
            </a:r>
            <a:r>
              <a:rPr lang="en-US" altLang="en-US" sz="2000" b="1" i="1" dirty="0" smtClean="0">
                <a:latin typeface="Arial" charset="0"/>
              </a:rPr>
              <a:t> </a:t>
            </a:r>
            <a:r>
              <a:rPr lang="en-US" altLang="en-US" sz="2000" b="1" i="1" dirty="0" err="1" smtClean="0">
                <a:latin typeface="Arial" charset="0"/>
              </a:rPr>
              <a:t>thứ</a:t>
            </a:r>
            <a:r>
              <a:rPr lang="en-US" altLang="en-US" sz="2000" b="1" i="1" dirty="0" smtClean="0">
                <a:latin typeface="Arial" charset="0"/>
              </a:rPr>
              <a:t> </a:t>
            </a:r>
            <a:r>
              <a:rPr lang="en-US" altLang="en-US" sz="2000" b="1" i="1" dirty="0" err="1" smtClean="0">
                <a:latin typeface="Arial" charset="0"/>
              </a:rPr>
              <a:t>tự</a:t>
            </a:r>
            <a:r>
              <a:rPr lang="en-US" altLang="en-US" sz="2000" b="1" i="1" dirty="0" smtClean="0">
                <a:latin typeface="Arial" charset="0"/>
              </a:rPr>
              <a:t> </a:t>
            </a:r>
            <a:r>
              <a:rPr lang="en-US" altLang="en-US" sz="2000" b="1" i="1" dirty="0" err="1" smtClean="0">
                <a:latin typeface="Arial" charset="0"/>
              </a:rPr>
              <a:t>từ</a:t>
            </a:r>
            <a:r>
              <a:rPr lang="en-US" altLang="en-US" sz="2000" b="1" i="1" dirty="0" smtClean="0">
                <a:latin typeface="Arial" charset="0"/>
              </a:rPr>
              <a:t> </a:t>
            </a:r>
            <a:r>
              <a:rPr lang="en-US" altLang="en-US" sz="2000" b="1" i="1" dirty="0" err="1" smtClean="0">
                <a:latin typeface="Arial" charset="0"/>
              </a:rPr>
              <a:t>trái</a:t>
            </a:r>
            <a:r>
              <a:rPr lang="en-US" altLang="en-US" sz="2000" b="1" i="1" dirty="0" smtClean="0">
                <a:latin typeface="Arial" charset="0"/>
              </a:rPr>
              <a:t> sang </a:t>
            </a:r>
            <a:r>
              <a:rPr lang="en-US" altLang="en-US" sz="2000" b="1" i="1" dirty="0" err="1" smtClean="0">
                <a:latin typeface="Arial" charset="0"/>
              </a:rPr>
              <a:t>phải</a:t>
            </a:r>
            <a:r>
              <a:rPr lang="en-US" altLang="en-US" sz="2000" b="1" i="1" dirty="0" smtClean="0">
                <a:latin typeface="Arial" charset="0"/>
              </a:rPr>
              <a:t> </a:t>
            </a:r>
            <a:endParaRPr lang="en-US" altLang="en-US" sz="2000" b="1" i="1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228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3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3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3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7 -0.00625 L 0.00157 0.0599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33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3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3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3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3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9 0.00625 L -0.00139 0.11783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133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3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13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 nodeType="clickPar">
                      <p:stCondLst>
                        <p:cond delay="indefinite"/>
                      </p:stCondLst>
                      <p:childTnLst>
                        <p:par>
                          <p:cTn id="1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13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13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 nodeType="clickPar">
                      <p:stCondLst>
                        <p:cond delay="indefinite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 nodeType="clickPar">
                      <p:stCondLst>
                        <p:cond delay="indefinite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13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13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 nodeType="clickPar">
                      <p:stCondLst>
                        <p:cond delay="indefinite"/>
                      </p:stCondLst>
                      <p:childTnLst>
                        <p:par>
                          <p:cTn id="1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3329" grpId="0"/>
      <p:bldP spid="13330" grpId="0"/>
      <p:bldP spid="13331" grpId="0"/>
      <p:bldP spid="13332" grpId="0"/>
      <p:bldP spid="13333" grpId="0"/>
      <p:bldP spid="13334" grpId="0"/>
      <p:bldP spid="13335" grpId="0"/>
      <p:bldP spid="13335" grpId="1"/>
      <p:bldP spid="13336" grpId="0"/>
      <p:bldP spid="13336" grpId="1"/>
      <p:bldP spid="13337" grpId="0"/>
      <p:bldP spid="13338" grpId="0"/>
      <p:bldP spid="13339" grpId="0"/>
      <p:bldP spid="29" grpId="0"/>
      <p:bldP spid="3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5035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81000"/>
            <a:ext cx="32004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55626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2" descr="HÃ¬nh áº£nh cÃ³ liÃªn qua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6" b="99656" l="769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90852">
            <a:off x="417920" y="4031224"/>
            <a:ext cx="2286000" cy="204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V5">
            <a:hlinkClick r:id="" action="ppaction://media"/>
            <a:extLst>
              <a:ext uri="{FF2B5EF4-FFF2-40B4-BE49-F238E27FC236}">
                <a16:creationId xmlns:a16="http://schemas.microsoft.com/office/drawing/2014/main" xmlns="" id="{63F90C6B-34BF-40B1-B938-F8115981F2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65500"/>
            <a:ext cx="4348163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738" y="3365500"/>
            <a:ext cx="4191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2" descr="HÃ¬nh áº£nh cÃ³ liÃªn qua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6" b="99656" l="769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84700"/>
            <a:ext cx="2286000" cy="204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524000" y="6116638"/>
            <a:ext cx="3205163" cy="360362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Cùng nhau trải nghiệm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477000" y="6096000"/>
            <a:ext cx="2598738" cy="381000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Gặt hái thành công</a:t>
            </a:r>
          </a:p>
        </p:txBody>
      </p:sp>
      <p:pic>
        <p:nvPicPr>
          <p:cNvPr id="9" name="Picture 12" descr="HÃ¬nh áº£nh cÃ³ liÃªn qua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6" b="99656" l="769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9326">
            <a:off x="5715000" y="609600"/>
            <a:ext cx="2286000" cy="204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V6">
            <a:hlinkClick r:id="" action="ppaction://media"/>
            <a:extLst>
              <a:ext uri="{FF2B5EF4-FFF2-40B4-BE49-F238E27FC236}">
                <a16:creationId xmlns:a16="http://schemas.microsoft.com/office/drawing/2014/main" xmlns="" id="{A3F3D2F1-6E24-48D4-B2F1-46746F75B9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850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6650">
              <a:srgbClr val="19C4E1"/>
            </a:gs>
            <a:gs pos="0">
              <a:srgbClr val="03D4A8"/>
            </a:gs>
            <a:gs pos="3000">
              <a:srgbClr val="21D6E0"/>
            </a:gs>
            <a:gs pos="90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5791201" y="4175"/>
            <a:ext cx="3352798" cy="5414578"/>
            <a:chOff x="182753" y="3733799"/>
            <a:chExt cx="2338177" cy="3091841"/>
          </a:xfrm>
        </p:grpSpPr>
        <p:pic>
          <p:nvPicPr>
            <p:cNvPr id="22" name="Picture 4" descr="Káº¿t quáº£ hÃ¬nh áº£nh cho sunflower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13"/>
            <a:stretch/>
          </p:blipFill>
          <p:spPr bwMode="auto">
            <a:xfrm>
              <a:off x="182753" y="3733799"/>
              <a:ext cx="2338177" cy="30918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1082147" y="4508312"/>
              <a:ext cx="1066800" cy="22847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000" b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  <a:cs typeface="+mn-cs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  <a:cs typeface="+mn-cs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  <a:cs typeface="+mn-cs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  <a:cs typeface="+mn-cs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  <a:cs typeface="+mn-cs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  <a:cs typeface="+mn-cs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  <a:cs typeface="+mn-cs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  <a:cs typeface="+mn-cs"/>
                </a:defRPr>
              </a:lvl9pPr>
            </a:lstStyle>
            <a:p>
              <a:r>
                <a:rPr lang="en-US"/>
                <a:t>42546:37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-76200" y="4316836"/>
            <a:ext cx="3200400" cy="2491527"/>
            <a:chOff x="-14006" y="3733799"/>
            <a:chExt cx="2473414" cy="2018045"/>
          </a:xfrm>
        </p:grpSpPr>
        <p:pic>
          <p:nvPicPr>
            <p:cNvPr id="50180" name="Picture 4" descr="Káº¿t quáº£ hÃ¬nh áº£nh cho sunflower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3" r="5369" b="34730"/>
            <a:stretch/>
          </p:blipFill>
          <p:spPr bwMode="auto">
            <a:xfrm>
              <a:off x="-14006" y="3733799"/>
              <a:ext cx="2473414" cy="20180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802781" y="4499223"/>
              <a:ext cx="1075403" cy="32407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000" b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23576:56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941447" y="4230622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1972680" y="2881744"/>
            <a:ext cx="3208921" cy="3823856"/>
            <a:chOff x="92892" y="3733799"/>
            <a:chExt cx="2549470" cy="2629733"/>
          </a:xfrm>
        </p:grpSpPr>
        <p:pic>
          <p:nvPicPr>
            <p:cNvPr id="16" name="Picture 4" descr="Káº¿t quáº£ hÃ¬nh áº£nh cho sunflower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946"/>
            <a:stretch/>
          </p:blipFill>
          <p:spPr bwMode="auto">
            <a:xfrm>
              <a:off x="92892" y="3733799"/>
              <a:ext cx="2549470" cy="26297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947228" y="4511503"/>
              <a:ext cx="1104790" cy="28659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000" b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defRPr>
              </a:lvl1pPr>
            </a:lstStyle>
            <a:p>
              <a:r>
                <a:rPr lang="en-US"/>
                <a:t>31628:48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267200" y="1524000"/>
            <a:ext cx="3245088" cy="4337674"/>
            <a:chOff x="-84741" y="3619248"/>
            <a:chExt cx="2578205" cy="2690739"/>
          </a:xfrm>
        </p:grpSpPr>
        <p:pic>
          <p:nvPicPr>
            <p:cNvPr id="19" name="Picture 4" descr="Káº¿t quáº£ hÃ¬nh áº£nh cho sunflower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55" b="12973"/>
            <a:stretch/>
          </p:blipFill>
          <p:spPr bwMode="auto">
            <a:xfrm>
              <a:off x="-84741" y="3619248"/>
              <a:ext cx="2578205" cy="26907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710152" y="4450372"/>
              <a:ext cx="1066800" cy="24819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000" b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  <a:cs typeface="+mn-cs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  <a:cs typeface="+mn-cs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  <a:cs typeface="+mn-cs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  <a:cs typeface="+mn-cs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  <a:cs typeface="+mn-cs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  <a:cs typeface="+mn-cs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  <a:cs typeface="+mn-cs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  <a:cs typeface="+mn-cs"/>
                </a:defRPr>
              </a:lvl9pPr>
            </a:lstStyle>
            <a:p>
              <a:r>
                <a:rPr lang="en-US"/>
                <a:t>18510:15</a:t>
              </a:r>
            </a:p>
          </p:txBody>
        </p:sp>
      </p:grpSp>
      <p:pic>
        <p:nvPicPr>
          <p:cNvPr id="50178" name="Picture 2" descr="Káº¿t quáº£ hÃ¬nh áº£nh cho bee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304" y="-838200"/>
            <a:ext cx="2495392" cy="3129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12-Point Star 23"/>
          <p:cNvSpPr/>
          <p:nvPr/>
        </p:nvSpPr>
        <p:spPr>
          <a:xfrm rot="21267693">
            <a:off x="2174328" y="1358964"/>
            <a:ext cx="2347839" cy="1221301"/>
          </a:xfrm>
          <a:prstGeom prst="star12">
            <a:avLst/>
          </a:prstGeom>
          <a:solidFill>
            <a:srgbClr val="FFFF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1400" b="1" cap="all" dirty="0" err="1">
                <a:ln w="0">
                  <a:solidFill>
                    <a:sysClr val="windowText" lastClr="000000"/>
                  </a:solidFill>
                </a:ln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>Đặt</a:t>
            </a:r>
            <a:r>
              <a:rPr lang="en-US" sz="1400" b="1" cap="all" dirty="0">
                <a:ln w="0">
                  <a:solidFill>
                    <a:sysClr val="windowText" lastClr="000000"/>
                  </a:solidFill>
                </a:ln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cap="all" dirty="0" err="1">
                <a:ln w="0">
                  <a:solidFill>
                    <a:sysClr val="windowText" lastClr="000000"/>
                  </a:solidFill>
                </a:ln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>tính</a:t>
            </a:r>
            <a:r>
              <a:rPr lang="en-US" sz="1400" b="1" cap="all" dirty="0">
                <a:ln w="0">
                  <a:solidFill>
                    <a:sysClr val="windowText" lastClr="000000"/>
                  </a:solidFill>
                </a:ln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1400" b="1" cap="all" dirty="0" err="1">
                <a:ln w="0">
                  <a:solidFill>
                    <a:sysClr val="windowText" lastClr="000000"/>
                  </a:solidFill>
                </a:ln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>rồi</a:t>
            </a:r>
            <a:r>
              <a:rPr lang="en-US" sz="1400" b="1" cap="all" dirty="0">
                <a:ln w="0">
                  <a:solidFill>
                    <a:sysClr val="windowText" lastClr="000000"/>
                  </a:solidFill>
                </a:ln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cap="all" dirty="0" err="1">
                <a:ln w="0">
                  <a:solidFill>
                    <a:sysClr val="windowText" lastClr="000000"/>
                  </a:solidFill>
                </a:ln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>tính</a:t>
            </a:r>
            <a:endParaRPr lang="en-US" sz="1400" b="1" cap="all" dirty="0">
              <a:ln w="0">
                <a:solidFill>
                  <a:sysClr val="windowText" lastClr="000000"/>
                </a:solidFill>
              </a:ln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cap="all" dirty="0">
              <a:ln w="0">
                <a:solidFill>
                  <a:sysClr val="windowText" lastClr="000000"/>
                </a:solidFill>
              </a:ln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 flipV="1">
            <a:off x="2936059" y="1785700"/>
            <a:ext cx="870092" cy="13896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3328510" y="2133600"/>
            <a:ext cx="41476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8810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78288"/>
            <a:ext cx="4876800" cy="6502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989556"/>
            <a:ext cx="3463636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092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541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738" y="3365500"/>
            <a:ext cx="4191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2" descr="HÃ¬nh áº£nh cÃ³ liÃªn qua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6" b="99656" l="769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84700"/>
            <a:ext cx="2286000" cy="204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477000" y="6096000"/>
            <a:ext cx="2598738" cy="381000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Gặt hái thành công</a:t>
            </a:r>
          </a:p>
        </p:txBody>
      </p:sp>
      <p:pic>
        <p:nvPicPr>
          <p:cNvPr id="9" name="Picture 12" descr="HÃ¬nh áº£nh cÃ³ liÃªn qua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6" b="99656" l="769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9326">
            <a:off x="5715000" y="609600"/>
            <a:ext cx="2286000" cy="204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9298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ua xe ">
            <a:hlinkClick r:id="" action="ppaction://media"/>
            <a:extLst>
              <a:ext uri="{FF2B5EF4-FFF2-40B4-BE49-F238E27FC236}">
                <a16:creationId xmlns="" xmlns:a16="http://schemas.microsoft.com/office/drawing/2014/main" id="{247E7460-96D9-4E11-BC30-BCB1DCAEC5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0" y="1066800"/>
            <a:ext cx="6796790" cy="5093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596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CF43DD4-92DF-472E-AA33-7B9A016B4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55264"/>
            <a:ext cx="8991599" cy="1325563"/>
          </a:xfrm>
        </p:spPr>
        <p:txBody>
          <a:bodyPr>
            <a:noAutofit/>
          </a:bodyPr>
          <a:lstStyle/>
          <a:p>
            <a:pPr algn="l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38km 400m.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dua xe ">
            <a:hlinkClick r:id="" action="ppaction://media"/>
            <a:extLst>
              <a:ext uri="{FF2B5EF4-FFF2-40B4-BE49-F238E27FC236}">
                <a16:creationId xmlns:a16="http://schemas.microsoft.com/office/drawing/2014/main" xmlns="" id="{247E7460-96D9-4E11-BC30-BCB1DCAEC5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04210" y="1609124"/>
            <a:ext cx="6796790" cy="5093613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069734" y="609600"/>
            <a:ext cx="6931266" cy="381000"/>
            <a:chOff x="1069734" y="609600"/>
            <a:chExt cx="6931266" cy="381000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6160187" y="609600"/>
              <a:ext cx="1840813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1069734" y="990600"/>
              <a:ext cx="1673466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261106" y="990600"/>
            <a:ext cx="4716659" cy="457200"/>
            <a:chOff x="261106" y="990600"/>
            <a:chExt cx="4716659" cy="457200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3594735" y="990600"/>
              <a:ext cx="138303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261106" y="1447800"/>
              <a:ext cx="2024894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83616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>
                <a:latin typeface="Arial" pitchFamily="34" charset="0"/>
                <a:cs typeface="Arial" pitchFamily="34" charset="0"/>
              </a:rPr>
              <a:t>Tóm tắt: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1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giờ</a:t>
            </a:r>
            <a:r>
              <a:rPr lang="en-US" dirty="0">
                <a:latin typeface="Arial" pitchFamily="34" charset="0"/>
                <a:cs typeface="Arial" pitchFamily="34" charset="0"/>
              </a:rPr>
              <a:t> 15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phút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đi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được</a:t>
            </a:r>
            <a:r>
              <a:rPr lang="en-US" dirty="0">
                <a:latin typeface="Arial" pitchFamily="34" charset="0"/>
                <a:cs typeface="Arial" pitchFamily="34" charset="0"/>
              </a:rPr>
              <a:t>: 38km 400m</a:t>
            </a:r>
          </a:p>
          <a:p>
            <a:r>
              <a:rPr lang="en-US" dirty="0">
                <a:latin typeface="Arial" pitchFamily="34" charset="0"/>
                <a:cs typeface="Arial" pitchFamily="34" charset="0"/>
              </a:rPr>
              <a:t>1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phút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đi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được</a:t>
            </a:r>
            <a:r>
              <a:rPr lang="en-US" dirty="0">
                <a:latin typeface="Arial" pitchFamily="34" charset="0"/>
                <a:cs typeface="Arial" pitchFamily="34" charset="0"/>
              </a:rPr>
              <a:t>	     :	? m</a:t>
            </a:r>
          </a:p>
          <a:p>
            <a:pPr marL="0" indent="0">
              <a:buNone/>
            </a:pP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1184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8715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ga xe">
            <a:hlinkClick r:id="" action="ppaction://media"/>
            <a:extLst>
              <a:ext uri="{FF2B5EF4-FFF2-40B4-BE49-F238E27FC236}">
                <a16:creationId xmlns:a16="http://schemas.microsoft.com/office/drawing/2014/main" xmlns="" id="{32E661C6-807D-4566-93E3-5DAB630A24C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3357" y="424865"/>
            <a:ext cx="8017286" cy="600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86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/>
          <p:cNvGrpSpPr>
            <a:grpSpLocks/>
          </p:cNvGrpSpPr>
          <p:nvPr/>
        </p:nvGrpSpPr>
        <p:grpSpPr bwMode="auto">
          <a:xfrm>
            <a:off x="-69850" y="76200"/>
            <a:ext cx="9072563" cy="6781800"/>
            <a:chOff x="-44" y="48"/>
            <a:chExt cx="5715" cy="4272"/>
          </a:xfrm>
        </p:grpSpPr>
        <p:pic>
          <p:nvPicPr>
            <p:cNvPr id="3078" name="Picture 18" descr="POINSET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50" y="2642"/>
              <a:ext cx="1584" cy="17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9" name="Picture 18" descr="POINSET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 flipH="1" flipV="1">
              <a:off x="3936" y="-144"/>
              <a:ext cx="1536" cy="19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0" name="Picture 18" descr="POINSET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>
              <a:off x="4012" y="2612"/>
              <a:ext cx="1584" cy="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1" name="Picture 18" descr="POINSET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V="1">
              <a:off x="240" y="-192"/>
              <a:ext cx="1392" cy="1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128" name="WordArt 8"/>
          <p:cNvSpPr>
            <a:spLocks noChangeArrowheads="1" noChangeShapeType="1" noTextEdit="1"/>
          </p:cNvSpPr>
          <p:nvPr/>
        </p:nvSpPr>
        <p:spPr bwMode="auto">
          <a:xfrm>
            <a:off x="1828800" y="609600"/>
            <a:ext cx="5334000" cy="1676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CanUp">
              <a:avLst>
                <a:gd name="adj" fmla="val 85713"/>
              </a:avLst>
            </a:prstTxWarp>
          </a:bodyPr>
          <a:lstStyle/>
          <a:p>
            <a:pPr algn="ctr"/>
            <a:endParaRPr lang="en-US" kern="10" dirty="0">
              <a:gradFill rotWithShape="1">
                <a:gsLst>
                  <a:gs pos="0">
                    <a:schemeClr val="folHlink"/>
                  </a:gs>
                  <a:gs pos="100000">
                    <a:srgbClr val="FF00FF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52011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indefinite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0338"/>
            <a:ext cx="5715000" cy="646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2863"/>
            <a:ext cx="2667000" cy="567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v1">
            <a:hlinkClick r:id="" action="ppaction://media"/>
            <a:extLst>
              <a:ext uri="{FF2B5EF4-FFF2-40B4-BE49-F238E27FC236}">
                <a16:creationId xmlns:a16="http://schemas.microsoft.com/office/drawing/2014/main" xmlns="" id="{FA804D5A-5640-410F-9CB1-E3DD3B9C05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65500"/>
            <a:ext cx="4348163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738" y="3365500"/>
            <a:ext cx="4191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44196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-53975"/>
            <a:ext cx="42672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850721" y="2743200"/>
            <a:ext cx="2895600" cy="381000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>
                <a:solidFill>
                  <a:srgbClr val="FF0000"/>
                </a:solidFill>
              </a:rPr>
              <a:t>Chuẩn bị hành trang</a:t>
            </a:r>
          </a:p>
        </p:txBody>
      </p:sp>
      <p:sp>
        <p:nvSpPr>
          <p:cNvPr id="9" name="Rectangle 8"/>
          <p:cNvSpPr/>
          <p:nvPr/>
        </p:nvSpPr>
        <p:spPr>
          <a:xfrm>
            <a:off x="6096000" y="2743200"/>
            <a:ext cx="3048000" cy="311943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Hành trình khám phá </a:t>
            </a:r>
          </a:p>
        </p:txBody>
      </p:sp>
      <p:sp>
        <p:nvSpPr>
          <p:cNvPr id="10" name="Rectangle 9"/>
          <p:cNvSpPr/>
          <p:nvPr/>
        </p:nvSpPr>
        <p:spPr>
          <a:xfrm>
            <a:off x="1524000" y="6116638"/>
            <a:ext cx="3205163" cy="360362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Cùng nhau trải nghiệm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477000" y="6096000"/>
            <a:ext cx="2598738" cy="381000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Gặt hái thành công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14403" y="1144294"/>
            <a:ext cx="1640899" cy="1949635"/>
            <a:chOff x="414403" y="1144294"/>
            <a:chExt cx="1640899" cy="1949635"/>
          </a:xfrm>
        </p:grpSpPr>
        <p:pic>
          <p:nvPicPr>
            <p:cNvPr id="6159" name="Picture 15" descr="HÃ¬nh áº£nh cÃ³ liÃªn quan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503" y="1144294"/>
              <a:ext cx="1221799" cy="18473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55" name="Picture 11" descr="Káº¿t quáº£ hÃ¬nh áº£nh cho bag 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403" y="2082181"/>
              <a:ext cx="838200" cy="10117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>
            <a:off x="8534400" y="-66501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7742966" y="-66501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934200" y="-66501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5" name="V2">
            <a:hlinkClick r:id="" action="ppaction://media"/>
            <a:extLst>
              <a:ext uri="{FF2B5EF4-FFF2-40B4-BE49-F238E27FC236}">
                <a16:creationId xmlns:a16="http://schemas.microsoft.com/office/drawing/2014/main" xmlns="" id="{DD11A8C3-54C4-4CE4-9663-28EE677453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17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/>
          <p:cNvSpPr>
            <a:spLocks noChangeArrowheads="1"/>
          </p:cNvSpPr>
          <p:nvPr/>
        </p:nvSpPr>
        <p:spPr bwMode="auto">
          <a:xfrm>
            <a:off x="1828800" y="838200"/>
            <a:ext cx="38100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tính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    9043: 22</a:t>
            </a:r>
          </a:p>
          <a:p>
            <a:pPr algn="just">
              <a:lnSpc>
                <a:spcPct val="115000"/>
              </a:lnSpc>
            </a:pP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    1010: 43</a:t>
            </a:r>
            <a:endParaRPr lang="en-US" sz="4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3" name="V3">
            <a:hlinkClick r:id="" action="ppaction://media"/>
            <a:extLst>
              <a:ext uri="{FF2B5EF4-FFF2-40B4-BE49-F238E27FC236}">
                <a16:creationId xmlns:a16="http://schemas.microsoft.com/office/drawing/2014/main" xmlns="" id="{E447E47A-650B-46BC-BE2A-858B7C5BF3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AutoShape 4" descr="Káº¿t quáº£ hÃ¬nh áº£nh cho hinh dong ong gia noel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8195" name="AutoShape 6" descr="Káº¿t quáº£ hÃ¬nh áº£nh cho hinh dong ong gia noel"/>
          <p:cNvSpPr>
            <a:spLocks noChangeAspect="1" noChangeArrowheads="1"/>
          </p:cNvSpPr>
          <p:nvPr/>
        </p:nvSpPr>
        <p:spPr bwMode="auto">
          <a:xfrm>
            <a:off x="296863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8196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702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4" name="Picture 12" descr="HÃ¬nh áº£nh cÃ³ liÃªn qua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66" b="99656" l="769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191000"/>
            <a:ext cx="1763228" cy="1578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V4">
            <a:hlinkClick r:id="" action="ppaction://media"/>
            <a:extLst>
              <a:ext uri="{FF2B5EF4-FFF2-40B4-BE49-F238E27FC236}">
                <a16:creationId xmlns:a16="http://schemas.microsoft.com/office/drawing/2014/main" xmlns="" id="{2C931E01-CB67-46ED-81CB-C82CA23D6C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1000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85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3545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65500"/>
            <a:ext cx="4348163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738" y="3365500"/>
            <a:ext cx="4191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-53975"/>
            <a:ext cx="42672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2" descr="HÃ¬nh áº£nh cÃ³ liÃªn qua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6" b="99656" l="769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84700"/>
            <a:ext cx="2286000" cy="204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6096000" y="2743200"/>
            <a:ext cx="3048000" cy="311943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Hành trình khám phá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524000" y="6116638"/>
            <a:ext cx="3205163" cy="360362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Cùng nhau trải nghiệm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477000" y="6096000"/>
            <a:ext cx="2598738" cy="381000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Gặt hái thành công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1236</TotalTime>
  <Words>503</Words>
  <Application>Microsoft Office PowerPoint</Application>
  <PresentationFormat>On-screen Show (4:3)</PresentationFormat>
  <Paragraphs>86</Paragraphs>
  <Slides>27</Slides>
  <Notes>3</Notes>
  <HiddenSlides>0</HiddenSlides>
  <MMClips>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Một vận động viên đua xe đạp đua trong 1 giờ 15 phút đi được 38km 400m. Hỏi trung bình mỗi phút người đó đi được bao nhiêu mét?</vt:lpstr>
      <vt:lpstr>Tóm tắt: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2634 : 3 1010 : 43</dc:title>
  <dc:creator>Admin</dc:creator>
  <cp:lastModifiedBy>HT81</cp:lastModifiedBy>
  <cp:revision>64</cp:revision>
  <dcterms:created xsi:type="dcterms:W3CDTF">2018-12-06T00:28:15Z</dcterms:created>
  <dcterms:modified xsi:type="dcterms:W3CDTF">2019-12-15T14:12:09Z</dcterms:modified>
</cp:coreProperties>
</file>