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9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3" r:id="rId10"/>
    <p:sldId id="267" r:id="rId11"/>
    <p:sldId id="281" r:id="rId12"/>
    <p:sldId id="282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C1661"/>
    <a:srgbClr val="66CCFF"/>
    <a:srgbClr val="FFFF5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>
      <p:cViewPr>
        <p:scale>
          <a:sx n="75" d="100"/>
          <a:sy n="75" d="100"/>
        </p:scale>
        <p:origin x="-4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EE2C-CC83-4F68-97E2-D70030807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046D-FED8-4E67-91C0-7B03D19F1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55F8-884E-4C38-B37E-E019B38D5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E814-DEA8-4420-B824-D3B3DB55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1AD01-6494-4218-BC25-E5E74216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C0B8-47F6-480E-9CD7-D55B6DB60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4788-DE10-4393-B895-96F3BE3B2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50A7-D815-4DB8-9F94-2F5973BDD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2371-F82B-4ED0-BA26-AA6CA121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1AA1-CAE8-4996-A896-A5219AF1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D021D-D28C-453F-9D46-C07AE13A0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937630-EB27-4A9D-9207-7F24FCFF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152400" y="0"/>
            <a:ext cx="8153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pic>
        <p:nvPicPr>
          <p:cNvPr id="3075" name="Picture 11" descr="quynhon4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5325"/>
            <a:ext cx="8991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373938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đúng!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330325" y="1784350"/>
            <a:ext cx="581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0" y="2590800"/>
            <a:ext cx="8685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Cây dừa nước có tác dụng: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133600" y="4343400"/>
            <a:ext cx="38862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Lá lợp nhà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133600" y="3733800"/>
            <a:ext cx="38862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Cho quả ăn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133600" y="4953000"/>
            <a:ext cx="38862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 hai</a:t>
            </a:r>
          </a:p>
        </p:txBody>
      </p:sp>
      <p:sp>
        <p:nvSpPr>
          <p:cNvPr id="26637" name="Cloud"/>
          <p:cNvSpPr>
            <a:spLocks noChangeAspect="1" noEditPoints="1" noChangeArrowheads="1"/>
          </p:cNvSpPr>
          <p:nvPr/>
        </p:nvSpPr>
        <p:spPr bwMode="auto">
          <a:xfrm>
            <a:off x="1676400" y="1600200"/>
            <a:ext cx="5297488" cy="881063"/>
          </a:xfrm>
          <a:custGeom>
            <a:avLst/>
            <a:gdLst>
              <a:gd name="T0" fmla="*/ 16432 w 21600"/>
              <a:gd name="T1" fmla="*/ 440532 h 21600"/>
              <a:gd name="T2" fmla="*/ 2648744 w 21600"/>
              <a:gd name="T3" fmla="*/ 880125 h 21600"/>
              <a:gd name="T4" fmla="*/ 5293073 w 21600"/>
              <a:gd name="T5" fmla="*/ 440532 h 21600"/>
              <a:gd name="T6" fmla="*/ 2648744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6FDA1"/>
          </a:solidFill>
          <a:ln w="9525">
            <a:solidFill>
              <a:srgbClr val="66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26638" name="Cloud"/>
          <p:cNvSpPr>
            <a:spLocks noChangeAspect="1" noEditPoints="1" noChangeArrowheads="1"/>
          </p:cNvSpPr>
          <p:nvPr/>
        </p:nvSpPr>
        <p:spPr bwMode="auto">
          <a:xfrm>
            <a:off x="1371600" y="1600200"/>
            <a:ext cx="5813425" cy="876300"/>
          </a:xfrm>
          <a:custGeom>
            <a:avLst/>
            <a:gdLst>
              <a:gd name="T0" fmla="*/ 18032 w 21600"/>
              <a:gd name="T1" fmla="*/ 438150 h 21600"/>
              <a:gd name="T2" fmla="*/ 2906713 w 21600"/>
              <a:gd name="T3" fmla="*/ 875367 h 21600"/>
              <a:gd name="T4" fmla="*/ 5808580 w 21600"/>
              <a:gd name="T5" fmla="*/ 438150 h 21600"/>
              <a:gd name="T6" fmla="*/ 2906713 w 21600"/>
              <a:gd name="T7" fmla="*/ 50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</p:childTnLst>
        </p:cTn>
      </p:par>
    </p:tnLst>
    <p:bldLst>
      <p:bldP spid="26631" grpId="0" animBg="1"/>
      <p:bldP spid="26631" grpId="1" animBg="1"/>
      <p:bldP spid="26632" grpId="0"/>
      <p:bldP spid="26633" grpId="0"/>
      <p:bldP spid="26634" grpId="0" animBg="1"/>
      <p:bldP spid="26634" grpId="1" animBg="1"/>
      <p:bldP spid="26635" grpId="0" animBg="1"/>
      <p:bldP spid="26636" grpId="0" animBg="1"/>
      <p:bldP spid="26636" grpId="1" animBg="1"/>
      <p:bldP spid="26637" grpId="0" animBg="1"/>
      <p:bldP spid="26637" grpId="1" animBg="1"/>
      <p:bldP spid="26637" grpId="2" animBg="1"/>
      <p:bldP spid="26637" grpId="3" animBg="1"/>
      <p:bldP spid="26637" grpId="4" animBg="1"/>
      <p:bldP spid="26637" grpId="5" animBg="1"/>
      <p:bldP spid="26638" grpId="0" animBg="1"/>
      <p:bldP spid="26638" grpId="1" animBg="1"/>
      <p:bldP spid="2663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373938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đúng!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330325" y="1784350"/>
            <a:ext cx="581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2590800"/>
            <a:ext cx="8685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1: Con vật nào là vật nuôi ?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5105400"/>
            <a:ext cx="38100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Hổ, vịt, chó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905000" y="4495800"/>
            <a:ext cx="38100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Bò,thỏ rừng,dê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905000" y="3886200"/>
            <a:ext cx="38100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Bò, gà, lợn</a:t>
            </a:r>
          </a:p>
        </p:txBody>
      </p:sp>
      <p:sp>
        <p:nvSpPr>
          <p:cNvPr id="44042" name="Cloud"/>
          <p:cNvSpPr>
            <a:spLocks noChangeAspect="1" noEditPoints="1" noChangeArrowheads="1"/>
          </p:cNvSpPr>
          <p:nvPr/>
        </p:nvSpPr>
        <p:spPr bwMode="auto">
          <a:xfrm>
            <a:off x="1676400" y="1600200"/>
            <a:ext cx="5297488" cy="881063"/>
          </a:xfrm>
          <a:custGeom>
            <a:avLst/>
            <a:gdLst>
              <a:gd name="T0" fmla="*/ 16432 w 21600"/>
              <a:gd name="T1" fmla="*/ 440532 h 21600"/>
              <a:gd name="T2" fmla="*/ 2648744 w 21600"/>
              <a:gd name="T3" fmla="*/ 880125 h 21600"/>
              <a:gd name="T4" fmla="*/ 5293073 w 21600"/>
              <a:gd name="T5" fmla="*/ 440532 h 21600"/>
              <a:gd name="T6" fmla="*/ 2648744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6FDA1"/>
          </a:solidFill>
          <a:ln w="9525">
            <a:solidFill>
              <a:srgbClr val="66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44043" name="Cloud"/>
          <p:cNvSpPr>
            <a:spLocks noChangeAspect="1" noEditPoints="1" noChangeArrowheads="1"/>
          </p:cNvSpPr>
          <p:nvPr/>
        </p:nvSpPr>
        <p:spPr bwMode="auto">
          <a:xfrm>
            <a:off x="1371600" y="1600200"/>
            <a:ext cx="5813425" cy="876300"/>
          </a:xfrm>
          <a:custGeom>
            <a:avLst/>
            <a:gdLst>
              <a:gd name="T0" fmla="*/ 18032 w 21600"/>
              <a:gd name="T1" fmla="*/ 438150 h 21600"/>
              <a:gd name="T2" fmla="*/ 2906713 w 21600"/>
              <a:gd name="T3" fmla="*/ 875367 h 21600"/>
              <a:gd name="T4" fmla="*/ 5808580 w 21600"/>
              <a:gd name="T5" fmla="*/ 438150 h 21600"/>
              <a:gd name="T6" fmla="*/ 2906713 w 21600"/>
              <a:gd name="T7" fmla="*/ 50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</p:childTnLst>
        </p:cTn>
      </p:par>
    </p:tnLst>
    <p:bldLst>
      <p:bldP spid="44036" grpId="0" animBg="1"/>
      <p:bldP spid="44036" grpId="1" animBg="1"/>
      <p:bldP spid="44037" grpId="0"/>
      <p:bldP spid="44038" grpId="0"/>
      <p:bldP spid="44039" grpId="0" animBg="1"/>
      <p:bldP spid="44039" grpId="1" animBg="1"/>
      <p:bldP spid="44040" grpId="0" animBg="1"/>
      <p:bldP spid="44041" grpId="0" animBg="1"/>
      <p:bldP spid="44041" grpId="1" animBg="1"/>
      <p:bldP spid="44042" grpId="0" animBg="1"/>
      <p:bldP spid="44042" grpId="1" animBg="1"/>
      <p:bldP spid="44042" grpId="2" animBg="1"/>
      <p:bldP spid="44042" grpId="3" animBg="1"/>
      <p:bldP spid="44042" grpId="4" animBg="1"/>
      <p:bldP spid="44042" grpId="5" animBg="1"/>
      <p:bldP spid="44043" grpId="0" animBg="1"/>
      <p:bldP spid="44043" grpId="1" animBg="1"/>
      <p:bldP spid="4404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373938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đúng!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30325" y="1784350"/>
            <a:ext cx="581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2590800"/>
            <a:ext cx="8685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1: Loại cá nào sống ở vùng nước mặn 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00200" y="4800600"/>
            <a:ext cx="52578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Cá chép, cá ngừ, cá thu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600200" y="3581400"/>
            <a:ext cx="52578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 quả,cá ngựa,cá heo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600200" y="4191000"/>
            <a:ext cx="52578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 mập,cá ngựa,cá heo</a:t>
            </a: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066" name="Cloud"/>
          <p:cNvSpPr>
            <a:spLocks noChangeAspect="1" noEditPoints="1" noChangeArrowheads="1"/>
          </p:cNvSpPr>
          <p:nvPr/>
        </p:nvSpPr>
        <p:spPr bwMode="auto">
          <a:xfrm>
            <a:off x="1676400" y="1600200"/>
            <a:ext cx="5297488" cy="881063"/>
          </a:xfrm>
          <a:custGeom>
            <a:avLst/>
            <a:gdLst>
              <a:gd name="T0" fmla="*/ 16432 w 21600"/>
              <a:gd name="T1" fmla="*/ 440532 h 21600"/>
              <a:gd name="T2" fmla="*/ 2648744 w 21600"/>
              <a:gd name="T3" fmla="*/ 880125 h 21600"/>
              <a:gd name="T4" fmla="*/ 5293073 w 21600"/>
              <a:gd name="T5" fmla="*/ 440532 h 21600"/>
              <a:gd name="T6" fmla="*/ 2648744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6FDA1"/>
          </a:solidFill>
          <a:ln w="9525">
            <a:solidFill>
              <a:srgbClr val="66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45067" name="Cloud"/>
          <p:cNvSpPr>
            <a:spLocks noChangeAspect="1" noEditPoints="1" noChangeArrowheads="1"/>
          </p:cNvSpPr>
          <p:nvPr/>
        </p:nvSpPr>
        <p:spPr bwMode="auto">
          <a:xfrm>
            <a:off x="1371600" y="1600200"/>
            <a:ext cx="5813425" cy="876300"/>
          </a:xfrm>
          <a:custGeom>
            <a:avLst/>
            <a:gdLst>
              <a:gd name="T0" fmla="*/ 18032 w 21600"/>
              <a:gd name="T1" fmla="*/ 438150 h 21600"/>
              <a:gd name="T2" fmla="*/ 2906713 w 21600"/>
              <a:gd name="T3" fmla="*/ 875367 h 21600"/>
              <a:gd name="T4" fmla="*/ 5808580 w 21600"/>
              <a:gd name="T5" fmla="*/ 438150 h 21600"/>
              <a:gd name="T6" fmla="*/ 2906713 w 21600"/>
              <a:gd name="T7" fmla="*/ 50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/>
      <p:bldP spid="45062" grpId="0"/>
      <p:bldP spid="45063" grpId="0" animBg="1"/>
      <p:bldP spid="45063" grpId="1" animBg="1"/>
      <p:bldP spid="45064" grpId="0" animBg="1"/>
      <p:bldP spid="45065" grpId="0" animBg="1"/>
      <p:bldP spid="45065" grpId="1" animBg="1"/>
      <p:bldP spid="45066" grpId="0" animBg="1"/>
      <p:bldP spid="45066" grpId="1" animBg="1"/>
      <p:bldP spid="45066" grpId="2" animBg="1"/>
      <p:bldP spid="45066" grpId="3" animBg="1"/>
      <p:bldP spid="45066" grpId="4" animBg="1"/>
      <p:bldP spid="45066" grpId="5" animBg="1"/>
      <p:bldP spid="45067" grpId="0" animBg="1"/>
      <p:bldP spid="45067" grpId="1" animBg="1"/>
      <p:bldP spid="4506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52550" y="1676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2438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Cây cối, con vật có thế sống ở đâu?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133600" y="3733800"/>
            <a:ext cx="29718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133600" y="4343400"/>
            <a:ext cx="29718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Dưới nước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33600" y="4953000"/>
            <a:ext cx="29718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</a:t>
            </a:r>
          </a:p>
        </p:txBody>
      </p:sp>
      <p:sp>
        <p:nvSpPr>
          <p:cNvPr id="27658" name="Cloud"/>
          <p:cNvSpPr>
            <a:spLocks noChangeAspect="1" noEditPoints="1" noChangeArrowheads="1"/>
          </p:cNvSpPr>
          <p:nvPr/>
        </p:nvSpPr>
        <p:spPr bwMode="auto">
          <a:xfrm>
            <a:off x="1828800" y="1524000"/>
            <a:ext cx="4933950" cy="839788"/>
          </a:xfrm>
          <a:custGeom>
            <a:avLst/>
            <a:gdLst>
              <a:gd name="T0" fmla="*/ 15304 w 21600"/>
              <a:gd name="T1" fmla="*/ 419894 h 21600"/>
              <a:gd name="T2" fmla="*/ 2466975 w 21600"/>
              <a:gd name="T3" fmla="*/ 838894 h 21600"/>
              <a:gd name="T4" fmla="*/ 4929838 w 21600"/>
              <a:gd name="T5" fmla="*/ 419894 h 21600"/>
              <a:gd name="T6" fmla="*/ 2466975 w 21600"/>
              <a:gd name="T7" fmla="*/ 4801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6FDA1"/>
          </a:solidFill>
          <a:ln w="9525">
            <a:solidFill>
              <a:srgbClr val="66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27659" name="Cloud"/>
          <p:cNvSpPr>
            <a:spLocks noChangeAspect="1" noEditPoints="1" noChangeArrowheads="1"/>
          </p:cNvSpPr>
          <p:nvPr/>
        </p:nvSpPr>
        <p:spPr bwMode="auto">
          <a:xfrm>
            <a:off x="1447800" y="1524000"/>
            <a:ext cx="5791200" cy="876300"/>
          </a:xfrm>
          <a:custGeom>
            <a:avLst/>
            <a:gdLst>
              <a:gd name="T0" fmla="*/ 17963 w 21600"/>
              <a:gd name="T1" fmla="*/ 438150 h 21600"/>
              <a:gd name="T2" fmla="*/ 2895600 w 21600"/>
              <a:gd name="T3" fmla="*/ 875367 h 21600"/>
              <a:gd name="T4" fmla="*/ 5786374 w 21600"/>
              <a:gd name="T5" fmla="*/ 438150 h 21600"/>
              <a:gd name="T6" fmla="*/ 2895600 w 21600"/>
              <a:gd name="T7" fmla="*/ 50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73469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đúng!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</p:childTnLst>
        </p:cTn>
      </p:par>
    </p:tnLst>
    <p:bldLst>
      <p:bldP spid="27654" grpId="0"/>
      <p:bldP spid="27655" grpId="0" animBg="1"/>
      <p:bldP spid="27655" grpId="1" animBg="1"/>
      <p:bldP spid="27656" grpId="0" animBg="1"/>
      <p:bldP spid="27656" grpId="1" animBg="1"/>
      <p:bldP spid="27657" grpId="0" animBg="1"/>
      <p:bldP spid="27657" grpId="1" animBg="1"/>
      <p:bldP spid="27658" grpId="0" animBg="1"/>
      <p:bldP spid="27658" grpId="1" animBg="1"/>
      <p:bldP spid="27658" grpId="2" animBg="1"/>
      <p:bldP spid="27658" grpId="3" animBg="1"/>
      <p:bldP spid="27658" grpId="4" animBg="1"/>
      <p:bldP spid="27658" grpId="5" animBg="1"/>
      <p:bldP spid="27659" grpId="0" animBg="1"/>
      <p:bldP spid="27659" grpId="1" animBg="1"/>
      <p:bldP spid="27659" grpId="2" animBg="1"/>
      <p:bldP spid="276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52550" y="1676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2514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Cây cối có tác dụng: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76962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Cung cấp o xy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76962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B.Cung cấp thức ăn cho người, động vật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09600" y="4953000"/>
            <a:ext cx="76962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</a:t>
            </a:r>
          </a:p>
        </p:txBody>
      </p:sp>
      <p:sp>
        <p:nvSpPr>
          <p:cNvPr id="31754" name="Cloud"/>
          <p:cNvSpPr>
            <a:spLocks noChangeAspect="1" noEditPoints="1" noChangeArrowheads="1"/>
          </p:cNvSpPr>
          <p:nvPr/>
        </p:nvSpPr>
        <p:spPr bwMode="auto">
          <a:xfrm>
            <a:off x="1828800" y="1524000"/>
            <a:ext cx="4933950" cy="839788"/>
          </a:xfrm>
          <a:custGeom>
            <a:avLst/>
            <a:gdLst>
              <a:gd name="T0" fmla="*/ 15304 w 21600"/>
              <a:gd name="T1" fmla="*/ 419894 h 21600"/>
              <a:gd name="T2" fmla="*/ 2466975 w 21600"/>
              <a:gd name="T3" fmla="*/ 838894 h 21600"/>
              <a:gd name="T4" fmla="*/ 4929838 w 21600"/>
              <a:gd name="T5" fmla="*/ 419894 h 21600"/>
              <a:gd name="T6" fmla="*/ 2466975 w 21600"/>
              <a:gd name="T7" fmla="*/ 4801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6FDA1"/>
          </a:solidFill>
          <a:ln w="9525">
            <a:solidFill>
              <a:srgbClr val="66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31755" name="Cloud"/>
          <p:cNvSpPr>
            <a:spLocks noChangeAspect="1" noEditPoints="1" noChangeArrowheads="1"/>
          </p:cNvSpPr>
          <p:nvPr/>
        </p:nvSpPr>
        <p:spPr bwMode="auto">
          <a:xfrm>
            <a:off x="1447800" y="1524000"/>
            <a:ext cx="5791200" cy="876300"/>
          </a:xfrm>
          <a:custGeom>
            <a:avLst/>
            <a:gdLst>
              <a:gd name="T0" fmla="*/ 17963 w 21600"/>
              <a:gd name="T1" fmla="*/ 438150 h 21600"/>
              <a:gd name="T2" fmla="*/ 2895600 w 21600"/>
              <a:gd name="T3" fmla="*/ 875367 h 21600"/>
              <a:gd name="T4" fmla="*/ 5786374 w 21600"/>
              <a:gd name="T5" fmla="*/ 438150 h 21600"/>
              <a:gd name="T6" fmla="*/ 2895600 w 21600"/>
              <a:gd name="T7" fmla="*/ 50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73469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đúng!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  <p:bldLst>
      <p:bldP spid="31750" grpId="0"/>
      <p:bldP spid="31751" grpId="0" animBg="1"/>
      <p:bldP spid="31751" grpId="1" animBg="1"/>
      <p:bldP spid="31752" grpId="0" animBg="1"/>
      <p:bldP spid="31752" grpId="1" animBg="1"/>
      <p:bldP spid="31753" grpId="0" animBg="1"/>
      <p:bldP spid="31753" grpId="1" animBg="1"/>
      <p:bldP spid="31754" grpId="0" animBg="1"/>
      <p:bldP spid="31754" grpId="1" animBg="1"/>
      <p:bldP spid="31754" grpId="2" animBg="1"/>
      <p:bldP spid="31754" grpId="3" animBg="1"/>
      <p:bldP spid="31754" grpId="4" animBg="1"/>
      <p:bldP spid="31754" grpId="5" animBg="1"/>
      <p:bldP spid="31755" grpId="0" animBg="1"/>
      <p:bldP spid="31755" grpId="1" animBg="1"/>
      <p:bldP spid="31755" grpId="2" animBg="1"/>
      <p:bldP spid="317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-152400" y="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pic>
        <p:nvPicPr>
          <p:cNvPr id="4099" name="Picture 5" descr="trang-2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0" y="19050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trang-4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5410200" y="18288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0" y="1295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có thể sống ở đâu ?</a:t>
            </a:r>
          </a:p>
        </p:txBody>
      </p:sp>
      <p:grpSp>
        <p:nvGrpSpPr>
          <p:cNvPr id="4102" name="Group 22"/>
          <p:cNvGrpSpPr>
            <a:grpSpLocks/>
          </p:cNvGrpSpPr>
          <p:nvPr/>
        </p:nvGrpSpPr>
        <p:grpSpPr bwMode="auto">
          <a:xfrm>
            <a:off x="0" y="4267200"/>
            <a:ext cx="3581400" cy="2590800"/>
            <a:chOff x="3408" y="1152"/>
            <a:chExt cx="1248" cy="1296"/>
          </a:xfrm>
        </p:grpSpPr>
        <p:pic>
          <p:nvPicPr>
            <p:cNvPr id="4107" name="Picture 3" descr="262b"/>
            <p:cNvPicPr>
              <a:picLocks noChangeAspect="1" noChangeArrowheads="1"/>
            </p:cNvPicPr>
            <p:nvPr/>
          </p:nvPicPr>
          <p:blipFill>
            <a:blip r:embed="rId4">
              <a:lum contrast="42000"/>
            </a:blip>
            <a:srcRect/>
            <a:stretch>
              <a:fillRect/>
            </a:stretch>
          </p:blipFill>
          <p:spPr bwMode="auto">
            <a:xfrm>
              <a:off x="3408" y="1152"/>
              <a:ext cx="1248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Oval 20"/>
            <p:cNvSpPr>
              <a:spLocks noChangeArrowheads="1"/>
            </p:cNvSpPr>
            <p:nvPr/>
          </p:nvSpPr>
          <p:spPr bwMode="auto">
            <a:xfrm>
              <a:off x="3936" y="2208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03" name="Group 24"/>
          <p:cNvGrpSpPr>
            <a:grpSpLocks/>
          </p:cNvGrpSpPr>
          <p:nvPr/>
        </p:nvGrpSpPr>
        <p:grpSpPr bwMode="auto">
          <a:xfrm>
            <a:off x="5410200" y="4114800"/>
            <a:ext cx="3733800" cy="2743200"/>
            <a:chOff x="3408" y="2784"/>
            <a:chExt cx="1248" cy="1297"/>
          </a:xfrm>
        </p:grpSpPr>
        <p:pic>
          <p:nvPicPr>
            <p:cNvPr id="4105" name="Picture 5" descr="262d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</a:blip>
            <a:srcRect/>
            <a:stretch>
              <a:fillRect/>
            </a:stretch>
          </p:blipFill>
          <p:spPr bwMode="auto">
            <a:xfrm>
              <a:off x="3408" y="2784"/>
              <a:ext cx="1248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Oval 18"/>
            <p:cNvSpPr>
              <a:spLocks noChangeArrowheads="1"/>
            </p:cNvSpPr>
            <p:nvPr/>
          </p:nvSpPr>
          <p:spPr bwMode="auto">
            <a:xfrm>
              <a:off x="3888" y="3840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3810000" y="1828800"/>
            <a:ext cx="1295400" cy="4894263"/>
          </a:xfrm>
          <a:prstGeom prst="rect">
            <a:avLst/>
          </a:prstGeom>
          <a:solidFill>
            <a:srgbClr val="DC166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pic>
        <p:nvPicPr>
          <p:cNvPr id="5123" name="Picture 6" descr="caycoi7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6019800" y="16002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caycoi3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0" y="3657600"/>
            <a:ext cx="2828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caycoi4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0" y="1600200"/>
            <a:ext cx="26670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caycoi5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2743200" y="16764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caycoi6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2895600" y="35814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533400" y="59436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152400" y="59436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cây trên sống ở đâu ?  Nó có ích lợi thế nào ?</a:t>
            </a:r>
          </a:p>
        </p:txBody>
      </p:sp>
      <p:pic>
        <p:nvPicPr>
          <p:cNvPr id="5130" name="Picture 15" descr="ume_mai_ho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733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pic>
        <p:nvPicPr>
          <p:cNvPr id="6147" name="Picture 5" descr="trang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34290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Loại cây này  sống ở đâu ? Nêu tác dụng của chúng</a:t>
            </a:r>
          </a:p>
        </p:txBody>
      </p:sp>
      <p:pic>
        <p:nvPicPr>
          <p:cNvPr id="6149" name="Picture 12" descr="haichie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3" descr="mangro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286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0" descr="beo.jpg picture by himeji_09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4196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4" descr="mien-tay_20_9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2860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2" descr="cay___%20(giua)%20__(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419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905000" y="16002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trả lời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81000" y="1752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Loại cây này sống ở đâu? Nêu tác dụng của chúng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902" grpId="0"/>
      <p:bldP spid="379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1524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pic>
        <p:nvPicPr>
          <p:cNvPr id="7171" name="Picture 5" descr="T7"/>
          <p:cNvPicPr>
            <a:picLocks noChangeAspect="1" noChangeArrowheads="1"/>
          </p:cNvPicPr>
          <p:nvPr/>
        </p:nvPicPr>
        <p:blipFill>
          <a:blip r:embed="rId2">
            <a:lum bright="-18000" contrast="48000"/>
          </a:blip>
          <a:srcRect/>
          <a:stretch>
            <a:fillRect/>
          </a:stretch>
        </p:blipFill>
        <p:spPr bwMode="auto">
          <a:xfrm>
            <a:off x="4343400" y="4419600"/>
            <a:ext cx="480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T8"/>
          <p:cNvPicPr>
            <a:picLocks noChangeAspect="1" noChangeArrowheads="1"/>
          </p:cNvPicPr>
          <p:nvPr/>
        </p:nvPicPr>
        <p:blipFill>
          <a:blip r:embed="rId3">
            <a:lum bright="-12000" contrast="-12000"/>
          </a:blip>
          <a:srcRect/>
          <a:stretch>
            <a:fillRect/>
          </a:stretch>
        </p:blipFill>
        <p:spPr bwMode="auto">
          <a:xfrm>
            <a:off x="0" y="19812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T1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4343400" y="1981200"/>
            <a:ext cx="480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T2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0" y="42672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981200" y="129540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0" y="1371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Loài vật có thể sống ở đâu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143000" y="0"/>
            <a:ext cx="586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grpSp>
        <p:nvGrpSpPr>
          <p:cNvPr id="8195" name="Group 31"/>
          <p:cNvGrpSpPr>
            <a:grpSpLocks/>
          </p:cNvGrpSpPr>
          <p:nvPr/>
        </p:nvGrpSpPr>
        <p:grpSpPr bwMode="auto">
          <a:xfrm>
            <a:off x="0" y="2438400"/>
            <a:ext cx="2506663" cy="1949450"/>
            <a:chOff x="0" y="0"/>
            <a:chExt cx="1973" cy="1705"/>
          </a:xfrm>
        </p:grpSpPr>
        <p:pic>
          <p:nvPicPr>
            <p:cNvPr id="8218" name="Picture 10" descr="scan0034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73" cy="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9" name="Oval 8"/>
            <p:cNvSpPr>
              <a:spLocks noChangeArrowheads="1"/>
            </p:cNvSpPr>
            <p:nvPr/>
          </p:nvSpPr>
          <p:spPr bwMode="auto">
            <a:xfrm>
              <a:off x="144" y="1344"/>
              <a:ext cx="24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400" b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196" name="Group 32"/>
          <p:cNvGrpSpPr>
            <a:grpSpLocks/>
          </p:cNvGrpSpPr>
          <p:nvPr/>
        </p:nvGrpSpPr>
        <p:grpSpPr bwMode="auto">
          <a:xfrm>
            <a:off x="2133600" y="3505200"/>
            <a:ext cx="2894013" cy="1858963"/>
            <a:chOff x="1968" y="192"/>
            <a:chExt cx="2208" cy="1488"/>
          </a:xfrm>
        </p:grpSpPr>
        <p:grpSp>
          <p:nvGrpSpPr>
            <p:cNvPr id="8214" name="Group 11"/>
            <p:cNvGrpSpPr>
              <a:grpSpLocks/>
            </p:cNvGrpSpPr>
            <p:nvPr/>
          </p:nvGrpSpPr>
          <p:grpSpPr bwMode="auto">
            <a:xfrm>
              <a:off x="1968" y="192"/>
              <a:ext cx="2208" cy="1488"/>
              <a:chOff x="1902" y="1508"/>
              <a:chExt cx="3638" cy="2686"/>
            </a:xfrm>
          </p:grpSpPr>
          <p:pic>
            <p:nvPicPr>
              <p:cNvPr id="8216" name="Picture 12" descr="scan0019"/>
              <p:cNvPicPr>
                <a:picLocks noChangeAspect="1" noChangeArrowheads="1"/>
              </p:cNvPicPr>
              <p:nvPr/>
            </p:nvPicPr>
            <p:blipFill>
              <a:blip r:embed="rId3"/>
              <a:srcRect l="2625" t="2362" r="3571" b="4375"/>
              <a:stretch>
                <a:fillRect/>
              </a:stretch>
            </p:blipFill>
            <p:spPr bwMode="auto">
              <a:xfrm>
                <a:off x="1902" y="1508"/>
                <a:ext cx="3468" cy="2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7" name="Rectangle 13"/>
              <p:cNvSpPr>
                <a:spLocks noChangeArrowheads="1"/>
              </p:cNvSpPr>
              <p:nvPr/>
            </p:nvSpPr>
            <p:spPr bwMode="auto">
              <a:xfrm>
                <a:off x="4044" y="3922"/>
                <a:ext cx="1496" cy="2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vi-VN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15" name="Oval 14"/>
            <p:cNvSpPr>
              <a:spLocks noChangeArrowheads="1"/>
            </p:cNvSpPr>
            <p:nvPr/>
          </p:nvSpPr>
          <p:spPr bwMode="auto">
            <a:xfrm>
              <a:off x="2256" y="1200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400" b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197" name="Group 33"/>
          <p:cNvGrpSpPr>
            <a:grpSpLocks/>
          </p:cNvGrpSpPr>
          <p:nvPr/>
        </p:nvGrpSpPr>
        <p:grpSpPr bwMode="auto">
          <a:xfrm>
            <a:off x="0" y="4419600"/>
            <a:ext cx="2543175" cy="2024063"/>
            <a:chOff x="4101" y="0"/>
            <a:chExt cx="1659" cy="1632"/>
          </a:xfrm>
        </p:grpSpPr>
        <p:pic>
          <p:nvPicPr>
            <p:cNvPr id="8212" name="Picture 15" descr="scan00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1" y="0"/>
              <a:ext cx="1659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3" name="Oval 16"/>
            <p:cNvSpPr>
              <a:spLocks noChangeArrowheads="1"/>
            </p:cNvSpPr>
            <p:nvPr/>
          </p:nvSpPr>
          <p:spPr bwMode="auto">
            <a:xfrm>
              <a:off x="5184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400" b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198" name="Picture 18" descr="cho"/>
          <p:cNvPicPr>
            <a:picLocks noChangeAspect="1" noChangeArrowheads="1"/>
          </p:cNvPicPr>
          <p:nvPr/>
        </p:nvPicPr>
        <p:blipFill>
          <a:blip r:embed="rId5"/>
          <a:srcRect r="2998"/>
          <a:stretch>
            <a:fillRect/>
          </a:stretch>
        </p:blipFill>
        <p:spPr bwMode="auto">
          <a:xfrm>
            <a:off x="4724400" y="2590800"/>
            <a:ext cx="21685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Oval 27"/>
          <p:cNvSpPr>
            <a:spLocks noChangeArrowheads="1"/>
          </p:cNvSpPr>
          <p:nvPr/>
        </p:nvSpPr>
        <p:spPr bwMode="auto">
          <a:xfrm>
            <a:off x="4572000" y="2971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4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200" name="Picture 19" descr="scan0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876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Oval 29"/>
          <p:cNvSpPr>
            <a:spLocks noChangeArrowheads="1"/>
          </p:cNvSpPr>
          <p:nvPr/>
        </p:nvSpPr>
        <p:spPr bwMode="auto">
          <a:xfrm>
            <a:off x="5029200" y="634523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4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8202" name="Group 35"/>
          <p:cNvGrpSpPr>
            <a:grpSpLocks/>
          </p:cNvGrpSpPr>
          <p:nvPr/>
        </p:nvGrpSpPr>
        <p:grpSpPr bwMode="auto">
          <a:xfrm>
            <a:off x="6659563" y="2590800"/>
            <a:ext cx="2484437" cy="1989138"/>
            <a:chOff x="0" y="2352"/>
            <a:chExt cx="1898" cy="1872"/>
          </a:xfrm>
        </p:grpSpPr>
        <p:pic>
          <p:nvPicPr>
            <p:cNvPr id="8210" name="Picture 20" descr="h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352"/>
              <a:ext cx="1898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Oval 26"/>
            <p:cNvSpPr>
              <a:spLocks noChangeArrowheads="1"/>
            </p:cNvSpPr>
            <p:nvPr/>
          </p:nvSpPr>
          <p:spPr bwMode="auto">
            <a:xfrm>
              <a:off x="0" y="388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400" b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8203" name="Group 21"/>
          <p:cNvGrpSpPr>
            <a:grpSpLocks/>
          </p:cNvGrpSpPr>
          <p:nvPr/>
        </p:nvGrpSpPr>
        <p:grpSpPr bwMode="auto">
          <a:xfrm>
            <a:off x="6781800" y="4648200"/>
            <a:ext cx="2286000" cy="2079625"/>
            <a:chOff x="7376" y="1440"/>
            <a:chExt cx="3374" cy="3842"/>
          </a:xfrm>
        </p:grpSpPr>
        <p:pic>
          <p:nvPicPr>
            <p:cNvPr id="8206" name="Picture 22" descr="scan0029"/>
            <p:cNvPicPr>
              <a:picLocks noChangeAspect="1" noChangeArrowheads="1"/>
            </p:cNvPicPr>
            <p:nvPr/>
          </p:nvPicPr>
          <p:blipFill>
            <a:blip r:embed="rId8"/>
            <a:srcRect t="2512" b="4579"/>
            <a:stretch>
              <a:fillRect/>
            </a:stretch>
          </p:blipFill>
          <p:spPr bwMode="auto">
            <a:xfrm>
              <a:off x="7376" y="1508"/>
              <a:ext cx="3374" cy="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Rectangle 23"/>
            <p:cNvSpPr>
              <a:spLocks noChangeArrowheads="1"/>
            </p:cNvSpPr>
            <p:nvPr/>
          </p:nvSpPr>
          <p:spPr bwMode="auto">
            <a:xfrm>
              <a:off x="7376" y="1440"/>
              <a:ext cx="544" cy="6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8" name="Rectangle 24"/>
            <p:cNvSpPr>
              <a:spLocks noChangeArrowheads="1"/>
            </p:cNvSpPr>
            <p:nvPr/>
          </p:nvSpPr>
          <p:spPr bwMode="auto">
            <a:xfrm>
              <a:off x="7376" y="2018"/>
              <a:ext cx="136" cy="7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9" name="Rectangle 25"/>
            <p:cNvSpPr>
              <a:spLocks noChangeArrowheads="1"/>
            </p:cNvSpPr>
            <p:nvPr/>
          </p:nvSpPr>
          <p:spPr bwMode="auto">
            <a:xfrm>
              <a:off x="7512" y="1984"/>
              <a:ext cx="20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04" name="Oval 28"/>
          <p:cNvSpPr>
            <a:spLocks noChangeArrowheads="1"/>
          </p:cNvSpPr>
          <p:nvPr/>
        </p:nvSpPr>
        <p:spPr bwMode="auto">
          <a:xfrm>
            <a:off x="7620000" y="6324600"/>
            <a:ext cx="439738" cy="473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4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và nói tên các con vật có trong hình.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 nào là hoang dã, con nào là vật nuôi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P1020052"/>
          <p:cNvPicPr>
            <a:picLocks noChangeAspect="1" noChangeArrowheads="1"/>
          </p:cNvPicPr>
          <p:nvPr/>
        </p:nvPicPr>
        <p:blipFill>
          <a:blip r:embed="rId2">
            <a:lum bright="6000" contrast="66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1143000" y="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tên và nêu ích lợi của một số con vật trong hình?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2286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tập: Tự nhiên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môi trường bị xâm hại ảnh hưởng đến cuộc sống loài cây, con vật.</a:t>
            </a:r>
            <a:r>
              <a:rPr lang="en-US" sz="1800" b="1">
                <a:solidFill>
                  <a:srgbClr val="FFFF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800" b="1">
              <a:solidFill>
                <a:srgbClr val="FFFF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6" descr="o nhiem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o nhiem b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958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o nhiem d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pha rung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0" y="2209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30230274_Pharung229408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2971800" y="2209800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30230274_Pharung4294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2098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373938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đúng!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330325" y="1784350"/>
            <a:ext cx="581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2590800"/>
            <a:ext cx="868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Các cây nào có thể sống vừa cạn vừa nước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67818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Cây đước,cây phượng, cây mít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09600" y="3505200"/>
            <a:ext cx="6781800" cy="588963"/>
          </a:xfrm>
          <a:prstGeom prst="rect">
            <a:avLst/>
          </a:prstGeom>
          <a:gradFill rotWithShape="1">
            <a:gsLst>
              <a:gs pos="0">
                <a:srgbClr val="BAFCAA"/>
              </a:gs>
              <a:gs pos="50000">
                <a:srgbClr val="FFFFCD"/>
              </a:gs>
              <a:gs pos="100000">
                <a:srgbClr val="BAFCAA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>
                <a:solidFill>
                  <a:srgbClr val="DC1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Rau muống,hoa sen,cây tràm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09600" y="4114800"/>
            <a:ext cx="6781800" cy="588963"/>
          </a:xfrm>
          <a:prstGeom prst="rect">
            <a:avLst/>
          </a:prstGeom>
          <a:gradFill rotWithShape="1">
            <a:gsLst>
              <a:gs pos="0">
                <a:srgbClr val="B9FDB9"/>
              </a:gs>
              <a:gs pos="50000">
                <a:srgbClr val="FFFFCD"/>
              </a:gs>
              <a:gs pos="100000">
                <a:srgbClr val="B9FDB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Rau muống,cây đước,cây tràm</a:t>
            </a:r>
          </a:p>
        </p:txBody>
      </p:sp>
      <p:sp>
        <p:nvSpPr>
          <p:cNvPr id="46090" name="Cloud"/>
          <p:cNvSpPr>
            <a:spLocks noChangeAspect="1" noEditPoints="1" noChangeArrowheads="1"/>
          </p:cNvSpPr>
          <p:nvPr/>
        </p:nvSpPr>
        <p:spPr bwMode="auto">
          <a:xfrm>
            <a:off x="1676400" y="1600200"/>
            <a:ext cx="5297488" cy="881063"/>
          </a:xfrm>
          <a:custGeom>
            <a:avLst/>
            <a:gdLst>
              <a:gd name="T0" fmla="*/ 16432 w 21600"/>
              <a:gd name="T1" fmla="*/ 440532 h 21600"/>
              <a:gd name="T2" fmla="*/ 2648744 w 21600"/>
              <a:gd name="T3" fmla="*/ 880125 h 21600"/>
              <a:gd name="T4" fmla="*/ 5293073 w 21600"/>
              <a:gd name="T5" fmla="*/ 440532 h 21600"/>
              <a:gd name="T6" fmla="*/ 2648744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6FDA1"/>
          </a:solidFill>
          <a:ln w="9525">
            <a:solidFill>
              <a:srgbClr val="66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46091" name="Cloud"/>
          <p:cNvSpPr>
            <a:spLocks noChangeAspect="1" noEditPoints="1" noChangeArrowheads="1"/>
          </p:cNvSpPr>
          <p:nvPr/>
        </p:nvSpPr>
        <p:spPr bwMode="auto">
          <a:xfrm>
            <a:off x="1371600" y="1600200"/>
            <a:ext cx="5813425" cy="876300"/>
          </a:xfrm>
          <a:custGeom>
            <a:avLst/>
            <a:gdLst>
              <a:gd name="T0" fmla="*/ 18032 w 21600"/>
              <a:gd name="T1" fmla="*/ 438150 h 21600"/>
              <a:gd name="T2" fmla="*/ 2906713 w 21600"/>
              <a:gd name="T3" fmla="*/ 875367 h 21600"/>
              <a:gd name="T4" fmla="*/ 5808580 w 21600"/>
              <a:gd name="T5" fmla="*/ 438150 h 21600"/>
              <a:gd name="T6" fmla="*/ 2906713 w 21600"/>
              <a:gd name="T7" fmla="*/ 50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</p:childTnLst>
        </p:cTn>
      </p:par>
    </p:tnLst>
    <p:bldLst>
      <p:bldP spid="46084" grpId="0" animBg="1"/>
      <p:bldP spid="46084" grpId="1" animBg="1"/>
      <p:bldP spid="46085" grpId="0"/>
      <p:bldP spid="46086" grpId="0"/>
      <p:bldP spid="46087" grpId="0" animBg="1"/>
      <p:bldP spid="46087" grpId="1" animBg="1"/>
      <p:bldP spid="46088" grpId="0" animBg="1"/>
      <p:bldP spid="46089" grpId="0" animBg="1"/>
      <p:bldP spid="46089" grpId="1" animBg="1"/>
      <p:bldP spid="46090" grpId="0" animBg="1"/>
      <p:bldP spid="46090" grpId="1" animBg="1"/>
      <p:bldP spid="46090" grpId="2" animBg="1"/>
      <p:bldP spid="46090" grpId="3" animBg="1"/>
      <p:bldP spid="46090" grpId="4" animBg="1"/>
      <p:bldP spid="46090" grpId="5" animBg="1"/>
      <p:bldP spid="46091" grpId="0" animBg="1"/>
      <p:bldP spid="46091" grpId="1" animBg="1"/>
      <p:bldP spid="46091" grpId="2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602</TotalTime>
  <Words>475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MSTTPC1</cp:lastModifiedBy>
  <cp:revision>97</cp:revision>
  <dcterms:created xsi:type="dcterms:W3CDTF">2011-03-08T10:44:42Z</dcterms:created>
  <dcterms:modified xsi:type="dcterms:W3CDTF">2020-06-08T02:26:05Z</dcterms:modified>
</cp:coreProperties>
</file>