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91" r:id="rId3"/>
    <p:sldId id="289" r:id="rId4"/>
    <p:sldId id="280" r:id="rId5"/>
    <p:sldId id="261" r:id="rId6"/>
    <p:sldId id="262" r:id="rId7"/>
    <p:sldId id="276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u="sng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u="sng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u="sng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u="sng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u="sng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u="sng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u="sng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u="sng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u="sng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CC0099"/>
    <a:srgbClr val="006600"/>
    <a:srgbClr val="9900CC"/>
    <a:srgbClr val="FFFF00"/>
    <a:srgbClr val="FF0000"/>
    <a:srgbClr val="6262D8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595" autoAdjust="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C9EB43-97DD-40E0-80A5-5E0484459D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3CB527-1E34-4CC5-81DD-6A9C888B74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5CA445-94BA-4F49-B766-C271916A74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70A08-91C9-43D4-B5F1-BEC4D3D605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343DD4-467D-44E5-AF6F-C25E64F6BF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39607D-B203-4EE5-890E-7571C7F579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75EE1D-F871-4D9D-B668-EB639FB427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3E76CC-7FC0-489C-90D0-1E03EA52AC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C2FAF2-52E9-4030-B8DE-BDA500F266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441525-17F1-4268-8147-7D12877117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BEE577-2CA5-4B7F-8F54-8A51B9EB9D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921FBB-B555-4570-9DFE-82513ECFE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u="none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u="none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u="none"/>
            </a:lvl1pPr>
          </a:lstStyle>
          <a:p>
            <a:pPr>
              <a:defRPr/>
            </a:pPr>
            <a:fld id="{01F22EAC-4458-4A51-9F42-8AE8C68249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2987675" y="692150"/>
            <a:ext cx="3240088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>
                <a:solidFill>
                  <a:schemeClr val="bg1"/>
                </a:solidFill>
                <a:latin typeface="+mn-lt"/>
              </a:rPr>
              <a:t>Bài MỚI:</a:t>
            </a:r>
          </a:p>
        </p:txBody>
      </p:sp>
      <p:pic>
        <p:nvPicPr>
          <p:cNvPr id="2051" name="Picture 5" descr="sky2[1]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81400" y="0"/>
            <a:ext cx="5562600" cy="87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6" descr="bflower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6096000"/>
            <a:ext cx="1143000" cy="103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7" descr="bflower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95400" y="6096000"/>
            <a:ext cx="1143000" cy="103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8" descr="bflower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2200" y="6172200"/>
            <a:ext cx="1143000" cy="103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9" descr="bflower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05200" y="6096000"/>
            <a:ext cx="1143000" cy="103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10" descr="bflower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48200" y="6096000"/>
            <a:ext cx="1143000" cy="103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11" descr="bflower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91200" y="6096000"/>
            <a:ext cx="1143000" cy="103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12" descr="bflower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00" y="6019800"/>
            <a:ext cx="1143000" cy="103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13" descr="bflower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01000" y="6096000"/>
            <a:ext cx="1143000" cy="103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228600" y="2205038"/>
            <a:ext cx="8915400" cy="332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 b="1" u="none">
                <a:solidFill>
                  <a:srgbClr val="0000FF"/>
                </a:solidFill>
                <a:latin typeface="+mn-lt"/>
              </a:rPr>
              <a:t>Từ trái nghĩa.</a:t>
            </a:r>
          </a:p>
          <a:p>
            <a:pPr algn="ctr">
              <a:spcBef>
                <a:spcPct val="50000"/>
              </a:spcBef>
            </a:pPr>
            <a:r>
              <a:rPr lang="en-US" sz="6000" b="1" u="none">
                <a:solidFill>
                  <a:srgbClr val="0000FF"/>
                </a:solidFill>
                <a:latin typeface="+mn-lt"/>
              </a:rPr>
              <a:t>Mở rộng vốn từ:từ ngữ chỉ nghề nghiệp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5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0" y="3357563"/>
            <a:ext cx="914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149475" indent="-2149475" algn="ctr">
              <a:spcBef>
                <a:spcPct val="50000"/>
              </a:spcBef>
            </a:pPr>
            <a:r>
              <a:rPr lang="en-US" sz="4000" b="1" u="none">
                <a:solidFill>
                  <a:srgbClr val="FF0000"/>
                </a:solidFill>
                <a:latin typeface="+mn-lt"/>
              </a:rPr>
              <a:t>   2:Từ ngữ chỉ nghề nghiệp</a:t>
            </a: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1331913" y="3357563"/>
            <a:ext cx="6624637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8000" b="1" u="none">
              <a:solidFill>
                <a:srgbClr val="FF0000"/>
              </a:solidFill>
              <a:latin typeface="+mn-lt"/>
            </a:endParaRPr>
          </a:p>
        </p:txBody>
      </p:sp>
      <p:grpSp>
        <p:nvGrpSpPr>
          <p:cNvPr id="3076" name="Group 4"/>
          <p:cNvGrpSpPr>
            <a:grpSpLocks/>
          </p:cNvGrpSpPr>
          <p:nvPr/>
        </p:nvGrpSpPr>
        <p:grpSpPr bwMode="auto">
          <a:xfrm>
            <a:off x="0" y="5734050"/>
            <a:ext cx="9144000" cy="1349375"/>
            <a:chOff x="0" y="3648"/>
            <a:chExt cx="5760" cy="850"/>
          </a:xfrm>
        </p:grpSpPr>
        <p:pic>
          <p:nvPicPr>
            <p:cNvPr id="3081" name="Picture 5" descr="fmlovegarden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840" y="3648"/>
              <a:ext cx="960" cy="8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82" name="Picture 6" descr="fmlovegarden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800" y="3648"/>
              <a:ext cx="960" cy="8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83" name="Picture 7" descr="fmlovegarden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880" y="3648"/>
              <a:ext cx="960" cy="8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84" name="Picture 8" descr="fmlovegarden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920" y="3648"/>
              <a:ext cx="960" cy="8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85" name="Picture 9" descr="fmlovegarden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960" y="3648"/>
              <a:ext cx="960" cy="8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86" name="Picture 10" descr="fmlovegarden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3648"/>
              <a:ext cx="960" cy="8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3077" name="Picture 11" descr="3d bird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31913" y="333375"/>
            <a:ext cx="1905000" cy="91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12" descr="3d bird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95963" y="188913"/>
            <a:ext cx="1905000" cy="91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9" name="Text Box 13"/>
          <p:cNvSpPr txBox="1">
            <a:spLocks noChangeArrowheads="1"/>
          </p:cNvSpPr>
          <p:nvPr/>
        </p:nvSpPr>
        <p:spPr bwMode="auto">
          <a:xfrm>
            <a:off x="0" y="620713"/>
            <a:ext cx="914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149475" indent="-2149475" algn="ctr">
              <a:spcBef>
                <a:spcPct val="50000"/>
              </a:spcBef>
            </a:pPr>
            <a:r>
              <a:rPr lang="en-US" sz="4000" b="1" u="none">
                <a:solidFill>
                  <a:schemeClr val="accent2"/>
                </a:solidFill>
                <a:latin typeface="+mn-lt"/>
              </a:rPr>
              <a:t>CÁC HOẠT ĐỘNG</a:t>
            </a:r>
          </a:p>
        </p:txBody>
      </p:sp>
      <p:sp>
        <p:nvSpPr>
          <p:cNvPr id="3080" name="Text Box 2"/>
          <p:cNvSpPr txBox="1">
            <a:spLocks noChangeArrowheads="1"/>
          </p:cNvSpPr>
          <p:nvPr/>
        </p:nvSpPr>
        <p:spPr bwMode="auto">
          <a:xfrm>
            <a:off x="-1071563" y="2000250"/>
            <a:ext cx="9144001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149475" indent="-2149475" algn="ctr">
              <a:spcBef>
                <a:spcPct val="50000"/>
              </a:spcBef>
            </a:pPr>
            <a:r>
              <a:rPr lang="en-US" sz="4000" b="1" u="none">
                <a:solidFill>
                  <a:srgbClr val="FF0000"/>
                </a:solidFill>
                <a:latin typeface="+mn-lt"/>
              </a:rPr>
              <a:t>  1:Từ trái nghĩa</a:t>
            </a:r>
          </a:p>
        </p:txBody>
      </p:sp>
    </p:spTree>
  </p:cSld>
  <p:clrMapOvr>
    <a:masterClrMapping/>
  </p:clrMapOvr>
  <p:transition spd="med">
    <p:cover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3"/>
          <p:cNvSpPr txBox="1">
            <a:spLocks noChangeArrowheads="1"/>
          </p:cNvSpPr>
          <p:nvPr/>
        </p:nvSpPr>
        <p:spPr bwMode="auto">
          <a:xfrm>
            <a:off x="971550" y="1557338"/>
            <a:ext cx="703580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149475" indent="-2149475" algn="ctr">
              <a:spcBef>
                <a:spcPct val="50000"/>
              </a:spcBef>
            </a:pPr>
            <a:r>
              <a:rPr lang="en-US" sz="3600" b="1" u="none">
                <a:solidFill>
                  <a:srgbClr val="FF0000"/>
                </a:solidFill>
                <a:latin typeface="+mn-lt"/>
              </a:rPr>
              <a:t>   </a:t>
            </a:r>
            <a:r>
              <a:rPr lang="en-US" sz="6600" b="1" u="none">
                <a:solidFill>
                  <a:srgbClr val="FF0000"/>
                </a:solidFill>
                <a:latin typeface="+mn-lt"/>
              </a:rPr>
              <a:t>Hoạt </a:t>
            </a:r>
            <a:r>
              <a:rPr lang="vi-VN" sz="6600" b="1" u="none">
                <a:solidFill>
                  <a:srgbClr val="FF0000"/>
                </a:solidFill>
                <a:latin typeface="+mn-lt"/>
              </a:rPr>
              <a:t>đ</a:t>
            </a:r>
            <a:r>
              <a:rPr lang="en-US" sz="6600" b="1" u="none">
                <a:solidFill>
                  <a:srgbClr val="FF0000"/>
                </a:solidFill>
                <a:latin typeface="+mn-lt"/>
              </a:rPr>
              <a:t>ộng 1:</a:t>
            </a:r>
            <a:endParaRPr lang="en-US" sz="6600" b="1" u="none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4099" name="Rectangle 4"/>
          <p:cNvSpPr>
            <a:spLocks noChangeArrowheads="1"/>
          </p:cNvSpPr>
          <p:nvPr/>
        </p:nvSpPr>
        <p:spPr bwMode="auto">
          <a:xfrm>
            <a:off x="1331913" y="3068638"/>
            <a:ext cx="6624637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8000" b="1" u="none">
                <a:solidFill>
                  <a:srgbClr val="FF0000"/>
                </a:solidFill>
                <a:latin typeface="+mn-lt"/>
              </a:rPr>
              <a:t>Từ trái nghĩa</a:t>
            </a:r>
          </a:p>
        </p:txBody>
      </p:sp>
      <p:grpSp>
        <p:nvGrpSpPr>
          <p:cNvPr id="4100" name="Group 5"/>
          <p:cNvGrpSpPr>
            <a:grpSpLocks/>
          </p:cNvGrpSpPr>
          <p:nvPr/>
        </p:nvGrpSpPr>
        <p:grpSpPr bwMode="auto">
          <a:xfrm>
            <a:off x="0" y="5734050"/>
            <a:ext cx="9144000" cy="1349375"/>
            <a:chOff x="0" y="3648"/>
            <a:chExt cx="5760" cy="850"/>
          </a:xfrm>
        </p:grpSpPr>
        <p:pic>
          <p:nvPicPr>
            <p:cNvPr id="4103" name="Picture 6" descr="fmlovegarden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840" y="3648"/>
              <a:ext cx="960" cy="8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4" name="Picture 7" descr="fmlovegarden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800" y="3648"/>
              <a:ext cx="960" cy="8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5" name="Picture 8" descr="fmlovegarden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880" y="3648"/>
              <a:ext cx="960" cy="8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6" name="Picture 9" descr="fmlovegarden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920" y="3648"/>
              <a:ext cx="960" cy="8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7" name="Picture 10" descr="fmlovegarden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960" y="3648"/>
              <a:ext cx="960" cy="8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8" name="Picture 11" descr="fmlovegarden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3648"/>
              <a:ext cx="960" cy="8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4101" name="Picture 47" descr="3d bird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31913" y="333375"/>
            <a:ext cx="1905000" cy="91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48" descr="3d bird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95963" y="188913"/>
            <a:ext cx="1905000" cy="91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over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 descr="sky2[1]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313" y="0"/>
            <a:ext cx="5562600" cy="87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4" descr="bflower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021388"/>
            <a:ext cx="1143000" cy="103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5" descr="bflower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6096000"/>
            <a:ext cx="1143000" cy="103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6" descr="bflower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62200" y="6172200"/>
            <a:ext cx="1143000" cy="103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7" descr="bflower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5200" y="6096000"/>
            <a:ext cx="1143000" cy="103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Picture 8" descr="bflower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8200" y="6096000"/>
            <a:ext cx="1143000" cy="103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8" name="Picture 9" descr="bflower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91200" y="6096000"/>
            <a:ext cx="1143000" cy="103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9" name="Picture 10" descr="bflower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0" y="6019800"/>
            <a:ext cx="1143000" cy="103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0" name="Picture 11" descr="bflower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01000" y="6096000"/>
            <a:ext cx="1143000" cy="103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2834" name="Group 66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3439677621"/>
              </p:ext>
            </p:extLst>
          </p:nvPr>
        </p:nvGraphicFramePr>
        <p:xfrm>
          <a:off x="0" y="2357430"/>
          <a:ext cx="9010967" cy="3803904"/>
        </p:xfrm>
        <a:graphic>
          <a:graphicData uri="http://schemas.openxmlformats.org/drawingml/2006/table">
            <a:tbl>
              <a:tblPr/>
              <a:tblGrid>
                <a:gridCol w="4251323"/>
                <a:gridCol w="4759644"/>
              </a:tblGrid>
              <a:tr h="500066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j-lt"/>
                          <a:cs typeface="Arial" charset="0"/>
                        </a:rPr>
                        <a:t>  Những con bê cái</a:t>
                      </a: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j-lt"/>
                          <a:cs typeface="Arial" charset="0"/>
                        </a:rPr>
                        <a:t>Những con bê đực </a:t>
                      </a: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</a:tr>
              <a:tr h="27432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charset="0"/>
                        </a:rPr>
                        <a:t> - như những em bé gái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charset="0"/>
                        </a:rPr>
                        <a:t> - rụt rè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charset="0"/>
                        </a:rPr>
                        <a:t> - ăn nhỏ nhẹ ,từ tốn    </a:t>
                      </a: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charset="0"/>
                        </a:rPr>
                        <a:t>như những </a:t>
                      </a:r>
                      <a:r>
                        <a:rPr lang="en-US" sz="3200" u="none" smtClean="0">
                          <a:solidFill>
                            <a:schemeClr val="tx1">
                              <a:alpha val="40000"/>
                            </a:schemeClr>
                          </a:solidFill>
                        </a:rPr>
                        <a:t>……………</a:t>
                      </a: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lang="en-US" sz="3200" u="none" smtClean="0">
                          <a:solidFill>
                            <a:schemeClr val="tx1">
                              <a:alpha val="40000"/>
                            </a:schemeClr>
                          </a:solidFill>
                        </a:rPr>
                        <a:t>…………………………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charset="0"/>
                        </a:rPr>
                        <a:t>ăn</a:t>
                      </a:r>
                      <a:r>
                        <a:rPr lang="en-US" sz="3200" u="none" smtClean="0">
                          <a:solidFill>
                            <a:schemeClr val="tx1">
                              <a:alpha val="40000"/>
                            </a:schemeClr>
                          </a:solidFill>
                        </a:rPr>
                        <a:t>………………………</a:t>
                      </a: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5132" name="Text Box 45"/>
          <p:cNvSpPr txBox="1">
            <a:spLocks noChangeArrowheads="1"/>
          </p:cNvSpPr>
          <p:nvPr/>
        </p:nvSpPr>
        <p:spPr bwMode="auto">
          <a:xfrm>
            <a:off x="684213" y="1125538"/>
            <a:ext cx="828040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48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133" name="Rectangle 56"/>
          <p:cNvSpPr>
            <a:spLocks noChangeArrowheads="1"/>
          </p:cNvSpPr>
          <p:nvPr/>
        </p:nvSpPr>
        <p:spPr bwMode="auto">
          <a:xfrm>
            <a:off x="0" y="714375"/>
            <a:ext cx="91440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u="none">
                <a:solidFill>
                  <a:srgbClr val="FF0000"/>
                </a:solidFill>
                <a:latin typeface="+mn-lt"/>
              </a:rPr>
              <a:t>          </a:t>
            </a:r>
            <a:r>
              <a:rPr lang="en-US" u="none">
                <a:latin typeface="+mn-lt"/>
              </a:rPr>
              <a:t>1.Dựa theo nội dung bài </a:t>
            </a:r>
            <a:r>
              <a:rPr lang="en-US" b="1" u="none">
                <a:latin typeface="+mn-lt"/>
              </a:rPr>
              <a:t>Đàn bê của anh Hồ Giáo</a:t>
            </a:r>
            <a:r>
              <a:rPr lang="en-US" u="none">
                <a:latin typeface="+mn-lt"/>
              </a:rPr>
              <a:t> (sách Tiếng Việt 2,tập hai, trang 136 )tìm những từ trái nghĩa điền vào chỗ trống:</a:t>
            </a:r>
            <a:endParaRPr lang="en-US" b="1" u="none">
              <a:latin typeface="+mn-lt"/>
            </a:endParaRPr>
          </a:p>
        </p:txBody>
      </p:sp>
      <p:sp>
        <p:nvSpPr>
          <p:cNvPr id="5134" name="Rectangle 56"/>
          <p:cNvSpPr>
            <a:spLocks noChangeArrowheads="1"/>
          </p:cNvSpPr>
          <p:nvPr/>
        </p:nvSpPr>
        <p:spPr bwMode="auto">
          <a:xfrm>
            <a:off x="-1500188" y="2000250"/>
            <a:ext cx="96440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b="1" u="none">
              <a:latin typeface="+mn-lt"/>
            </a:endParaRPr>
          </a:p>
        </p:txBody>
      </p:sp>
      <p:sp>
        <p:nvSpPr>
          <p:cNvPr id="31" name="Rectangle 56"/>
          <p:cNvSpPr>
            <a:spLocks noChangeArrowheads="1"/>
          </p:cNvSpPr>
          <p:nvPr/>
        </p:nvSpPr>
        <p:spPr bwMode="auto">
          <a:xfrm>
            <a:off x="5214938" y="5500688"/>
            <a:ext cx="33575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u="none">
                <a:latin typeface="+mn-lt"/>
                <a:cs typeface="Arial" charset="0"/>
              </a:rPr>
              <a:t>ào ào ,ngốn ngấu</a:t>
            </a:r>
            <a:endParaRPr lang="en-US" b="1" u="none">
              <a:latin typeface="+mn-lt"/>
            </a:endParaRPr>
          </a:p>
        </p:txBody>
      </p:sp>
      <p:sp>
        <p:nvSpPr>
          <p:cNvPr id="32" name="Rectangle 56"/>
          <p:cNvSpPr>
            <a:spLocks noChangeArrowheads="1"/>
          </p:cNvSpPr>
          <p:nvPr/>
        </p:nvSpPr>
        <p:spPr bwMode="auto">
          <a:xfrm>
            <a:off x="4572000" y="4357688"/>
            <a:ext cx="43576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fontAlgn="t">
              <a:spcBef>
                <a:spcPct val="20000"/>
              </a:spcBef>
            </a:pPr>
            <a:r>
              <a:rPr lang="en-US" u="none">
                <a:latin typeface="+mn-lt"/>
                <a:cs typeface="Arial" charset="0"/>
              </a:rPr>
              <a:t>mạnh dạn,tinh nghịch</a:t>
            </a:r>
          </a:p>
        </p:txBody>
      </p:sp>
      <p:sp>
        <p:nvSpPr>
          <p:cNvPr id="35" name="Rectangle 56"/>
          <p:cNvSpPr>
            <a:spLocks noChangeArrowheads="1"/>
          </p:cNvSpPr>
          <p:nvPr/>
        </p:nvSpPr>
        <p:spPr bwMode="auto">
          <a:xfrm>
            <a:off x="6786563" y="3214688"/>
            <a:ext cx="121443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fontAlgn="t">
              <a:spcBef>
                <a:spcPct val="20000"/>
              </a:spcBef>
            </a:pPr>
            <a:r>
              <a:rPr lang="en-US" u="none">
                <a:latin typeface="+mn-lt"/>
                <a:cs typeface="Arial" charset="0"/>
              </a:rPr>
              <a:t>bé trai</a:t>
            </a:r>
          </a:p>
        </p:txBody>
      </p:sp>
    </p:spTree>
  </p:cSld>
  <p:clrMapOvr>
    <a:masterClrMapping/>
  </p:clrMapOvr>
  <p:transition spd="med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3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0" y="285728"/>
            <a:ext cx="9324975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1082675">
              <a:spcBef>
                <a:spcPct val="50000"/>
              </a:spcBef>
              <a:defRPr/>
            </a:pPr>
            <a:r>
              <a:rPr lang="en-US" sz="3600" u="none">
                <a:solidFill>
                  <a:srgbClr val="FF0066"/>
                </a:solidFill>
                <a:latin typeface="+mn-lt"/>
              </a:rPr>
              <a:t>2.Hãy giải nghĩa từng từ dưới đây bằng từ</a:t>
            </a:r>
          </a:p>
          <a:p>
            <a:pPr indent="1082675">
              <a:spcBef>
                <a:spcPct val="50000"/>
              </a:spcBef>
              <a:defRPr/>
            </a:pPr>
            <a:r>
              <a:rPr lang="en-US" sz="3600" u="none">
                <a:solidFill>
                  <a:srgbClr val="FF0066"/>
                </a:solidFill>
                <a:latin typeface="+mn-lt"/>
              </a:rPr>
              <a:t>trái nghĩa với nó rồi điền vào chỗ trống .</a:t>
            </a:r>
          </a:p>
          <a:p>
            <a:pPr indent="1082675">
              <a:spcBef>
                <a:spcPct val="50000"/>
              </a:spcBef>
              <a:defRPr/>
            </a:pPr>
            <a:r>
              <a:rPr lang="en-US" sz="3600" u="none">
                <a:solidFill>
                  <a:schemeClr val="tx2"/>
                </a:solidFill>
                <a:latin typeface="+mn-lt"/>
              </a:rPr>
              <a:t>M:</a:t>
            </a:r>
            <a:r>
              <a:rPr lang="en-US" sz="3600" u="none">
                <a:solidFill>
                  <a:srgbClr val="9900CC"/>
                </a:solidFill>
                <a:latin typeface="+mn-lt"/>
              </a:rPr>
              <a:t>Trẻ con</a:t>
            </a:r>
            <a:r>
              <a:rPr lang="en-US" sz="3600" u="none">
                <a:solidFill>
                  <a:schemeClr val="tx2"/>
                </a:solidFill>
                <a:latin typeface="+mn-lt"/>
              </a:rPr>
              <a:t>      trái nghĩa với    </a:t>
            </a:r>
            <a:r>
              <a:rPr lang="en-US" sz="3600" u="none">
                <a:solidFill>
                  <a:srgbClr val="9900CC"/>
                </a:solidFill>
                <a:latin typeface="+mn-lt"/>
              </a:rPr>
              <a:t>người lớn</a:t>
            </a:r>
            <a:r>
              <a:rPr lang="en-US" sz="3600" u="none">
                <a:solidFill>
                  <a:schemeClr val="tx2"/>
                </a:solidFill>
                <a:latin typeface="+mn-lt"/>
              </a:rPr>
              <a:t>.</a:t>
            </a:r>
          </a:p>
          <a:p>
            <a:pPr indent="1082675">
              <a:spcBef>
                <a:spcPct val="50000"/>
              </a:spcBef>
              <a:defRPr/>
            </a:pPr>
            <a:r>
              <a:rPr lang="en-US" sz="3600" u="none">
                <a:solidFill>
                  <a:schemeClr val="tx2"/>
                </a:solidFill>
                <a:latin typeface="+mn-lt"/>
              </a:rPr>
              <a:t>a)</a:t>
            </a:r>
            <a:r>
              <a:rPr lang="en-US" sz="3600" u="none">
                <a:solidFill>
                  <a:srgbClr val="9900CC"/>
                </a:solidFill>
                <a:latin typeface="+mn-lt"/>
              </a:rPr>
              <a:t>Cuối cùng</a:t>
            </a:r>
            <a:r>
              <a:rPr lang="en-US" sz="3600" u="none">
                <a:solidFill>
                  <a:schemeClr val="tx1">
                    <a:alpha val="59000"/>
                  </a:schemeClr>
                </a:solidFill>
                <a:latin typeface="+mn-lt"/>
              </a:rPr>
              <a:t>…………………………….</a:t>
            </a:r>
          </a:p>
          <a:p>
            <a:pPr indent="1082675">
              <a:spcBef>
                <a:spcPct val="50000"/>
              </a:spcBef>
              <a:defRPr/>
            </a:pPr>
            <a:r>
              <a:rPr lang="en-US" sz="3600" u="none">
                <a:solidFill>
                  <a:schemeClr val="tx2"/>
                </a:solidFill>
                <a:latin typeface="+mn-lt"/>
              </a:rPr>
              <a:t>b)</a:t>
            </a:r>
            <a:r>
              <a:rPr lang="en-US" sz="3600" u="none">
                <a:solidFill>
                  <a:srgbClr val="9900CC"/>
                </a:solidFill>
                <a:latin typeface="+mn-lt"/>
              </a:rPr>
              <a:t>Xuất hiện</a:t>
            </a:r>
            <a:r>
              <a:rPr lang="en-US" sz="3600" u="none">
                <a:latin typeface="+mn-lt"/>
              </a:rPr>
              <a:t> </a:t>
            </a:r>
            <a:r>
              <a:rPr lang="en-US" sz="3600" u="none">
                <a:solidFill>
                  <a:schemeClr val="tx1">
                    <a:alpha val="59000"/>
                  </a:schemeClr>
                </a:solidFill>
                <a:latin typeface="+mn-lt"/>
              </a:rPr>
              <a:t>…………………………….</a:t>
            </a:r>
          </a:p>
          <a:p>
            <a:pPr indent="1082675">
              <a:spcBef>
                <a:spcPct val="50000"/>
              </a:spcBef>
              <a:defRPr/>
            </a:pPr>
            <a:r>
              <a:rPr lang="en-US" sz="3600" u="none">
                <a:solidFill>
                  <a:schemeClr val="tx2"/>
                </a:solidFill>
                <a:latin typeface="+mn-lt"/>
              </a:rPr>
              <a:t>c)</a:t>
            </a:r>
            <a:r>
              <a:rPr lang="en-US" sz="3600" u="none">
                <a:solidFill>
                  <a:srgbClr val="9900CC"/>
                </a:solidFill>
                <a:latin typeface="+mn-lt"/>
              </a:rPr>
              <a:t>Bình tĩnh</a:t>
            </a:r>
            <a:r>
              <a:rPr lang="en-US" sz="3600" u="none">
                <a:latin typeface="+mn-lt"/>
              </a:rPr>
              <a:t> </a:t>
            </a:r>
            <a:r>
              <a:rPr lang="en-US" sz="3600" u="none">
                <a:solidFill>
                  <a:schemeClr val="tx1">
                    <a:alpha val="40000"/>
                  </a:schemeClr>
                </a:solidFill>
                <a:latin typeface="+mn-lt"/>
              </a:rPr>
              <a:t>…………………………….</a:t>
            </a:r>
          </a:p>
        </p:txBody>
      </p:sp>
      <p:grpSp>
        <p:nvGrpSpPr>
          <p:cNvPr id="6147" name="Group 6"/>
          <p:cNvGrpSpPr>
            <a:grpSpLocks/>
          </p:cNvGrpSpPr>
          <p:nvPr/>
        </p:nvGrpSpPr>
        <p:grpSpPr bwMode="auto">
          <a:xfrm>
            <a:off x="0" y="5734050"/>
            <a:ext cx="9144000" cy="1349375"/>
            <a:chOff x="0" y="3648"/>
            <a:chExt cx="5760" cy="850"/>
          </a:xfrm>
        </p:grpSpPr>
        <p:pic>
          <p:nvPicPr>
            <p:cNvPr id="6151" name="Picture 7" descr="fmlovegarden[1]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840" y="3648"/>
              <a:ext cx="960" cy="8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2" name="Picture 8" descr="fmlovegarden[1]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800" y="3648"/>
              <a:ext cx="960" cy="8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3" name="Picture 9" descr="fmlovegarden[1]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80" y="3648"/>
              <a:ext cx="960" cy="8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4" name="Picture 10" descr="fmlovegarden[1]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920" y="3648"/>
              <a:ext cx="960" cy="8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5" name="Picture 11" descr="fmlovegarden[1]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960" y="3648"/>
              <a:ext cx="960" cy="8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6" name="Picture 12" descr="fmlovegarden[1]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3648"/>
              <a:ext cx="960" cy="8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2" name="Rectangle 56"/>
          <p:cNvSpPr>
            <a:spLocks noChangeArrowheads="1"/>
          </p:cNvSpPr>
          <p:nvPr/>
        </p:nvSpPr>
        <p:spPr bwMode="auto">
          <a:xfrm>
            <a:off x="3786188" y="2786063"/>
            <a:ext cx="4786312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fontAlgn="t">
              <a:spcBef>
                <a:spcPct val="20000"/>
              </a:spcBef>
            </a:pPr>
            <a:r>
              <a:rPr lang="en-US" sz="3400" u="none">
                <a:solidFill>
                  <a:schemeClr val="tx2"/>
                </a:solidFill>
                <a:latin typeface="+mn-lt"/>
              </a:rPr>
              <a:t>trái nghĩa với    </a:t>
            </a:r>
            <a:r>
              <a:rPr lang="en-US" sz="3400" u="none">
                <a:solidFill>
                  <a:srgbClr val="9900CC"/>
                </a:solidFill>
                <a:latin typeface="+mn-lt"/>
              </a:rPr>
              <a:t>đầu tiên.</a:t>
            </a:r>
            <a:endParaRPr lang="en-US" sz="3400" u="none">
              <a:latin typeface="+mn-lt"/>
              <a:cs typeface="Arial" charset="0"/>
            </a:endParaRPr>
          </a:p>
        </p:txBody>
      </p:sp>
      <p:sp>
        <p:nvSpPr>
          <p:cNvPr id="13" name="Rectangle 56"/>
          <p:cNvSpPr>
            <a:spLocks noChangeArrowheads="1"/>
          </p:cNvSpPr>
          <p:nvPr/>
        </p:nvSpPr>
        <p:spPr bwMode="auto">
          <a:xfrm>
            <a:off x="3786188" y="3643313"/>
            <a:ext cx="6500812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fontAlgn="t">
              <a:spcBef>
                <a:spcPct val="20000"/>
              </a:spcBef>
            </a:pPr>
            <a:r>
              <a:rPr lang="en-US" sz="3400" u="none">
                <a:solidFill>
                  <a:schemeClr val="tx2"/>
                </a:solidFill>
                <a:latin typeface="+mn-lt"/>
              </a:rPr>
              <a:t>trái nghĩa với    </a:t>
            </a:r>
            <a:r>
              <a:rPr lang="en-US" sz="3400" u="none">
                <a:solidFill>
                  <a:srgbClr val="9900CC"/>
                </a:solidFill>
                <a:latin typeface="+mn-lt"/>
              </a:rPr>
              <a:t>biến mất.</a:t>
            </a:r>
            <a:endParaRPr lang="en-US" sz="3400" u="none">
              <a:latin typeface="+mn-lt"/>
              <a:cs typeface="Arial" charset="0"/>
            </a:endParaRPr>
          </a:p>
        </p:txBody>
      </p:sp>
      <p:sp>
        <p:nvSpPr>
          <p:cNvPr id="14" name="Rectangle 56"/>
          <p:cNvSpPr>
            <a:spLocks noChangeArrowheads="1"/>
          </p:cNvSpPr>
          <p:nvPr/>
        </p:nvSpPr>
        <p:spPr bwMode="auto">
          <a:xfrm>
            <a:off x="3786188" y="4429125"/>
            <a:ext cx="5643562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fontAlgn="t">
              <a:spcBef>
                <a:spcPct val="20000"/>
              </a:spcBef>
            </a:pPr>
            <a:r>
              <a:rPr lang="en-US" sz="3400" u="none">
                <a:solidFill>
                  <a:schemeClr val="tx2"/>
                </a:solidFill>
                <a:latin typeface="+mn-lt"/>
              </a:rPr>
              <a:t>trái nghĩa với    </a:t>
            </a:r>
            <a:r>
              <a:rPr lang="en-US" sz="3400" u="none">
                <a:solidFill>
                  <a:srgbClr val="9900CC"/>
                </a:solidFill>
                <a:latin typeface="+mn-lt"/>
              </a:rPr>
              <a:t>nóng nảy.</a:t>
            </a:r>
            <a:endParaRPr lang="en-US" sz="3400" u="none">
              <a:latin typeface="+mn-lt"/>
              <a:cs typeface="Arial" charset="0"/>
            </a:endParaRPr>
          </a:p>
        </p:txBody>
      </p:sp>
    </p:spTree>
  </p:cSld>
  <p:clrMapOvr>
    <a:masterClrMapping/>
  </p:clrMapOvr>
  <p:transition spd="med"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0" y="1371600"/>
            <a:ext cx="914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sz="4000" u="none">
              <a:solidFill>
                <a:srgbClr val="FF0066"/>
              </a:solidFill>
              <a:latin typeface="+mn-lt"/>
            </a:endParaRP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395288" y="3357563"/>
            <a:ext cx="83058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800" b="1" u="none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Từ ngữ chỉ nghề nghiệp</a:t>
            </a:r>
          </a:p>
        </p:txBody>
      </p:sp>
      <p:pic>
        <p:nvPicPr>
          <p:cNvPr id="7172" name="Picture 4" descr="3d bird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05600" y="228600"/>
            <a:ext cx="1905000" cy="91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5" descr="3d bird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76400" y="0"/>
            <a:ext cx="1905000" cy="91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174" name="Group 6"/>
          <p:cNvGrpSpPr>
            <a:grpSpLocks/>
          </p:cNvGrpSpPr>
          <p:nvPr/>
        </p:nvGrpSpPr>
        <p:grpSpPr bwMode="auto">
          <a:xfrm>
            <a:off x="0" y="5734050"/>
            <a:ext cx="9144000" cy="1349375"/>
            <a:chOff x="0" y="3648"/>
            <a:chExt cx="5760" cy="850"/>
          </a:xfrm>
        </p:grpSpPr>
        <p:pic>
          <p:nvPicPr>
            <p:cNvPr id="7176" name="Picture 7" descr="fmlovegarden[1]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840" y="3648"/>
              <a:ext cx="960" cy="8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77" name="Picture 8" descr="fmlovegarden[1]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800" y="3648"/>
              <a:ext cx="960" cy="8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78" name="Picture 9" descr="fmlovegarden[1]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880" y="3648"/>
              <a:ext cx="960" cy="8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79" name="Picture 10" descr="fmlovegarden[1]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920" y="3648"/>
              <a:ext cx="960" cy="8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80" name="Picture 11" descr="fmlovegarden[1]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960" y="3648"/>
              <a:ext cx="960" cy="8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81" name="Picture 12" descr="fmlovegarden[1]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0" y="3648"/>
              <a:ext cx="960" cy="8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7175" name="Text Box 13"/>
          <p:cNvSpPr txBox="1">
            <a:spLocks noChangeArrowheads="1"/>
          </p:cNvSpPr>
          <p:nvPr/>
        </p:nvSpPr>
        <p:spPr bwMode="auto">
          <a:xfrm>
            <a:off x="971550" y="1196975"/>
            <a:ext cx="703580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149475" indent="-2149475" algn="ctr">
              <a:spcBef>
                <a:spcPct val="50000"/>
              </a:spcBef>
            </a:pPr>
            <a:r>
              <a:rPr lang="en-US" sz="3600" b="1" u="none">
                <a:solidFill>
                  <a:srgbClr val="FF0000"/>
                </a:solidFill>
                <a:latin typeface="+mn-lt"/>
              </a:rPr>
              <a:t>   </a:t>
            </a:r>
            <a:r>
              <a:rPr lang="en-US" sz="6600" b="1" u="none">
                <a:solidFill>
                  <a:srgbClr val="FF0000"/>
                </a:solidFill>
                <a:latin typeface="+mn-lt"/>
              </a:rPr>
              <a:t>Hoạt </a:t>
            </a:r>
            <a:r>
              <a:rPr lang="vi-VN" sz="6600" b="1" u="none">
                <a:solidFill>
                  <a:srgbClr val="FF0000"/>
                </a:solidFill>
                <a:latin typeface="+mn-lt"/>
              </a:rPr>
              <a:t>đ</a:t>
            </a:r>
            <a:r>
              <a:rPr lang="en-US" sz="6600" b="1" u="none">
                <a:solidFill>
                  <a:srgbClr val="FF0000"/>
                </a:solidFill>
                <a:latin typeface="+mn-lt"/>
              </a:rPr>
              <a:t>ộng 2:</a:t>
            </a:r>
            <a:endParaRPr lang="en-US" sz="6600" b="1" u="none">
              <a:solidFill>
                <a:schemeClr val="accent2"/>
              </a:solidFill>
              <a:latin typeface="+mn-lt"/>
            </a:endParaRPr>
          </a:p>
        </p:txBody>
      </p:sp>
    </p:spTree>
  </p:cSld>
  <p:clrMapOvr>
    <a:masterClrMapping/>
  </p:clrMapOvr>
  <p:transition spd="med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8"/>
          <p:cNvSpPr>
            <a:spLocks noChangeArrowheads="1"/>
          </p:cNvSpPr>
          <p:nvPr/>
        </p:nvSpPr>
        <p:spPr bwMode="auto">
          <a:xfrm>
            <a:off x="0" y="1484313"/>
            <a:ext cx="1928813" cy="52322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u="none">
                <a:solidFill>
                  <a:srgbClr val="FF0000"/>
                </a:solidFill>
                <a:latin typeface="+mn-lt"/>
              </a:rPr>
              <a:t>Công nhân</a:t>
            </a:r>
            <a:endParaRPr lang="en-US" sz="2800" b="1" u="none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8195" name="Text Box 9"/>
          <p:cNvSpPr txBox="1">
            <a:spLocks noChangeArrowheads="1"/>
          </p:cNvSpPr>
          <p:nvPr/>
        </p:nvSpPr>
        <p:spPr bwMode="auto">
          <a:xfrm>
            <a:off x="0" y="4786313"/>
            <a:ext cx="1714500" cy="523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u="none">
                <a:solidFill>
                  <a:srgbClr val="FF0000"/>
                </a:solidFill>
                <a:latin typeface="+mn-lt"/>
              </a:rPr>
              <a:t>Công an</a:t>
            </a:r>
            <a:endParaRPr lang="en-US" sz="2800" b="1" u="none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8196" name="Text Box 10"/>
          <p:cNvSpPr txBox="1">
            <a:spLocks noChangeArrowheads="1"/>
          </p:cNvSpPr>
          <p:nvPr/>
        </p:nvSpPr>
        <p:spPr bwMode="auto">
          <a:xfrm>
            <a:off x="0" y="2571750"/>
            <a:ext cx="1785938" cy="52322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u="none">
                <a:solidFill>
                  <a:srgbClr val="FF0000"/>
                </a:solidFill>
                <a:latin typeface="+mn-lt"/>
              </a:rPr>
              <a:t>Nông dân</a:t>
            </a:r>
            <a:endParaRPr lang="en-US" sz="2800" b="1" u="none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8197" name="Text Box 11"/>
          <p:cNvSpPr txBox="1">
            <a:spLocks noChangeArrowheads="1"/>
          </p:cNvSpPr>
          <p:nvPr/>
        </p:nvSpPr>
        <p:spPr bwMode="auto">
          <a:xfrm>
            <a:off x="0" y="3714750"/>
            <a:ext cx="1643063" cy="5286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u="none">
                <a:solidFill>
                  <a:srgbClr val="FF0000"/>
                </a:solidFill>
                <a:latin typeface="+mn-lt"/>
              </a:rPr>
              <a:t>Bác sĩ </a:t>
            </a:r>
            <a:endParaRPr lang="en-US" sz="2800" b="1" u="none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8198" name="Text Box 13"/>
          <p:cNvSpPr txBox="1">
            <a:spLocks noChangeArrowheads="1"/>
          </p:cNvSpPr>
          <p:nvPr/>
        </p:nvSpPr>
        <p:spPr bwMode="auto">
          <a:xfrm>
            <a:off x="0" y="5661025"/>
            <a:ext cx="1785938" cy="8921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600" b="1" u="none">
                <a:solidFill>
                  <a:srgbClr val="FF0000"/>
                </a:solidFill>
                <a:latin typeface="+mn-lt"/>
              </a:rPr>
              <a:t>Ng</a:t>
            </a:r>
            <a:r>
              <a:rPr lang="vi-VN" sz="2600" b="1" u="none">
                <a:solidFill>
                  <a:srgbClr val="FF0000"/>
                </a:solidFill>
                <a:latin typeface="+mn-lt"/>
              </a:rPr>
              <a:t>ư</a:t>
            </a:r>
            <a:r>
              <a:rPr lang="en-US" sz="2600" b="1" u="none">
                <a:solidFill>
                  <a:srgbClr val="FF0000"/>
                </a:solidFill>
                <a:latin typeface="+mn-lt"/>
              </a:rPr>
              <a:t>ời bán hàng </a:t>
            </a:r>
            <a:endParaRPr lang="en-US" sz="2600" b="1" u="none">
              <a:solidFill>
                <a:schemeClr val="accent2"/>
              </a:solidFill>
              <a:latin typeface="+mn-lt"/>
            </a:endParaRPr>
          </a:p>
        </p:txBody>
      </p:sp>
      <p:grpSp>
        <p:nvGrpSpPr>
          <p:cNvPr id="8199" name="Group 22"/>
          <p:cNvGrpSpPr>
            <a:grpSpLocks/>
          </p:cNvGrpSpPr>
          <p:nvPr/>
        </p:nvGrpSpPr>
        <p:grpSpPr bwMode="auto">
          <a:xfrm>
            <a:off x="-212725" y="357188"/>
            <a:ext cx="10113963" cy="1165225"/>
            <a:chOff x="436" y="898"/>
            <a:chExt cx="4667" cy="615"/>
          </a:xfrm>
        </p:grpSpPr>
        <p:sp>
          <p:nvSpPr>
            <p:cNvPr id="8210" name="Text Box 23"/>
            <p:cNvSpPr txBox="1">
              <a:spLocks noChangeArrowheads="1"/>
            </p:cNvSpPr>
            <p:nvPr/>
          </p:nvSpPr>
          <p:spPr bwMode="auto">
            <a:xfrm>
              <a:off x="436" y="898"/>
              <a:ext cx="4432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2149475" indent="-2149475" algn="ctr">
                <a:spcBef>
                  <a:spcPct val="50000"/>
                </a:spcBef>
              </a:pPr>
              <a:r>
                <a:rPr lang="en-US" sz="2600" b="1" u="none">
                  <a:solidFill>
                    <a:srgbClr val="CC0099"/>
                  </a:solidFill>
                  <a:latin typeface="+mn-lt"/>
                </a:rPr>
                <a:t>Nối mỗi từ chỉ người ở cột A với công việccủa người đó ở cột B</a:t>
              </a:r>
            </a:p>
          </p:txBody>
        </p:sp>
        <p:sp>
          <p:nvSpPr>
            <p:cNvPr id="8211" name="Rectangle 24"/>
            <p:cNvSpPr>
              <a:spLocks noChangeArrowheads="1"/>
            </p:cNvSpPr>
            <p:nvPr/>
          </p:nvSpPr>
          <p:spPr bwMode="auto">
            <a:xfrm>
              <a:off x="930" y="1207"/>
              <a:ext cx="4173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u="none">
                  <a:solidFill>
                    <a:schemeClr val="accent2"/>
                  </a:solidFill>
                  <a:latin typeface="+mn-lt"/>
                </a:rPr>
                <a:t>A                                          B</a:t>
              </a:r>
            </a:p>
          </p:txBody>
        </p:sp>
      </p:grpSp>
      <p:sp>
        <p:nvSpPr>
          <p:cNvPr id="8200" name="Text Box 25"/>
          <p:cNvSpPr txBox="1">
            <a:spLocks noChangeArrowheads="1"/>
          </p:cNvSpPr>
          <p:nvPr/>
        </p:nvSpPr>
        <p:spPr bwMode="auto">
          <a:xfrm>
            <a:off x="3714750" y="5000625"/>
            <a:ext cx="5429250" cy="89255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b="1" u="none">
                <a:solidFill>
                  <a:schemeClr val="accent2"/>
                </a:solidFill>
                <a:latin typeface="+mn-lt"/>
              </a:rPr>
              <a:t>Làm giấyviết,vải mặc,giàydép,bánh  kẹo,thuốc chữa bệnh,ô tô,máy cày…</a:t>
            </a:r>
          </a:p>
        </p:txBody>
      </p:sp>
      <p:sp>
        <p:nvSpPr>
          <p:cNvPr id="8201" name="Text Box 27"/>
          <p:cNvSpPr txBox="1">
            <a:spLocks noChangeArrowheads="1"/>
          </p:cNvSpPr>
          <p:nvPr/>
        </p:nvSpPr>
        <p:spPr bwMode="auto">
          <a:xfrm>
            <a:off x="3714750" y="2714625"/>
            <a:ext cx="5429250" cy="10715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sz="2600" b="1" u="none">
                <a:solidFill>
                  <a:schemeClr val="accent2"/>
                </a:solidFill>
                <a:latin typeface="+mn-lt"/>
              </a:rPr>
              <a:t>Chỉ đường, giữ trật tự làng xóm,phố phường;bảo vệ nhân </a:t>
            </a:r>
            <a:r>
              <a:rPr lang="en-US" sz="2600" b="1" u="none">
                <a:solidFill>
                  <a:srgbClr val="0000FF"/>
                </a:solidFill>
                <a:latin typeface="+mn-lt"/>
              </a:rPr>
              <a:t>dân,…</a:t>
            </a:r>
          </a:p>
        </p:txBody>
      </p:sp>
      <p:sp>
        <p:nvSpPr>
          <p:cNvPr id="8202" name="Text Box 28"/>
          <p:cNvSpPr txBox="1">
            <a:spLocks noChangeArrowheads="1"/>
          </p:cNvSpPr>
          <p:nvPr/>
        </p:nvSpPr>
        <p:spPr bwMode="auto">
          <a:xfrm>
            <a:off x="3714750" y="1571625"/>
            <a:ext cx="5429250" cy="9556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none">
                <a:solidFill>
                  <a:schemeClr val="accent2"/>
                </a:solidFill>
                <a:latin typeface="+mn-lt"/>
              </a:rPr>
              <a:t>Cấy lúa,trồng khoai ,nuôi lợn (heo) , thả cá,…</a:t>
            </a:r>
          </a:p>
        </p:txBody>
      </p:sp>
      <p:sp>
        <p:nvSpPr>
          <p:cNvPr id="8203" name="Text Box 29"/>
          <p:cNvSpPr txBox="1">
            <a:spLocks noChangeArrowheads="1"/>
          </p:cNvSpPr>
          <p:nvPr/>
        </p:nvSpPr>
        <p:spPr bwMode="auto">
          <a:xfrm>
            <a:off x="3714750" y="6072188"/>
            <a:ext cx="5214938" cy="5286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none">
                <a:solidFill>
                  <a:schemeClr val="accent2"/>
                </a:solidFill>
                <a:latin typeface="+mn-lt"/>
              </a:rPr>
              <a:t>Khám chữa bệnh</a:t>
            </a:r>
          </a:p>
        </p:txBody>
      </p:sp>
      <p:sp>
        <p:nvSpPr>
          <p:cNvPr id="8204" name="Text Box 30"/>
          <p:cNvSpPr txBox="1">
            <a:spLocks noChangeArrowheads="1"/>
          </p:cNvSpPr>
          <p:nvPr/>
        </p:nvSpPr>
        <p:spPr bwMode="auto">
          <a:xfrm>
            <a:off x="3714750" y="3929063"/>
            <a:ext cx="5429250" cy="8953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b="1" u="none">
                <a:solidFill>
                  <a:schemeClr val="accent2"/>
                </a:solidFill>
                <a:latin typeface="+mn-lt"/>
              </a:rPr>
              <a:t>Bán sách, bút,vải, gạo, bánh kẹo,đồ chơi,…</a:t>
            </a:r>
          </a:p>
        </p:txBody>
      </p:sp>
      <p:cxnSp>
        <p:nvCxnSpPr>
          <p:cNvPr id="18" name="Straight Connector 17"/>
          <p:cNvCxnSpPr>
            <a:cxnSpLocks noChangeShapeType="1"/>
            <a:stCxn id="8194" idx="3"/>
            <a:endCxn id="8200" idx="1"/>
          </p:cNvCxnSpPr>
          <p:nvPr/>
        </p:nvCxnSpPr>
        <p:spPr bwMode="auto">
          <a:xfrm>
            <a:off x="1928813" y="1745923"/>
            <a:ext cx="1785937" cy="3700978"/>
          </a:xfrm>
          <a:prstGeom prst="line">
            <a:avLst/>
          </a:prstGeom>
          <a:noFill/>
          <a:ln w="38100" algn="ctr">
            <a:solidFill>
              <a:srgbClr val="7030A0"/>
            </a:solidFill>
            <a:round/>
            <a:headEnd/>
            <a:tailEnd/>
          </a:ln>
        </p:spPr>
      </p:cxnSp>
      <p:cxnSp>
        <p:nvCxnSpPr>
          <p:cNvPr id="23" name="Straight Connector 22"/>
          <p:cNvCxnSpPr>
            <a:cxnSpLocks noChangeShapeType="1"/>
            <a:stCxn id="8196" idx="3"/>
            <a:endCxn id="8202" idx="1"/>
          </p:cNvCxnSpPr>
          <p:nvPr/>
        </p:nvCxnSpPr>
        <p:spPr bwMode="auto">
          <a:xfrm flipV="1">
            <a:off x="1785938" y="2049463"/>
            <a:ext cx="1928812" cy="783897"/>
          </a:xfrm>
          <a:prstGeom prst="line">
            <a:avLst/>
          </a:prstGeom>
          <a:noFill/>
          <a:ln w="38100" algn="ctr">
            <a:solidFill>
              <a:srgbClr val="7030A0"/>
            </a:solidFill>
            <a:round/>
            <a:headEnd/>
            <a:tailEnd/>
          </a:ln>
        </p:spPr>
      </p:cxnSp>
      <p:cxnSp>
        <p:nvCxnSpPr>
          <p:cNvPr id="26" name="Straight Connector 25"/>
          <p:cNvCxnSpPr>
            <a:cxnSpLocks noChangeShapeType="1"/>
            <a:stCxn id="8197" idx="3"/>
            <a:endCxn id="8203" idx="1"/>
          </p:cNvCxnSpPr>
          <p:nvPr/>
        </p:nvCxnSpPr>
        <p:spPr bwMode="auto">
          <a:xfrm>
            <a:off x="1643063" y="3979863"/>
            <a:ext cx="2071687" cy="2357437"/>
          </a:xfrm>
          <a:prstGeom prst="line">
            <a:avLst/>
          </a:prstGeom>
          <a:noFill/>
          <a:ln w="38100" algn="ctr">
            <a:solidFill>
              <a:srgbClr val="7030A0"/>
            </a:solidFill>
            <a:round/>
            <a:headEnd/>
            <a:tailEnd/>
          </a:ln>
        </p:spPr>
      </p:cxnSp>
      <p:cxnSp>
        <p:nvCxnSpPr>
          <p:cNvPr id="29" name="Straight Connector 28"/>
          <p:cNvCxnSpPr>
            <a:cxnSpLocks noChangeShapeType="1"/>
            <a:stCxn id="8195" idx="3"/>
            <a:endCxn id="8201" idx="1"/>
          </p:cNvCxnSpPr>
          <p:nvPr/>
        </p:nvCxnSpPr>
        <p:spPr bwMode="auto">
          <a:xfrm flipV="1">
            <a:off x="1714500" y="3251200"/>
            <a:ext cx="2000250" cy="1797050"/>
          </a:xfrm>
          <a:prstGeom prst="line">
            <a:avLst/>
          </a:prstGeom>
          <a:noFill/>
          <a:ln w="38100" algn="ctr">
            <a:solidFill>
              <a:srgbClr val="7030A0"/>
            </a:solidFill>
            <a:round/>
            <a:headEnd/>
            <a:tailEnd/>
          </a:ln>
        </p:spPr>
      </p:cxnSp>
      <p:cxnSp>
        <p:nvCxnSpPr>
          <p:cNvPr id="31" name="Straight Connector 30"/>
          <p:cNvCxnSpPr>
            <a:cxnSpLocks noChangeShapeType="1"/>
            <a:stCxn id="8198" idx="3"/>
          </p:cNvCxnSpPr>
          <p:nvPr/>
        </p:nvCxnSpPr>
        <p:spPr bwMode="auto">
          <a:xfrm flipV="1">
            <a:off x="1785938" y="4286250"/>
            <a:ext cx="1928812" cy="1820863"/>
          </a:xfrm>
          <a:prstGeom prst="line">
            <a:avLst/>
          </a:prstGeom>
          <a:noFill/>
          <a:ln w="38100" algn="ctr">
            <a:solidFill>
              <a:srgbClr val="7030A0"/>
            </a:solidFill>
            <a:round/>
            <a:headEnd/>
            <a:tailEnd/>
          </a:ln>
        </p:spPr>
      </p:cxn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446</TotalTime>
  <Words>258</Words>
  <Application>Microsoft Office PowerPoint</Application>
  <PresentationFormat>On-screen Show (4:3)</PresentationFormat>
  <Paragraphs>47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TTC</dc:creator>
  <cp:lastModifiedBy>MSTTPC1</cp:lastModifiedBy>
  <cp:revision>79</cp:revision>
  <dcterms:created xsi:type="dcterms:W3CDTF">2006-04-15T19:00:15Z</dcterms:created>
  <dcterms:modified xsi:type="dcterms:W3CDTF">2020-07-07T02:15:11Z</dcterms:modified>
</cp:coreProperties>
</file>