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64" r:id="rId2"/>
  </p:sldMasterIdLst>
  <p:notesMasterIdLst>
    <p:notesMasterId r:id="rId14"/>
  </p:notesMasterIdLst>
  <p:sldIdLst>
    <p:sldId id="294" r:id="rId3"/>
    <p:sldId id="325" r:id="rId4"/>
    <p:sldId id="265" r:id="rId5"/>
    <p:sldId id="285" r:id="rId6"/>
    <p:sldId id="286" r:id="rId7"/>
    <p:sldId id="330" r:id="rId8"/>
    <p:sldId id="329" r:id="rId9"/>
    <p:sldId id="290" r:id="rId10"/>
    <p:sldId id="298" r:id="rId11"/>
    <p:sldId id="328" r:id="rId12"/>
    <p:sldId id="31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0000FF"/>
    <a:srgbClr val="800000"/>
    <a:srgbClr val="FFFFCC"/>
    <a:srgbClr val="FF0000"/>
    <a:srgbClr val="339933"/>
    <a:srgbClr val="66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85" autoAdjust="0"/>
    <p:restoredTop sz="94660"/>
  </p:normalViewPr>
  <p:slideViewPr>
    <p:cSldViewPr>
      <p:cViewPr varScale="1">
        <p:scale>
          <a:sx n="69" d="100"/>
          <a:sy n="69" d="100"/>
        </p:scale>
        <p:origin x="-6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2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3568075-5BB1-4DCB-AE96-4C30A2A27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65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1CE05-3BE1-47AE-A18F-147159DD8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97225-0DE0-4963-8CCD-3E99FF6FD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A88EE-567C-4984-81EA-B79A94538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23022-4E04-4761-9ACC-4AE0C7794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312BC-3A9F-41B6-BA52-BFC906C692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9B09C-FC80-413B-9CA4-EA93BC85DE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A9D8D-99B2-45A9-8983-F9E307F6E4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B8B27-5B83-4562-81B5-7317511C7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FDBDC-C114-45E7-A948-0F0E5E9B95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0B118-4EBE-48D8-8ABA-2046BCBC89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B0D30-A8F3-4FE7-9380-E05B7CF719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6BE53-CB33-498C-95EE-37CB28D00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9B444-009A-41CF-8C07-4EE28CC0C6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8C175-5F81-42AE-961F-AFACE01DE5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2821B-7A83-4BDB-AC89-3651A5B19A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AE2C3-4F7B-4444-A7E8-6C147E8EA7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C721-AD72-471C-AB7E-EB0ACAB13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E4B3-EF03-459A-B43A-37EBF7D33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E497A-5B08-4E4E-BE4F-F673FCBBD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0F9A2-5BE8-4AC5-83B9-7F9D92870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DA5B0-B84C-42D1-A888-4C31D79E5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400A3-144F-4006-98CB-A8E3C7F8E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AB112-A00B-4FD9-9A49-A9C4DAB8B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BFD3987B-A551-49AE-ACFD-EEAE78FE1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FF817E47-9319-452F-979B-7BA42F1CD0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LTVC%20-%20lop%202%20-thu%20huong\mo%20uoc%20ngay%20mai.wma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G:\LTVC%20-%20lop%202%20-thu%20huong\chuchimnhodethuong.wma" TargetMode="External"/><Relationship Id="rId5" Type="http://schemas.openxmlformats.org/officeDocument/2006/relationships/audio" Target="../media/audio2.wav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9" name="WordArt 11"/>
          <p:cNvSpPr>
            <a:spLocks noChangeArrowheads="1" noChangeShapeType="1" noTextEdit="1"/>
          </p:cNvSpPr>
          <p:nvPr/>
        </p:nvSpPr>
        <p:spPr bwMode="auto">
          <a:xfrm>
            <a:off x="2514600" y="1981200"/>
            <a:ext cx="4267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sy="50000" rotWithShape="0">
                    <a:srgbClr val="C0C0C0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Khởi động : 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sy="50000" rotWithShape="0">
                  <a:srgbClr val="C0C0C0">
                    <a:alpha val="50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43024" name="mo uoc ngay mai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781800" y="4724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25" name="WordArt 17"/>
          <p:cNvSpPr>
            <a:spLocks noChangeArrowheads="1" noChangeShapeType="1" noTextEdit="1"/>
          </p:cNvSpPr>
          <p:nvPr/>
        </p:nvSpPr>
        <p:spPr bwMode="auto">
          <a:xfrm>
            <a:off x="2057400" y="3200400"/>
            <a:ext cx="5181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47FF"/>
                    </a:gs>
                    <a:gs pos="6500">
                      <a:srgbClr val="000082"/>
                    </a:gs>
                    <a:gs pos="14000">
                      <a:srgbClr val="0047FF"/>
                    </a:gs>
                    <a:gs pos="21001">
                      <a:srgbClr val="000082"/>
                    </a:gs>
                    <a:gs pos="28500">
                      <a:srgbClr val="0047FF"/>
                    </a:gs>
                    <a:gs pos="36000">
                      <a:srgbClr val="000082"/>
                    </a:gs>
                    <a:gs pos="43500">
                      <a:srgbClr val="0047FF"/>
                    </a:gs>
                    <a:gs pos="50000">
                      <a:srgbClr val="000082"/>
                    </a:gs>
                    <a:gs pos="56500">
                      <a:srgbClr val="0047FF"/>
                    </a:gs>
                    <a:gs pos="64000">
                      <a:srgbClr val="000082"/>
                    </a:gs>
                    <a:gs pos="71500">
                      <a:srgbClr val="0047FF"/>
                    </a:gs>
                    <a:gs pos="78999">
                      <a:srgbClr val="000082"/>
                    </a:gs>
                    <a:gs pos="86000">
                      <a:srgbClr val="0047FF"/>
                    </a:gs>
                    <a:gs pos="93500">
                      <a:srgbClr val="000082"/>
                    </a:gs>
                    <a:gs pos="100000">
                      <a:srgbClr val="0047FF"/>
                    </a:gs>
                  </a:gsLst>
                  <a:lin ang="2700000" scaled="1"/>
                </a:gradFill>
                <a:effectLst>
                  <a:outerShdw sy="50000" rotWithShape="0">
                    <a:srgbClr val="C0C0C0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Em mơ gặp Bác Hồ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47FF"/>
                  </a:gs>
                  <a:gs pos="6500">
                    <a:srgbClr val="000082"/>
                  </a:gs>
                  <a:gs pos="14000">
                    <a:srgbClr val="0047FF"/>
                  </a:gs>
                  <a:gs pos="21001">
                    <a:srgbClr val="000082"/>
                  </a:gs>
                  <a:gs pos="28500">
                    <a:srgbClr val="0047FF"/>
                  </a:gs>
                  <a:gs pos="36000">
                    <a:srgbClr val="000082"/>
                  </a:gs>
                  <a:gs pos="43500">
                    <a:srgbClr val="0047FF"/>
                  </a:gs>
                  <a:gs pos="50000">
                    <a:srgbClr val="000082"/>
                  </a:gs>
                  <a:gs pos="56500">
                    <a:srgbClr val="0047FF"/>
                  </a:gs>
                  <a:gs pos="64000">
                    <a:srgbClr val="000082"/>
                  </a:gs>
                  <a:gs pos="71500">
                    <a:srgbClr val="0047FF"/>
                  </a:gs>
                  <a:gs pos="78999">
                    <a:srgbClr val="000082"/>
                  </a:gs>
                  <a:gs pos="86000">
                    <a:srgbClr val="0047FF"/>
                  </a:gs>
                  <a:gs pos="93500">
                    <a:srgbClr val="000082"/>
                  </a:gs>
                  <a:gs pos="100000">
                    <a:srgbClr val="0047FF"/>
                  </a:gs>
                </a:gsLst>
                <a:lin ang="2700000" scaled="1"/>
              </a:gradFill>
              <a:effectLst>
                <a:outerShdw sy="50000" rotWithShape="0">
                  <a:srgbClr val="C0C0C0">
                    <a:alpha val="50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58381" fill="hold"/>
                                        <p:tgtEl>
                                          <p:spTgt spid="430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3024"/>
                </p:tgtEl>
              </p:cMediaNode>
            </p:audio>
          </p:childTnLst>
        </p:cTn>
      </p:par>
    </p:tnLst>
    <p:bldLst>
      <p:bldP spid="43019" grpId="0" animBg="1"/>
      <p:bldP spid="430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981200" y="2057400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336600"/>
                </a:solidFill>
                <a:cs typeface="Times New Roman" panose="02020603050405020304" pitchFamily="18" charset="0"/>
              </a:rPr>
              <a:t>HOẠT ĐỘNG 2: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057400" y="3200400"/>
            <a:ext cx="518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DẤU CHẤM, DẤU PHẨY</a:t>
            </a:r>
            <a:endParaRPr lang="en-US" sz="3600" b="1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7"/>
          <p:cNvSpPr txBox="1">
            <a:spLocks noChangeArrowheads="1"/>
          </p:cNvSpPr>
          <p:nvPr/>
        </p:nvSpPr>
        <p:spPr bwMode="auto">
          <a:xfrm>
            <a:off x="5943600" y="59436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Times New Roman" panose="02020603050405020304" pitchFamily="18" charset="0"/>
            </a:endParaRPr>
          </a:p>
        </p:txBody>
      </p:sp>
      <p:sp>
        <p:nvSpPr>
          <p:cNvPr id="83991" name="Text Box 23"/>
          <p:cNvSpPr txBox="1">
            <a:spLocks noChangeArrowheads="1"/>
          </p:cNvSpPr>
          <p:nvPr/>
        </p:nvSpPr>
        <p:spPr bwMode="auto">
          <a:xfrm>
            <a:off x="1899566" y="2057400"/>
            <a:ext cx="5030543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i="1">
                <a:solidFill>
                  <a:srgbClr val="6600CC"/>
                </a:solidFill>
                <a:cs typeface="Times New Roman" panose="02020603050405020304" pitchFamily="18" charset="0"/>
              </a:rPr>
              <a:t>Tôn trọng luật lệ chung</a:t>
            </a:r>
          </a:p>
        </p:txBody>
      </p:sp>
      <p:sp>
        <p:nvSpPr>
          <p:cNvPr id="83992" name="Text Box 24"/>
          <p:cNvSpPr txBox="1">
            <a:spLocks noChangeArrowheads="1"/>
          </p:cNvSpPr>
          <p:nvPr/>
        </p:nvSpPr>
        <p:spPr bwMode="auto">
          <a:xfrm>
            <a:off x="609600" y="1066800"/>
            <a:ext cx="76962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u="sng">
                <a:solidFill>
                  <a:srgbClr val="008000"/>
                </a:solidFill>
                <a:cs typeface="Times New Roman" panose="02020603050405020304" pitchFamily="18" charset="0"/>
              </a:rPr>
              <a:t>Bài 3</a:t>
            </a:r>
            <a:r>
              <a:rPr lang="en-US" sz="3200">
                <a:solidFill>
                  <a:srgbClr val="008000"/>
                </a:solidFill>
                <a:cs typeface="Times New Roman" panose="02020603050405020304" pitchFamily="18" charset="0"/>
              </a:rPr>
              <a:t>: Điền dấu chấm hay dấu phẩy vào ô trống trong </a:t>
            </a:r>
            <a:r>
              <a:rPr lang="vi-VN" sz="3200">
                <a:solidFill>
                  <a:srgbClr val="008000"/>
                </a:solidFill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8000"/>
                </a:solidFill>
                <a:cs typeface="Times New Roman" panose="02020603050405020304" pitchFamily="18" charset="0"/>
              </a:rPr>
              <a:t>oạn v</a:t>
            </a:r>
            <a:r>
              <a:rPr lang="vi-VN" sz="3200">
                <a:solidFill>
                  <a:srgbClr val="008000"/>
                </a:solidFill>
                <a:cs typeface="Times New Roman" panose="02020603050405020304" pitchFamily="18" charset="0"/>
              </a:rPr>
              <a:t>ă</a:t>
            </a:r>
            <a:r>
              <a:rPr lang="en-US" sz="3200">
                <a:solidFill>
                  <a:srgbClr val="008000"/>
                </a:solidFill>
                <a:cs typeface="Times New Roman" panose="02020603050405020304" pitchFamily="18" charset="0"/>
              </a:rPr>
              <a:t>n sau ?</a:t>
            </a:r>
          </a:p>
        </p:txBody>
      </p:sp>
      <p:sp>
        <p:nvSpPr>
          <p:cNvPr id="83993" name="Text Box 25"/>
          <p:cNvSpPr txBox="1">
            <a:spLocks noChangeArrowheads="1"/>
          </p:cNvSpPr>
          <p:nvPr/>
        </p:nvSpPr>
        <p:spPr bwMode="auto">
          <a:xfrm>
            <a:off x="685800" y="2667000"/>
            <a:ext cx="76962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>
                <a:cs typeface="Times New Roman" panose="02020603050405020304" pitchFamily="18" charset="0"/>
              </a:rPr>
              <a:t>Một hôm , Bác Hồ </a:t>
            </a:r>
            <a:r>
              <a:rPr lang="vi-VN" sz="3600">
                <a:cs typeface="Times New Roman" panose="02020603050405020304" pitchFamily="18" charset="0"/>
              </a:rPr>
              <a:t>đ</a:t>
            </a:r>
            <a:r>
              <a:rPr lang="en-US" sz="3600">
                <a:cs typeface="Times New Roman" panose="02020603050405020304" pitchFamily="18" charset="0"/>
              </a:rPr>
              <a:t>ến th</a:t>
            </a:r>
            <a:r>
              <a:rPr lang="vi-VN" sz="3600">
                <a:cs typeface="Times New Roman" panose="02020603050405020304" pitchFamily="18" charset="0"/>
              </a:rPr>
              <a:t>ă</a:t>
            </a:r>
            <a:r>
              <a:rPr lang="en-US" sz="3600">
                <a:cs typeface="Times New Roman" panose="02020603050405020304" pitchFamily="18" charset="0"/>
              </a:rPr>
              <a:t>m một ngôi chùa . Lệ th</a:t>
            </a:r>
            <a:r>
              <a:rPr lang="vi-VN" sz="3600">
                <a:cs typeface="Times New Roman" panose="02020603050405020304" pitchFamily="18" charset="0"/>
              </a:rPr>
              <a:t>ư</a:t>
            </a:r>
            <a:r>
              <a:rPr lang="en-US" sz="3600">
                <a:cs typeface="Times New Roman" panose="02020603050405020304" pitchFamily="18" charset="0"/>
              </a:rPr>
              <a:t>ờng , ai vào chùa cũng phải bỏ dép . Nh</a:t>
            </a:r>
            <a:r>
              <a:rPr lang="vi-VN" sz="3600">
                <a:cs typeface="Times New Roman" panose="02020603050405020304" pitchFamily="18" charset="0"/>
              </a:rPr>
              <a:t>ư</a:t>
            </a:r>
            <a:r>
              <a:rPr lang="en-US" sz="3600">
                <a:cs typeface="Times New Roman" panose="02020603050405020304" pitchFamily="18" charset="0"/>
              </a:rPr>
              <a:t>ng vị s</a:t>
            </a:r>
            <a:r>
              <a:rPr lang="vi-VN" sz="3600">
                <a:cs typeface="Times New Roman" panose="02020603050405020304" pitchFamily="18" charset="0"/>
              </a:rPr>
              <a:t>ư</a:t>
            </a:r>
            <a:r>
              <a:rPr lang="en-US" sz="3600">
                <a:cs typeface="Times New Roman" panose="02020603050405020304" pitchFamily="18" charset="0"/>
              </a:rPr>
              <a:t> cả mời Bác </a:t>
            </a:r>
            <a:r>
              <a:rPr lang="vi-VN" sz="3600">
                <a:cs typeface="Times New Roman" panose="02020603050405020304" pitchFamily="18" charset="0"/>
              </a:rPr>
              <a:t>đ</a:t>
            </a:r>
            <a:r>
              <a:rPr lang="en-US" sz="3600">
                <a:cs typeface="Times New Roman" panose="02020603050405020304" pitchFamily="18" charset="0"/>
              </a:rPr>
              <a:t>i cả dép vào . Bác không </a:t>
            </a:r>
            <a:r>
              <a:rPr lang="vi-VN" sz="3600">
                <a:cs typeface="Times New Roman" panose="02020603050405020304" pitchFamily="18" charset="0"/>
              </a:rPr>
              <a:t>đ</a:t>
            </a:r>
            <a:r>
              <a:rPr lang="en-US" sz="3600">
                <a:cs typeface="Times New Roman" panose="02020603050405020304" pitchFamily="18" charset="0"/>
              </a:rPr>
              <a:t>ồng ý . Đến thềm chùa , Bác cởi dép </a:t>
            </a:r>
            <a:r>
              <a:rPr lang="vi-VN" sz="3600">
                <a:cs typeface="Times New Roman" panose="02020603050405020304" pitchFamily="18" charset="0"/>
              </a:rPr>
              <a:t>đ</a:t>
            </a:r>
            <a:r>
              <a:rPr lang="en-US" sz="3600">
                <a:cs typeface="Times New Roman" panose="02020603050405020304" pitchFamily="18" charset="0"/>
              </a:rPr>
              <a:t>ể ngoài nh</a:t>
            </a:r>
            <a:r>
              <a:rPr lang="vi-VN" sz="3600">
                <a:cs typeface="Times New Roman" panose="02020603050405020304" pitchFamily="18" charset="0"/>
              </a:rPr>
              <a:t>ư</a:t>
            </a:r>
            <a:r>
              <a:rPr lang="en-US" sz="3600">
                <a:cs typeface="Times New Roman" panose="02020603050405020304" pitchFamily="18" charset="0"/>
              </a:rPr>
              <a:t> mọi ng</a:t>
            </a:r>
            <a:r>
              <a:rPr lang="vi-VN" sz="3600">
                <a:cs typeface="Times New Roman" panose="02020603050405020304" pitchFamily="18" charset="0"/>
              </a:rPr>
              <a:t>ư</a:t>
            </a:r>
            <a:r>
              <a:rPr lang="en-US" sz="3600">
                <a:cs typeface="Times New Roman" panose="02020603050405020304" pitchFamily="18" charset="0"/>
              </a:rPr>
              <a:t>ời, xong mới b</a:t>
            </a:r>
            <a:r>
              <a:rPr lang="vi-VN" sz="3600">
                <a:cs typeface="Times New Roman" panose="02020603050405020304" pitchFamily="18" charset="0"/>
              </a:rPr>
              <a:t>ư</a:t>
            </a:r>
            <a:r>
              <a:rPr lang="en-US" sz="3600">
                <a:cs typeface="Times New Roman" panose="02020603050405020304" pitchFamily="18" charset="0"/>
              </a:rPr>
              <a:t>ớc vào.</a:t>
            </a:r>
          </a:p>
        </p:txBody>
      </p:sp>
      <p:sp>
        <p:nvSpPr>
          <p:cNvPr id="83994" name="Rectangle 26"/>
          <p:cNvSpPr>
            <a:spLocks noChangeArrowheads="1"/>
          </p:cNvSpPr>
          <p:nvPr/>
        </p:nvSpPr>
        <p:spPr bwMode="auto">
          <a:xfrm>
            <a:off x="2590800" y="2971800"/>
            <a:ext cx="287338" cy="339725"/>
          </a:xfrm>
          <a:prstGeom prst="rect">
            <a:avLst/>
          </a:prstGeom>
          <a:solidFill>
            <a:srgbClr val="FFCC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Times New Roman" panose="02020603050405020304" pitchFamily="18" charset="0"/>
            </a:endParaRPr>
          </a:p>
        </p:txBody>
      </p:sp>
      <p:sp>
        <p:nvSpPr>
          <p:cNvPr id="83995" name="Rectangle 27"/>
          <p:cNvSpPr>
            <a:spLocks noChangeArrowheads="1"/>
          </p:cNvSpPr>
          <p:nvPr/>
        </p:nvSpPr>
        <p:spPr bwMode="auto">
          <a:xfrm>
            <a:off x="7162800" y="4572000"/>
            <a:ext cx="287338" cy="339725"/>
          </a:xfrm>
          <a:prstGeom prst="rect">
            <a:avLst/>
          </a:prstGeom>
          <a:solidFill>
            <a:srgbClr val="FFCC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Times New Roman" panose="02020603050405020304" pitchFamily="18" charset="0"/>
            </a:endParaRPr>
          </a:p>
        </p:txBody>
      </p:sp>
      <p:sp>
        <p:nvSpPr>
          <p:cNvPr id="83996" name="Rectangle 28"/>
          <p:cNvSpPr>
            <a:spLocks noChangeArrowheads="1"/>
          </p:cNvSpPr>
          <p:nvPr/>
        </p:nvSpPr>
        <p:spPr bwMode="auto">
          <a:xfrm>
            <a:off x="2895600" y="5181600"/>
            <a:ext cx="287338" cy="339725"/>
          </a:xfrm>
          <a:prstGeom prst="rect">
            <a:avLst/>
          </a:prstGeom>
          <a:solidFill>
            <a:srgbClr val="FFCC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83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8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3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3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83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3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3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3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83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1" grpId="0"/>
      <p:bldP spid="83992" grpId="0"/>
      <p:bldP spid="83993" grpId="0"/>
      <p:bldP spid="83994" grpId="0" animBg="1"/>
      <p:bldP spid="83994" grpId="1" animBg="1"/>
      <p:bldP spid="83995" grpId="0" animBg="1"/>
      <p:bldP spid="83995" grpId="1" animBg="1"/>
      <p:bldP spid="83996" grpId="0" animBg="1"/>
      <p:bldP spid="8399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ChangeArrowheads="1"/>
          </p:cNvSpPr>
          <p:nvPr/>
        </p:nvSpPr>
        <p:spPr bwMode="auto">
          <a:xfrm>
            <a:off x="762000" y="4191000"/>
            <a:ext cx="7162800" cy="1828800"/>
          </a:xfrm>
          <a:prstGeom prst="rect">
            <a:avLst/>
          </a:prstGeom>
          <a:solidFill>
            <a:srgbClr val="339933"/>
          </a:solidFill>
          <a:ln w="9525">
            <a:solidFill>
              <a:srgbClr val="CCFF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 i="1">
              <a:solidFill>
                <a:srgbClr val="009900"/>
              </a:solidFill>
              <a:cs typeface="Times New Roman" panose="02020603050405020304" pitchFamily="18" charset="0"/>
            </a:endParaRPr>
          </a:p>
        </p:txBody>
      </p:sp>
      <p:sp>
        <p:nvSpPr>
          <p:cNvPr id="5123" name="WordArt 2"/>
          <p:cNvSpPr>
            <a:spLocks noChangeArrowheads="1" noChangeShapeType="1" noTextEdit="1"/>
          </p:cNvSpPr>
          <p:nvPr/>
        </p:nvSpPr>
        <p:spPr bwMode="auto">
          <a:xfrm>
            <a:off x="2590800" y="2209800"/>
            <a:ext cx="4343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FFFF"/>
                </a:solidFill>
                <a:cs typeface="Times New Roman" panose="02020603050405020304" pitchFamily="18" charset="0"/>
              </a:rPr>
              <a:t> Dấu chấm , dấu phẩy.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762000" y="1082675"/>
            <a:ext cx="746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cs typeface="Times New Roman" panose="02020603050405020304" pitchFamily="18" charset="0"/>
              </a:rPr>
              <a:t>Luyện từ và câu</a:t>
            </a:r>
          </a:p>
        </p:txBody>
      </p:sp>
      <p:sp>
        <p:nvSpPr>
          <p:cNvPr id="144392" name="WordArt 8"/>
          <p:cNvSpPr>
            <a:spLocks noChangeArrowheads="1" noChangeShapeType="1" noTextEdit="1"/>
          </p:cNvSpPr>
          <p:nvPr/>
        </p:nvSpPr>
        <p:spPr bwMode="auto">
          <a:xfrm>
            <a:off x="1600200" y="4419600"/>
            <a:ext cx="5486400" cy="404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sy="50000" rotWithShape="0">
                    <a:srgbClr val="808080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HOẠT ĐỘNG 1: MỞ RỘNG VỐN TỪ VỀ BÁC HỒ</a:t>
            </a:r>
          </a:p>
        </p:txBody>
      </p:sp>
      <p:sp>
        <p:nvSpPr>
          <p:cNvPr id="144393" name="WordArt 9"/>
          <p:cNvSpPr>
            <a:spLocks noChangeArrowheads="1" noChangeShapeType="1" noTextEdit="1"/>
          </p:cNvSpPr>
          <p:nvPr/>
        </p:nvSpPr>
        <p:spPr bwMode="auto">
          <a:xfrm>
            <a:off x="2990850" y="4953000"/>
            <a:ext cx="3333750" cy="481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sy="50000" rotWithShape="0">
                    <a:srgbClr val="808080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HOẠT ĐỘNG 2 : DẤU CHẤM , DẤU PHẨY</a:t>
            </a:r>
          </a:p>
        </p:txBody>
      </p:sp>
      <p:sp>
        <p:nvSpPr>
          <p:cNvPr id="5127" name="WordArt 11"/>
          <p:cNvSpPr>
            <a:spLocks noChangeArrowheads="1" noChangeShapeType="1" noTextEdit="1"/>
          </p:cNvSpPr>
          <p:nvPr/>
        </p:nvSpPr>
        <p:spPr bwMode="auto">
          <a:xfrm>
            <a:off x="2514600" y="1676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cs typeface="Times New Roman" panose="02020603050405020304" pitchFamily="18" charset="0"/>
              </a:rPr>
              <a:t>Từ ngữ về Bác Hồ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2" grpId="0" animBg="1"/>
      <p:bldP spid="14439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1"/>
          <p:cNvSpPr txBox="1">
            <a:spLocks noChangeArrowheads="1"/>
          </p:cNvSpPr>
          <p:nvPr/>
        </p:nvSpPr>
        <p:spPr bwMode="auto">
          <a:xfrm>
            <a:off x="2667000" y="1524000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336600"/>
                </a:solidFill>
                <a:cs typeface="Times New Roman" panose="02020603050405020304" pitchFamily="18" charset="0"/>
              </a:rPr>
              <a:t>HOẠT ĐỘNG 1:</a:t>
            </a:r>
          </a:p>
        </p:txBody>
      </p:sp>
      <p:sp>
        <p:nvSpPr>
          <p:cNvPr id="6147" name="Text Box 12"/>
          <p:cNvSpPr txBox="1">
            <a:spLocks noChangeArrowheads="1"/>
          </p:cNvSpPr>
          <p:nvPr/>
        </p:nvSpPr>
        <p:spPr bwMode="auto">
          <a:xfrm>
            <a:off x="2057400" y="2971800"/>
            <a:ext cx="51816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anose="02020603050405020304" pitchFamily="18" charset="0"/>
              </a:rPr>
              <a:t>MỞ RỘNG VỐN TỪ:</a:t>
            </a:r>
            <a:r>
              <a:rPr lang="en-US" sz="3600" b="1">
                <a:solidFill>
                  <a:srgbClr val="336600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cs typeface="Times New Roman" panose="02020603050405020304" pitchFamily="18" charset="0"/>
              </a:rPr>
              <a:t>TỪ NGỮ VỀ BÁC HỒ</a:t>
            </a:r>
          </a:p>
        </p:txBody>
      </p:sp>
      <p:sp>
        <p:nvSpPr>
          <p:cNvPr id="6148" name="Text Box 13"/>
          <p:cNvSpPr txBox="1">
            <a:spLocks noChangeArrowheads="1"/>
          </p:cNvSpPr>
          <p:nvPr/>
        </p:nvSpPr>
        <p:spPr bwMode="auto">
          <a:xfrm>
            <a:off x="1828800" y="8382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cs typeface="Times New Roman" panose="02020603050405020304" pitchFamily="18" charset="0"/>
              </a:rPr>
              <a:t>Luyện từ và câu: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8458200" cy="304800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:Em</a:t>
            </a:r>
            <a:r>
              <a:rPr lang="en-US" sz="2800" b="1" u="sng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từ ngữ</a:t>
            </a:r>
            <a:r>
              <a:rPr lang="en-US" sz="2800" b="1" u="sng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 trong ngoặc </a:t>
            </a:r>
            <a:r>
              <a:rPr lang="vi-VN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</a:t>
            </a:r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vi-VN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 </a:t>
            </a:r>
            <a:r>
              <a:rPr lang="vi-VN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iền vào chỗ trống ?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609600" y="1905000"/>
            <a:ext cx="78486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cs typeface="Times New Roman" panose="02020603050405020304" pitchFamily="18" charset="0"/>
              </a:rPr>
              <a:t>Bác Hồ sống rất giản dị . Bữa c</a:t>
            </a:r>
            <a:r>
              <a:rPr lang="vi-VN" sz="2800" b="1">
                <a:cs typeface="Times New Roman" panose="02020603050405020304" pitchFamily="18" charset="0"/>
              </a:rPr>
              <a:t>ơ</a:t>
            </a:r>
            <a:r>
              <a:rPr lang="en-US" sz="2800" b="1">
                <a:cs typeface="Times New Roman" panose="02020603050405020304" pitchFamily="18" charset="0"/>
              </a:rPr>
              <a:t>m của Bác … nh</a:t>
            </a:r>
            <a:r>
              <a:rPr lang="vi-VN" sz="2800" b="1">
                <a:cs typeface="Times New Roman" panose="02020603050405020304" pitchFamily="18" charset="0"/>
              </a:rPr>
              <a:t>ư</a:t>
            </a:r>
            <a:r>
              <a:rPr lang="en-US" sz="2800" b="1">
                <a:cs typeface="Times New Roman" panose="02020603050405020304" pitchFamily="18" charset="0"/>
              </a:rPr>
              <a:t> bữa c</a:t>
            </a:r>
            <a:r>
              <a:rPr lang="vi-VN" sz="2800" b="1">
                <a:cs typeface="Times New Roman" panose="02020603050405020304" pitchFamily="18" charset="0"/>
              </a:rPr>
              <a:t>ơ</a:t>
            </a:r>
            <a:r>
              <a:rPr lang="en-US" sz="2800" b="1">
                <a:cs typeface="Times New Roman" panose="02020603050405020304" pitchFamily="18" charset="0"/>
              </a:rPr>
              <a:t>m của mọi ng</a:t>
            </a:r>
            <a:r>
              <a:rPr lang="vi-VN" sz="2800" b="1">
                <a:cs typeface="Times New Roman" panose="02020603050405020304" pitchFamily="18" charset="0"/>
              </a:rPr>
              <a:t>ư</a:t>
            </a:r>
            <a:r>
              <a:rPr lang="en-US" sz="2800" b="1">
                <a:cs typeface="Times New Roman" panose="02020603050405020304" pitchFamily="18" charset="0"/>
              </a:rPr>
              <a:t>ời dân . Bác thích hoa huệ , loài hoa trắng … . Nhà Bác ở là một ngôi … khuất trong v</a:t>
            </a:r>
            <a:r>
              <a:rPr lang="vi-VN" sz="2800" b="1">
                <a:cs typeface="Times New Roman" panose="02020603050405020304" pitchFamily="18" charset="0"/>
              </a:rPr>
              <a:t>ư</a:t>
            </a:r>
            <a:r>
              <a:rPr lang="en-US" sz="2800" b="1">
                <a:cs typeface="Times New Roman" panose="02020603050405020304" pitchFamily="18" charset="0"/>
              </a:rPr>
              <a:t>ờn Phủ Chủ tịch . Đ</a:t>
            </a:r>
            <a:r>
              <a:rPr lang="vi-VN" sz="2800" b="1">
                <a:cs typeface="Times New Roman" panose="02020603050405020304" pitchFamily="18" charset="0"/>
              </a:rPr>
              <a:t>ư</a:t>
            </a:r>
            <a:r>
              <a:rPr lang="en-US" sz="2800" b="1">
                <a:cs typeface="Times New Roman" panose="02020603050405020304" pitchFamily="18" charset="0"/>
              </a:rPr>
              <a:t>ờng vào nhà trồng hai hàng râm … , hàng cây gợi nhớ hình ảnh miền Trung quê Bác . Sau giờ làm việc , Bác th</a:t>
            </a:r>
            <a:r>
              <a:rPr lang="vi-VN" sz="2800" b="1">
                <a:cs typeface="Times New Roman" panose="02020603050405020304" pitchFamily="18" charset="0"/>
              </a:rPr>
              <a:t>ư</a:t>
            </a:r>
            <a:r>
              <a:rPr lang="en-US" sz="2800" b="1">
                <a:cs typeface="Times New Roman" panose="02020603050405020304" pitchFamily="18" charset="0"/>
              </a:rPr>
              <a:t>ờng … ch</a:t>
            </a:r>
            <a:r>
              <a:rPr lang="vi-VN" sz="2800" b="1">
                <a:cs typeface="Times New Roman" panose="02020603050405020304" pitchFamily="18" charset="0"/>
              </a:rPr>
              <a:t>ă</a:t>
            </a:r>
            <a:r>
              <a:rPr lang="en-US" sz="2800" b="1">
                <a:cs typeface="Times New Roman" panose="02020603050405020304" pitchFamily="18" charset="0"/>
              </a:rPr>
              <a:t>m sóc cây , cho cá </a:t>
            </a:r>
            <a:r>
              <a:rPr lang="vi-VN" sz="2800" b="1">
                <a:cs typeface="Times New Roman" panose="02020603050405020304" pitchFamily="18" charset="0"/>
              </a:rPr>
              <a:t>ă</a:t>
            </a:r>
            <a:r>
              <a:rPr lang="en-US" sz="2800" b="1">
                <a:cs typeface="Times New Roman" panose="02020603050405020304" pitchFamily="18" charset="0"/>
              </a:rPr>
              <a:t>n .</a:t>
            </a:r>
          </a:p>
        </p:txBody>
      </p:sp>
      <p:sp>
        <p:nvSpPr>
          <p:cNvPr id="7172" name="Rectangle 20"/>
          <p:cNvSpPr>
            <a:spLocks noChangeArrowheads="1"/>
          </p:cNvSpPr>
          <p:nvPr/>
        </p:nvSpPr>
        <p:spPr bwMode="auto">
          <a:xfrm>
            <a:off x="381000" y="5181600"/>
            <a:ext cx="87630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>
                <a:solidFill>
                  <a:srgbClr val="0000FF"/>
                </a:solidFill>
                <a:cs typeface="Times New Roman" panose="02020603050405020304" pitchFamily="18" charset="0"/>
              </a:rPr>
              <a:t>(nhà sàn , râm bụt , </a:t>
            </a:r>
            <a:r>
              <a:rPr lang="vi-VN" sz="3200">
                <a:solidFill>
                  <a:srgbClr val="0000FF"/>
                </a:solidFill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00FF"/>
                </a:solidFill>
                <a:cs typeface="Times New Roman" panose="02020603050405020304" pitchFamily="18" charset="0"/>
              </a:rPr>
              <a:t>ạm bạc , tinh khiết , tự tay )</a:t>
            </a:r>
          </a:p>
        </p:txBody>
      </p:sp>
      <p:sp>
        <p:nvSpPr>
          <p:cNvPr id="7173" name="Text Box 21"/>
          <p:cNvSpPr txBox="1">
            <a:spLocks noChangeArrowheads="1"/>
          </p:cNvSpPr>
          <p:nvPr/>
        </p:nvSpPr>
        <p:spPr bwMode="auto">
          <a:xfrm>
            <a:off x="1828800" y="3810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0000FF"/>
                </a:solidFill>
                <a:cs typeface="Times New Roman" panose="02020603050405020304" pitchFamily="18" charset="0"/>
              </a:rPr>
              <a:t>Luyện từ và câu: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06" name="chuchimnhodethuong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6106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AutoShape 15">
            <a:hlinkClick r:id="rId4" action="ppaction://hlinksldjump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0" y="6248400"/>
            <a:ext cx="457200" cy="457200"/>
          </a:xfrm>
          <a:prstGeom prst="actionButtonSound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Times New Roman" panose="02020603050405020304" pitchFamily="18" charset="0"/>
            </a:endParaRPr>
          </a:p>
        </p:txBody>
      </p:sp>
      <p:sp>
        <p:nvSpPr>
          <p:cNvPr id="8196" name="Rectangle 18"/>
          <p:cNvSpPr>
            <a:spLocks noChangeArrowheads="1"/>
          </p:cNvSpPr>
          <p:nvPr/>
        </p:nvSpPr>
        <p:spPr bwMode="auto">
          <a:xfrm>
            <a:off x="457200" y="6858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u="sng">
                <a:cs typeface="Times New Roman" panose="02020603050405020304" pitchFamily="18" charset="0"/>
              </a:rPr>
              <a:t>Bài 1</a:t>
            </a:r>
            <a:r>
              <a:rPr lang="en-US" sz="3200" b="1">
                <a:cs typeface="Times New Roman" panose="02020603050405020304" pitchFamily="18" charset="0"/>
              </a:rPr>
              <a:t>:Em</a:t>
            </a:r>
            <a:r>
              <a:rPr lang="en-US" sz="3200" b="1" u="sng">
                <a:cs typeface="Times New Roman" panose="02020603050405020304" pitchFamily="18" charset="0"/>
              </a:rPr>
              <a:t> </a:t>
            </a:r>
            <a:r>
              <a:rPr lang="en-US" sz="3200" b="1">
                <a:cs typeface="Times New Roman" panose="02020603050405020304" pitchFamily="18" charset="0"/>
              </a:rPr>
              <a:t>chọn từ ngữ</a:t>
            </a:r>
            <a:r>
              <a:rPr lang="en-US" sz="3200" b="1" u="sng">
                <a:cs typeface="Times New Roman" panose="02020603050405020304" pitchFamily="18" charset="0"/>
              </a:rPr>
              <a:t> </a:t>
            </a:r>
            <a:r>
              <a:rPr lang="en-US" sz="3200" b="1">
                <a:cs typeface="Times New Roman" panose="02020603050405020304" pitchFamily="18" charset="0"/>
              </a:rPr>
              <a:t>nào trong ngoặc </a:t>
            </a:r>
            <a:r>
              <a:rPr lang="vi-VN" sz="3200" b="1">
                <a:cs typeface="Times New Roman" panose="02020603050405020304" pitchFamily="18" charset="0"/>
              </a:rPr>
              <a:t>đơ</a:t>
            </a:r>
            <a:r>
              <a:rPr lang="en-US" sz="3200" b="1">
                <a:cs typeface="Times New Roman" panose="02020603050405020304" pitchFamily="18" charset="0"/>
              </a:rPr>
              <a:t>n </a:t>
            </a:r>
            <a:r>
              <a:rPr lang="vi-VN" sz="3200" b="1">
                <a:cs typeface="Times New Roman" panose="02020603050405020304" pitchFamily="18" charset="0"/>
              </a:rPr>
              <a:t>đ</a:t>
            </a:r>
            <a:r>
              <a:rPr lang="en-US" sz="3200" b="1">
                <a:cs typeface="Times New Roman" panose="02020603050405020304" pitchFamily="18" charset="0"/>
              </a:rPr>
              <a:t>ể </a:t>
            </a:r>
            <a:r>
              <a:rPr lang="vi-VN" sz="3200" b="1">
                <a:cs typeface="Times New Roman" panose="02020603050405020304" pitchFamily="18" charset="0"/>
              </a:rPr>
              <a:t>đ</a:t>
            </a:r>
            <a:r>
              <a:rPr lang="en-US" sz="3200" b="1">
                <a:cs typeface="Times New Roman" panose="02020603050405020304" pitchFamily="18" charset="0"/>
              </a:rPr>
              <a:t>iền vào chỗ trống ?</a:t>
            </a:r>
          </a:p>
        </p:txBody>
      </p:sp>
      <p:sp>
        <p:nvSpPr>
          <p:cNvPr id="8197" name="Text Box 19"/>
          <p:cNvSpPr txBox="1">
            <a:spLocks noChangeArrowheads="1"/>
          </p:cNvSpPr>
          <p:nvPr/>
        </p:nvSpPr>
        <p:spPr bwMode="auto">
          <a:xfrm>
            <a:off x="609600" y="1676400"/>
            <a:ext cx="78486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>
                <a:cs typeface="Times New Roman" panose="02020603050405020304" pitchFamily="18" charset="0"/>
              </a:rPr>
              <a:t>Bác Hồ sống rất giản dị . Bữa c</a:t>
            </a:r>
            <a:r>
              <a:rPr lang="vi-VN" sz="3200">
                <a:cs typeface="Times New Roman" panose="02020603050405020304" pitchFamily="18" charset="0"/>
              </a:rPr>
              <a:t>ơ</a:t>
            </a:r>
            <a:r>
              <a:rPr lang="en-US" sz="3200">
                <a:cs typeface="Times New Roman" panose="02020603050405020304" pitchFamily="18" charset="0"/>
              </a:rPr>
              <a:t>m của Bác 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cs typeface="Times New Roman" panose="02020603050405020304" pitchFamily="18" charset="0"/>
              </a:rPr>
              <a:t>…           nh</a:t>
            </a:r>
            <a:r>
              <a:rPr lang="vi-VN" sz="3200">
                <a:cs typeface="Times New Roman" panose="02020603050405020304" pitchFamily="18" charset="0"/>
              </a:rPr>
              <a:t>ư</a:t>
            </a:r>
            <a:r>
              <a:rPr lang="en-US" sz="3200">
                <a:cs typeface="Times New Roman" panose="02020603050405020304" pitchFamily="18" charset="0"/>
              </a:rPr>
              <a:t> bữa c</a:t>
            </a:r>
            <a:r>
              <a:rPr lang="vi-VN" sz="3200">
                <a:cs typeface="Times New Roman" panose="02020603050405020304" pitchFamily="18" charset="0"/>
              </a:rPr>
              <a:t>ơ</a:t>
            </a:r>
            <a:r>
              <a:rPr lang="en-US" sz="3200">
                <a:cs typeface="Times New Roman" panose="02020603050405020304" pitchFamily="18" charset="0"/>
              </a:rPr>
              <a:t>m của mọi ng</a:t>
            </a:r>
            <a:r>
              <a:rPr lang="vi-VN" sz="3200">
                <a:cs typeface="Times New Roman" panose="02020603050405020304" pitchFamily="18" charset="0"/>
              </a:rPr>
              <a:t>ư</a:t>
            </a:r>
            <a:r>
              <a:rPr lang="en-US" sz="3200">
                <a:cs typeface="Times New Roman" panose="02020603050405020304" pitchFamily="18" charset="0"/>
              </a:rPr>
              <a:t>ời dân . Bác thích hoa huệ,loài hoa trắng …          . Nhà Bác ở là một ngôi    …    khuất trong v</a:t>
            </a:r>
            <a:r>
              <a:rPr lang="vi-VN" sz="3200">
                <a:cs typeface="Times New Roman" panose="02020603050405020304" pitchFamily="18" charset="0"/>
              </a:rPr>
              <a:t>ư</a:t>
            </a:r>
            <a:r>
              <a:rPr lang="en-US" sz="3200">
                <a:cs typeface="Times New Roman" panose="02020603050405020304" pitchFamily="18" charset="0"/>
              </a:rPr>
              <a:t>ờn Phủ Chủ tịch . Đ</a:t>
            </a:r>
            <a:r>
              <a:rPr lang="vi-VN" sz="3200">
                <a:cs typeface="Times New Roman" panose="02020603050405020304" pitchFamily="18" charset="0"/>
              </a:rPr>
              <a:t>ư</a:t>
            </a:r>
            <a:r>
              <a:rPr lang="en-US" sz="3200">
                <a:cs typeface="Times New Roman" panose="02020603050405020304" pitchFamily="18" charset="0"/>
              </a:rPr>
              <a:t>ờng vào nhà trồng hai hàng    …      , hàng cây gợi nhớ hình ảnh miền Trung quê Bác . Sau giờ làm việc , Bác th</a:t>
            </a:r>
            <a:r>
              <a:rPr lang="vi-VN" sz="3200">
                <a:cs typeface="Times New Roman" panose="02020603050405020304" pitchFamily="18" charset="0"/>
              </a:rPr>
              <a:t>ư</a:t>
            </a:r>
            <a:r>
              <a:rPr lang="en-US" sz="3200">
                <a:cs typeface="Times New Roman" panose="02020603050405020304" pitchFamily="18" charset="0"/>
              </a:rPr>
              <a:t>ờng      …     ch</a:t>
            </a:r>
            <a:r>
              <a:rPr lang="vi-VN" sz="3200">
                <a:cs typeface="Times New Roman" panose="02020603050405020304" pitchFamily="18" charset="0"/>
              </a:rPr>
              <a:t>ă</a:t>
            </a:r>
            <a:r>
              <a:rPr lang="en-US" sz="3200">
                <a:cs typeface="Times New Roman" panose="02020603050405020304" pitchFamily="18" charset="0"/>
              </a:rPr>
              <a:t>m sóc cây , cho cá </a:t>
            </a:r>
            <a:r>
              <a:rPr lang="vi-VN" sz="3200">
                <a:cs typeface="Times New Roman" panose="02020603050405020304" pitchFamily="18" charset="0"/>
              </a:rPr>
              <a:t>ă</a:t>
            </a:r>
            <a:r>
              <a:rPr lang="en-US" sz="3200">
                <a:cs typeface="Times New Roman" panose="02020603050405020304" pitchFamily="18" charset="0"/>
              </a:rPr>
              <a:t>n .</a:t>
            </a:r>
          </a:p>
        </p:txBody>
      </p:sp>
      <p:sp>
        <p:nvSpPr>
          <p:cNvPr id="8198" name="Text Box 21"/>
          <p:cNvSpPr txBox="1">
            <a:spLocks noChangeArrowheads="1"/>
          </p:cNvSpPr>
          <p:nvPr/>
        </p:nvSpPr>
        <p:spPr bwMode="auto">
          <a:xfrm>
            <a:off x="1431925" y="23145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="1">
              <a:cs typeface="Times New Roman" panose="02020603050405020304" pitchFamily="18" charset="0"/>
            </a:endParaRP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609600" y="2362200"/>
            <a:ext cx="15648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0000FF"/>
                </a:solidFill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00FF"/>
                </a:solidFill>
                <a:cs typeface="Times New Roman" panose="02020603050405020304" pitchFamily="18" charset="0"/>
              </a:rPr>
              <a:t>ạm bạc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6400800" y="2895600"/>
            <a:ext cx="17459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  <a:cs typeface="Times New Roman" panose="02020603050405020304" pitchFamily="18" charset="0"/>
              </a:rPr>
              <a:t>tinh khiết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953000" y="3352800"/>
            <a:ext cx="14285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  <a:cs typeface="Times New Roman" panose="02020603050405020304" pitchFamily="18" charset="0"/>
              </a:rPr>
              <a:t>nhà sàn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1828800" y="4343400"/>
            <a:ext cx="14494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  <a:cs typeface="Times New Roman" panose="02020603050405020304" pitchFamily="18" charset="0"/>
              </a:rPr>
              <a:t>râm bụt</a:t>
            </a:r>
          </a:p>
        </p:txBody>
      </p:sp>
      <p:sp>
        <p:nvSpPr>
          <p:cNvPr id="8203" name="Text Box 26"/>
          <p:cNvSpPr txBox="1">
            <a:spLocks noChangeArrowheads="1"/>
          </p:cNvSpPr>
          <p:nvPr/>
        </p:nvSpPr>
        <p:spPr bwMode="auto">
          <a:xfrm>
            <a:off x="2041525" y="51339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="1">
              <a:cs typeface="Times New Roman" panose="02020603050405020304" pitchFamily="18" charset="0"/>
            </a:endParaRPr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1905000" y="5334000"/>
            <a:ext cx="11256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  <a:cs typeface="Times New Roman" panose="02020603050405020304" pitchFamily="18" charset="0"/>
              </a:rPr>
              <a:t>tự tay</a:t>
            </a:r>
          </a:p>
        </p:txBody>
      </p:sp>
      <p:sp>
        <p:nvSpPr>
          <p:cNvPr id="8205" name="Text Box 28"/>
          <p:cNvSpPr txBox="1">
            <a:spLocks noChangeArrowheads="1"/>
          </p:cNvSpPr>
          <p:nvPr/>
        </p:nvSpPr>
        <p:spPr bwMode="auto">
          <a:xfrm>
            <a:off x="1828800" y="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0000FF"/>
                </a:solidFill>
                <a:cs typeface="Times New Roman" panose="02020603050405020304" pitchFamily="18" charset="0"/>
              </a:rPr>
              <a:t>Luyện từ và câu: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806"/>
                </p:tgtEl>
              </p:cMediaNode>
            </p:audio>
          </p:childTnLst>
        </p:cTn>
      </p:par>
    </p:tnLst>
    <p:bldLst>
      <p:bldP spid="33814" grpId="0"/>
      <p:bldP spid="33815" grpId="0"/>
      <p:bldP spid="33816" grpId="0"/>
      <p:bldP spid="33817" grpId="0"/>
      <p:bldP spid="338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nhas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ba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01783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7" descr="Bacho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9475" y="2514600"/>
            <a:ext cx="318452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8" descr="bacho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1066800"/>
            <a:ext cx="2900363" cy="4495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533400" y="1295400"/>
            <a:ext cx="82296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400" b="1">
                <a:solidFill>
                  <a:srgbClr val="800000"/>
                </a:solidFill>
                <a:cs typeface="Times New Roman" panose="02020603050405020304" pitchFamily="18" charset="0"/>
              </a:rPr>
              <a:t> Bài 2 :Tìm những từ ngữ ca ngợi Bác Hồ . </a:t>
            </a:r>
          </a:p>
        </p:txBody>
      </p:sp>
      <p:sp>
        <p:nvSpPr>
          <p:cNvPr id="38929" name="Rectangle 17"/>
          <p:cNvSpPr>
            <a:spLocks noChangeArrowheads="1"/>
          </p:cNvSpPr>
          <p:nvPr/>
        </p:nvSpPr>
        <p:spPr bwMode="auto">
          <a:xfrm>
            <a:off x="838200" y="2667000"/>
            <a:ext cx="411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333300"/>
              </a:buClr>
              <a:buFontTx/>
              <a:buBlip>
                <a:blip r:embed="rId4"/>
              </a:buBlip>
            </a:pPr>
            <a:r>
              <a:rPr lang="en-US" sz="3600" i="1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i="1">
                <a:solidFill>
                  <a:srgbClr val="FF3300"/>
                </a:solidFill>
                <a:cs typeface="Times New Roman" panose="02020603050405020304" pitchFamily="18" charset="0"/>
              </a:rPr>
              <a:t>M :</a:t>
            </a:r>
            <a:r>
              <a:rPr lang="en-US" sz="3600" i="1">
                <a:solidFill>
                  <a:srgbClr val="0000FF"/>
                </a:solidFill>
                <a:cs typeface="Times New Roman" panose="02020603050405020304" pitchFamily="18" charset="0"/>
              </a:rPr>
              <a:t> sáng suốt </a:t>
            </a:r>
            <a:endParaRPr lang="en-US" sz="360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910172" y="3577422"/>
            <a:ext cx="707918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n-US" sz="2800" u="sng">
                <a:cs typeface="Times New Roman" panose="02020603050405020304" pitchFamily="18" charset="0"/>
              </a:rPr>
              <a:t>Gợi ý</a:t>
            </a:r>
            <a:r>
              <a:rPr lang="en-US" sz="2800">
                <a:cs typeface="Times New Roman" panose="02020603050405020304" pitchFamily="18" charset="0"/>
              </a:rPr>
              <a:t>: Các em có thể tìm những từ ngữ ca ngợi </a:t>
            </a:r>
          </a:p>
          <a:p>
            <a:pPr algn="just"/>
            <a:r>
              <a:rPr lang="en-US" sz="2800">
                <a:cs typeface="Times New Roman" panose="02020603050405020304" pitchFamily="18" charset="0"/>
              </a:rPr>
              <a:t>Bác Hồ ở những bài th</a:t>
            </a:r>
            <a:r>
              <a:rPr lang="vi-VN" sz="2800">
                <a:cs typeface="Times New Roman" panose="02020603050405020304" pitchFamily="18" charset="0"/>
              </a:rPr>
              <a:t>ơ</a:t>
            </a:r>
            <a:r>
              <a:rPr lang="en-US" sz="2800">
                <a:cs typeface="Times New Roman" panose="02020603050405020304" pitchFamily="18" charset="0"/>
              </a:rPr>
              <a:t>, bài v</a:t>
            </a:r>
            <a:r>
              <a:rPr lang="vi-VN" sz="2800">
                <a:cs typeface="Times New Roman" panose="02020603050405020304" pitchFamily="18" charset="0"/>
              </a:rPr>
              <a:t>ă</a:t>
            </a:r>
            <a:r>
              <a:rPr lang="en-US" sz="2800">
                <a:cs typeface="Times New Roman" panose="02020603050405020304" pitchFamily="18" charset="0"/>
              </a:rPr>
              <a:t>n các em </a:t>
            </a:r>
            <a:r>
              <a:rPr lang="vi-VN" sz="2800">
                <a:cs typeface="Times New Roman" panose="02020603050405020304" pitchFamily="18" charset="0"/>
              </a:rPr>
              <a:t>đ</a:t>
            </a:r>
            <a:r>
              <a:rPr lang="en-US" sz="2800">
                <a:cs typeface="Times New Roman" panose="02020603050405020304" pitchFamily="18" charset="0"/>
              </a:rPr>
              <a:t>ã học.</a:t>
            </a:r>
          </a:p>
        </p:txBody>
      </p:sp>
      <p:sp>
        <p:nvSpPr>
          <p:cNvPr id="11269" name="Text Box 23"/>
          <p:cNvSpPr txBox="1">
            <a:spLocks noChangeArrowheads="1"/>
          </p:cNvSpPr>
          <p:nvPr/>
        </p:nvSpPr>
        <p:spPr bwMode="auto">
          <a:xfrm>
            <a:off x="1828800" y="3810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0000FF"/>
                </a:solidFill>
                <a:cs typeface="Times New Roman" panose="02020603050405020304" pitchFamily="18" charset="0"/>
              </a:rPr>
              <a:t>Luyện từ và câu: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8" grpId="0"/>
      <p:bldP spid="38929" grpId="0" build="p"/>
      <p:bldP spid="389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533400" y="2667000"/>
            <a:ext cx="8305800" cy="25368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/>
            <a:r>
              <a:rPr lang="en-US" sz="2800" b="1">
                <a:solidFill>
                  <a:schemeClr val="bg1"/>
                </a:solidFill>
                <a:cs typeface="Times New Roman" panose="02020603050405020304" pitchFamily="18" charset="0"/>
              </a:rPr>
              <a:t>        tài ba , lỗi lạc , tài giỏi , yêu n</a:t>
            </a:r>
            <a:r>
              <a:rPr lang="vi-VN" sz="2800" b="1">
                <a:solidFill>
                  <a:schemeClr val="bg1"/>
                </a:solidFill>
                <a:cs typeface="Times New Roman" panose="02020603050405020304" pitchFamily="18" charset="0"/>
              </a:rPr>
              <a:t>ư</a:t>
            </a:r>
            <a:r>
              <a:rPr lang="en-US" sz="2800" b="1">
                <a:solidFill>
                  <a:schemeClr val="bg1"/>
                </a:solidFill>
                <a:cs typeface="Times New Roman" panose="02020603050405020304" pitchFamily="18" charset="0"/>
              </a:rPr>
              <a:t>ớc , </a:t>
            </a:r>
            <a:br>
              <a:rPr lang="en-US" sz="2800" b="1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2800" b="1">
                <a:solidFill>
                  <a:schemeClr val="bg1"/>
                </a:solidFill>
                <a:cs typeface="Times New Roman" panose="02020603050405020304" pitchFamily="18" charset="0"/>
              </a:rPr>
              <a:t>th</a:t>
            </a:r>
            <a:r>
              <a:rPr lang="vi-VN" sz="2800" b="1">
                <a:solidFill>
                  <a:schemeClr val="bg1"/>
                </a:solidFill>
                <a:cs typeface="Times New Roman" panose="02020603050405020304" pitchFamily="18" charset="0"/>
              </a:rPr>
              <a:t>ươ</a:t>
            </a:r>
            <a:r>
              <a:rPr lang="en-US" sz="2800" b="1">
                <a:solidFill>
                  <a:schemeClr val="bg1"/>
                </a:solidFill>
                <a:cs typeface="Times New Roman" panose="02020603050405020304" pitchFamily="18" charset="0"/>
              </a:rPr>
              <a:t>ng dân , giản dị , hiền từ , phúc hậu , </a:t>
            </a:r>
            <a:br>
              <a:rPr lang="en-US" sz="2800" b="1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2800" b="1">
                <a:solidFill>
                  <a:schemeClr val="bg1"/>
                </a:solidFill>
                <a:cs typeface="Times New Roman" panose="02020603050405020304" pitchFamily="18" charset="0"/>
              </a:rPr>
              <a:t>khiêm tốn , nhân  ái , giàu nghị lực , </a:t>
            </a:r>
            <a:br>
              <a:rPr lang="en-US" sz="2800" b="1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2800" b="1">
                <a:solidFill>
                  <a:schemeClr val="bg1"/>
                </a:solidFill>
                <a:cs typeface="Times New Roman" panose="02020603050405020304" pitchFamily="18" charset="0"/>
              </a:rPr>
              <a:t>vị tha , thiên tài , nhân từ , .….  </a:t>
            </a:r>
          </a:p>
        </p:txBody>
      </p:sp>
      <p:sp>
        <p:nvSpPr>
          <p:cNvPr id="12291" name="Rectangle 19"/>
          <p:cNvSpPr>
            <a:spLocks noChangeArrowheads="1"/>
          </p:cNvSpPr>
          <p:nvPr/>
        </p:nvSpPr>
        <p:spPr bwMode="auto">
          <a:xfrm>
            <a:off x="1066800" y="1447800"/>
            <a:ext cx="75232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800000"/>
                </a:solidFill>
                <a:cs typeface="Times New Roman" panose="02020603050405020304" pitchFamily="18" charset="0"/>
              </a:rPr>
              <a:t>Bài 2 :Tìm những từ ngữ ca ngợi Bác Hồ .</a:t>
            </a:r>
          </a:p>
        </p:txBody>
      </p:sp>
      <p:sp>
        <p:nvSpPr>
          <p:cNvPr id="12292" name="Text Box 20"/>
          <p:cNvSpPr txBox="1">
            <a:spLocks noChangeArrowheads="1"/>
          </p:cNvSpPr>
          <p:nvPr/>
        </p:nvSpPr>
        <p:spPr bwMode="auto">
          <a:xfrm>
            <a:off x="1828800" y="457200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0000FF"/>
                </a:solidFill>
                <a:cs typeface="Times New Roman" panose="02020603050405020304" pitchFamily="18" charset="0"/>
              </a:rPr>
              <a:t>Luyện từ và câu: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2762</TotalTime>
  <Words>518</Words>
  <Application>Microsoft Office PowerPoint</Application>
  <PresentationFormat>On-screen Show (4:3)</PresentationFormat>
  <Paragraphs>37</Paragraphs>
  <Slides>11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Default Design</vt:lpstr>
      <vt:lpstr>Edge</vt:lpstr>
      <vt:lpstr>PowerPoint Presentation</vt:lpstr>
      <vt:lpstr>PowerPoint Presentation</vt:lpstr>
      <vt:lpstr>PowerPoint Presentation</vt:lpstr>
      <vt:lpstr>Bài 1:Em chọn từ ngữ nào trong ngoặc đơn để điền vào chỗ trống 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MSTTPC1</cp:lastModifiedBy>
  <cp:revision>189</cp:revision>
  <dcterms:created xsi:type="dcterms:W3CDTF">2008-02-13T02:20:39Z</dcterms:created>
  <dcterms:modified xsi:type="dcterms:W3CDTF">2020-07-07T01:31:37Z</dcterms:modified>
</cp:coreProperties>
</file>