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avi" ContentType="video/unknown"/>
  <Default Extension="jpg" ContentType="image/jpeg"/>
  <Default Extension="mp4" ContentType="video/unknown"/>
  <Default Extension="wm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8" r:id="rId4"/>
  </p:sldMasterIdLst>
  <p:notesMasterIdLst>
    <p:notesMasterId r:id="rId45"/>
  </p:notesMasterIdLst>
  <p:sldIdLst>
    <p:sldId id="316" r:id="rId5"/>
    <p:sldId id="317" r:id="rId6"/>
    <p:sldId id="318" r:id="rId7"/>
    <p:sldId id="260" r:id="rId8"/>
    <p:sldId id="303" r:id="rId9"/>
    <p:sldId id="320" r:id="rId10"/>
    <p:sldId id="262" r:id="rId11"/>
    <p:sldId id="264" r:id="rId12"/>
    <p:sldId id="293" r:id="rId13"/>
    <p:sldId id="322" r:id="rId14"/>
    <p:sldId id="292" r:id="rId15"/>
    <p:sldId id="266" r:id="rId16"/>
    <p:sldId id="261" r:id="rId17"/>
    <p:sldId id="265" r:id="rId18"/>
    <p:sldId id="268" r:id="rId19"/>
    <p:sldId id="267" r:id="rId20"/>
    <p:sldId id="269" r:id="rId21"/>
    <p:sldId id="308" r:id="rId22"/>
    <p:sldId id="271" r:id="rId23"/>
    <p:sldId id="294" r:id="rId24"/>
    <p:sldId id="313" r:id="rId25"/>
    <p:sldId id="272" r:id="rId26"/>
    <p:sldId id="319" r:id="rId27"/>
    <p:sldId id="321" r:id="rId28"/>
    <p:sldId id="274" r:id="rId29"/>
    <p:sldId id="310" r:id="rId30"/>
    <p:sldId id="311" r:id="rId31"/>
    <p:sldId id="304" r:id="rId32"/>
    <p:sldId id="305" r:id="rId33"/>
    <p:sldId id="306" r:id="rId34"/>
    <p:sldId id="307" r:id="rId35"/>
    <p:sldId id="295" r:id="rId36"/>
    <p:sldId id="296" r:id="rId37"/>
    <p:sldId id="282" r:id="rId38"/>
    <p:sldId id="283" r:id="rId39"/>
    <p:sldId id="291" r:id="rId40"/>
    <p:sldId id="315" r:id="rId41"/>
    <p:sldId id="284" r:id="rId42"/>
    <p:sldId id="302" r:id="rId43"/>
    <p:sldId id="309" r:id="rId44"/>
  </p:sldIdLst>
  <p:sldSz cx="9144000" cy="6858000" type="screen4x3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6FFCC"/>
    <a:srgbClr val="008000"/>
    <a:srgbClr val="B40C90"/>
    <a:srgbClr val="D7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073" autoAdjust="0"/>
  </p:normalViewPr>
  <p:slideViewPr>
    <p:cSldViewPr>
      <p:cViewPr varScale="1">
        <p:scale>
          <a:sx n="85" d="100"/>
          <a:sy n="85" d="100"/>
        </p:scale>
        <p:origin x="-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E1A19-92A5-4A71-9B8A-7CE85AE8C80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B7656-4DC0-452E-B53D-E8EC6326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7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8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E6B07A-92A4-4FD8-A577-A75CB493244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4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B706B-CFD0-47C8-9663-D3C6AAB6C7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9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57A7E-2C3F-4921-9214-D2146664B06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9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2C9D2-2DBE-4CA3-B9E0-89A8ED15EEA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50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1143-90DA-49DB-A198-6A59EF43149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95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ED23-1AC2-4260-9D7E-191A07DCD55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3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6BC2-A570-4BBF-A72C-AE6A31F974F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9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C248-4D83-4AD9-A512-7FF0B9C8ED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70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2155-BA67-47F8-B7D2-DA7E75E1439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79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DE84-FD70-490C-8737-27CB5A274D0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5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CB5CC-57FA-45F2-983A-D01F50EB391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19CC7-F9F8-4005-9906-8975405D066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79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E6B07A-92A4-4FD8-A577-A75CB493244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01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B706B-CFD0-47C8-9663-D3C6AAB6C7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90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57A7E-2C3F-4921-9214-D2146664B06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19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2C9D2-2DBE-4CA3-B9E0-89A8ED15EEA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53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1143-90DA-49DB-A198-6A59EF43149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1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28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ED23-1AC2-4260-9D7E-191A07DCD55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02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6BC2-A570-4BBF-A72C-AE6A31F974F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70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C248-4D83-4AD9-A512-7FF0B9C8ED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6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2155-BA67-47F8-B7D2-DA7E75E1439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05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DE84-FD70-490C-8737-27CB5A274D0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89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CB5CC-57FA-45F2-983A-D01F50EB391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56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19CC7-F9F8-4005-9906-8975405D066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33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14E34-5E82-4C02-9DCE-1637E76BDA0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4662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A036D-54EE-4521-8631-85E40B9A6EDE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247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3E649-78D7-490B-80C5-8CEB1F33231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178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8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FE1FC-F0BC-434A-AB87-2A2C62884F9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711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8172D3-1AD6-4D13-862C-D14C08C8106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8665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36F03-F6F6-48B7-BB45-DF5FACC797F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294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8C82E-835C-4C01-A615-AAEB2953295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6884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799C7-A826-4982-99D0-522F8B20187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1545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AF8B3-AB51-43CE-BED8-85CF29D1B9A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4523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16215-1228-45B8-B8FF-FF44DE2601D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1743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AD2EE-A01B-4372-AA12-1AA106197DD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193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20F93-D96A-4F55-8EB3-18260762913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9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4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7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8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41D74-F5C4-4760-AA68-2D0581051B44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EB74F0-FE25-4C27-8251-6FD2FFC14014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411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EB74F0-FE25-4C27-8251-6FD2FFC14014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960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5D9FF0-9B4F-4E8C-94E2-29FD84CAA27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4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8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ietnam.vnanet.vn/VNP_Upload/News/2006-5/3/ChthangDBP-10LL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6.pn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file:///D:\HDH%20GVDG\CHIEN%20THANG%20DIEN%20BIEN%20PHU\chuan%20bi%20chien%20dau.flv" TargetMode="External"/><Relationship Id="rId1" Type="http://schemas.microsoft.com/office/2007/relationships/media" Target="file:///D:\HDH%20GVDG\CHIEN%20THANG%20DIEN%20BIEN%20PHU\chuan%20bi%20chien%20dau.flv" TargetMode="Externa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video" Target="file:///D:\HDH%20GVDG\dot%201.flv" TargetMode="External"/><Relationship Id="rId1" Type="http://schemas.microsoft.com/office/2007/relationships/media" Target="file:///D:\HDH%20GVDG\dot%201.flv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2" Type="http://schemas.openxmlformats.org/officeDocument/2006/relationships/video" Target="file:///D:\HDH%20GVDG\dot%202.flv" TargetMode="External"/><Relationship Id="rId16" Type="http://schemas.openxmlformats.org/officeDocument/2006/relationships/image" Target="../media/image60.png"/><Relationship Id="rId1" Type="http://schemas.microsoft.com/office/2007/relationships/media" Target="file:///D:\HDH%20GVDG\dot%202.flv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66.png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17" Type="http://schemas.openxmlformats.org/officeDocument/2006/relationships/image" Target="../media/image62.png"/><Relationship Id="rId2" Type="http://schemas.openxmlformats.org/officeDocument/2006/relationships/video" Target="file:///D:\HDH%20GVDG\dot%203.flv" TargetMode="Externa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microsoft.com/office/2007/relationships/media" Target="file:///D:\HDH%20GVDG\dot%203.flv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D:\HDH%20GVDG\Chien%20Thang%20Dien%20Bien%20-%20Top%20Ca%20%5bNCT%2027633865489954581250%5d.mp3" TargetMode="External"/><Relationship Id="rId1" Type="http://schemas.microsoft.com/office/2007/relationships/media" Target="file:///D:\HDH%20GVDG\Chien%20Thang%20Dien%20Bien%20-%20Top%20Ca%20%5bNCT%2027633865489954581250%5d.mp3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9.png"/><Relationship Id="rId5" Type="http://schemas.openxmlformats.org/officeDocument/2006/relationships/image" Target="../media/image79.gif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8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8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Theme237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2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2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733800"/>
            <a:ext cx="7239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464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6" name="AutoShape 16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37" name="AutoShape 17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38" name="AutoShape 18"/>
          <p:cNvSpPr>
            <a:spLocks noChangeArrowheads="1"/>
          </p:cNvSpPr>
          <p:nvPr/>
        </p:nvSpPr>
        <p:spPr bwMode="auto">
          <a:xfrm>
            <a:off x="2057400" y="10668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39" name="AutoShape 19"/>
          <p:cNvSpPr>
            <a:spLocks noChangeArrowheads="1"/>
          </p:cNvSpPr>
          <p:nvPr/>
        </p:nvSpPr>
        <p:spPr bwMode="auto">
          <a:xfrm>
            <a:off x="3048000" y="5334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0" name="AutoShape 20"/>
          <p:cNvSpPr>
            <a:spLocks noChangeArrowheads="1"/>
          </p:cNvSpPr>
          <p:nvPr/>
        </p:nvSpPr>
        <p:spPr bwMode="auto">
          <a:xfrm>
            <a:off x="3810000" y="1066800"/>
            <a:ext cx="45720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1" name="AutoShape 21"/>
          <p:cNvSpPr>
            <a:spLocks noChangeArrowheads="1"/>
          </p:cNvSpPr>
          <p:nvPr/>
        </p:nvSpPr>
        <p:spPr bwMode="auto">
          <a:xfrm>
            <a:off x="4648200" y="381000"/>
            <a:ext cx="4032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42" name="AutoShape 22"/>
          <p:cNvSpPr>
            <a:spLocks noChangeArrowheads="1"/>
          </p:cNvSpPr>
          <p:nvPr/>
        </p:nvSpPr>
        <p:spPr bwMode="auto">
          <a:xfrm>
            <a:off x="5638800" y="228600"/>
            <a:ext cx="366713" cy="30480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3" name="AutoShape 23"/>
          <p:cNvSpPr>
            <a:spLocks noChangeArrowheads="1"/>
          </p:cNvSpPr>
          <p:nvPr/>
        </p:nvSpPr>
        <p:spPr bwMode="auto">
          <a:xfrm>
            <a:off x="6172200" y="1066800"/>
            <a:ext cx="508000" cy="2286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4" name="AutoShape 24"/>
          <p:cNvSpPr>
            <a:spLocks noChangeArrowheads="1"/>
          </p:cNvSpPr>
          <p:nvPr/>
        </p:nvSpPr>
        <p:spPr bwMode="auto">
          <a:xfrm>
            <a:off x="8077200" y="381000"/>
            <a:ext cx="381000" cy="5334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45" name="AutoShape 25"/>
          <p:cNvSpPr>
            <a:spLocks noChangeArrowheads="1"/>
          </p:cNvSpPr>
          <p:nvPr/>
        </p:nvSpPr>
        <p:spPr bwMode="auto">
          <a:xfrm>
            <a:off x="7772400" y="3962400"/>
            <a:ext cx="417513" cy="3810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6" name="AutoShape 26"/>
          <p:cNvSpPr>
            <a:spLocks noChangeArrowheads="1"/>
          </p:cNvSpPr>
          <p:nvPr/>
        </p:nvSpPr>
        <p:spPr bwMode="auto">
          <a:xfrm>
            <a:off x="7467600" y="4876800"/>
            <a:ext cx="276225" cy="304800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7" name="AutoShape 27"/>
          <p:cNvSpPr>
            <a:spLocks noChangeArrowheads="1"/>
          </p:cNvSpPr>
          <p:nvPr/>
        </p:nvSpPr>
        <p:spPr bwMode="auto">
          <a:xfrm>
            <a:off x="6553200" y="6019800"/>
            <a:ext cx="3413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48" name="AutoShape 28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49" name="AutoShape 29"/>
          <p:cNvSpPr>
            <a:spLocks noChangeArrowheads="1"/>
          </p:cNvSpPr>
          <p:nvPr/>
        </p:nvSpPr>
        <p:spPr bwMode="auto">
          <a:xfrm>
            <a:off x="7696200" y="59436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50" name="AutoShape 30"/>
          <p:cNvSpPr>
            <a:spLocks noChangeArrowheads="1"/>
          </p:cNvSpPr>
          <p:nvPr/>
        </p:nvSpPr>
        <p:spPr bwMode="auto">
          <a:xfrm>
            <a:off x="5638800" y="6172200"/>
            <a:ext cx="3048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51" name="AutoShape 31"/>
          <p:cNvSpPr>
            <a:spLocks noChangeArrowheads="1"/>
          </p:cNvSpPr>
          <p:nvPr/>
        </p:nvSpPr>
        <p:spPr bwMode="auto">
          <a:xfrm>
            <a:off x="3429000" y="6096000"/>
            <a:ext cx="366713" cy="3238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312352" name="AutoShape 32"/>
          <p:cNvSpPr>
            <a:spLocks noChangeArrowheads="1"/>
          </p:cNvSpPr>
          <p:nvPr/>
        </p:nvSpPr>
        <p:spPr bwMode="auto">
          <a:xfrm>
            <a:off x="2514600" y="5410200"/>
            <a:ext cx="228600" cy="3810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2353" name="AutoShape 33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mtClean="0">
              <a:solidFill>
                <a:srgbClr val="000000"/>
              </a:solidFill>
            </a:endParaRPr>
          </a:p>
        </p:txBody>
      </p:sp>
      <p:sp>
        <p:nvSpPr>
          <p:cNvPr id="1049" name="WordArt 37"/>
          <p:cNvSpPr>
            <a:spLocks noChangeArrowheads="1" noChangeShapeType="1" noTextEdit="1"/>
          </p:cNvSpPr>
          <p:nvPr/>
        </p:nvSpPr>
        <p:spPr bwMode="auto">
          <a:xfrm>
            <a:off x="1447800" y="1676400"/>
            <a:ext cx="56515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LỊCH SỬ LỚP 5</a:t>
            </a:r>
          </a:p>
        </p:txBody>
      </p:sp>
      <p:graphicFrame>
        <p:nvGraphicFramePr>
          <p:cNvPr id="1026" name="Object 18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786063"/>
          <a:ext cx="114300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Clip" r:id="rId6" imgW="1060704" imgH="1335024" progId="MS_ClipArt_Gallery.2">
                  <p:embed/>
                </p:oleObj>
              </mc:Choice>
              <mc:Fallback>
                <p:oleObj name="Clip" r:id="rId6" imgW="1060704" imgH="13350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86063"/>
                        <a:ext cx="114300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WordArt 5"/>
          <p:cNvSpPr>
            <a:spLocks noChangeArrowheads="1" noChangeShapeType="1" noTextEdit="1"/>
          </p:cNvSpPr>
          <p:nvPr/>
        </p:nvSpPr>
        <p:spPr bwMode="auto">
          <a:xfrm>
            <a:off x="182563" y="76200"/>
            <a:ext cx="8686800" cy="1219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DỰGIỜ, THĂM LỚP</a:t>
            </a:r>
          </a:p>
        </p:txBody>
      </p:sp>
      <p:sp>
        <p:nvSpPr>
          <p:cNvPr id="2080" name="WordArt 37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9248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0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Chiến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thắng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lịch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sử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Điện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Biên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Phủ</a:t>
            </a:r>
            <a:r>
              <a:rPr lang="en-US" sz="3600" b="1" dirty="0" smtClean="0">
                <a:solidFill>
                  <a:schemeClr val="tx2"/>
                </a:solidFill>
                <a:latin typeface="HP001 4 hàng" pitchFamily="34" charset="-93"/>
                <a:ea typeface="CommercialScript" pitchFamily="18" charset="-93"/>
                <a:cs typeface="CommercialScript" pitchFamily="18" charset="-93"/>
              </a:rPr>
              <a:t> </a:t>
            </a:r>
            <a:r>
              <a:rPr lang="en-US" sz="3600" b="1" i="1" dirty="0" smtClean="0">
                <a:solidFill>
                  <a:schemeClr val="tx2"/>
                </a:solidFill>
              </a:rPr>
              <a:t> </a:t>
            </a:r>
            <a:endParaRPr lang="vi-VN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3975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2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2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2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2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37" grpId="0" animBg="1"/>
      <p:bldP spid="312339" grpId="0" animBg="1"/>
      <p:bldP spid="312340" grpId="0" animBg="1"/>
      <p:bldP spid="312342" grpId="0" animBg="1"/>
      <p:bldP spid="312343" grpId="0" animBg="1"/>
      <p:bldP spid="312345" grpId="0" animBg="1"/>
      <p:bldP spid="312346" grpId="0" animBg="1"/>
      <p:bldP spid="312347" grpId="0" animBg="1"/>
      <p:bldP spid="312350" grpId="0" animBg="1"/>
      <p:bldP spid="312351" grpId="0" animBg="1"/>
      <p:bldP spid="312353" grpId="0" animBg="1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8" y="56449"/>
            <a:ext cx="9143999" cy="68015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326467" y="208553"/>
            <a:ext cx="7991146" cy="4042365"/>
          </a:xfrm>
          <a:prstGeom prst="wedgeRoundRectCallout">
            <a:avLst>
              <a:gd name="adj1" fmla="val -56582"/>
              <a:gd name="adj2" fmla="val 32951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Dựa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SGK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 chú thích trang 40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pt-BR" sz="4000" dirty="0"/>
              <a:t>Em hiểu như thế nào</a:t>
            </a:r>
            <a:r>
              <a:rPr lang="pt-BR" sz="4000" i="1" dirty="0"/>
              <a:t> </a:t>
            </a:r>
            <a:r>
              <a:rPr lang="pt-BR" sz="4000" dirty="0"/>
              <a:t>là 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pt-BR" sz="4000" dirty="0" smtClean="0"/>
              <a:t>Em </a:t>
            </a:r>
            <a:r>
              <a:rPr lang="pt-BR" sz="4000" dirty="0"/>
              <a:t>hiểu như thế nào</a:t>
            </a:r>
            <a:r>
              <a:rPr lang="pt-BR" sz="4000" i="1" dirty="0"/>
              <a:t> </a:t>
            </a:r>
            <a:r>
              <a:rPr lang="pt-BR" sz="4000" dirty="0"/>
              <a:t>là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118631"/>
              </p:ext>
            </p:extLst>
          </p:nvPr>
        </p:nvGraphicFramePr>
        <p:xfrm>
          <a:off x="-609600" y="2969878"/>
          <a:ext cx="213408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Clip" r:id="rId4" imgW="4046538" imgH="3352800" progId="MS_ClipArt_Gallery.5">
                  <p:embed/>
                </p:oleObj>
              </mc:Choice>
              <mc:Fallback>
                <p:oleObj name="Clip" r:id="rId4" imgW="4046538" imgH="3352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" y="2969878"/>
                        <a:ext cx="213408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 descr="BU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34" y="1926242"/>
            <a:ext cx="1085850" cy="11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27" y="208553"/>
            <a:ext cx="9144000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800" b="1" dirty="0"/>
              <a:t>+ </a:t>
            </a:r>
            <a:r>
              <a:rPr lang="en-US" sz="4800" b="1" dirty="0" err="1"/>
              <a:t>Tập</a:t>
            </a:r>
            <a:r>
              <a:rPr lang="en-US" sz="4800" b="1" dirty="0"/>
              <a:t> </a:t>
            </a:r>
            <a:r>
              <a:rPr lang="en-US" sz="4800" b="1" dirty="0" err="1"/>
              <a:t>đoàn</a:t>
            </a:r>
            <a:r>
              <a:rPr lang="en-US" sz="4800" b="1" dirty="0"/>
              <a:t> </a:t>
            </a:r>
            <a:r>
              <a:rPr lang="en-US" sz="4800" b="1" dirty="0" err="1"/>
              <a:t>cứ</a:t>
            </a:r>
            <a:r>
              <a:rPr lang="en-US" sz="4800" b="1" dirty="0"/>
              <a:t> </a:t>
            </a:r>
            <a:r>
              <a:rPr lang="en-US" sz="4800" b="1" dirty="0" err="1"/>
              <a:t>điểm</a:t>
            </a:r>
            <a:r>
              <a:rPr lang="en-US" sz="4800" b="1" dirty="0"/>
              <a:t> : </a:t>
            </a:r>
            <a:r>
              <a:rPr lang="en-US" sz="4800" b="1" dirty="0" err="1"/>
              <a:t>là</a:t>
            </a:r>
            <a:r>
              <a:rPr lang="en-US" sz="4800" b="1" dirty="0"/>
              <a:t> </a:t>
            </a:r>
            <a:r>
              <a:rPr lang="en-US" sz="4800" b="1" dirty="0" err="1"/>
              <a:t>nhiều</a:t>
            </a:r>
            <a:r>
              <a:rPr lang="en-US" sz="4800" b="1" dirty="0"/>
              <a:t> </a:t>
            </a:r>
            <a:r>
              <a:rPr lang="en-US" sz="4800" b="1" dirty="0" err="1"/>
              <a:t>cứ</a:t>
            </a:r>
            <a:r>
              <a:rPr lang="en-US" sz="4800" b="1" dirty="0"/>
              <a:t> </a:t>
            </a:r>
            <a:r>
              <a:rPr lang="en-US" sz="4800" b="1" dirty="0" err="1"/>
              <a:t>điểm</a:t>
            </a:r>
            <a:r>
              <a:rPr lang="en-US" sz="4800" b="1" dirty="0"/>
              <a:t> ( </a:t>
            </a:r>
            <a:r>
              <a:rPr lang="en-US" sz="4800" b="1" dirty="0" err="1"/>
              <a:t>vị</a:t>
            </a:r>
            <a:r>
              <a:rPr lang="en-US" sz="4800" b="1" dirty="0"/>
              <a:t> </a:t>
            </a:r>
            <a:r>
              <a:rPr lang="en-US" sz="4800" b="1" dirty="0" err="1"/>
              <a:t>trí</a:t>
            </a:r>
            <a:r>
              <a:rPr lang="en-US" sz="4800" b="1" dirty="0"/>
              <a:t> </a:t>
            </a:r>
            <a:r>
              <a:rPr lang="en-US" sz="4800" b="1" dirty="0" err="1"/>
              <a:t>phòng</a:t>
            </a:r>
            <a:r>
              <a:rPr lang="en-US" sz="4800" b="1" dirty="0"/>
              <a:t> </a:t>
            </a:r>
            <a:r>
              <a:rPr lang="en-US" sz="4800" b="1" dirty="0" err="1"/>
              <a:t>thủ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công</a:t>
            </a:r>
            <a:r>
              <a:rPr lang="en-US" sz="4800" b="1" dirty="0"/>
              <a:t> </a:t>
            </a:r>
            <a:r>
              <a:rPr lang="en-US" sz="4800" b="1" dirty="0" err="1"/>
              <a:t>sự</a:t>
            </a:r>
            <a:r>
              <a:rPr lang="en-US" sz="4800" b="1" dirty="0"/>
              <a:t> </a:t>
            </a:r>
            <a:r>
              <a:rPr lang="en-US" sz="4800" b="1" dirty="0" err="1"/>
              <a:t>vững</a:t>
            </a:r>
            <a:r>
              <a:rPr lang="en-US" sz="4800" b="1" dirty="0"/>
              <a:t> </a:t>
            </a:r>
            <a:r>
              <a:rPr lang="en-US" sz="4800" b="1" dirty="0" err="1"/>
              <a:t>chắc</a:t>
            </a:r>
            <a:r>
              <a:rPr lang="en-US" sz="4800" b="1" dirty="0"/>
              <a:t> ) </a:t>
            </a:r>
            <a:r>
              <a:rPr lang="en-US" sz="4800" b="1" dirty="0" err="1"/>
              <a:t>hợp</a:t>
            </a:r>
            <a:r>
              <a:rPr lang="en-US" sz="4800" b="1" dirty="0"/>
              <a:t> </a:t>
            </a:r>
            <a:r>
              <a:rPr lang="en-US" sz="4800" b="1" dirty="0" err="1"/>
              <a:t>thành</a:t>
            </a:r>
            <a:r>
              <a:rPr lang="en-US" sz="4800" b="1" dirty="0"/>
              <a:t> </a:t>
            </a:r>
            <a:r>
              <a:rPr lang="en-US" sz="4800" b="1" dirty="0" err="1"/>
              <a:t>một</a:t>
            </a:r>
            <a:r>
              <a:rPr lang="en-US" sz="4800" b="1" dirty="0"/>
              <a:t> </a:t>
            </a:r>
            <a:r>
              <a:rPr lang="en-US" sz="4800" b="1" dirty="0" err="1"/>
              <a:t>hệ</a:t>
            </a:r>
            <a:r>
              <a:rPr lang="en-US" sz="4800" b="1" dirty="0"/>
              <a:t> </a:t>
            </a:r>
            <a:r>
              <a:rPr lang="en-US" sz="4800" b="1" dirty="0" err="1"/>
              <a:t>thống</a:t>
            </a:r>
            <a:r>
              <a:rPr lang="en-US" sz="4800" b="1" dirty="0"/>
              <a:t> </a:t>
            </a:r>
            <a:r>
              <a:rPr lang="en-US" sz="4800" b="1" dirty="0" err="1"/>
              <a:t>phòng</a:t>
            </a:r>
            <a:r>
              <a:rPr lang="en-US" sz="4800" b="1" dirty="0"/>
              <a:t> </a:t>
            </a:r>
            <a:r>
              <a:rPr lang="en-US" sz="4800" b="1" dirty="0" err="1"/>
              <a:t>thủ</a:t>
            </a:r>
            <a:r>
              <a:rPr lang="en-US" sz="4800" b="1" dirty="0"/>
              <a:t> </a:t>
            </a:r>
            <a:r>
              <a:rPr lang="en-US" sz="4800" b="1" dirty="0" err="1"/>
              <a:t>kiên</a:t>
            </a:r>
            <a:r>
              <a:rPr lang="en-US" sz="4800" b="1" dirty="0"/>
              <a:t> </a:t>
            </a:r>
            <a:r>
              <a:rPr lang="en-US" sz="4800" b="1" dirty="0" err="1"/>
              <a:t>cố</a:t>
            </a:r>
            <a:r>
              <a:rPr lang="en-US" sz="4800" b="1" dirty="0"/>
              <a:t> ( </a:t>
            </a:r>
            <a:r>
              <a:rPr lang="en-US" sz="4800" b="1" dirty="0" err="1"/>
              <a:t>tại</a:t>
            </a:r>
            <a:r>
              <a:rPr lang="en-US" sz="4800" b="1" dirty="0"/>
              <a:t> </a:t>
            </a:r>
            <a:r>
              <a:rPr lang="en-US" sz="4800" b="1" dirty="0" err="1"/>
              <a:t>Điện</a:t>
            </a:r>
            <a:r>
              <a:rPr lang="en-US" sz="4800" b="1" dirty="0"/>
              <a:t> </a:t>
            </a:r>
            <a:r>
              <a:rPr lang="en-US" sz="4800" b="1" dirty="0" err="1"/>
              <a:t>Biên</a:t>
            </a:r>
            <a:r>
              <a:rPr lang="en-US" sz="4800" b="1" dirty="0"/>
              <a:t> </a:t>
            </a:r>
            <a:r>
              <a:rPr lang="en-US" sz="4800" b="1" dirty="0" err="1"/>
              <a:t>Phủ</a:t>
            </a:r>
            <a:r>
              <a:rPr lang="en-US" sz="4800" b="1" dirty="0"/>
              <a:t> </a:t>
            </a:r>
            <a:r>
              <a:rPr lang="en-US" sz="4800" b="1" dirty="0" err="1"/>
              <a:t>địch</a:t>
            </a:r>
            <a:r>
              <a:rPr lang="en-US" sz="4800" b="1" dirty="0"/>
              <a:t> </a:t>
            </a:r>
            <a:r>
              <a:rPr lang="en-US" sz="4800" b="1" dirty="0" err="1"/>
              <a:t>xây</a:t>
            </a:r>
            <a:r>
              <a:rPr lang="en-US" sz="4800" b="1" dirty="0"/>
              <a:t> 49 </a:t>
            </a:r>
            <a:r>
              <a:rPr lang="en-US" sz="4800" b="1" dirty="0" err="1"/>
              <a:t>cứ</a:t>
            </a:r>
            <a:r>
              <a:rPr lang="en-US" sz="4800" b="1" dirty="0"/>
              <a:t> </a:t>
            </a:r>
            <a:r>
              <a:rPr lang="en-US" sz="4800" b="1" dirty="0" err="1"/>
              <a:t>điểm</a:t>
            </a:r>
            <a:r>
              <a:rPr lang="en-US" sz="4800" b="1" dirty="0"/>
              <a:t> </a:t>
            </a:r>
            <a:r>
              <a:rPr lang="en-US" sz="4800" b="1" dirty="0" smtClean="0"/>
              <a:t>).</a:t>
            </a:r>
            <a:endParaRPr lang="vi-VN" sz="4800" b="1" dirty="0"/>
          </a:p>
        </p:txBody>
      </p:sp>
      <p:pic>
        <p:nvPicPr>
          <p:cNvPr id="9" name="Picture 3" descr="Flwr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" y="6203074"/>
            <a:ext cx="799114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12" y="517389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33239" y="4943058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4001892"/>
            <a:ext cx="9168539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Pháo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33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11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751"/>
            <a:ext cx="9143999" cy="68015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376"/>
            <a:ext cx="9144000" cy="7162800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9137" y="4500211"/>
            <a:ext cx="910589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ngự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chắc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49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324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13447" y="5842187"/>
            <a:ext cx="9144000" cy="83820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Mời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clip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4765" y="1534837"/>
            <a:ext cx="790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18" y="2612056"/>
            <a:ext cx="3058357" cy="42459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75" y="2612055"/>
            <a:ext cx="2766848" cy="40935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7" y="2795578"/>
            <a:ext cx="3119191" cy="40624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12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4" y="18654"/>
            <a:ext cx="9144000" cy="68133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7222" y="383032"/>
            <a:ext cx="8468067" cy="64698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32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569634" y="2455835"/>
            <a:ext cx="349010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/>
              <a:t>  </a:t>
            </a:r>
            <a:r>
              <a:rPr lang="en-US" sz="2400" b="1" dirty="0" smtClean="0"/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VIỆC CÁ NHÂN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400" b="1" dirty="0" err="1" smtClean="0">
                <a:latin typeface="Arial "/>
              </a:rPr>
              <a:t>Đọc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thầm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đoạn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đầu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trang</a:t>
            </a:r>
            <a:r>
              <a:rPr lang="en-US" sz="2400" b="1" dirty="0" smtClean="0">
                <a:latin typeface="Arial "/>
              </a:rPr>
              <a:t> 37 </a:t>
            </a:r>
            <a:r>
              <a:rPr lang="en-US" sz="2400" b="1" dirty="0" err="1" smtClean="0">
                <a:latin typeface="Arial "/>
              </a:rPr>
              <a:t>và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quan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sát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hình</a:t>
            </a:r>
            <a:r>
              <a:rPr lang="en-US" sz="2400" b="1" dirty="0" smtClean="0">
                <a:latin typeface="Arial "/>
              </a:rPr>
              <a:t> 1 </a:t>
            </a:r>
            <a:r>
              <a:rPr lang="en-US" sz="2400" b="1" dirty="0" err="1" smtClean="0">
                <a:latin typeface="Arial "/>
              </a:rPr>
              <a:t>trang</a:t>
            </a:r>
            <a:r>
              <a:rPr lang="en-US" sz="2400" b="1" dirty="0" smtClean="0">
                <a:latin typeface="Arial "/>
              </a:rPr>
              <a:t> 38 ở </a:t>
            </a:r>
            <a:r>
              <a:rPr lang="en-US" sz="2400" b="1" dirty="0" err="1" smtClean="0">
                <a:latin typeface="Arial "/>
              </a:rPr>
              <a:t>sách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giáo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khoa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để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trả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lời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câu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hỏi</a:t>
            </a:r>
            <a:r>
              <a:rPr lang="en-US" sz="2400" b="1" dirty="0" smtClean="0">
                <a:latin typeface="Arial "/>
              </a:rPr>
              <a:t> </a:t>
            </a:r>
            <a:r>
              <a:rPr lang="en-US" sz="2400" b="1" dirty="0" err="1" smtClean="0">
                <a:latin typeface="Arial "/>
              </a:rPr>
              <a:t>sau</a:t>
            </a:r>
            <a:r>
              <a:rPr lang="en-US" sz="2400" b="1" dirty="0" smtClean="0">
                <a:latin typeface="Arial "/>
              </a:rPr>
              <a:t>:( 1 </a:t>
            </a:r>
            <a:r>
              <a:rPr lang="en-US" sz="2400" b="1" dirty="0" err="1" smtClean="0">
                <a:latin typeface="Arial "/>
              </a:rPr>
              <a:t>phút</a:t>
            </a:r>
            <a:r>
              <a:rPr lang="en-US" sz="2400" b="1" dirty="0" smtClean="0">
                <a:latin typeface="Arial "/>
              </a:rPr>
              <a:t>)</a:t>
            </a:r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86400" y="2487973"/>
            <a:ext cx="0" cy="421762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452241" y="5052386"/>
            <a:ext cx="35170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Mùa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đông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1953,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tại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chiến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khu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Việt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Bắc,Trung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ương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Đảng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Bác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Hồ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làm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gì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  <a:endParaRPr lang="en-US" sz="24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15" y="2971800"/>
            <a:ext cx="5427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/>
            <a:r>
              <a:rPr lang="en-US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- </a:t>
            </a:r>
            <a:r>
              <a:rPr lang="vi-VN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Mùa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đông 1953 , tại chiến khu Việt Bắc ,</a:t>
            </a:r>
          </a:p>
          <a:p>
            <a:pPr marL="91440" algn="just"/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Trung ương Đảng và Bác Hồ đã họp và </a:t>
            </a:r>
            <a:r>
              <a:rPr lang="vi-VN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nêu</a:t>
            </a:r>
            <a:r>
              <a:rPr lang="en-US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quyết</a:t>
            </a:r>
            <a:r>
              <a:rPr lang="en-US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tâm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giành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thắng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lợi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dịch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vi-VN" sz="24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Điện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Biên Phủ để kết thúc kháng chiến.</a:t>
            </a:r>
            <a:endParaRPr lang="en-US" sz="24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15" y="1046801"/>
            <a:ext cx="888124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ban bac tien cong D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" y="1062283"/>
            <a:ext cx="5583311" cy="408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5184703"/>
            <a:ext cx="5583311" cy="1600200"/>
          </a:xfrm>
          <a:prstGeom prst="snip2DiagRect">
            <a:avLst>
              <a:gd name="adj1" fmla="val 50000"/>
              <a:gd name="adj2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họp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án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Phủ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2362200" y="419100"/>
            <a:ext cx="1676400" cy="609600"/>
          </a:xfrm>
          <a:prstGeom prst="wedgeRoundRectCallout">
            <a:avLst>
              <a:gd name="adj1" fmla="val -58077"/>
              <a:gd name="adj2" fmla="val 16941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Minh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-17585" y="388620"/>
            <a:ext cx="2154312" cy="609600"/>
          </a:xfrm>
          <a:prstGeom prst="wedgeRoundRectCallout">
            <a:avLst>
              <a:gd name="adj1" fmla="val -8428"/>
              <a:gd name="adj2" fmla="val 134471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Pham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Đồng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4237599" y="385689"/>
            <a:ext cx="2087001" cy="533400"/>
          </a:xfrm>
          <a:prstGeom prst="wedgeRoundRectCallout">
            <a:avLst>
              <a:gd name="adj1" fmla="val -74057"/>
              <a:gd name="adj2" fmla="val 18329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Chinh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6778283" y="452683"/>
            <a:ext cx="1447800" cy="609600"/>
          </a:xfrm>
          <a:prstGeom prst="wedgeRoundRectCallout">
            <a:avLst>
              <a:gd name="adj1" fmla="val -147182"/>
              <a:gd name="adj2" fmla="val 10492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Võ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5791200" y="4776809"/>
            <a:ext cx="3342249" cy="1981200"/>
          </a:xfrm>
          <a:prstGeom prst="snip2Diag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tịch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Hồ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Chí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Minh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trao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nhiệm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vụ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Tổng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tư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lệnh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) </a:t>
            </a:r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cho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Đại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tướng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endParaRPr lang="en-US" sz="2000" b="1" dirty="0" smtClean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charset="0"/>
              </a:rPr>
              <a:t>Võ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Giáp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24" name="Picture 1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295400"/>
            <a:ext cx="3262532" cy="343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135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0" y="5971381"/>
            <a:ext cx="9067800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Mời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xem</a:t>
            </a:r>
            <a:r>
              <a:rPr lang="en-US" sz="2800" b="1" dirty="0" smtClean="0">
                <a:solidFill>
                  <a:schemeClr val="tx1"/>
                </a:solidFill>
              </a:rPr>
              <a:t> clip </a:t>
            </a:r>
            <a:r>
              <a:rPr lang="en-US" sz="2800" b="1" dirty="0" err="1" smtClean="0">
                <a:solidFill>
                  <a:schemeClr val="tx1"/>
                </a:solidFill>
              </a:rPr>
              <a:t>Bộ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Chính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trị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họp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thông</a:t>
            </a:r>
            <a:r>
              <a:rPr lang="en-US" sz="2800" b="1" dirty="0" smtClean="0">
                <a:solidFill>
                  <a:schemeClr val="tx1"/>
                </a:solidFill>
              </a:rPr>
              <a:t> qua </a:t>
            </a:r>
            <a:r>
              <a:rPr lang="en-US" sz="2800" b="1" dirty="0" err="1" smtClean="0">
                <a:solidFill>
                  <a:schemeClr val="tx1"/>
                </a:solidFill>
              </a:rPr>
              <a:t>phương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mở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chiến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dịch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Phủ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2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98" y="116661"/>
            <a:ext cx="9035902" cy="522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4" y="-28136"/>
            <a:ext cx="9170963" cy="6886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6681" y="2508313"/>
            <a:ext cx="847944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( 3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800" b="1" i="1" dirty="0" err="1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B40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8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171" y="1600200"/>
            <a:ext cx="86897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35"/>
            <a:ext cx="9170963" cy="6886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1540" y="315915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5758" y="1783544"/>
            <a:ext cx="847944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dịch</a:t>
            </a:r>
            <a:endParaRPr lang="en-US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2788484" y="2331485"/>
            <a:ext cx="1594904" cy="430037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383388" y="2351350"/>
            <a:ext cx="1941212" cy="444149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33058" y="2791368"/>
            <a:ext cx="1929555" cy="461665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/>
              <a:t>S</a:t>
            </a:r>
            <a:r>
              <a:rPr lang="en-US" sz="2400" b="1" dirty="0" err="1">
                <a:latin typeface="Arial" charset="0"/>
              </a:rPr>
              <a:t>ức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người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319471" y="2840085"/>
            <a:ext cx="2582827" cy="46166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/>
              <a:t>S</a:t>
            </a:r>
            <a:r>
              <a:rPr lang="en-US" sz="2400" b="1" dirty="0" err="1">
                <a:latin typeface="Arial" charset="0"/>
              </a:rPr>
              <a:t>ức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của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39798" y="3992614"/>
            <a:ext cx="4684166" cy="1899264"/>
          </a:xfrm>
          <a:prstGeom prst="wedgeRoundRectCallout">
            <a:avLst>
              <a:gd name="adj1" fmla="val 1389"/>
              <a:gd name="adj2" fmla="val 88442"/>
              <a:gd name="adj3" fmla="val 16667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l"/>
            <a:r>
              <a:rPr lang="en-US" sz="2000" dirty="0">
                <a:latin typeface="Arial" charset="0"/>
              </a:rPr>
              <a:t>- </a:t>
            </a:r>
            <a:r>
              <a:rPr lang="en-US" sz="2000" b="1" dirty="0" err="1">
                <a:latin typeface="Arial" charset="0"/>
              </a:rPr>
              <a:t>Hơn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nửa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triệu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chiến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sỹ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từ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các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mặt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trận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hành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quân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về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Điện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Biên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Phủ</a:t>
            </a:r>
            <a:r>
              <a:rPr lang="en-US" sz="2000" b="1" dirty="0">
                <a:latin typeface="Arial" charset="0"/>
              </a:rPr>
              <a:t>.</a:t>
            </a:r>
          </a:p>
          <a:p>
            <a:pPr algn="l"/>
            <a:r>
              <a:rPr lang="en-US" sz="2000" b="1" dirty="0">
                <a:latin typeface="Arial" charset="0"/>
              </a:rPr>
              <a:t>- </a:t>
            </a:r>
            <a:r>
              <a:rPr lang="en-US" sz="2000" b="1" dirty="0" err="1">
                <a:latin typeface="Arial" charset="0"/>
              </a:rPr>
              <a:t>Gần</a:t>
            </a:r>
            <a:r>
              <a:rPr lang="en-US" sz="2000" b="1" dirty="0">
                <a:latin typeface="Arial" charset="0"/>
              </a:rPr>
              <a:t> 3 </a:t>
            </a:r>
            <a:r>
              <a:rPr lang="en-US" sz="2000" b="1" dirty="0" err="1">
                <a:latin typeface="Arial" charset="0"/>
              </a:rPr>
              <a:t>vạn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người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từ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hậu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phương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tham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gia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vận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chuyển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hàng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hoá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cho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chiến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dịch</a:t>
            </a:r>
            <a:r>
              <a:rPr lang="en-US" sz="2000" b="1" dirty="0">
                <a:latin typeface="Arial" charset="0"/>
              </a:rPr>
              <a:t>.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rot="10800000">
            <a:off x="4888621" y="3767748"/>
            <a:ext cx="4325564" cy="2111952"/>
          </a:xfrm>
          <a:prstGeom prst="wedgeRoundRectCallout">
            <a:avLst>
              <a:gd name="adj1" fmla="val 7322"/>
              <a:gd name="adj2" fmla="val 73552"/>
              <a:gd name="adj3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10800000" anchor="ctr"/>
          <a:lstStyle/>
          <a:p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vạn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vạn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lương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phẩm,quần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men,…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55802" y="6117873"/>
            <a:ext cx="8291802" cy="584775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Sẵn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sàng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đấu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tinh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thần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32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0615" y="907960"/>
            <a:ext cx="86897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gray">
          <a:xfrm>
            <a:off x="1143000" y="4953000"/>
            <a:ext cx="7088266" cy="400110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Hình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:2 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Đoàn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xe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thồ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phục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vụ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chiến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dịch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Điện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Biên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Phủ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7" name="Picture 5" descr="Đóng l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9" y="685800"/>
            <a:ext cx="7005850" cy="426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152400" y="6477000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6669" y="5734082"/>
            <a:ext cx="800099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sát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thồ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phục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vụ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xét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8426668" y="6484883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ền PP-Viền hoa v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809" y="-685800"/>
            <a:ext cx="10499912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7"/>
          <p:cNvSpPr>
            <a:spLocks noGrp="1" noChangeArrowheads="1" noChangeShapeType="1" noTextEdit="1"/>
          </p:cNvSpPr>
          <p:nvPr/>
        </p:nvSpPr>
        <p:spPr bwMode="auto">
          <a:xfrm>
            <a:off x="3048000" y="2590800"/>
            <a:ext cx="2590800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vi-VN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8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-60512" y="145176"/>
            <a:ext cx="10179424" cy="971550"/>
          </a:xfrm>
          <a:prstGeom prst="cloudCallout">
            <a:avLst>
              <a:gd name="adj1" fmla="val -48856"/>
              <a:gd name="adj2" fmla="val 106042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b="1" i="1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Tiêu</a:t>
            </a:r>
            <a:r>
              <a:rPr lang="en-US" sz="2800" b="1" i="1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chí</a:t>
            </a:r>
            <a:r>
              <a:rPr lang="en-US" sz="2800" b="1" i="1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bình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chọn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nhóm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cá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nhân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tích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cực</a:t>
            </a:r>
            <a:r>
              <a:rPr lang="en-US" sz="2800" b="1" i="1" dirty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. </a:t>
            </a:r>
            <a:endParaRPr lang="vi-VN" sz="2800" b="1" i="1" dirty="0">
              <a:ln>
                <a:solidFill>
                  <a:srgbClr val="FF0000"/>
                </a:solidFill>
              </a:ln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-60512" y="1435973"/>
            <a:ext cx="3904788" cy="5422027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Tiêu </a:t>
            </a:r>
            <a:r>
              <a:rPr lang="vi-VN" sz="2800" b="1" dirty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chí bình chọn nhóm </a:t>
            </a:r>
            <a:r>
              <a:rPr lang="vi-VN" sz="2800" b="1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học tích cực.</a:t>
            </a:r>
            <a:endParaRPr lang="vi-VN" sz="2800" b="1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endParaRPr lang="vi-VN" sz="28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sz="2800" b="1" dirty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 Hoàn thành hoạt động đúng yêu cầu, nhanh nhất.</a:t>
            </a:r>
          </a:p>
          <a:p>
            <a:pPr algn="ctr">
              <a:defRPr/>
            </a:pPr>
            <a:endParaRPr lang="vi-VN" sz="28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sz="2800" b="1" dirty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 Trong nhóm có nhiều bạn tích cực nhất </a:t>
            </a:r>
            <a:r>
              <a:rPr lang="vi-VN" sz="3600" dirty="0"/>
              <a:t/>
            </a:r>
            <a:br>
              <a:rPr lang="vi-VN" sz="3600" dirty="0"/>
            </a:br>
            <a:endParaRPr lang="vi-VN" sz="3200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3962400" y="1314370"/>
            <a:ext cx="5315847" cy="5562600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 sz="2800" b="1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sz="2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Tiêu chí bình chọn bạn</a:t>
            </a:r>
          </a:p>
          <a:p>
            <a:pPr algn="ctr">
              <a:defRPr/>
            </a:pPr>
            <a:r>
              <a:rPr lang="vi-VN" sz="2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học </a:t>
            </a:r>
            <a:r>
              <a:rPr lang="vi-VN" sz="2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tích cực.</a:t>
            </a:r>
            <a:endParaRPr lang="vi-VN" sz="2400" b="1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endParaRPr lang="vi-VN" sz="2800" b="1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Bạn tích cực phát biểu xây dựng bài.</a:t>
            </a:r>
          </a:p>
          <a:p>
            <a:pPr algn="ctr">
              <a:defRPr/>
            </a:pPr>
            <a:endParaRPr lang="vi-VN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FontTx/>
              <a:buChar char="-"/>
              <a:defRPr/>
            </a:pPr>
            <a:r>
              <a:rPr lang="vi-V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 thảo luận trong nhóm sôi nổi, nhanh nhẹn.</a:t>
            </a:r>
          </a:p>
          <a:p>
            <a:pPr algn="ctr">
              <a:buFontTx/>
              <a:buChar char="-"/>
              <a:defRPr/>
            </a:pPr>
            <a:endParaRPr lang="vi-VN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buFontTx/>
              <a:buChar char="-"/>
              <a:defRPr/>
            </a:pPr>
            <a:r>
              <a:rPr lang="vi-V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Bạn có tiến bộ hơn tiết học trước.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vi-VN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351" y="114041"/>
            <a:ext cx="8684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err="1">
                <a:latin typeface="HP001 4 hàng" panose="020B0603050302020204" pitchFamily="34" charset="-93"/>
                <a:cs typeface="Arial" charset="0"/>
              </a:rPr>
              <a:t>Thứ</a:t>
            </a:r>
            <a:r>
              <a:rPr lang="en-US" sz="3600" b="1" i="1" dirty="0">
                <a:latin typeface="HP001 4 hàng" panose="020B0603050302020204" pitchFamily="34" charset="-93"/>
                <a:cs typeface="Arial" charset="0"/>
              </a:rPr>
              <a:t> </a:t>
            </a:r>
            <a:r>
              <a:rPr lang="en-US" sz="3600" b="1" i="1" dirty="0" err="1" smtClean="0">
                <a:latin typeface="HP001 4 hàng" panose="020B0603050302020204" pitchFamily="34" charset="-93"/>
                <a:cs typeface="Arial" charset="0"/>
              </a:rPr>
              <a:t>năm</a:t>
            </a:r>
            <a:r>
              <a:rPr lang="en-US" sz="3600" b="1" i="1" dirty="0" smtClean="0">
                <a:latin typeface="HP001 4 hàng" panose="020B0603050302020204" pitchFamily="34" charset="-93"/>
                <a:cs typeface="Arial" charset="0"/>
              </a:rPr>
              <a:t>, </a:t>
            </a:r>
            <a:r>
              <a:rPr lang="en-US" sz="3600" b="1" i="1" dirty="0" err="1" smtClean="0">
                <a:latin typeface="HP001 4 hàng" panose="020B0603050302020204" pitchFamily="34" charset="-93"/>
                <a:cs typeface="Arial" charset="0"/>
              </a:rPr>
              <a:t>ngày</a:t>
            </a:r>
            <a:r>
              <a:rPr lang="en-US" sz="3600" b="1" i="1" dirty="0" smtClean="0">
                <a:latin typeface="HP001 4 hàng" panose="020B0603050302020204" pitchFamily="34" charset="-93"/>
                <a:cs typeface="Arial" charset="0"/>
              </a:rPr>
              <a:t> 17  </a:t>
            </a:r>
            <a:r>
              <a:rPr lang="en-US" sz="3600" b="1" i="1" dirty="0" err="1">
                <a:latin typeface="HP001 4 hàng" panose="020B0603050302020204" pitchFamily="34" charset="-93"/>
                <a:cs typeface="Arial" charset="0"/>
              </a:rPr>
              <a:t>tháng</a:t>
            </a:r>
            <a:r>
              <a:rPr lang="en-US" sz="3600" b="1" i="1" dirty="0">
                <a:latin typeface="HP001 4 hàng" panose="020B0603050302020204" pitchFamily="34" charset="-93"/>
                <a:cs typeface="Arial" charset="0"/>
              </a:rPr>
              <a:t> </a:t>
            </a:r>
            <a:r>
              <a:rPr lang="en-US" sz="3600" b="1" i="1" dirty="0" smtClean="0">
                <a:latin typeface="HP001 4 hàng" panose="020B0603050302020204" pitchFamily="34" charset="-93"/>
                <a:cs typeface="Arial" charset="0"/>
              </a:rPr>
              <a:t>01 </a:t>
            </a:r>
            <a:r>
              <a:rPr lang="en-US" sz="3600" b="1" i="1" dirty="0" err="1">
                <a:latin typeface="HP001 4 hàng" panose="020B0603050302020204" pitchFamily="34" charset="-93"/>
                <a:cs typeface="Arial" charset="0"/>
              </a:rPr>
              <a:t>năm</a:t>
            </a:r>
            <a:r>
              <a:rPr lang="en-US" sz="3600" b="1" i="1" dirty="0">
                <a:latin typeface="HP001 4 hàng" panose="020B0603050302020204" pitchFamily="34" charset="-93"/>
                <a:cs typeface="Arial" charset="0"/>
              </a:rPr>
              <a:t> </a:t>
            </a:r>
            <a:r>
              <a:rPr lang="en-US" sz="3600" b="1" i="1" dirty="0" smtClean="0">
                <a:latin typeface="HP001 4 hàng" panose="020B0603050302020204" pitchFamily="34" charset="-93"/>
                <a:cs typeface="Arial" charset="0"/>
              </a:rPr>
              <a:t>2019</a:t>
            </a:r>
            <a:r>
              <a:rPr lang="en-US" sz="3600" b="1" i="1" dirty="0">
                <a:latin typeface="HP001 4 hàng" panose="020B0603050302020204" pitchFamily="34" charset="-93"/>
                <a:cs typeface="Arial" charset="0"/>
              </a:rPr>
              <a:t/>
            </a:r>
            <a:br>
              <a:rPr lang="en-US" sz="3600" b="1" i="1" dirty="0">
                <a:latin typeface="HP001 4 hàng" panose="020B0603050302020204" pitchFamily="34" charset="-93"/>
                <a:cs typeface="Arial" charset="0"/>
              </a:rPr>
            </a:br>
            <a:r>
              <a:rPr lang="en-US" sz="3600" b="1" u="sng" dirty="0" err="1" smtClean="0">
                <a:latin typeface="HP001 4 hàng" panose="020B0603050302020204" pitchFamily="34" charset="-93"/>
                <a:cs typeface="Arial" charset="0"/>
              </a:rPr>
              <a:t>Lịch</a:t>
            </a:r>
            <a:r>
              <a:rPr lang="en-US" sz="3600" b="1" u="sng" dirty="0" smtClean="0">
                <a:latin typeface="HP001 4 hàng" panose="020B0603050302020204" pitchFamily="34" charset="-93"/>
                <a:cs typeface="Arial" charset="0"/>
              </a:rPr>
              <a:t> </a:t>
            </a:r>
            <a:r>
              <a:rPr lang="en-US" sz="3600" b="1" u="sng" dirty="0" err="1" smtClean="0">
                <a:latin typeface="HP001 4 hàng" panose="020B0603050302020204" pitchFamily="34" charset="-93"/>
                <a:cs typeface="Arial" charset="0"/>
              </a:rPr>
              <a:t>sử</a:t>
            </a:r>
            <a:endParaRPr lang="en-US" sz="3600" b="1" u="sng" dirty="0">
              <a:latin typeface="HP001 4 hàng" panose="020B0603050302020204" pitchFamily="34" charset="-9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21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xe dap t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0605"/>
            <a:ext cx="9144000" cy="6044995"/>
          </a:xfrm>
          <a:prstGeom prst="rect">
            <a:avLst/>
          </a:prstGeom>
        </p:spPr>
      </p:pic>
      <p:sp>
        <p:nvSpPr>
          <p:cNvPr id="41" name="Action Button: Forward or Next 40">
            <a:hlinkClick r:id="" action="ppaction://hlinkshowjump?jump=previousslide" highlightClick="1"/>
          </p:cNvPr>
          <p:cNvSpPr/>
          <p:nvPr/>
        </p:nvSpPr>
        <p:spPr>
          <a:xfrm>
            <a:off x="152400" y="6515100"/>
            <a:ext cx="381000" cy="190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37385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dịch</a:t>
            </a:r>
            <a:endParaRPr lang="en-US" sz="28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16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an bi chien dau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9067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533400"/>
          </a:xfrm>
          <a:solidFill>
            <a:srgbClr val="FF9900"/>
          </a:solidFill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2320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0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6801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143996" cy="3962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0"/>
            <a:ext cx="4890247" cy="3352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47" y="3809999"/>
            <a:ext cx="4253750" cy="3291565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228602" y="6228460"/>
            <a:ext cx="9601197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7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7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hầm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7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400Km </a:t>
            </a:r>
            <a:endParaRPr lang="en-US" sz="27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3256423"/>
            <a:ext cx="83820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kéo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76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6801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" y="233383"/>
            <a:ext cx="464820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Quân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Pháp</a:t>
            </a:r>
            <a:endParaRPr lang="en-US" sz="2400" b="1" dirty="0" smtClean="0"/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Tổng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: 16.200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</a:p>
          <a:p>
            <a:pPr algn="just"/>
            <a:r>
              <a:rPr lang="en-US" sz="2400" dirty="0" smtClean="0"/>
              <a:t>( </a:t>
            </a:r>
            <a:r>
              <a:rPr lang="en-US" sz="2400" dirty="0" err="1" smtClean="0"/>
              <a:t>gồm</a:t>
            </a:r>
            <a:r>
              <a:rPr lang="en-US" sz="2400" dirty="0" smtClean="0"/>
              <a:t> </a:t>
            </a:r>
            <a:r>
              <a:rPr lang="en-US" sz="2400" dirty="0" err="1"/>
              <a:t>có</a:t>
            </a:r>
            <a:r>
              <a:rPr lang="en-US" sz="2400" dirty="0"/>
              <a:t> 12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, 7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binh</a:t>
            </a:r>
            <a:r>
              <a:rPr lang="en-US" sz="2400" dirty="0"/>
              <a:t> , 3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pháo</a:t>
            </a:r>
            <a:r>
              <a:rPr lang="en-US" sz="2400" dirty="0"/>
              <a:t> </a:t>
            </a:r>
            <a:r>
              <a:rPr lang="en-US" sz="2400" dirty="0" err="1"/>
              <a:t>binh</a:t>
            </a:r>
            <a:r>
              <a:rPr lang="en-US" sz="2400" dirty="0"/>
              <a:t> , 1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đoàn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binh</a:t>
            </a:r>
            <a:r>
              <a:rPr lang="en-US" sz="2400" dirty="0"/>
              <a:t> , 1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 M24, 1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tải</a:t>
            </a:r>
            <a:r>
              <a:rPr lang="en-US" sz="2400" dirty="0"/>
              <a:t> , 1 phi </a:t>
            </a:r>
            <a:r>
              <a:rPr lang="en-US" sz="2400" dirty="0" err="1"/>
              <a:t>đội</a:t>
            </a:r>
            <a:r>
              <a:rPr lang="en-US" sz="2400" dirty="0"/>
              <a:t> 12 </a:t>
            </a:r>
            <a:r>
              <a:rPr lang="en-US" sz="2400" dirty="0" err="1"/>
              <a:t>máy</a:t>
            </a:r>
            <a:r>
              <a:rPr lang="en-US" sz="2400" dirty="0"/>
              <a:t> bay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 smtClean="0"/>
              <a:t>trực</a:t>
            </a:r>
            <a:r>
              <a:rPr lang="en-US" sz="2400" dirty="0" smtClean="0"/>
              <a:t>) 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Tướng</a:t>
            </a:r>
            <a:r>
              <a:rPr lang="en-US" sz="2400" dirty="0" smtClean="0"/>
              <a:t> : </a:t>
            </a:r>
            <a:r>
              <a:rPr lang="en-US" sz="2400" dirty="0" err="1" smtClean="0"/>
              <a:t>Đờ</a:t>
            </a:r>
            <a:r>
              <a:rPr lang="en-US" sz="2400" dirty="0" smtClean="0"/>
              <a:t> Ca-</a:t>
            </a:r>
            <a:r>
              <a:rPr lang="en-US" sz="2400" dirty="0" err="1" smtClean="0"/>
              <a:t>xtơ</a:t>
            </a:r>
            <a:r>
              <a:rPr lang="en-US" sz="2400" dirty="0" smtClean="0"/>
              <a:t>-</a:t>
            </a:r>
            <a:r>
              <a:rPr lang="en-US" sz="2400" dirty="0" err="1" smtClean="0"/>
              <a:t>ri</a:t>
            </a:r>
            <a:endParaRPr lang="en-US" sz="2400" dirty="0" smtClean="0"/>
          </a:p>
          <a:p>
            <a:pPr algn="just"/>
            <a:r>
              <a:rPr lang="en-US" sz="2400" dirty="0" smtClean="0"/>
              <a:t>- </a:t>
            </a:r>
            <a:r>
              <a:rPr lang="vi-VN" sz="2400" dirty="0" smtClean="0"/>
              <a:t>Ư</a:t>
            </a:r>
            <a:r>
              <a:rPr lang="en-US" sz="2400" dirty="0" smtClean="0"/>
              <a:t>u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xe</a:t>
            </a:r>
            <a:r>
              <a:rPr lang="en-US" sz="2400" dirty="0" smtClean="0"/>
              <a:t> </a:t>
            </a:r>
            <a:r>
              <a:rPr lang="en-US" sz="2400" dirty="0" err="1" smtClean="0"/>
              <a:t>tăng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Gấp</a:t>
            </a:r>
            <a:r>
              <a:rPr lang="en-US" sz="2400" dirty="0" smtClean="0"/>
              <a:t> 6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 ta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đạn</a:t>
            </a:r>
            <a:r>
              <a:rPr lang="en-US" sz="2400" dirty="0" smtClean="0"/>
              <a:t> </a:t>
            </a:r>
            <a:r>
              <a:rPr lang="en-US" sz="2400" dirty="0" err="1" smtClean="0"/>
              <a:t>pháo</a:t>
            </a:r>
            <a:r>
              <a:rPr lang="en-US" sz="2400" dirty="0" smtClean="0"/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Sân</a:t>
            </a:r>
            <a:r>
              <a:rPr lang="en-US" sz="2400" dirty="0" smtClean="0"/>
              <a:t> bay </a:t>
            </a:r>
            <a:r>
              <a:rPr lang="en-US" sz="2400" dirty="0" err="1"/>
              <a:t>M</a:t>
            </a:r>
            <a:r>
              <a:rPr lang="en-US" sz="2400" dirty="0" err="1" smtClean="0"/>
              <a:t>ường</a:t>
            </a:r>
            <a:r>
              <a:rPr lang="en-US" sz="2400" dirty="0" smtClean="0"/>
              <a:t> </a:t>
            </a:r>
            <a:r>
              <a:rPr lang="en-US" sz="2400" dirty="0"/>
              <a:t>T</a:t>
            </a:r>
            <a:r>
              <a:rPr lang="en-US" sz="2400" dirty="0" smtClean="0"/>
              <a:t>hanh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/>
              <a:t>H</a:t>
            </a:r>
            <a:r>
              <a:rPr lang="en-US" sz="2400" dirty="0" err="1" smtClean="0"/>
              <a:t>ồng</a:t>
            </a:r>
            <a:r>
              <a:rPr lang="en-US" sz="2400" dirty="0" smtClean="0"/>
              <a:t> </a:t>
            </a:r>
            <a:r>
              <a:rPr lang="en-US" sz="2400" dirty="0" err="1" smtClean="0"/>
              <a:t>Cúm</a:t>
            </a:r>
            <a:r>
              <a:rPr lang="en-US" sz="2400" dirty="0" smtClean="0"/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Vận</a:t>
            </a:r>
            <a:r>
              <a:rPr lang="en-US" sz="2400" dirty="0" smtClean="0"/>
              <a:t> </a:t>
            </a:r>
            <a:r>
              <a:rPr lang="en-US" sz="2400" dirty="0" err="1" smtClean="0"/>
              <a:t>chuyển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200 – 300 </a:t>
            </a:r>
            <a:r>
              <a:rPr lang="en-US" sz="2400" dirty="0" err="1" smtClean="0"/>
              <a:t>tấn</a:t>
            </a:r>
            <a:r>
              <a:rPr lang="en-US" sz="2400" dirty="0" smtClean="0"/>
              <a:t> </a:t>
            </a:r>
            <a:r>
              <a:rPr lang="en-US" sz="2400" dirty="0" err="1" smtClean="0"/>
              <a:t>hàng</a:t>
            </a:r>
            <a:r>
              <a:rPr lang="en-US" sz="2400" dirty="0" smtClean="0"/>
              <a:t> </a:t>
            </a:r>
            <a:r>
              <a:rPr lang="en-US" sz="2400" dirty="0" err="1" smtClean="0"/>
              <a:t>thả</a:t>
            </a:r>
            <a:r>
              <a:rPr lang="en-US" sz="2400" dirty="0" smtClean="0"/>
              <a:t> </a:t>
            </a:r>
            <a:r>
              <a:rPr lang="en-US" sz="2400" dirty="0" err="1" smtClean="0"/>
              <a:t>dù</a:t>
            </a:r>
            <a:r>
              <a:rPr lang="en-US" sz="2400" dirty="0" smtClean="0"/>
              <a:t> 100- 150 </a:t>
            </a:r>
            <a:r>
              <a:rPr lang="en-US" sz="2400" dirty="0" err="1" smtClean="0"/>
              <a:t>lính</a:t>
            </a:r>
            <a:r>
              <a:rPr lang="en-US" sz="2400" dirty="0" smtClean="0"/>
              <a:t>/</a:t>
            </a:r>
            <a:r>
              <a:rPr lang="en-US" sz="2400" dirty="0" err="1" smtClean="0"/>
              <a:t>ngày</a:t>
            </a:r>
            <a:r>
              <a:rPr lang="en-US" sz="2400" dirty="0" smtClean="0"/>
              <a:t>.</a:t>
            </a:r>
            <a:endParaRPr lang="en-US" sz="2400" dirty="0"/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/>
              <a:t>huênh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rằng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Biên</a:t>
            </a:r>
            <a:r>
              <a:rPr lang="en-US" sz="2400" dirty="0"/>
              <a:t> </a:t>
            </a:r>
            <a:r>
              <a:rPr lang="en-US" sz="2400" dirty="0" err="1"/>
              <a:t>Phủ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“ </a:t>
            </a:r>
            <a:r>
              <a:rPr lang="en-US" sz="2400" dirty="0" err="1"/>
              <a:t>Pháo</a:t>
            </a:r>
            <a:r>
              <a:rPr lang="en-US" sz="2400" dirty="0"/>
              <a:t> </a:t>
            </a:r>
            <a:r>
              <a:rPr lang="en-US" sz="2400" dirty="0" err="1"/>
              <a:t>đài</a:t>
            </a:r>
            <a:r>
              <a:rPr lang="en-US" sz="2400" dirty="0"/>
              <a:t> </a:t>
            </a:r>
            <a:r>
              <a:rPr lang="en-US" sz="2400" dirty="0" err="1"/>
              <a:t>khổng</a:t>
            </a:r>
            <a:r>
              <a:rPr lang="en-US" sz="2400" dirty="0"/>
              <a:t> </a:t>
            </a:r>
            <a:r>
              <a:rPr lang="en-US" sz="2400" dirty="0" err="1"/>
              <a:t>lồ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”.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251613"/>
            <a:ext cx="4038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Quân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Việt</a:t>
            </a:r>
            <a:r>
              <a:rPr lang="en-US" sz="2400" b="1" dirty="0" smtClean="0"/>
              <a:t> Minh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/>
              <a:t>Tổng</a:t>
            </a:r>
            <a:r>
              <a:rPr lang="en-US" sz="2400" dirty="0" smtClean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: 40.000 </a:t>
            </a:r>
            <a:r>
              <a:rPr lang="en-US" sz="2400" dirty="0" err="1" smtClean="0"/>
              <a:t>người</a:t>
            </a:r>
            <a:endParaRPr lang="en-US" sz="2400" dirty="0"/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Sẵn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sàng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dirty="0" smtClean="0"/>
          </a:p>
          <a:p>
            <a:pPr marL="342900" indent="-342900" algn="just">
              <a:buFontTx/>
              <a:buChar char="-"/>
            </a:pPr>
            <a:endParaRPr lang="en-US" sz="2400" dirty="0"/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Đại</a:t>
            </a:r>
            <a:r>
              <a:rPr lang="en-US" sz="2400" dirty="0" smtClean="0"/>
              <a:t> </a:t>
            </a:r>
            <a:r>
              <a:rPr lang="en-US" sz="2400" dirty="0" err="1" smtClean="0"/>
              <a:t>tướng</a:t>
            </a:r>
            <a:r>
              <a:rPr lang="en-US" sz="2400" dirty="0" smtClean="0"/>
              <a:t>: </a:t>
            </a:r>
            <a:r>
              <a:rPr lang="en-US" sz="2400" dirty="0" err="1" smtClean="0"/>
              <a:t>Võ</a:t>
            </a:r>
            <a:r>
              <a:rPr lang="en-US" sz="2400" dirty="0" smtClean="0"/>
              <a:t> </a:t>
            </a:r>
            <a:r>
              <a:rPr lang="en-US" sz="2400" dirty="0" err="1" smtClean="0"/>
              <a:t>Nguyên</a:t>
            </a:r>
            <a:r>
              <a:rPr lang="en-US" sz="2400" dirty="0" smtClean="0"/>
              <a:t> </a:t>
            </a:r>
            <a:r>
              <a:rPr lang="en-US" sz="2400" dirty="0" err="1" smtClean="0"/>
              <a:t>Giáp</a:t>
            </a:r>
            <a:r>
              <a:rPr lang="en-US" sz="2400" dirty="0" smtClean="0"/>
              <a:t>  </a:t>
            </a:r>
          </a:p>
          <a:p>
            <a:pPr algn="just"/>
            <a:r>
              <a:rPr lang="en-US" sz="2400" dirty="0"/>
              <a:t>-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/>
              <a:t>ư</a:t>
            </a:r>
            <a:r>
              <a:rPr lang="en-US" sz="2400" dirty="0" err="1" smtClean="0"/>
              <a:t>u</a:t>
            </a:r>
            <a:r>
              <a:rPr lang="en-US" sz="2400" dirty="0" smtClean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Đạn</a:t>
            </a:r>
            <a:r>
              <a:rPr lang="en-US" sz="2400" dirty="0" smtClean="0"/>
              <a:t> </a:t>
            </a:r>
            <a:r>
              <a:rPr lang="en-US" sz="2400" dirty="0" err="1" smtClean="0"/>
              <a:t>pháo</a:t>
            </a:r>
            <a:r>
              <a:rPr lang="en-US" sz="2400" dirty="0" smtClean="0"/>
              <a:t> </a:t>
            </a:r>
            <a:r>
              <a:rPr lang="en-US" sz="2400" dirty="0" err="1" smtClean="0"/>
              <a:t>thiếu</a:t>
            </a:r>
            <a:r>
              <a:rPr lang="en-US" sz="2400" dirty="0" smtClean="0"/>
              <a:t> </a:t>
            </a:r>
            <a:r>
              <a:rPr lang="en-US" sz="2400" dirty="0" err="1" smtClean="0"/>
              <a:t>thốn</a:t>
            </a:r>
            <a:r>
              <a:rPr lang="en-US" sz="2400" dirty="0" smtClean="0"/>
              <a:t>.</a:t>
            </a:r>
            <a:endParaRPr lang="en-US" sz="2400" dirty="0"/>
          </a:p>
          <a:p>
            <a:pPr algn="just"/>
            <a:endParaRPr lang="en-US" sz="2400" dirty="0"/>
          </a:p>
          <a:p>
            <a:pPr algn="just"/>
            <a:endParaRPr lang="en-US" sz="2400" dirty="0" smtClean="0"/>
          </a:p>
          <a:p>
            <a:pPr algn="just"/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939555" y="251613"/>
            <a:ext cx="0" cy="635274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856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548841" y="3652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522" y="1427988"/>
            <a:ext cx="868973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Thảo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luận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đôi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4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SGK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38,39;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hợp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sát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lược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Phủ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trả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hỏi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( 2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phút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)</a:t>
            </a:r>
            <a:endParaRPr lang="en-US" sz="3500" b="1" dirty="0">
              <a:latin typeface="Arial" pitchFamily="34" charset="0"/>
              <a:cs typeface="Arial" pitchFamily="34" charset="0"/>
            </a:endParaRPr>
          </a:p>
          <a:p>
            <a:r>
              <a:rPr lang="en-US" sz="3500" b="1" dirty="0" smtClean="0">
                <a:latin typeface="Arial" pitchFamily="34" charset="0"/>
                <a:cs typeface="Arial" pitchFamily="34" charset="0"/>
              </a:rPr>
              <a:t>1/ Ta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đợt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tấn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Gồm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đợt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? </a:t>
            </a:r>
            <a:endParaRPr lang="en-US" sz="3500" b="1" dirty="0">
              <a:latin typeface="Arial" pitchFamily="34" charset="0"/>
              <a:cs typeface="Arial" pitchFamily="34" charset="0"/>
            </a:endParaRPr>
          </a:p>
          <a:p>
            <a:r>
              <a:rPr lang="en-US" sz="3500" b="1" dirty="0" smtClean="0">
                <a:latin typeface="Arial" pitchFamily="34" charset="0"/>
                <a:cs typeface="Arial" pitchFamily="34" charset="0"/>
              </a:rPr>
              <a:t>2/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tóm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tắt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diễn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biến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trận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đánh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lược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>
                <a:latin typeface="Arial" pitchFamily="34" charset="0"/>
                <a:cs typeface="Arial" pitchFamily="34" charset="0"/>
              </a:rPr>
              <a:t>3 ?</a:t>
            </a:r>
          </a:p>
        </p:txBody>
      </p:sp>
      <p:sp>
        <p:nvSpPr>
          <p:cNvPr id="7" name="Rectangle 6"/>
          <p:cNvSpPr/>
          <p:nvPr/>
        </p:nvSpPr>
        <p:spPr>
          <a:xfrm>
            <a:off x="316522" y="760086"/>
            <a:ext cx="86897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3.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Diễn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biến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trận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đánh</a:t>
            </a:r>
            <a:r>
              <a:rPr lang="en-US" alt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hiến</a:t>
            </a:r>
            <a:r>
              <a:rPr 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dịch</a:t>
            </a:r>
            <a:r>
              <a:rPr 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Điện</a:t>
            </a:r>
            <a:r>
              <a:rPr lang="en-US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Biên</a:t>
            </a:r>
            <a:endParaRPr lang="en-US" sz="2800" b="1" dirty="0">
              <a:ln w="22225">
                <a:solidFill>
                  <a:srgbClr val="7030A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775075" y="0"/>
            <a:ext cx="4759325" cy="6477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 sz="1800">
              <a:latin typeface=".VnTimeH" panose="020B7200000000000000" pitchFamily="34" charset="0"/>
            </a:endParaRPr>
          </a:p>
        </p:txBody>
      </p:sp>
      <p:sp>
        <p:nvSpPr>
          <p:cNvPr id="51205" name="Freeform 5"/>
          <p:cNvSpPr>
            <a:spLocks/>
          </p:cNvSpPr>
          <p:nvPr/>
        </p:nvSpPr>
        <p:spPr bwMode="auto">
          <a:xfrm>
            <a:off x="3968750" y="2524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90 w 3660"/>
              <a:gd name="T3" fmla="*/ 397 h 3122"/>
              <a:gd name="T4" fmla="*/ 405 w 3660"/>
              <a:gd name="T5" fmla="*/ 547 h 3122"/>
              <a:gd name="T6" fmla="*/ 615 w 3660"/>
              <a:gd name="T7" fmla="*/ 622 h 3122"/>
              <a:gd name="T8" fmla="*/ 855 w 3660"/>
              <a:gd name="T9" fmla="*/ 727 h 3122"/>
              <a:gd name="T10" fmla="*/ 1080 w 3660"/>
              <a:gd name="T11" fmla="*/ 1087 h 3122"/>
              <a:gd name="T12" fmla="*/ 1380 w 3660"/>
              <a:gd name="T13" fmla="*/ 1297 h 3122"/>
              <a:gd name="T14" fmla="*/ 1695 w 3660"/>
              <a:gd name="T15" fmla="*/ 1237 h 3122"/>
              <a:gd name="T16" fmla="*/ 1980 w 3660"/>
              <a:gd name="T17" fmla="*/ 1312 h 3122"/>
              <a:gd name="T18" fmla="*/ 2265 w 3660"/>
              <a:gd name="T19" fmla="*/ 1477 h 3122"/>
              <a:gd name="T20" fmla="*/ 2340 w 3660"/>
              <a:gd name="T21" fmla="*/ 1777 h 3122"/>
              <a:gd name="T22" fmla="*/ 2145 w 3660"/>
              <a:gd name="T23" fmla="*/ 2167 h 3122"/>
              <a:gd name="T24" fmla="*/ 2070 w 3660"/>
              <a:gd name="T25" fmla="*/ 2287 h 3122"/>
              <a:gd name="T26" fmla="*/ 2400 w 3660"/>
              <a:gd name="T27" fmla="*/ 2467 h 3122"/>
              <a:gd name="T28" fmla="*/ 2865 w 3660"/>
              <a:gd name="T29" fmla="*/ 2632 h 3122"/>
              <a:gd name="T30" fmla="*/ 3165 w 3660"/>
              <a:gd name="T31" fmla="*/ 3097 h 3122"/>
              <a:gd name="T32" fmla="*/ 3360 w 3660"/>
              <a:gd name="T33" fmla="*/ 2782 h 3122"/>
              <a:gd name="T34" fmla="*/ 3495 w 3660"/>
              <a:gd name="T35" fmla="*/ 2617 h 3122"/>
              <a:gd name="T36" fmla="*/ 3600 w 3660"/>
              <a:gd name="T37" fmla="*/ 2542 h 3122"/>
              <a:gd name="T38" fmla="*/ 3600 w 3660"/>
              <a:gd name="T39" fmla="*/ 2332 h 3122"/>
              <a:gd name="T40" fmla="*/ 3330 w 3660"/>
              <a:gd name="T41" fmla="*/ 2257 h 3122"/>
              <a:gd name="T42" fmla="*/ 3450 w 3660"/>
              <a:gd name="T43" fmla="*/ 2152 h 3122"/>
              <a:gd name="T44" fmla="*/ 3480 w 3660"/>
              <a:gd name="T45" fmla="*/ 1987 h 3122"/>
              <a:gd name="T46" fmla="*/ 3585 w 3660"/>
              <a:gd name="T47" fmla="*/ 1837 h 3122"/>
              <a:gd name="T48" fmla="*/ 3645 w 3660"/>
              <a:gd name="T49" fmla="*/ 1702 h 3122"/>
              <a:gd name="T50" fmla="*/ 3495 w 3660"/>
              <a:gd name="T51" fmla="*/ 1687 h 3122"/>
              <a:gd name="T52" fmla="*/ 3390 w 3660"/>
              <a:gd name="T53" fmla="*/ 1567 h 3122"/>
              <a:gd name="T54" fmla="*/ 3345 w 3660"/>
              <a:gd name="T55" fmla="*/ 1447 h 3122"/>
              <a:gd name="T56" fmla="*/ 3285 w 3660"/>
              <a:gd name="T57" fmla="*/ 1237 h 3122"/>
              <a:gd name="T58" fmla="*/ 3345 w 3660"/>
              <a:gd name="T59" fmla="*/ 1072 h 3122"/>
              <a:gd name="T60" fmla="*/ 3285 w 3660"/>
              <a:gd name="T61" fmla="*/ 847 h 3122"/>
              <a:gd name="T62" fmla="*/ 3075 w 3660"/>
              <a:gd name="T63" fmla="*/ 577 h 3122"/>
              <a:gd name="T64" fmla="*/ 2925 w 3660"/>
              <a:gd name="T65" fmla="*/ 382 h 3122"/>
              <a:gd name="T66" fmla="*/ 3030 w 3660"/>
              <a:gd name="T67" fmla="*/ 15 h 3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5983288" y="1174750"/>
            <a:ext cx="2154237" cy="531813"/>
          </a:xfrm>
          <a:custGeom>
            <a:avLst/>
            <a:gdLst>
              <a:gd name="T0" fmla="*/ 0 w 3877"/>
              <a:gd name="T1" fmla="*/ 791 h 956"/>
              <a:gd name="T2" fmla="*/ 225 w 3877"/>
              <a:gd name="T3" fmla="*/ 731 h 956"/>
              <a:gd name="T4" fmla="*/ 390 w 3877"/>
              <a:gd name="T5" fmla="*/ 836 h 956"/>
              <a:gd name="T6" fmla="*/ 585 w 3877"/>
              <a:gd name="T7" fmla="*/ 851 h 956"/>
              <a:gd name="T8" fmla="*/ 690 w 3877"/>
              <a:gd name="T9" fmla="*/ 896 h 956"/>
              <a:gd name="T10" fmla="*/ 975 w 3877"/>
              <a:gd name="T11" fmla="*/ 956 h 956"/>
              <a:gd name="T12" fmla="*/ 1200 w 3877"/>
              <a:gd name="T13" fmla="*/ 896 h 956"/>
              <a:gd name="T14" fmla="*/ 1335 w 3877"/>
              <a:gd name="T15" fmla="*/ 851 h 956"/>
              <a:gd name="T16" fmla="*/ 1635 w 3877"/>
              <a:gd name="T17" fmla="*/ 761 h 956"/>
              <a:gd name="T18" fmla="*/ 1665 w 3877"/>
              <a:gd name="T19" fmla="*/ 656 h 956"/>
              <a:gd name="T20" fmla="*/ 1890 w 3877"/>
              <a:gd name="T21" fmla="*/ 791 h 956"/>
              <a:gd name="T22" fmla="*/ 2130 w 3877"/>
              <a:gd name="T23" fmla="*/ 866 h 956"/>
              <a:gd name="T24" fmla="*/ 2310 w 3877"/>
              <a:gd name="T25" fmla="*/ 836 h 956"/>
              <a:gd name="T26" fmla="*/ 2490 w 3877"/>
              <a:gd name="T27" fmla="*/ 701 h 956"/>
              <a:gd name="T28" fmla="*/ 2670 w 3877"/>
              <a:gd name="T29" fmla="*/ 521 h 956"/>
              <a:gd name="T30" fmla="*/ 2850 w 3877"/>
              <a:gd name="T31" fmla="*/ 491 h 956"/>
              <a:gd name="T32" fmla="*/ 3060 w 3877"/>
              <a:gd name="T33" fmla="*/ 611 h 956"/>
              <a:gd name="T34" fmla="*/ 3315 w 3877"/>
              <a:gd name="T35" fmla="*/ 731 h 956"/>
              <a:gd name="T36" fmla="*/ 3465 w 3877"/>
              <a:gd name="T37" fmla="*/ 596 h 956"/>
              <a:gd name="T38" fmla="*/ 3480 w 3877"/>
              <a:gd name="T39" fmla="*/ 431 h 956"/>
              <a:gd name="T40" fmla="*/ 3870 w 3877"/>
              <a:gd name="T41" fmla="*/ 4 h 956"/>
              <a:gd name="T42" fmla="*/ 3435 w 3877"/>
              <a:gd name="T43" fmla="*/ 409 h 956"/>
              <a:gd name="T44" fmla="*/ 3480 w 3877"/>
              <a:gd name="T45" fmla="*/ 454 h 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5056188" y="285750"/>
            <a:ext cx="706437" cy="3378200"/>
          </a:xfrm>
          <a:custGeom>
            <a:avLst/>
            <a:gdLst>
              <a:gd name="T0" fmla="*/ 592 w 1274"/>
              <a:gd name="T1" fmla="*/ 0 h 6082"/>
              <a:gd name="T2" fmla="*/ 667 w 1274"/>
              <a:gd name="T3" fmla="*/ 907 h 6082"/>
              <a:gd name="T4" fmla="*/ 697 w 1274"/>
              <a:gd name="T5" fmla="*/ 1507 h 6082"/>
              <a:gd name="T6" fmla="*/ 622 w 1274"/>
              <a:gd name="T7" fmla="*/ 1927 h 6082"/>
              <a:gd name="T8" fmla="*/ 592 w 1274"/>
              <a:gd name="T9" fmla="*/ 2257 h 6082"/>
              <a:gd name="T10" fmla="*/ 382 w 1274"/>
              <a:gd name="T11" fmla="*/ 2782 h 6082"/>
              <a:gd name="T12" fmla="*/ 262 w 1274"/>
              <a:gd name="T13" fmla="*/ 2857 h 6082"/>
              <a:gd name="T14" fmla="*/ 67 w 1274"/>
              <a:gd name="T15" fmla="*/ 2857 h 6082"/>
              <a:gd name="T16" fmla="*/ 37 w 1274"/>
              <a:gd name="T17" fmla="*/ 3097 h 6082"/>
              <a:gd name="T18" fmla="*/ 292 w 1274"/>
              <a:gd name="T19" fmla="*/ 3637 h 6082"/>
              <a:gd name="T20" fmla="*/ 352 w 1274"/>
              <a:gd name="T21" fmla="*/ 4027 h 6082"/>
              <a:gd name="T22" fmla="*/ 487 w 1274"/>
              <a:gd name="T23" fmla="*/ 4207 h 6082"/>
              <a:gd name="T24" fmla="*/ 562 w 1274"/>
              <a:gd name="T25" fmla="*/ 4372 h 6082"/>
              <a:gd name="T26" fmla="*/ 667 w 1274"/>
              <a:gd name="T27" fmla="*/ 4492 h 6082"/>
              <a:gd name="T28" fmla="*/ 1087 w 1274"/>
              <a:gd name="T29" fmla="*/ 4672 h 6082"/>
              <a:gd name="T30" fmla="*/ 1252 w 1274"/>
              <a:gd name="T31" fmla="*/ 4657 h 6082"/>
              <a:gd name="T32" fmla="*/ 1222 w 1274"/>
              <a:gd name="T33" fmla="*/ 4927 h 6082"/>
              <a:gd name="T34" fmla="*/ 1072 w 1274"/>
              <a:gd name="T35" fmla="*/ 5182 h 6082"/>
              <a:gd name="T36" fmla="*/ 982 w 1274"/>
              <a:gd name="T37" fmla="*/ 5437 h 6082"/>
              <a:gd name="T38" fmla="*/ 757 w 1274"/>
              <a:gd name="T39" fmla="*/ 5557 h 6082"/>
              <a:gd name="T40" fmla="*/ 652 w 1274"/>
              <a:gd name="T41" fmla="*/ 5707 h 6082"/>
              <a:gd name="T42" fmla="*/ 592 w 1274"/>
              <a:gd name="T43" fmla="*/ 5902 h 6082"/>
              <a:gd name="T44" fmla="*/ 442 w 1274"/>
              <a:gd name="T45" fmla="*/ 6082 h 6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8" name="Freeform 8"/>
          <p:cNvSpPr>
            <a:spLocks/>
          </p:cNvSpPr>
          <p:nvPr/>
        </p:nvSpPr>
        <p:spPr bwMode="auto">
          <a:xfrm>
            <a:off x="5681663" y="1260475"/>
            <a:ext cx="2443162" cy="1628775"/>
          </a:xfrm>
          <a:custGeom>
            <a:avLst/>
            <a:gdLst>
              <a:gd name="T0" fmla="*/ 4400 w 4400"/>
              <a:gd name="T1" fmla="*/ 0 h 2932"/>
              <a:gd name="T2" fmla="*/ 4175 w 4400"/>
              <a:gd name="T3" fmla="*/ 202 h 2932"/>
              <a:gd name="T4" fmla="*/ 4055 w 4400"/>
              <a:gd name="T5" fmla="*/ 427 h 2932"/>
              <a:gd name="T6" fmla="*/ 3935 w 4400"/>
              <a:gd name="T7" fmla="*/ 547 h 2932"/>
              <a:gd name="T8" fmla="*/ 3785 w 4400"/>
              <a:gd name="T9" fmla="*/ 652 h 2932"/>
              <a:gd name="T10" fmla="*/ 3500 w 4400"/>
              <a:gd name="T11" fmla="*/ 652 h 2932"/>
              <a:gd name="T12" fmla="*/ 3275 w 4400"/>
              <a:gd name="T13" fmla="*/ 592 h 2932"/>
              <a:gd name="T14" fmla="*/ 3095 w 4400"/>
              <a:gd name="T15" fmla="*/ 592 h 2932"/>
              <a:gd name="T16" fmla="*/ 2870 w 4400"/>
              <a:gd name="T17" fmla="*/ 742 h 2932"/>
              <a:gd name="T18" fmla="*/ 2645 w 4400"/>
              <a:gd name="T19" fmla="*/ 907 h 2932"/>
              <a:gd name="T20" fmla="*/ 2390 w 4400"/>
              <a:gd name="T21" fmla="*/ 982 h 2932"/>
              <a:gd name="T22" fmla="*/ 2015 w 4400"/>
              <a:gd name="T23" fmla="*/ 1192 h 2932"/>
              <a:gd name="T24" fmla="*/ 1700 w 4400"/>
              <a:gd name="T25" fmla="*/ 1267 h 2932"/>
              <a:gd name="T26" fmla="*/ 1415 w 4400"/>
              <a:gd name="T27" fmla="*/ 1507 h 2932"/>
              <a:gd name="T28" fmla="*/ 1250 w 4400"/>
              <a:gd name="T29" fmla="*/ 1627 h 2932"/>
              <a:gd name="T30" fmla="*/ 1145 w 4400"/>
              <a:gd name="T31" fmla="*/ 1867 h 2932"/>
              <a:gd name="T32" fmla="*/ 995 w 4400"/>
              <a:gd name="T33" fmla="*/ 2137 h 2932"/>
              <a:gd name="T34" fmla="*/ 830 w 4400"/>
              <a:gd name="T35" fmla="*/ 2197 h 2932"/>
              <a:gd name="T36" fmla="*/ 740 w 4400"/>
              <a:gd name="T37" fmla="*/ 2362 h 2932"/>
              <a:gd name="T38" fmla="*/ 695 w 4400"/>
              <a:gd name="T39" fmla="*/ 2617 h 2932"/>
              <a:gd name="T40" fmla="*/ 620 w 4400"/>
              <a:gd name="T41" fmla="*/ 2887 h 2932"/>
              <a:gd name="T42" fmla="*/ 275 w 4400"/>
              <a:gd name="T43" fmla="*/ 2842 h 2932"/>
              <a:gd name="T44" fmla="*/ 95 w 4400"/>
              <a:gd name="T45" fmla="*/ 2932 h 2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4794250" y="2871788"/>
            <a:ext cx="1300163" cy="3071812"/>
          </a:xfrm>
          <a:custGeom>
            <a:avLst/>
            <a:gdLst>
              <a:gd name="T0" fmla="*/ 2202 w 2339"/>
              <a:gd name="T1" fmla="*/ 0 h 5530"/>
              <a:gd name="T2" fmla="*/ 2322 w 2339"/>
              <a:gd name="T3" fmla="*/ 180 h 5530"/>
              <a:gd name="T4" fmla="*/ 2307 w 2339"/>
              <a:gd name="T5" fmla="*/ 645 h 5530"/>
              <a:gd name="T6" fmla="*/ 2187 w 2339"/>
              <a:gd name="T7" fmla="*/ 960 h 5530"/>
              <a:gd name="T8" fmla="*/ 1992 w 2339"/>
              <a:gd name="T9" fmla="*/ 1065 h 5530"/>
              <a:gd name="T10" fmla="*/ 1752 w 2339"/>
              <a:gd name="T11" fmla="*/ 1410 h 5530"/>
              <a:gd name="T12" fmla="*/ 1497 w 2339"/>
              <a:gd name="T13" fmla="*/ 1785 h 5530"/>
              <a:gd name="T14" fmla="*/ 1332 w 2339"/>
              <a:gd name="T15" fmla="*/ 1950 h 5530"/>
              <a:gd name="T16" fmla="*/ 1317 w 2339"/>
              <a:gd name="T17" fmla="*/ 2370 h 5530"/>
              <a:gd name="T18" fmla="*/ 1377 w 2339"/>
              <a:gd name="T19" fmla="*/ 2940 h 5530"/>
              <a:gd name="T20" fmla="*/ 1377 w 2339"/>
              <a:gd name="T21" fmla="*/ 3330 h 5530"/>
              <a:gd name="T22" fmla="*/ 1452 w 2339"/>
              <a:gd name="T23" fmla="*/ 3930 h 5530"/>
              <a:gd name="T24" fmla="*/ 1572 w 2339"/>
              <a:gd name="T25" fmla="*/ 4935 h 5530"/>
              <a:gd name="T26" fmla="*/ 1662 w 2339"/>
              <a:gd name="T27" fmla="*/ 5145 h 5530"/>
              <a:gd name="T28" fmla="*/ 1677 w 2339"/>
              <a:gd name="T29" fmla="*/ 5280 h 5530"/>
              <a:gd name="T30" fmla="*/ 1317 w 2339"/>
              <a:gd name="T31" fmla="*/ 5250 h 5530"/>
              <a:gd name="T32" fmla="*/ 747 w 2339"/>
              <a:gd name="T33" fmla="*/ 5475 h 5530"/>
              <a:gd name="T34" fmla="*/ 522 w 2339"/>
              <a:gd name="T35" fmla="*/ 5460 h 5530"/>
              <a:gd name="T36" fmla="*/ 567 w 2339"/>
              <a:gd name="T37" fmla="*/ 5055 h 5530"/>
              <a:gd name="T38" fmla="*/ 432 w 2339"/>
              <a:gd name="T39" fmla="*/ 4785 h 5530"/>
              <a:gd name="T40" fmla="*/ 492 w 2339"/>
              <a:gd name="T41" fmla="*/ 4590 h 5530"/>
              <a:gd name="T42" fmla="*/ 417 w 2339"/>
              <a:gd name="T43" fmla="*/ 4365 h 5530"/>
              <a:gd name="T44" fmla="*/ 117 w 2339"/>
              <a:gd name="T45" fmla="*/ 4110 h 5530"/>
              <a:gd name="T46" fmla="*/ 57 w 2339"/>
              <a:gd name="T47" fmla="*/ 3675 h 5530"/>
              <a:gd name="T48" fmla="*/ 27 w 2339"/>
              <a:gd name="T49" fmla="*/ 3210 h 5530"/>
              <a:gd name="T50" fmla="*/ 222 w 2339"/>
              <a:gd name="T51" fmla="*/ 2400 h 5530"/>
              <a:gd name="T52" fmla="*/ 462 w 2339"/>
              <a:gd name="T53" fmla="*/ 1905 h 5530"/>
              <a:gd name="T54" fmla="*/ 927 w 2339"/>
              <a:gd name="T55" fmla="*/ 1470 h 5530"/>
              <a:gd name="T56" fmla="*/ 942 w 2339"/>
              <a:gd name="T57" fmla="*/ 1410 h 5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0" name="Freeform 10"/>
          <p:cNvSpPr>
            <a:spLocks/>
          </p:cNvSpPr>
          <p:nvPr/>
        </p:nvSpPr>
        <p:spPr bwMode="auto">
          <a:xfrm>
            <a:off x="5643563" y="5797550"/>
            <a:ext cx="82550" cy="615950"/>
          </a:xfrm>
          <a:custGeom>
            <a:avLst/>
            <a:gdLst>
              <a:gd name="T0" fmla="*/ 148 w 148"/>
              <a:gd name="T1" fmla="*/ 0 h 1110"/>
              <a:gd name="T2" fmla="*/ 88 w 148"/>
              <a:gd name="T3" fmla="*/ 285 h 1110"/>
              <a:gd name="T4" fmla="*/ 13 w 148"/>
              <a:gd name="T5" fmla="*/ 525 h 1110"/>
              <a:gd name="T6" fmla="*/ 13 w 148"/>
              <a:gd name="T7" fmla="*/ 915 h 1110"/>
              <a:gd name="T8" fmla="*/ 43 w 148"/>
              <a:gd name="T9" fmla="*/ 111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4992688" y="2459038"/>
            <a:ext cx="3132137" cy="3944937"/>
          </a:xfrm>
          <a:custGeom>
            <a:avLst/>
            <a:gdLst>
              <a:gd name="T0" fmla="*/ 197 w 5642"/>
              <a:gd name="T1" fmla="*/ 7102 h 7102"/>
              <a:gd name="T2" fmla="*/ 272 w 5642"/>
              <a:gd name="T3" fmla="*/ 6922 h 7102"/>
              <a:gd name="T4" fmla="*/ 287 w 5642"/>
              <a:gd name="T5" fmla="*/ 6742 h 7102"/>
              <a:gd name="T6" fmla="*/ 437 w 5642"/>
              <a:gd name="T7" fmla="*/ 6577 h 7102"/>
              <a:gd name="T8" fmla="*/ 557 w 5642"/>
              <a:gd name="T9" fmla="*/ 6517 h 7102"/>
              <a:gd name="T10" fmla="*/ 662 w 5642"/>
              <a:gd name="T11" fmla="*/ 6637 h 7102"/>
              <a:gd name="T12" fmla="*/ 737 w 5642"/>
              <a:gd name="T13" fmla="*/ 6562 h 7102"/>
              <a:gd name="T14" fmla="*/ 827 w 5642"/>
              <a:gd name="T15" fmla="*/ 6307 h 7102"/>
              <a:gd name="T16" fmla="*/ 1052 w 5642"/>
              <a:gd name="T17" fmla="*/ 6277 h 7102"/>
              <a:gd name="T18" fmla="*/ 1217 w 5642"/>
              <a:gd name="T19" fmla="*/ 6052 h 7102"/>
              <a:gd name="T20" fmla="*/ 1172 w 5642"/>
              <a:gd name="T21" fmla="*/ 5902 h 7102"/>
              <a:gd name="T22" fmla="*/ 887 w 5642"/>
              <a:gd name="T23" fmla="*/ 5767 h 7102"/>
              <a:gd name="T24" fmla="*/ 722 w 5642"/>
              <a:gd name="T25" fmla="*/ 5752 h 7102"/>
              <a:gd name="T26" fmla="*/ 647 w 5642"/>
              <a:gd name="T27" fmla="*/ 5392 h 7102"/>
              <a:gd name="T28" fmla="*/ 587 w 5642"/>
              <a:gd name="T29" fmla="*/ 5122 h 7102"/>
              <a:gd name="T30" fmla="*/ 542 w 5642"/>
              <a:gd name="T31" fmla="*/ 4942 h 7102"/>
              <a:gd name="T32" fmla="*/ 527 w 5642"/>
              <a:gd name="T33" fmla="*/ 4792 h 7102"/>
              <a:gd name="T34" fmla="*/ 677 w 5642"/>
              <a:gd name="T35" fmla="*/ 4762 h 7102"/>
              <a:gd name="T36" fmla="*/ 662 w 5642"/>
              <a:gd name="T37" fmla="*/ 4447 h 7102"/>
              <a:gd name="T38" fmla="*/ 557 w 5642"/>
              <a:gd name="T39" fmla="*/ 4447 h 7102"/>
              <a:gd name="T40" fmla="*/ 557 w 5642"/>
              <a:gd name="T41" fmla="*/ 4342 h 7102"/>
              <a:gd name="T42" fmla="*/ 407 w 5642"/>
              <a:gd name="T43" fmla="*/ 4252 h 7102"/>
              <a:gd name="T44" fmla="*/ 227 w 5642"/>
              <a:gd name="T45" fmla="*/ 4267 h 7102"/>
              <a:gd name="T46" fmla="*/ 17 w 5642"/>
              <a:gd name="T47" fmla="*/ 4042 h 7102"/>
              <a:gd name="T48" fmla="*/ 122 w 5642"/>
              <a:gd name="T49" fmla="*/ 4012 h 7102"/>
              <a:gd name="T50" fmla="*/ 227 w 5642"/>
              <a:gd name="T51" fmla="*/ 3907 h 7102"/>
              <a:gd name="T52" fmla="*/ 362 w 5642"/>
              <a:gd name="T53" fmla="*/ 3907 h 7102"/>
              <a:gd name="T54" fmla="*/ 452 w 5642"/>
              <a:gd name="T55" fmla="*/ 3727 h 7102"/>
              <a:gd name="T56" fmla="*/ 317 w 5642"/>
              <a:gd name="T57" fmla="*/ 3487 h 7102"/>
              <a:gd name="T58" fmla="*/ 272 w 5642"/>
              <a:gd name="T59" fmla="*/ 3202 h 7102"/>
              <a:gd name="T60" fmla="*/ 467 w 5642"/>
              <a:gd name="T61" fmla="*/ 3067 h 7102"/>
              <a:gd name="T62" fmla="*/ 452 w 5642"/>
              <a:gd name="T63" fmla="*/ 2962 h 7102"/>
              <a:gd name="T64" fmla="*/ 647 w 5642"/>
              <a:gd name="T65" fmla="*/ 3037 h 7102"/>
              <a:gd name="T66" fmla="*/ 572 w 5642"/>
              <a:gd name="T67" fmla="*/ 2857 h 7102"/>
              <a:gd name="T68" fmla="*/ 662 w 5642"/>
              <a:gd name="T69" fmla="*/ 2857 h 7102"/>
              <a:gd name="T70" fmla="*/ 662 w 5642"/>
              <a:gd name="T71" fmla="*/ 2662 h 7102"/>
              <a:gd name="T72" fmla="*/ 902 w 5642"/>
              <a:gd name="T73" fmla="*/ 2242 h 7102"/>
              <a:gd name="T74" fmla="*/ 1082 w 5642"/>
              <a:gd name="T75" fmla="*/ 2287 h 7102"/>
              <a:gd name="T76" fmla="*/ 1247 w 5642"/>
              <a:gd name="T77" fmla="*/ 2107 h 7102"/>
              <a:gd name="T78" fmla="*/ 1427 w 5642"/>
              <a:gd name="T79" fmla="*/ 1972 h 7102"/>
              <a:gd name="T80" fmla="*/ 1517 w 5642"/>
              <a:gd name="T81" fmla="*/ 1837 h 7102"/>
              <a:gd name="T82" fmla="*/ 1697 w 5642"/>
              <a:gd name="T83" fmla="*/ 1732 h 7102"/>
              <a:gd name="T84" fmla="*/ 1847 w 5642"/>
              <a:gd name="T85" fmla="*/ 1492 h 7102"/>
              <a:gd name="T86" fmla="*/ 2147 w 5642"/>
              <a:gd name="T87" fmla="*/ 1417 h 7102"/>
              <a:gd name="T88" fmla="*/ 2792 w 5642"/>
              <a:gd name="T89" fmla="*/ 1282 h 7102"/>
              <a:gd name="T90" fmla="*/ 2927 w 5642"/>
              <a:gd name="T91" fmla="*/ 1012 h 7102"/>
              <a:gd name="T92" fmla="*/ 3272 w 5642"/>
              <a:gd name="T93" fmla="*/ 712 h 7102"/>
              <a:gd name="T94" fmla="*/ 3812 w 5642"/>
              <a:gd name="T95" fmla="*/ 592 h 7102"/>
              <a:gd name="T96" fmla="*/ 4247 w 5642"/>
              <a:gd name="T97" fmla="*/ 622 h 7102"/>
              <a:gd name="T98" fmla="*/ 4532 w 5642"/>
              <a:gd name="T99" fmla="*/ 442 h 7102"/>
              <a:gd name="T100" fmla="*/ 4772 w 5642"/>
              <a:gd name="T101" fmla="*/ 142 h 7102"/>
              <a:gd name="T102" fmla="*/ 5417 w 5642"/>
              <a:gd name="T103" fmla="*/ 157 h 7102"/>
              <a:gd name="T104" fmla="*/ 5642 w 5642"/>
              <a:gd name="T105" fmla="*/ 0 h 7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5727700" y="1957388"/>
            <a:ext cx="234950" cy="1565275"/>
          </a:xfrm>
          <a:custGeom>
            <a:avLst/>
            <a:gdLst>
              <a:gd name="T0" fmla="*/ 55 w 420"/>
              <a:gd name="T1" fmla="*/ 0 h 2820"/>
              <a:gd name="T2" fmla="*/ 40 w 420"/>
              <a:gd name="T3" fmla="*/ 135 h 2820"/>
              <a:gd name="T4" fmla="*/ 295 w 420"/>
              <a:gd name="T5" fmla="*/ 210 h 2820"/>
              <a:gd name="T6" fmla="*/ 385 w 420"/>
              <a:gd name="T7" fmla="*/ 225 h 2820"/>
              <a:gd name="T8" fmla="*/ 415 w 420"/>
              <a:gd name="T9" fmla="*/ 435 h 2820"/>
              <a:gd name="T10" fmla="*/ 355 w 420"/>
              <a:gd name="T11" fmla="*/ 555 h 2820"/>
              <a:gd name="T12" fmla="*/ 280 w 420"/>
              <a:gd name="T13" fmla="*/ 675 h 2820"/>
              <a:gd name="T14" fmla="*/ 205 w 420"/>
              <a:gd name="T15" fmla="*/ 840 h 2820"/>
              <a:gd name="T16" fmla="*/ 370 w 420"/>
              <a:gd name="T17" fmla="*/ 1005 h 2820"/>
              <a:gd name="T18" fmla="*/ 235 w 420"/>
              <a:gd name="T19" fmla="*/ 1155 h 2820"/>
              <a:gd name="T20" fmla="*/ 160 w 420"/>
              <a:gd name="T21" fmla="*/ 1200 h 2820"/>
              <a:gd name="T22" fmla="*/ 160 w 420"/>
              <a:gd name="T23" fmla="*/ 1455 h 2820"/>
              <a:gd name="T24" fmla="*/ 130 w 420"/>
              <a:gd name="T25" fmla="*/ 1560 h 2820"/>
              <a:gd name="T26" fmla="*/ 190 w 420"/>
              <a:gd name="T27" fmla="*/ 1695 h 2820"/>
              <a:gd name="T28" fmla="*/ 130 w 420"/>
              <a:gd name="T29" fmla="*/ 1860 h 2820"/>
              <a:gd name="T30" fmla="*/ 310 w 420"/>
              <a:gd name="T31" fmla="*/ 2010 h 2820"/>
              <a:gd name="T32" fmla="*/ 130 w 420"/>
              <a:gd name="T33" fmla="*/ 2430 h 2820"/>
              <a:gd name="T34" fmla="*/ 145 w 420"/>
              <a:gd name="T35" fmla="*/ 2670 h 2820"/>
              <a:gd name="T36" fmla="*/ 145 w 420"/>
              <a:gd name="T37" fmla="*/ 2820 h 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851275" y="23971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660 w 3270"/>
              <a:gd name="T3" fmla="*/ 270 h 1380"/>
              <a:gd name="T4" fmla="*/ 690 w 3270"/>
              <a:gd name="T5" fmla="*/ 465 h 1380"/>
              <a:gd name="T6" fmla="*/ 810 w 3270"/>
              <a:gd name="T7" fmla="*/ 645 h 1380"/>
              <a:gd name="T8" fmla="*/ 1485 w 3270"/>
              <a:gd name="T9" fmla="*/ 735 h 1380"/>
              <a:gd name="T10" fmla="*/ 2010 w 3270"/>
              <a:gd name="T11" fmla="*/ 795 h 1380"/>
              <a:gd name="T12" fmla="*/ 2295 w 3270"/>
              <a:gd name="T13" fmla="*/ 1065 h 1380"/>
              <a:gd name="T14" fmla="*/ 2640 w 3270"/>
              <a:gd name="T15" fmla="*/ 1095 h 1380"/>
              <a:gd name="T16" fmla="*/ 2955 w 3270"/>
              <a:gd name="T17" fmla="*/ 1050 h 1380"/>
              <a:gd name="T18" fmla="*/ 3135 w 3270"/>
              <a:gd name="T19" fmla="*/ 1275 h 1380"/>
              <a:gd name="T20" fmla="*/ 3270 w 3270"/>
              <a:gd name="T21" fmla="*/ 138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4" name="Freeform 14"/>
          <p:cNvSpPr>
            <a:spLocks/>
          </p:cNvSpPr>
          <p:nvPr/>
        </p:nvSpPr>
        <p:spPr bwMode="auto">
          <a:xfrm>
            <a:off x="4310063" y="2997200"/>
            <a:ext cx="1239837" cy="590550"/>
          </a:xfrm>
          <a:custGeom>
            <a:avLst/>
            <a:gdLst>
              <a:gd name="T0" fmla="*/ 0 w 2235"/>
              <a:gd name="T1" fmla="*/ 60 h 1062"/>
              <a:gd name="T2" fmla="*/ 225 w 2235"/>
              <a:gd name="T3" fmla="*/ 45 h 1062"/>
              <a:gd name="T4" fmla="*/ 660 w 2235"/>
              <a:gd name="T5" fmla="*/ 15 h 1062"/>
              <a:gd name="T6" fmla="*/ 1110 w 2235"/>
              <a:gd name="T7" fmla="*/ 135 h 1062"/>
              <a:gd name="T8" fmla="*/ 1530 w 2235"/>
              <a:gd name="T9" fmla="*/ 135 h 1062"/>
              <a:gd name="T10" fmla="*/ 1800 w 2235"/>
              <a:gd name="T11" fmla="*/ 465 h 1062"/>
              <a:gd name="T12" fmla="*/ 1980 w 2235"/>
              <a:gd name="T13" fmla="*/ 885 h 1062"/>
              <a:gd name="T14" fmla="*/ 2130 w 2235"/>
              <a:gd name="T15" fmla="*/ 1020 h 1062"/>
              <a:gd name="T16" fmla="*/ 2235 w 2235"/>
              <a:gd name="T17" fmla="*/ 630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15" name="Freeform 15"/>
          <p:cNvSpPr>
            <a:spLocks/>
          </p:cNvSpPr>
          <p:nvPr/>
        </p:nvSpPr>
        <p:spPr bwMode="auto">
          <a:xfrm>
            <a:off x="5437188" y="3571875"/>
            <a:ext cx="38100" cy="133350"/>
          </a:xfrm>
          <a:custGeom>
            <a:avLst/>
            <a:gdLst>
              <a:gd name="T0" fmla="*/ 70 w 70"/>
              <a:gd name="T1" fmla="*/ 0 h 240"/>
              <a:gd name="T2" fmla="*/ 70 w 70"/>
              <a:gd name="T3" fmla="*/ 135 h 240"/>
              <a:gd name="T4" fmla="*/ 70 w 7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 cmpd="sng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1216" name="Group 16"/>
          <p:cNvGrpSpPr>
            <a:grpSpLocks/>
          </p:cNvGrpSpPr>
          <p:nvPr/>
        </p:nvGrpSpPr>
        <p:grpSpPr bwMode="auto">
          <a:xfrm>
            <a:off x="5626100" y="2787650"/>
            <a:ext cx="165100" cy="168275"/>
            <a:chOff x="4185" y="13200"/>
            <a:chExt cx="300" cy="300"/>
          </a:xfrm>
        </p:grpSpPr>
        <p:sp>
          <p:nvSpPr>
            <p:cNvPr id="51217" name="Oval 1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18" name="Oval 1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219" name="Oval 19"/>
          <p:cNvSpPr>
            <a:spLocks noChangeArrowheads="1"/>
          </p:cNvSpPr>
          <p:nvPr/>
        </p:nvSpPr>
        <p:spPr bwMode="auto">
          <a:xfrm>
            <a:off x="6267450" y="2914650"/>
            <a:ext cx="100013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20" name="Oval 20"/>
          <p:cNvSpPr>
            <a:spLocks noChangeArrowheads="1"/>
          </p:cNvSpPr>
          <p:nvPr/>
        </p:nvSpPr>
        <p:spPr bwMode="auto">
          <a:xfrm>
            <a:off x="5559425" y="8572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>
              <a:latin typeface=".VnTimeH" panose="020B7200000000000000" pitchFamily="34" charset="0"/>
            </a:endParaRPr>
          </a:p>
        </p:txBody>
      </p:sp>
      <p:sp>
        <p:nvSpPr>
          <p:cNvPr id="51221" name="Oval 21"/>
          <p:cNvSpPr>
            <a:spLocks noChangeArrowheads="1"/>
          </p:cNvSpPr>
          <p:nvPr/>
        </p:nvSpPr>
        <p:spPr bwMode="auto">
          <a:xfrm>
            <a:off x="4675188" y="1547813"/>
            <a:ext cx="100012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22" name="Oval 22"/>
          <p:cNvSpPr>
            <a:spLocks noChangeArrowheads="1"/>
          </p:cNvSpPr>
          <p:nvPr/>
        </p:nvSpPr>
        <p:spPr bwMode="auto">
          <a:xfrm>
            <a:off x="6643688" y="17462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489700" y="25130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1224" name="Group 24"/>
          <p:cNvGrpSpPr>
            <a:grpSpLocks/>
          </p:cNvGrpSpPr>
          <p:nvPr/>
        </p:nvGrpSpPr>
        <p:grpSpPr bwMode="auto">
          <a:xfrm>
            <a:off x="5341938" y="5746750"/>
            <a:ext cx="166687" cy="166688"/>
            <a:chOff x="4185" y="13200"/>
            <a:chExt cx="300" cy="300"/>
          </a:xfrm>
        </p:grpSpPr>
        <p:sp>
          <p:nvSpPr>
            <p:cNvPr id="51225" name="Oval 25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26" name="Oval 26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227" name="Group 27"/>
          <p:cNvGrpSpPr>
            <a:grpSpLocks/>
          </p:cNvGrpSpPr>
          <p:nvPr/>
        </p:nvGrpSpPr>
        <p:grpSpPr bwMode="auto">
          <a:xfrm rot="-1728032">
            <a:off x="5380038" y="2092325"/>
            <a:ext cx="239712" cy="342900"/>
            <a:chOff x="2415" y="12855"/>
            <a:chExt cx="555" cy="795"/>
          </a:xfrm>
        </p:grpSpPr>
        <p:sp>
          <p:nvSpPr>
            <p:cNvPr id="51228" name="Rectangle 28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29" name="AutoShape 29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30" name="AutoShape 30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231" name="Group 31"/>
          <p:cNvGrpSpPr>
            <a:grpSpLocks/>
          </p:cNvGrpSpPr>
          <p:nvPr/>
        </p:nvGrpSpPr>
        <p:grpSpPr bwMode="auto">
          <a:xfrm rot="-376791">
            <a:off x="5670550" y="4986338"/>
            <a:ext cx="307975" cy="396875"/>
            <a:chOff x="2415" y="12855"/>
            <a:chExt cx="555" cy="795"/>
          </a:xfrm>
        </p:grpSpPr>
        <p:sp>
          <p:nvSpPr>
            <p:cNvPr id="51232" name="Rectangle 3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33" name="AutoShape 3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34" name="AutoShape 34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5602288" y="788988"/>
            <a:ext cx="17541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2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ĐỒI ĐỘC LẬP</a:t>
            </a:r>
          </a:p>
          <a:p>
            <a:endParaRPr lang="en-US" altLang="vi-VN" sz="1600" b="1">
              <a:latin typeface="Times New Roman" panose="02020603050405020304" pitchFamily="18" charset="0"/>
            </a:endParaRP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6019800" y="1371600"/>
            <a:ext cx="16335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ĐỒI HIM LAM</a:t>
            </a:r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3886200" y="1597025"/>
            <a:ext cx="11715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BẢN KÉO</a:t>
            </a: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4419600" y="1952625"/>
            <a:ext cx="12192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MƯỜNG THANH</a:t>
            </a:r>
          </a:p>
        </p:txBody>
      </p:sp>
      <p:sp>
        <p:nvSpPr>
          <p:cNvPr id="51239" name="Text Box 39"/>
          <p:cNvSpPr txBox="1">
            <a:spLocks noChangeArrowheads="1"/>
          </p:cNvSpPr>
          <p:nvPr/>
        </p:nvSpPr>
        <p:spPr bwMode="auto">
          <a:xfrm>
            <a:off x="6213475" y="2847975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24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00"/>
                </a:solidFill>
                <a:latin typeface=".VnTime" panose="020B7200000000000000" pitchFamily="34" charset="0"/>
              </a:rPr>
              <a:t>A</a:t>
            </a:r>
            <a:r>
              <a:rPr lang="en-US" altLang="vi-VN" sz="2400" b="1" baseline="-25000">
                <a:solidFill>
                  <a:srgbClr val="000000"/>
                </a:solidFill>
                <a:latin typeface=".VnTime" panose="020B7200000000000000" pitchFamily="34" charset="0"/>
              </a:rPr>
              <a:t>1</a:t>
            </a:r>
            <a:endParaRPr lang="en-US" altLang="vi-VN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1240" name="Text Box 40"/>
          <p:cNvSpPr txBox="1">
            <a:spLocks noChangeArrowheads="1"/>
          </p:cNvSpPr>
          <p:nvPr/>
        </p:nvSpPr>
        <p:spPr bwMode="auto">
          <a:xfrm>
            <a:off x="5680075" y="5681663"/>
            <a:ext cx="15843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BẢN HỒNG CÚM</a:t>
            </a:r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 rot="5716369">
            <a:off x="4796632" y="4221956"/>
            <a:ext cx="7921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1400">
                <a:solidFill>
                  <a:srgbClr val="000000"/>
                </a:solidFill>
                <a:latin typeface="Times New Roman" panose="02020603050405020304" pitchFamily="18" charset="0"/>
              </a:rPr>
              <a:t>S.NẬM RỐM</a:t>
            </a:r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4244975" y="6477000"/>
            <a:ext cx="39449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vi-VN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chiến dịch Điện Biên Phủ</a:t>
            </a:r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6470650" y="2209800"/>
            <a:ext cx="657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21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00"/>
                </a:solidFill>
                <a:latin typeface=".VnTimeH" panose="020B7200000000000000" pitchFamily="34" charset="0"/>
              </a:rPr>
              <a:t>c</a:t>
            </a:r>
            <a:r>
              <a:rPr lang="en-US" altLang="vi-VN" sz="2400" b="1" baseline="-25000">
                <a:solidFill>
                  <a:srgbClr val="000000"/>
                </a:solidFill>
                <a:latin typeface=".VnTimeH" panose="020B7200000000000000" pitchFamily="34" charset="0"/>
              </a:rPr>
              <a:t>1</a:t>
            </a:r>
            <a:endParaRPr lang="en-US" altLang="vi-VN" sz="2400">
              <a:solidFill>
                <a:srgbClr val="000000"/>
              </a:solidFill>
              <a:latin typeface=".VnTimeH" panose="020B7200000000000000" pitchFamily="34" charset="0"/>
            </a:endParaRP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1185863" y="3798888"/>
            <a:ext cx="2032000" cy="26479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vi-VN" sz="1200" u="sng">
                <a:solidFill>
                  <a:srgbClr val="000000"/>
                </a:solidFill>
                <a:latin typeface=".VnTimeH" panose="020B7200000000000000" pitchFamily="34" charset="0"/>
              </a:rPr>
              <a:t>Chó gi¶i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            Së chØ huy cña ®Þch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Cø ®iÓm vµ tªn cø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®iÓm cña ®Þch.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S©n bay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vi-VN" sz="1200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Qu©n ta tÊn c«ng ®ît 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Qu©n ta tÊn c«ng ®ît 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           Qu©n ta tÊn c«ng ®ît 3</a:t>
            </a:r>
          </a:p>
        </p:txBody>
      </p:sp>
      <p:grpSp>
        <p:nvGrpSpPr>
          <p:cNvPr id="51245" name="Group 45"/>
          <p:cNvGrpSpPr>
            <a:grpSpLocks/>
          </p:cNvGrpSpPr>
          <p:nvPr/>
        </p:nvGrpSpPr>
        <p:grpSpPr bwMode="auto">
          <a:xfrm>
            <a:off x="1346200" y="4267200"/>
            <a:ext cx="180975" cy="222250"/>
            <a:chOff x="1803" y="13659"/>
            <a:chExt cx="300" cy="300"/>
          </a:xfrm>
        </p:grpSpPr>
        <p:sp>
          <p:nvSpPr>
            <p:cNvPr id="51246" name="Oval 4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47" name="Oval 4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248" name="Oval 48"/>
          <p:cNvSpPr>
            <a:spLocks noChangeArrowheads="1"/>
          </p:cNvSpPr>
          <p:nvPr/>
        </p:nvSpPr>
        <p:spPr bwMode="auto">
          <a:xfrm>
            <a:off x="1397000" y="4511675"/>
            <a:ext cx="85725" cy="10636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1249" name="Group 49"/>
          <p:cNvGrpSpPr>
            <a:grpSpLocks/>
          </p:cNvGrpSpPr>
          <p:nvPr/>
        </p:nvGrpSpPr>
        <p:grpSpPr bwMode="auto">
          <a:xfrm rot="2632895">
            <a:off x="1330325" y="4864100"/>
            <a:ext cx="214313" cy="312738"/>
            <a:chOff x="2415" y="12855"/>
            <a:chExt cx="555" cy="795"/>
          </a:xfrm>
        </p:grpSpPr>
        <p:sp>
          <p:nvSpPr>
            <p:cNvPr id="51250" name="Rectangle 5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51" name="AutoShape 5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252" name="AutoShape 52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1253" name="AutoShape 53"/>
          <p:cNvSpPr>
            <a:spLocks noChangeArrowheads="1"/>
          </p:cNvSpPr>
          <p:nvPr/>
        </p:nvSpPr>
        <p:spPr bwMode="auto">
          <a:xfrm flipV="1">
            <a:off x="1350963" y="5238750"/>
            <a:ext cx="268287" cy="176213"/>
          </a:xfrm>
          <a:custGeom>
            <a:avLst/>
            <a:gdLst>
              <a:gd name="G0" fmla="+- 12733 0 0"/>
              <a:gd name="G1" fmla="+- 3264 0 0"/>
              <a:gd name="G2" fmla="+- 12158 0 3264"/>
              <a:gd name="G3" fmla="+- G2 0 3264"/>
              <a:gd name="G4" fmla="*/ G3 32768 32059"/>
              <a:gd name="G5" fmla="*/ G4 1 2"/>
              <a:gd name="G6" fmla="+- 21600 0 12733"/>
              <a:gd name="G7" fmla="*/ G6 3264 6079"/>
              <a:gd name="G8" fmla="+- G7 12733 0"/>
              <a:gd name="T0" fmla="*/ 12733 w 21600"/>
              <a:gd name="T1" fmla="*/ 0 h 21600"/>
              <a:gd name="T2" fmla="*/ 12733 w 21600"/>
              <a:gd name="T3" fmla="*/ 12158 h 21600"/>
              <a:gd name="T4" fmla="*/ 287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54" name="AutoShape 54"/>
          <p:cNvSpPr>
            <a:spLocks noChangeArrowheads="1"/>
          </p:cNvSpPr>
          <p:nvPr/>
        </p:nvSpPr>
        <p:spPr bwMode="auto">
          <a:xfrm flipV="1">
            <a:off x="1295400" y="5667375"/>
            <a:ext cx="268288" cy="174625"/>
          </a:xfrm>
          <a:custGeom>
            <a:avLst/>
            <a:gdLst>
              <a:gd name="G0" fmla="+- 12733 0 0"/>
              <a:gd name="G1" fmla="+- 3264 0 0"/>
              <a:gd name="G2" fmla="+- 12158 0 3264"/>
              <a:gd name="G3" fmla="+- G2 0 3264"/>
              <a:gd name="G4" fmla="*/ G3 32768 32059"/>
              <a:gd name="G5" fmla="*/ G4 1 2"/>
              <a:gd name="G6" fmla="+- 21600 0 12733"/>
              <a:gd name="G7" fmla="*/ G6 3264 6079"/>
              <a:gd name="G8" fmla="+- G7 12733 0"/>
              <a:gd name="T0" fmla="*/ 12733 w 21600"/>
              <a:gd name="T1" fmla="*/ 0 h 21600"/>
              <a:gd name="T2" fmla="*/ 12733 w 21600"/>
              <a:gd name="T3" fmla="*/ 12158 h 21600"/>
              <a:gd name="T4" fmla="*/ 287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55" name="AutoShape 55"/>
          <p:cNvSpPr>
            <a:spLocks noChangeArrowheads="1"/>
          </p:cNvSpPr>
          <p:nvPr/>
        </p:nvSpPr>
        <p:spPr bwMode="auto">
          <a:xfrm>
            <a:off x="1295400" y="5527675"/>
            <a:ext cx="288925" cy="1444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1256" name="AutoShape 56"/>
          <p:cNvSpPr>
            <a:spLocks noChangeArrowheads="1"/>
          </p:cNvSpPr>
          <p:nvPr/>
        </p:nvSpPr>
        <p:spPr bwMode="auto">
          <a:xfrm rot="18969835" flipV="1">
            <a:off x="4800600" y="2514600"/>
            <a:ext cx="674688" cy="2397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57" name="AutoShape 57"/>
          <p:cNvSpPr>
            <a:spLocks noChangeArrowheads="1"/>
          </p:cNvSpPr>
          <p:nvPr/>
        </p:nvSpPr>
        <p:spPr bwMode="auto">
          <a:xfrm rot="1190124">
            <a:off x="6629400" y="3094038"/>
            <a:ext cx="631825" cy="334962"/>
          </a:xfrm>
          <a:prstGeom prst="leftArrow">
            <a:avLst>
              <a:gd name="adj1" fmla="val 50000"/>
              <a:gd name="adj2" fmla="val 4715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58" name="AutoShape 58"/>
          <p:cNvSpPr>
            <a:spLocks noChangeArrowheads="1"/>
          </p:cNvSpPr>
          <p:nvPr/>
        </p:nvSpPr>
        <p:spPr bwMode="auto">
          <a:xfrm rot="2400524">
            <a:off x="4953000" y="1676400"/>
            <a:ext cx="427038" cy="323850"/>
          </a:xfrm>
          <a:prstGeom prst="rightArrow">
            <a:avLst>
              <a:gd name="adj1" fmla="val 50000"/>
              <a:gd name="adj2" fmla="val 3296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59" name="AutoShape 59"/>
          <p:cNvSpPr>
            <a:spLocks noChangeArrowheads="1"/>
          </p:cNvSpPr>
          <p:nvPr/>
        </p:nvSpPr>
        <p:spPr bwMode="auto">
          <a:xfrm rot="862919">
            <a:off x="6019800" y="4495800"/>
            <a:ext cx="304800" cy="1171575"/>
          </a:xfrm>
          <a:prstGeom prst="curvedLeftArrow">
            <a:avLst>
              <a:gd name="adj1" fmla="val 76875"/>
              <a:gd name="adj2" fmla="val 15375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0" name="AutoShape 60"/>
          <p:cNvSpPr>
            <a:spLocks noChangeArrowheads="1"/>
          </p:cNvSpPr>
          <p:nvPr/>
        </p:nvSpPr>
        <p:spPr bwMode="auto">
          <a:xfrm rot="862919">
            <a:off x="6961188" y="1824038"/>
            <a:ext cx="354012" cy="884237"/>
          </a:xfrm>
          <a:prstGeom prst="curvedLeftArrow">
            <a:avLst>
              <a:gd name="adj1" fmla="val 49955"/>
              <a:gd name="adj2" fmla="val 9991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1" name="AutoShape 61"/>
          <p:cNvSpPr>
            <a:spLocks noChangeArrowheads="1"/>
          </p:cNvSpPr>
          <p:nvPr/>
        </p:nvSpPr>
        <p:spPr bwMode="auto">
          <a:xfrm rot="-18339780">
            <a:off x="5665787" y="1725613"/>
            <a:ext cx="309563" cy="515938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vi-VN" altLang="vi-VN" sz="1800">
              <a:solidFill>
                <a:srgbClr val="CC66FF"/>
              </a:solidFill>
              <a:latin typeface=".VnTime" panose="020B7200000000000000" pitchFamily="34" charset="0"/>
            </a:endParaRPr>
          </a:p>
        </p:txBody>
      </p:sp>
      <p:sp>
        <p:nvSpPr>
          <p:cNvPr id="51262" name="Text Box 62"/>
          <p:cNvSpPr txBox="1">
            <a:spLocks noChangeArrowheads="1"/>
          </p:cNvSpPr>
          <p:nvPr/>
        </p:nvSpPr>
        <p:spPr bwMode="auto">
          <a:xfrm>
            <a:off x="1066800" y="381000"/>
            <a:ext cx="2209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+ Đợt 1: 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Ngày 13-3-1954</a:t>
            </a:r>
          </a:p>
        </p:txBody>
      </p:sp>
      <p:sp>
        <p:nvSpPr>
          <p:cNvPr id="51263" name="Text Box 63"/>
          <p:cNvSpPr txBox="1">
            <a:spLocks noChangeArrowheads="1"/>
          </p:cNvSpPr>
          <p:nvPr/>
        </p:nvSpPr>
        <p:spPr bwMode="auto">
          <a:xfrm>
            <a:off x="990600" y="1447800"/>
            <a:ext cx="2362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+ Đợt 2: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Ngày 30-3-1954</a:t>
            </a:r>
          </a:p>
        </p:txBody>
      </p:sp>
      <p:sp>
        <p:nvSpPr>
          <p:cNvPr id="51264" name="AutoShape 64"/>
          <p:cNvSpPr>
            <a:spLocks noChangeArrowheads="1"/>
          </p:cNvSpPr>
          <p:nvPr/>
        </p:nvSpPr>
        <p:spPr bwMode="auto">
          <a:xfrm rot="2954183">
            <a:off x="3846512" y="957263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5" name="AutoShape 65"/>
          <p:cNvSpPr>
            <a:spLocks noChangeArrowheads="1"/>
          </p:cNvSpPr>
          <p:nvPr/>
        </p:nvSpPr>
        <p:spPr bwMode="auto">
          <a:xfrm rot="7248086">
            <a:off x="5535612" y="40798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6" name="AutoShape 66"/>
          <p:cNvSpPr>
            <a:spLocks noChangeArrowheads="1"/>
          </p:cNvSpPr>
          <p:nvPr/>
        </p:nvSpPr>
        <p:spPr bwMode="auto">
          <a:xfrm rot="12534795">
            <a:off x="5622925" y="1012825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7" name="AutoShape 67"/>
          <p:cNvSpPr>
            <a:spLocks noChangeArrowheads="1"/>
          </p:cNvSpPr>
          <p:nvPr/>
        </p:nvSpPr>
        <p:spPr bwMode="auto">
          <a:xfrm rot="3317055">
            <a:off x="6202362" y="13573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1268" name="AutoShape 68"/>
          <p:cNvSpPr>
            <a:spLocks noChangeArrowheads="1"/>
          </p:cNvSpPr>
          <p:nvPr/>
        </p:nvSpPr>
        <p:spPr bwMode="auto">
          <a:xfrm rot="8521165">
            <a:off x="6761163" y="143668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7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1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1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6" grpId="0" animBg="1"/>
      <p:bldP spid="51256" grpId="1" animBg="1"/>
      <p:bldP spid="51257" grpId="0" animBg="1"/>
      <p:bldP spid="51257" grpId="1" animBg="1"/>
      <p:bldP spid="51258" grpId="0" animBg="1"/>
      <p:bldP spid="51258" grpId="1" animBg="1"/>
      <p:bldP spid="51259" grpId="0" animBg="1"/>
      <p:bldP spid="51259" grpId="1" animBg="1"/>
      <p:bldP spid="51260" grpId="0" animBg="1"/>
      <p:bldP spid="51260" grpId="1" animBg="1"/>
      <p:bldP spid="51261" grpId="0" animBg="1"/>
      <p:bldP spid="51261" grpId="1" animBg="1"/>
      <p:bldP spid="512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3775075" y="0"/>
            <a:ext cx="5064125" cy="6477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 sz="1800">
              <a:latin typeface=".VnTimeH" panose="020B7200000000000000" pitchFamily="34" charset="0"/>
            </a:endParaRPr>
          </a:p>
        </p:txBody>
      </p:sp>
      <p:sp>
        <p:nvSpPr>
          <p:cNvPr id="53253" name="Freeform 5"/>
          <p:cNvSpPr>
            <a:spLocks/>
          </p:cNvSpPr>
          <p:nvPr/>
        </p:nvSpPr>
        <p:spPr bwMode="auto">
          <a:xfrm>
            <a:off x="3968750" y="2524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90 w 3660"/>
              <a:gd name="T3" fmla="*/ 397 h 3122"/>
              <a:gd name="T4" fmla="*/ 405 w 3660"/>
              <a:gd name="T5" fmla="*/ 547 h 3122"/>
              <a:gd name="T6" fmla="*/ 615 w 3660"/>
              <a:gd name="T7" fmla="*/ 622 h 3122"/>
              <a:gd name="T8" fmla="*/ 855 w 3660"/>
              <a:gd name="T9" fmla="*/ 727 h 3122"/>
              <a:gd name="T10" fmla="*/ 1080 w 3660"/>
              <a:gd name="T11" fmla="*/ 1087 h 3122"/>
              <a:gd name="T12" fmla="*/ 1380 w 3660"/>
              <a:gd name="T13" fmla="*/ 1297 h 3122"/>
              <a:gd name="T14" fmla="*/ 1695 w 3660"/>
              <a:gd name="T15" fmla="*/ 1237 h 3122"/>
              <a:gd name="T16" fmla="*/ 1980 w 3660"/>
              <a:gd name="T17" fmla="*/ 1312 h 3122"/>
              <a:gd name="T18" fmla="*/ 2265 w 3660"/>
              <a:gd name="T19" fmla="*/ 1477 h 3122"/>
              <a:gd name="T20" fmla="*/ 2340 w 3660"/>
              <a:gd name="T21" fmla="*/ 1777 h 3122"/>
              <a:gd name="T22" fmla="*/ 2145 w 3660"/>
              <a:gd name="T23" fmla="*/ 2167 h 3122"/>
              <a:gd name="T24" fmla="*/ 2070 w 3660"/>
              <a:gd name="T25" fmla="*/ 2287 h 3122"/>
              <a:gd name="T26" fmla="*/ 2400 w 3660"/>
              <a:gd name="T27" fmla="*/ 2467 h 3122"/>
              <a:gd name="T28" fmla="*/ 2865 w 3660"/>
              <a:gd name="T29" fmla="*/ 2632 h 3122"/>
              <a:gd name="T30" fmla="*/ 3165 w 3660"/>
              <a:gd name="T31" fmla="*/ 3097 h 3122"/>
              <a:gd name="T32" fmla="*/ 3360 w 3660"/>
              <a:gd name="T33" fmla="*/ 2782 h 3122"/>
              <a:gd name="T34" fmla="*/ 3495 w 3660"/>
              <a:gd name="T35" fmla="*/ 2617 h 3122"/>
              <a:gd name="T36" fmla="*/ 3600 w 3660"/>
              <a:gd name="T37" fmla="*/ 2542 h 3122"/>
              <a:gd name="T38" fmla="*/ 3600 w 3660"/>
              <a:gd name="T39" fmla="*/ 2332 h 3122"/>
              <a:gd name="T40" fmla="*/ 3330 w 3660"/>
              <a:gd name="T41" fmla="*/ 2257 h 3122"/>
              <a:gd name="T42" fmla="*/ 3450 w 3660"/>
              <a:gd name="T43" fmla="*/ 2152 h 3122"/>
              <a:gd name="T44" fmla="*/ 3480 w 3660"/>
              <a:gd name="T45" fmla="*/ 1987 h 3122"/>
              <a:gd name="T46" fmla="*/ 3585 w 3660"/>
              <a:gd name="T47" fmla="*/ 1837 h 3122"/>
              <a:gd name="T48" fmla="*/ 3645 w 3660"/>
              <a:gd name="T49" fmla="*/ 1702 h 3122"/>
              <a:gd name="T50" fmla="*/ 3495 w 3660"/>
              <a:gd name="T51" fmla="*/ 1687 h 3122"/>
              <a:gd name="T52" fmla="*/ 3390 w 3660"/>
              <a:gd name="T53" fmla="*/ 1567 h 3122"/>
              <a:gd name="T54" fmla="*/ 3345 w 3660"/>
              <a:gd name="T55" fmla="*/ 1447 h 3122"/>
              <a:gd name="T56" fmla="*/ 3285 w 3660"/>
              <a:gd name="T57" fmla="*/ 1237 h 3122"/>
              <a:gd name="T58" fmla="*/ 3345 w 3660"/>
              <a:gd name="T59" fmla="*/ 1072 h 3122"/>
              <a:gd name="T60" fmla="*/ 3285 w 3660"/>
              <a:gd name="T61" fmla="*/ 847 h 3122"/>
              <a:gd name="T62" fmla="*/ 3075 w 3660"/>
              <a:gd name="T63" fmla="*/ 577 h 3122"/>
              <a:gd name="T64" fmla="*/ 2925 w 3660"/>
              <a:gd name="T65" fmla="*/ 382 h 3122"/>
              <a:gd name="T66" fmla="*/ 3030 w 3660"/>
              <a:gd name="T67" fmla="*/ 15 h 3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4" name="Freeform 6"/>
          <p:cNvSpPr>
            <a:spLocks/>
          </p:cNvSpPr>
          <p:nvPr/>
        </p:nvSpPr>
        <p:spPr bwMode="auto">
          <a:xfrm>
            <a:off x="5983288" y="1174750"/>
            <a:ext cx="2154237" cy="531813"/>
          </a:xfrm>
          <a:custGeom>
            <a:avLst/>
            <a:gdLst>
              <a:gd name="T0" fmla="*/ 0 w 3877"/>
              <a:gd name="T1" fmla="*/ 791 h 956"/>
              <a:gd name="T2" fmla="*/ 225 w 3877"/>
              <a:gd name="T3" fmla="*/ 731 h 956"/>
              <a:gd name="T4" fmla="*/ 390 w 3877"/>
              <a:gd name="T5" fmla="*/ 836 h 956"/>
              <a:gd name="T6" fmla="*/ 585 w 3877"/>
              <a:gd name="T7" fmla="*/ 851 h 956"/>
              <a:gd name="T8" fmla="*/ 690 w 3877"/>
              <a:gd name="T9" fmla="*/ 896 h 956"/>
              <a:gd name="T10" fmla="*/ 975 w 3877"/>
              <a:gd name="T11" fmla="*/ 956 h 956"/>
              <a:gd name="T12" fmla="*/ 1200 w 3877"/>
              <a:gd name="T13" fmla="*/ 896 h 956"/>
              <a:gd name="T14" fmla="*/ 1335 w 3877"/>
              <a:gd name="T15" fmla="*/ 851 h 956"/>
              <a:gd name="T16" fmla="*/ 1635 w 3877"/>
              <a:gd name="T17" fmla="*/ 761 h 956"/>
              <a:gd name="T18" fmla="*/ 1665 w 3877"/>
              <a:gd name="T19" fmla="*/ 656 h 956"/>
              <a:gd name="T20" fmla="*/ 1890 w 3877"/>
              <a:gd name="T21" fmla="*/ 791 h 956"/>
              <a:gd name="T22" fmla="*/ 2130 w 3877"/>
              <a:gd name="T23" fmla="*/ 866 h 956"/>
              <a:gd name="T24" fmla="*/ 2310 w 3877"/>
              <a:gd name="T25" fmla="*/ 836 h 956"/>
              <a:gd name="T26" fmla="*/ 2490 w 3877"/>
              <a:gd name="T27" fmla="*/ 701 h 956"/>
              <a:gd name="T28" fmla="*/ 2670 w 3877"/>
              <a:gd name="T29" fmla="*/ 521 h 956"/>
              <a:gd name="T30" fmla="*/ 2850 w 3877"/>
              <a:gd name="T31" fmla="*/ 491 h 956"/>
              <a:gd name="T32" fmla="*/ 3060 w 3877"/>
              <a:gd name="T33" fmla="*/ 611 h 956"/>
              <a:gd name="T34" fmla="*/ 3315 w 3877"/>
              <a:gd name="T35" fmla="*/ 731 h 956"/>
              <a:gd name="T36" fmla="*/ 3465 w 3877"/>
              <a:gd name="T37" fmla="*/ 596 h 956"/>
              <a:gd name="T38" fmla="*/ 3480 w 3877"/>
              <a:gd name="T39" fmla="*/ 431 h 956"/>
              <a:gd name="T40" fmla="*/ 3870 w 3877"/>
              <a:gd name="T41" fmla="*/ 4 h 956"/>
              <a:gd name="T42" fmla="*/ 3435 w 3877"/>
              <a:gd name="T43" fmla="*/ 409 h 956"/>
              <a:gd name="T44" fmla="*/ 3480 w 3877"/>
              <a:gd name="T45" fmla="*/ 454 h 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5" name="Freeform 7"/>
          <p:cNvSpPr>
            <a:spLocks/>
          </p:cNvSpPr>
          <p:nvPr/>
        </p:nvSpPr>
        <p:spPr bwMode="auto">
          <a:xfrm>
            <a:off x="5056188" y="285750"/>
            <a:ext cx="706437" cy="3378200"/>
          </a:xfrm>
          <a:custGeom>
            <a:avLst/>
            <a:gdLst>
              <a:gd name="T0" fmla="*/ 592 w 1274"/>
              <a:gd name="T1" fmla="*/ 0 h 6082"/>
              <a:gd name="T2" fmla="*/ 667 w 1274"/>
              <a:gd name="T3" fmla="*/ 907 h 6082"/>
              <a:gd name="T4" fmla="*/ 697 w 1274"/>
              <a:gd name="T5" fmla="*/ 1507 h 6082"/>
              <a:gd name="T6" fmla="*/ 622 w 1274"/>
              <a:gd name="T7" fmla="*/ 1927 h 6082"/>
              <a:gd name="T8" fmla="*/ 592 w 1274"/>
              <a:gd name="T9" fmla="*/ 2257 h 6082"/>
              <a:gd name="T10" fmla="*/ 382 w 1274"/>
              <a:gd name="T11" fmla="*/ 2782 h 6082"/>
              <a:gd name="T12" fmla="*/ 262 w 1274"/>
              <a:gd name="T13" fmla="*/ 2857 h 6082"/>
              <a:gd name="T14" fmla="*/ 67 w 1274"/>
              <a:gd name="T15" fmla="*/ 2857 h 6082"/>
              <a:gd name="T16" fmla="*/ 37 w 1274"/>
              <a:gd name="T17" fmla="*/ 3097 h 6082"/>
              <a:gd name="T18" fmla="*/ 292 w 1274"/>
              <a:gd name="T19" fmla="*/ 3637 h 6082"/>
              <a:gd name="T20" fmla="*/ 352 w 1274"/>
              <a:gd name="T21" fmla="*/ 4027 h 6082"/>
              <a:gd name="T22" fmla="*/ 487 w 1274"/>
              <a:gd name="T23" fmla="*/ 4207 h 6082"/>
              <a:gd name="T24" fmla="*/ 562 w 1274"/>
              <a:gd name="T25" fmla="*/ 4372 h 6082"/>
              <a:gd name="T26" fmla="*/ 667 w 1274"/>
              <a:gd name="T27" fmla="*/ 4492 h 6082"/>
              <a:gd name="T28" fmla="*/ 1087 w 1274"/>
              <a:gd name="T29" fmla="*/ 4672 h 6082"/>
              <a:gd name="T30" fmla="*/ 1252 w 1274"/>
              <a:gd name="T31" fmla="*/ 4657 h 6082"/>
              <a:gd name="T32" fmla="*/ 1222 w 1274"/>
              <a:gd name="T33" fmla="*/ 4927 h 6082"/>
              <a:gd name="T34" fmla="*/ 1072 w 1274"/>
              <a:gd name="T35" fmla="*/ 5182 h 6082"/>
              <a:gd name="T36" fmla="*/ 982 w 1274"/>
              <a:gd name="T37" fmla="*/ 5437 h 6082"/>
              <a:gd name="T38" fmla="*/ 757 w 1274"/>
              <a:gd name="T39" fmla="*/ 5557 h 6082"/>
              <a:gd name="T40" fmla="*/ 652 w 1274"/>
              <a:gd name="T41" fmla="*/ 5707 h 6082"/>
              <a:gd name="T42" fmla="*/ 592 w 1274"/>
              <a:gd name="T43" fmla="*/ 5902 h 6082"/>
              <a:gd name="T44" fmla="*/ 442 w 1274"/>
              <a:gd name="T45" fmla="*/ 6082 h 6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6" name="Freeform 8"/>
          <p:cNvSpPr>
            <a:spLocks/>
          </p:cNvSpPr>
          <p:nvPr/>
        </p:nvSpPr>
        <p:spPr bwMode="auto">
          <a:xfrm>
            <a:off x="5681663" y="1260475"/>
            <a:ext cx="2443162" cy="1628775"/>
          </a:xfrm>
          <a:custGeom>
            <a:avLst/>
            <a:gdLst>
              <a:gd name="T0" fmla="*/ 4400 w 4400"/>
              <a:gd name="T1" fmla="*/ 0 h 2932"/>
              <a:gd name="T2" fmla="*/ 4175 w 4400"/>
              <a:gd name="T3" fmla="*/ 202 h 2932"/>
              <a:gd name="T4" fmla="*/ 4055 w 4400"/>
              <a:gd name="T5" fmla="*/ 427 h 2932"/>
              <a:gd name="T6" fmla="*/ 3935 w 4400"/>
              <a:gd name="T7" fmla="*/ 547 h 2932"/>
              <a:gd name="T8" fmla="*/ 3785 w 4400"/>
              <a:gd name="T9" fmla="*/ 652 h 2932"/>
              <a:gd name="T10" fmla="*/ 3500 w 4400"/>
              <a:gd name="T11" fmla="*/ 652 h 2932"/>
              <a:gd name="T12" fmla="*/ 3275 w 4400"/>
              <a:gd name="T13" fmla="*/ 592 h 2932"/>
              <a:gd name="T14" fmla="*/ 3095 w 4400"/>
              <a:gd name="T15" fmla="*/ 592 h 2932"/>
              <a:gd name="T16" fmla="*/ 2870 w 4400"/>
              <a:gd name="T17" fmla="*/ 742 h 2932"/>
              <a:gd name="T18" fmla="*/ 2645 w 4400"/>
              <a:gd name="T19" fmla="*/ 907 h 2932"/>
              <a:gd name="T20" fmla="*/ 2390 w 4400"/>
              <a:gd name="T21" fmla="*/ 982 h 2932"/>
              <a:gd name="T22" fmla="*/ 2015 w 4400"/>
              <a:gd name="T23" fmla="*/ 1192 h 2932"/>
              <a:gd name="T24" fmla="*/ 1700 w 4400"/>
              <a:gd name="T25" fmla="*/ 1267 h 2932"/>
              <a:gd name="T26" fmla="*/ 1415 w 4400"/>
              <a:gd name="T27" fmla="*/ 1507 h 2932"/>
              <a:gd name="T28" fmla="*/ 1250 w 4400"/>
              <a:gd name="T29" fmla="*/ 1627 h 2932"/>
              <a:gd name="T30" fmla="*/ 1145 w 4400"/>
              <a:gd name="T31" fmla="*/ 1867 h 2932"/>
              <a:gd name="T32" fmla="*/ 995 w 4400"/>
              <a:gd name="T33" fmla="*/ 2137 h 2932"/>
              <a:gd name="T34" fmla="*/ 830 w 4400"/>
              <a:gd name="T35" fmla="*/ 2197 h 2932"/>
              <a:gd name="T36" fmla="*/ 740 w 4400"/>
              <a:gd name="T37" fmla="*/ 2362 h 2932"/>
              <a:gd name="T38" fmla="*/ 695 w 4400"/>
              <a:gd name="T39" fmla="*/ 2617 h 2932"/>
              <a:gd name="T40" fmla="*/ 620 w 4400"/>
              <a:gd name="T41" fmla="*/ 2887 h 2932"/>
              <a:gd name="T42" fmla="*/ 275 w 4400"/>
              <a:gd name="T43" fmla="*/ 2842 h 2932"/>
              <a:gd name="T44" fmla="*/ 95 w 4400"/>
              <a:gd name="T45" fmla="*/ 2932 h 2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7" name="Freeform 9"/>
          <p:cNvSpPr>
            <a:spLocks/>
          </p:cNvSpPr>
          <p:nvPr/>
        </p:nvSpPr>
        <p:spPr bwMode="auto">
          <a:xfrm>
            <a:off x="4794250" y="2871788"/>
            <a:ext cx="1300163" cy="3071812"/>
          </a:xfrm>
          <a:custGeom>
            <a:avLst/>
            <a:gdLst>
              <a:gd name="T0" fmla="*/ 2202 w 2339"/>
              <a:gd name="T1" fmla="*/ 0 h 5530"/>
              <a:gd name="T2" fmla="*/ 2322 w 2339"/>
              <a:gd name="T3" fmla="*/ 180 h 5530"/>
              <a:gd name="T4" fmla="*/ 2307 w 2339"/>
              <a:gd name="T5" fmla="*/ 645 h 5530"/>
              <a:gd name="T6" fmla="*/ 2187 w 2339"/>
              <a:gd name="T7" fmla="*/ 960 h 5530"/>
              <a:gd name="T8" fmla="*/ 1992 w 2339"/>
              <a:gd name="T9" fmla="*/ 1065 h 5530"/>
              <a:gd name="T10" fmla="*/ 1752 w 2339"/>
              <a:gd name="T11" fmla="*/ 1410 h 5530"/>
              <a:gd name="T12" fmla="*/ 1497 w 2339"/>
              <a:gd name="T13" fmla="*/ 1785 h 5530"/>
              <a:gd name="T14" fmla="*/ 1332 w 2339"/>
              <a:gd name="T15" fmla="*/ 1950 h 5530"/>
              <a:gd name="T16" fmla="*/ 1317 w 2339"/>
              <a:gd name="T17" fmla="*/ 2370 h 5530"/>
              <a:gd name="T18" fmla="*/ 1377 w 2339"/>
              <a:gd name="T19" fmla="*/ 2940 h 5530"/>
              <a:gd name="T20" fmla="*/ 1377 w 2339"/>
              <a:gd name="T21" fmla="*/ 3330 h 5530"/>
              <a:gd name="T22" fmla="*/ 1452 w 2339"/>
              <a:gd name="T23" fmla="*/ 3930 h 5530"/>
              <a:gd name="T24" fmla="*/ 1572 w 2339"/>
              <a:gd name="T25" fmla="*/ 4935 h 5530"/>
              <a:gd name="T26" fmla="*/ 1662 w 2339"/>
              <a:gd name="T27" fmla="*/ 5145 h 5530"/>
              <a:gd name="T28" fmla="*/ 1677 w 2339"/>
              <a:gd name="T29" fmla="*/ 5280 h 5530"/>
              <a:gd name="T30" fmla="*/ 1317 w 2339"/>
              <a:gd name="T31" fmla="*/ 5250 h 5530"/>
              <a:gd name="T32" fmla="*/ 747 w 2339"/>
              <a:gd name="T33" fmla="*/ 5475 h 5530"/>
              <a:gd name="T34" fmla="*/ 522 w 2339"/>
              <a:gd name="T35" fmla="*/ 5460 h 5530"/>
              <a:gd name="T36" fmla="*/ 567 w 2339"/>
              <a:gd name="T37" fmla="*/ 5055 h 5530"/>
              <a:gd name="T38" fmla="*/ 432 w 2339"/>
              <a:gd name="T39" fmla="*/ 4785 h 5530"/>
              <a:gd name="T40" fmla="*/ 492 w 2339"/>
              <a:gd name="T41" fmla="*/ 4590 h 5530"/>
              <a:gd name="T42" fmla="*/ 417 w 2339"/>
              <a:gd name="T43" fmla="*/ 4365 h 5530"/>
              <a:gd name="T44" fmla="*/ 117 w 2339"/>
              <a:gd name="T45" fmla="*/ 4110 h 5530"/>
              <a:gd name="T46" fmla="*/ 57 w 2339"/>
              <a:gd name="T47" fmla="*/ 3675 h 5530"/>
              <a:gd name="T48" fmla="*/ 27 w 2339"/>
              <a:gd name="T49" fmla="*/ 3210 h 5530"/>
              <a:gd name="T50" fmla="*/ 222 w 2339"/>
              <a:gd name="T51" fmla="*/ 2400 h 5530"/>
              <a:gd name="T52" fmla="*/ 462 w 2339"/>
              <a:gd name="T53" fmla="*/ 1905 h 5530"/>
              <a:gd name="T54" fmla="*/ 927 w 2339"/>
              <a:gd name="T55" fmla="*/ 1470 h 5530"/>
              <a:gd name="T56" fmla="*/ 942 w 2339"/>
              <a:gd name="T57" fmla="*/ 1410 h 5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8" name="Freeform 10"/>
          <p:cNvSpPr>
            <a:spLocks/>
          </p:cNvSpPr>
          <p:nvPr/>
        </p:nvSpPr>
        <p:spPr bwMode="auto">
          <a:xfrm>
            <a:off x="5643563" y="5797550"/>
            <a:ext cx="82550" cy="615950"/>
          </a:xfrm>
          <a:custGeom>
            <a:avLst/>
            <a:gdLst>
              <a:gd name="T0" fmla="*/ 148 w 148"/>
              <a:gd name="T1" fmla="*/ 0 h 1110"/>
              <a:gd name="T2" fmla="*/ 88 w 148"/>
              <a:gd name="T3" fmla="*/ 285 h 1110"/>
              <a:gd name="T4" fmla="*/ 13 w 148"/>
              <a:gd name="T5" fmla="*/ 525 h 1110"/>
              <a:gd name="T6" fmla="*/ 13 w 148"/>
              <a:gd name="T7" fmla="*/ 915 h 1110"/>
              <a:gd name="T8" fmla="*/ 43 w 148"/>
              <a:gd name="T9" fmla="*/ 111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 cmpd="sng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59" name="Freeform 11"/>
          <p:cNvSpPr>
            <a:spLocks/>
          </p:cNvSpPr>
          <p:nvPr/>
        </p:nvSpPr>
        <p:spPr bwMode="auto">
          <a:xfrm>
            <a:off x="4992688" y="2459038"/>
            <a:ext cx="3132137" cy="3944937"/>
          </a:xfrm>
          <a:custGeom>
            <a:avLst/>
            <a:gdLst>
              <a:gd name="T0" fmla="*/ 197 w 5642"/>
              <a:gd name="T1" fmla="*/ 7102 h 7102"/>
              <a:gd name="T2" fmla="*/ 272 w 5642"/>
              <a:gd name="T3" fmla="*/ 6922 h 7102"/>
              <a:gd name="T4" fmla="*/ 287 w 5642"/>
              <a:gd name="T5" fmla="*/ 6742 h 7102"/>
              <a:gd name="T6" fmla="*/ 437 w 5642"/>
              <a:gd name="T7" fmla="*/ 6577 h 7102"/>
              <a:gd name="T8" fmla="*/ 557 w 5642"/>
              <a:gd name="T9" fmla="*/ 6517 h 7102"/>
              <a:gd name="T10" fmla="*/ 662 w 5642"/>
              <a:gd name="T11" fmla="*/ 6637 h 7102"/>
              <a:gd name="T12" fmla="*/ 737 w 5642"/>
              <a:gd name="T13" fmla="*/ 6562 h 7102"/>
              <a:gd name="T14" fmla="*/ 827 w 5642"/>
              <a:gd name="T15" fmla="*/ 6307 h 7102"/>
              <a:gd name="T16" fmla="*/ 1052 w 5642"/>
              <a:gd name="T17" fmla="*/ 6277 h 7102"/>
              <a:gd name="T18" fmla="*/ 1217 w 5642"/>
              <a:gd name="T19" fmla="*/ 6052 h 7102"/>
              <a:gd name="T20" fmla="*/ 1172 w 5642"/>
              <a:gd name="T21" fmla="*/ 5902 h 7102"/>
              <a:gd name="T22" fmla="*/ 887 w 5642"/>
              <a:gd name="T23" fmla="*/ 5767 h 7102"/>
              <a:gd name="T24" fmla="*/ 722 w 5642"/>
              <a:gd name="T25" fmla="*/ 5752 h 7102"/>
              <a:gd name="T26" fmla="*/ 647 w 5642"/>
              <a:gd name="T27" fmla="*/ 5392 h 7102"/>
              <a:gd name="T28" fmla="*/ 587 w 5642"/>
              <a:gd name="T29" fmla="*/ 5122 h 7102"/>
              <a:gd name="T30" fmla="*/ 542 w 5642"/>
              <a:gd name="T31" fmla="*/ 4942 h 7102"/>
              <a:gd name="T32" fmla="*/ 527 w 5642"/>
              <a:gd name="T33" fmla="*/ 4792 h 7102"/>
              <a:gd name="T34" fmla="*/ 677 w 5642"/>
              <a:gd name="T35" fmla="*/ 4762 h 7102"/>
              <a:gd name="T36" fmla="*/ 662 w 5642"/>
              <a:gd name="T37" fmla="*/ 4447 h 7102"/>
              <a:gd name="T38" fmla="*/ 557 w 5642"/>
              <a:gd name="T39" fmla="*/ 4447 h 7102"/>
              <a:gd name="T40" fmla="*/ 557 w 5642"/>
              <a:gd name="T41" fmla="*/ 4342 h 7102"/>
              <a:gd name="T42" fmla="*/ 407 w 5642"/>
              <a:gd name="T43" fmla="*/ 4252 h 7102"/>
              <a:gd name="T44" fmla="*/ 227 w 5642"/>
              <a:gd name="T45" fmla="*/ 4267 h 7102"/>
              <a:gd name="T46" fmla="*/ 17 w 5642"/>
              <a:gd name="T47" fmla="*/ 4042 h 7102"/>
              <a:gd name="T48" fmla="*/ 122 w 5642"/>
              <a:gd name="T49" fmla="*/ 4012 h 7102"/>
              <a:gd name="T50" fmla="*/ 227 w 5642"/>
              <a:gd name="T51" fmla="*/ 3907 h 7102"/>
              <a:gd name="T52" fmla="*/ 362 w 5642"/>
              <a:gd name="T53" fmla="*/ 3907 h 7102"/>
              <a:gd name="T54" fmla="*/ 452 w 5642"/>
              <a:gd name="T55" fmla="*/ 3727 h 7102"/>
              <a:gd name="T56" fmla="*/ 317 w 5642"/>
              <a:gd name="T57" fmla="*/ 3487 h 7102"/>
              <a:gd name="T58" fmla="*/ 272 w 5642"/>
              <a:gd name="T59" fmla="*/ 3202 h 7102"/>
              <a:gd name="T60" fmla="*/ 467 w 5642"/>
              <a:gd name="T61" fmla="*/ 3067 h 7102"/>
              <a:gd name="T62" fmla="*/ 452 w 5642"/>
              <a:gd name="T63" fmla="*/ 2962 h 7102"/>
              <a:gd name="T64" fmla="*/ 647 w 5642"/>
              <a:gd name="T65" fmla="*/ 3037 h 7102"/>
              <a:gd name="T66" fmla="*/ 572 w 5642"/>
              <a:gd name="T67" fmla="*/ 2857 h 7102"/>
              <a:gd name="T68" fmla="*/ 662 w 5642"/>
              <a:gd name="T69" fmla="*/ 2857 h 7102"/>
              <a:gd name="T70" fmla="*/ 662 w 5642"/>
              <a:gd name="T71" fmla="*/ 2662 h 7102"/>
              <a:gd name="T72" fmla="*/ 902 w 5642"/>
              <a:gd name="T73" fmla="*/ 2242 h 7102"/>
              <a:gd name="T74" fmla="*/ 1082 w 5642"/>
              <a:gd name="T75" fmla="*/ 2287 h 7102"/>
              <a:gd name="T76" fmla="*/ 1247 w 5642"/>
              <a:gd name="T77" fmla="*/ 2107 h 7102"/>
              <a:gd name="T78" fmla="*/ 1427 w 5642"/>
              <a:gd name="T79" fmla="*/ 1972 h 7102"/>
              <a:gd name="T80" fmla="*/ 1517 w 5642"/>
              <a:gd name="T81" fmla="*/ 1837 h 7102"/>
              <a:gd name="T82" fmla="*/ 1697 w 5642"/>
              <a:gd name="T83" fmla="*/ 1732 h 7102"/>
              <a:gd name="T84" fmla="*/ 1847 w 5642"/>
              <a:gd name="T85" fmla="*/ 1492 h 7102"/>
              <a:gd name="T86" fmla="*/ 2147 w 5642"/>
              <a:gd name="T87" fmla="*/ 1417 h 7102"/>
              <a:gd name="T88" fmla="*/ 2792 w 5642"/>
              <a:gd name="T89" fmla="*/ 1282 h 7102"/>
              <a:gd name="T90" fmla="*/ 2927 w 5642"/>
              <a:gd name="T91" fmla="*/ 1012 h 7102"/>
              <a:gd name="T92" fmla="*/ 3272 w 5642"/>
              <a:gd name="T93" fmla="*/ 712 h 7102"/>
              <a:gd name="T94" fmla="*/ 3812 w 5642"/>
              <a:gd name="T95" fmla="*/ 592 h 7102"/>
              <a:gd name="T96" fmla="*/ 4247 w 5642"/>
              <a:gd name="T97" fmla="*/ 622 h 7102"/>
              <a:gd name="T98" fmla="*/ 4532 w 5642"/>
              <a:gd name="T99" fmla="*/ 442 h 7102"/>
              <a:gd name="T100" fmla="*/ 4772 w 5642"/>
              <a:gd name="T101" fmla="*/ 142 h 7102"/>
              <a:gd name="T102" fmla="*/ 5417 w 5642"/>
              <a:gd name="T103" fmla="*/ 157 h 7102"/>
              <a:gd name="T104" fmla="*/ 5642 w 5642"/>
              <a:gd name="T105" fmla="*/ 0 h 7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60" name="Freeform 12"/>
          <p:cNvSpPr>
            <a:spLocks/>
          </p:cNvSpPr>
          <p:nvPr/>
        </p:nvSpPr>
        <p:spPr bwMode="auto">
          <a:xfrm>
            <a:off x="5727700" y="1957388"/>
            <a:ext cx="234950" cy="1565275"/>
          </a:xfrm>
          <a:custGeom>
            <a:avLst/>
            <a:gdLst>
              <a:gd name="T0" fmla="*/ 55 w 420"/>
              <a:gd name="T1" fmla="*/ 0 h 2820"/>
              <a:gd name="T2" fmla="*/ 40 w 420"/>
              <a:gd name="T3" fmla="*/ 135 h 2820"/>
              <a:gd name="T4" fmla="*/ 295 w 420"/>
              <a:gd name="T5" fmla="*/ 210 h 2820"/>
              <a:gd name="T6" fmla="*/ 385 w 420"/>
              <a:gd name="T7" fmla="*/ 225 h 2820"/>
              <a:gd name="T8" fmla="*/ 415 w 420"/>
              <a:gd name="T9" fmla="*/ 435 h 2820"/>
              <a:gd name="T10" fmla="*/ 355 w 420"/>
              <a:gd name="T11" fmla="*/ 555 h 2820"/>
              <a:gd name="T12" fmla="*/ 280 w 420"/>
              <a:gd name="T13" fmla="*/ 675 h 2820"/>
              <a:gd name="T14" fmla="*/ 205 w 420"/>
              <a:gd name="T15" fmla="*/ 840 h 2820"/>
              <a:gd name="T16" fmla="*/ 370 w 420"/>
              <a:gd name="T17" fmla="*/ 1005 h 2820"/>
              <a:gd name="T18" fmla="*/ 235 w 420"/>
              <a:gd name="T19" fmla="*/ 1155 h 2820"/>
              <a:gd name="T20" fmla="*/ 160 w 420"/>
              <a:gd name="T21" fmla="*/ 1200 h 2820"/>
              <a:gd name="T22" fmla="*/ 160 w 420"/>
              <a:gd name="T23" fmla="*/ 1455 h 2820"/>
              <a:gd name="T24" fmla="*/ 130 w 420"/>
              <a:gd name="T25" fmla="*/ 1560 h 2820"/>
              <a:gd name="T26" fmla="*/ 190 w 420"/>
              <a:gd name="T27" fmla="*/ 1695 h 2820"/>
              <a:gd name="T28" fmla="*/ 130 w 420"/>
              <a:gd name="T29" fmla="*/ 1860 h 2820"/>
              <a:gd name="T30" fmla="*/ 310 w 420"/>
              <a:gd name="T31" fmla="*/ 2010 h 2820"/>
              <a:gd name="T32" fmla="*/ 130 w 420"/>
              <a:gd name="T33" fmla="*/ 2430 h 2820"/>
              <a:gd name="T34" fmla="*/ 145 w 420"/>
              <a:gd name="T35" fmla="*/ 2670 h 2820"/>
              <a:gd name="T36" fmla="*/ 145 w 420"/>
              <a:gd name="T37" fmla="*/ 2820 h 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61" name="Freeform 13"/>
          <p:cNvSpPr>
            <a:spLocks/>
          </p:cNvSpPr>
          <p:nvPr/>
        </p:nvSpPr>
        <p:spPr bwMode="auto">
          <a:xfrm>
            <a:off x="3851275" y="23971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660 w 3270"/>
              <a:gd name="T3" fmla="*/ 270 h 1380"/>
              <a:gd name="T4" fmla="*/ 690 w 3270"/>
              <a:gd name="T5" fmla="*/ 465 h 1380"/>
              <a:gd name="T6" fmla="*/ 810 w 3270"/>
              <a:gd name="T7" fmla="*/ 645 h 1380"/>
              <a:gd name="T8" fmla="*/ 1485 w 3270"/>
              <a:gd name="T9" fmla="*/ 735 h 1380"/>
              <a:gd name="T10" fmla="*/ 2010 w 3270"/>
              <a:gd name="T11" fmla="*/ 795 h 1380"/>
              <a:gd name="T12" fmla="*/ 2295 w 3270"/>
              <a:gd name="T13" fmla="*/ 1065 h 1380"/>
              <a:gd name="T14" fmla="*/ 2640 w 3270"/>
              <a:gd name="T15" fmla="*/ 1095 h 1380"/>
              <a:gd name="T16" fmla="*/ 2955 w 3270"/>
              <a:gd name="T17" fmla="*/ 1050 h 1380"/>
              <a:gd name="T18" fmla="*/ 3135 w 3270"/>
              <a:gd name="T19" fmla="*/ 1275 h 1380"/>
              <a:gd name="T20" fmla="*/ 3270 w 3270"/>
              <a:gd name="T21" fmla="*/ 1380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62" name="Freeform 14"/>
          <p:cNvSpPr>
            <a:spLocks/>
          </p:cNvSpPr>
          <p:nvPr/>
        </p:nvSpPr>
        <p:spPr bwMode="auto">
          <a:xfrm>
            <a:off x="4310063" y="2997200"/>
            <a:ext cx="1239837" cy="590550"/>
          </a:xfrm>
          <a:custGeom>
            <a:avLst/>
            <a:gdLst>
              <a:gd name="T0" fmla="*/ 0 w 2235"/>
              <a:gd name="T1" fmla="*/ 60 h 1062"/>
              <a:gd name="T2" fmla="*/ 225 w 2235"/>
              <a:gd name="T3" fmla="*/ 45 h 1062"/>
              <a:gd name="T4" fmla="*/ 660 w 2235"/>
              <a:gd name="T5" fmla="*/ 15 h 1062"/>
              <a:gd name="T6" fmla="*/ 1110 w 2235"/>
              <a:gd name="T7" fmla="*/ 135 h 1062"/>
              <a:gd name="T8" fmla="*/ 1530 w 2235"/>
              <a:gd name="T9" fmla="*/ 135 h 1062"/>
              <a:gd name="T10" fmla="*/ 1800 w 2235"/>
              <a:gd name="T11" fmla="*/ 465 h 1062"/>
              <a:gd name="T12" fmla="*/ 1980 w 2235"/>
              <a:gd name="T13" fmla="*/ 885 h 1062"/>
              <a:gd name="T14" fmla="*/ 2130 w 2235"/>
              <a:gd name="T15" fmla="*/ 1020 h 1062"/>
              <a:gd name="T16" fmla="*/ 2235 w 2235"/>
              <a:gd name="T17" fmla="*/ 630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263" name="Freeform 15"/>
          <p:cNvSpPr>
            <a:spLocks/>
          </p:cNvSpPr>
          <p:nvPr/>
        </p:nvSpPr>
        <p:spPr bwMode="auto">
          <a:xfrm>
            <a:off x="5437188" y="3571875"/>
            <a:ext cx="38100" cy="133350"/>
          </a:xfrm>
          <a:custGeom>
            <a:avLst/>
            <a:gdLst>
              <a:gd name="T0" fmla="*/ 70 w 70"/>
              <a:gd name="T1" fmla="*/ 0 h 240"/>
              <a:gd name="T2" fmla="*/ 70 w 70"/>
              <a:gd name="T3" fmla="*/ 135 h 240"/>
              <a:gd name="T4" fmla="*/ 70 w 7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 cmpd="sng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3264" name="Group 16"/>
          <p:cNvGrpSpPr>
            <a:grpSpLocks/>
          </p:cNvGrpSpPr>
          <p:nvPr/>
        </p:nvGrpSpPr>
        <p:grpSpPr bwMode="auto">
          <a:xfrm>
            <a:off x="5626100" y="2787650"/>
            <a:ext cx="165100" cy="168275"/>
            <a:chOff x="4185" y="13200"/>
            <a:chExt cx="300" cy="300"/>
          </a:xfrm>
        </p:grpSpPr>
        <p:sp>
          <p:nvSpPr>
            <p:cNvPr id="53265" name="Oval 1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66" name="Oval 1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3267" name="Oval 19"/>
          <p:cNvSpPr>
            <a:spLocks noChangeArrowheads="1"/>
          </p:cNvSpPr>
          <p:nvPr/>
        </p:nvSpPr>
        <p:spPr bwMode="auto">
          <a:xfrm>
            <a:off x="6172200" y="3100388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268" name="Oval 20"/>
          <p:cNvSpPr>
            <a:spLocks noChangeArrowheads="1"/>
          </p:cNvSpPr>
          <p:nvPr/>
        </p:nvSpPr>
        <p:spPr bwMode="auto">
          <a:xfrm>
            <a:off x="5559425" y="8572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>
              <a:latin typeface=".VnTimeH" panose="020B7200000000000000" pitchFamily="34" charset="0"/>
            </a:endParaRPr>
          </a:p>
        </p:txBody>
      </p:sp>
      <p:sp>
        <p:nvSpPr>
          <p:cNvPr id="53269" name="Oval 21"/>
          <p:cNvSpPr>
            <a:spLocks noChangeArrowheads="1"/>
          </p:cNvSpPr>
          <p:nvPr/>
        </p:nvSpPr>
        <p:spPr bwMode="auto">
          <a:xfrm>
            <a:off x="4675188" y="1547813"/>
            <a:ext cx="100012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270" name="Oval 22"/>
          <p:cNvSpPr>
            <a:spLocks noChangeArrowheads="1"/>
          </p:cNvSpPr>
          <p:nvPr/>
        </p:nvSpPr>
        <p:spPr bwMode="auto">
          <a:xfrm>
            <a:off x="6643688" y="17462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271" name="Oval 23"/>
          <p:cNvSpPr>
            <a:spLocks noChangeArrowheads="1"/>
          </p:cNvSpPr>
          <p:nvPr/>
        </p:nvSpPr>
        <p:spPr bwMode="auto">
          <a:xfrm>
            <a:off x="6489700" y="2362200"/>
            <a:ext cx="98425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3272" name="Group 24"/>
          <p:cNvGrpSpPr>
            <a:grpSpLocks/>
          </p:cNvGrpSpPr>
          <p:nvPr/>
        </p:nvGrpSpPr>
        <p:grpSpPr bwMode="auto">
          <a:xfrm>
            <a:off x="5341938" y="5746750"/>
            <a:ext cx="166687" cy="166688"/>
            <a:chOff x="4185" y="13200"/>
            <a:chExt cx="300" cy="300"/>
          </a:xfrm>
        </p:grpSpPr>
        <p:sp>
          <p:nvSpPr>
            <p:cNvPr id="53273" name="Oval 25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74" name="Oval 26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3275" name="Group 27"/>
          <p:cNvGrpSpPr>
            <a:grpSpLocks/>
          </p:cNvGrpSpPr>
          <p:nvPr/>
        </p:nvGrpSpPr>
        <p:grpSpPr bwMode="auto">
          <a:xfrm rot="-1728032">
            <a:off x="5380038" y="2092325"/>
            <a:ext cx="239712" cy="342900"/>
            <a:chOff x="2415" y="12855"/>
            <a:chExt cx="555" cy="795"/>
          </a:xfrm>
        </p:grpSpPr>
        <p:sp>
          <p:nvSpPr>
            <p:cNvPr id="53276" name="Rectangle 28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77" name="AutoShape 29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78" name="AutoShape 30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3279" name="Group 31"/>
          <p:cNvGrpSpPr>
            <a:grpSpLocks/>
          </p:cNvGrpSpPr>
          <p:nvPr/>
        </p:nvGrpSpPr>
        <p:grpSpPr bwMode="auto">
          <a:xfrm rot="-376791">
            <a:off x="5670550" y="4986338"/>
            <a:ext cx="307975" cy="396875"/>
            <a:chOff x="2415" y="12855"/>
            <a:chExt cx="555" cy="795"/>
          </a:xfrm>
        </p:grpSpPr>
        <p:sp>
          <p:nvSpPr>
            <p:cNvPr id="53280" name="Rectangle 3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81" name="AutoShape 3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82" name="AutoShape 34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5602288" y="788988"/>
            <a:ext cx="17541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2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ĐỒI ĐỘC LẬP</a:t>
            </a:r>
          </a:p>
          <a:p>
            <a:endParaRPr lang="en-US" altLang="vi-VN" sz="1600" b="1">
              <a:latin typeface="Times New Roman" panose="02020603050405020304" pitchFamily="18" charset="0"/>
            </a:endParaRPr>
          </a:p>
        </p:txBody>
      </p:sp>
      <p:sp>
        <p:nvSpPr>
          <p:cNvPr id="53284" name="Text Box 36"/>
          <p:cNvSpPr txBox="1">
            <a:spLocks noChangeArrowheads="1"/>
          </p:cNvSpPr>
          <p:nvPr/>
        </p:nvSpPr>
        <p:spPr bwMode="auto">
          <a:xfrm>
            <a:off x="6019800" y="1371600"/>
            <a:ext cx="16335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ĐỒI HIM LAM</a:t>
            </a:r>
          </a:p>
        </p:txBody>
      </p:sp>
      <p:sp>
        <p:nvSpPr>
          <p:cNvPr id="53285" name="Text Box 37"/>
          <p:cNvSpPr txBox="1">
            <a:spLocks noChangeArrowheads="1"/>
          </p:cNvSpPr>
          <p:nvPr/>
        </p:nvSpPr>
        <p:spPr bwMode="auto">
          <a:xfrm>
            <a:off x="3886200" y="1597025"/>
            <a:ext cx="11715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BẢN KÉO</a:t>
            </a:r>
          </a:p>
        </p:txBody>
      </p:sp>
      <p:sp>
        <p:nvSpPr>
          <p:cNvPr id="53286" name="Text Box 38"/>
          <p:cNvSpPr txBox="1">
            <a:spLocks noChangeArrowheads="1"/>
          </p:cNvSpPr>
          <p:nvPr/>
        </p:nvSpPr>
        <p:spPr bwMode="auto">
          <a:xfrm>
            <a:off x="4419600" y="1952625"/>
            <a:ext cx="12192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MƯỜNG THANH</a:t>
            </a:r>
          </a:p>
        </p:txBody>
      </p:sp>
      <p:sp>
        <p:nvSpPr>
          <p:cNvPr id="53287" name="Text Box 39"/>
          <p:cNvSpPr txBox="1">
            <a:spLocks noChangeArrowheads="1"/>
          </p:cNvSpPr>
          <p:nvPr/>
        </p:nvSpPr>
        <p:spPr bwMode="auto">
          <a:xfrm>
            <a:off x="6096000" y="3114675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24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00"/>
                </a:solidFill>
                <a:latin typeface=".VnTime" panose="020B7200000000000000" pitchFamily="34" charset="0"/>
              </a:rPr>
              <a:t>A</a:t>
            </a:r>
            <a:r>
              <a:rPr lang="en-US" altLang="vi-VN" sz="2400" b="1" baseline="-25000">
                <a:solidFill>
                  <a:srgbClr val="000000"/>
                </a:solidFill>
                <a:latin typeface=".VnTime" panose="020B7200000000000000" pitchFamily="34" charset="0"/>
              </a:rPr>
              <a:t>1</a:t>
            </a:r>
            <a:endParaRPr lang="en-US" altLang="vi-VN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3288" name="Text Box 40"/>
          <p:cNvSpPr txBox="1">
            <a:spLocks noChangeArrowheads="1"/>
          </p:cNvSpPr>
          <p:nvPr/>
        </p:nvSpPr>
        <p:spPr bwMode="auto">
          <a:xfrm>
            <a:off x="5680075" y="5681663"/>
            <a:ext cx="15843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vi-VN" sz="1600" b="1">
                <a:solidFill>
                  <a:srgbClr val="000000"/>
                </a:solidFill>
                <a:latin typeface="Times New Roman" panose="02020603050405020304" pitchFamily="18" charset="0"/>
              </a:rPr>
              <a:t>BẢN HỒNG CÚM</a:t>
            </a:r>
          </a:p>
        </p:txBody>
      </p:sp>
      <p:sp>
        <p:nvSpPr>
          <p:cNvPr id="53289" name="Text Box 41"/>
          <p:cNvSpPr txBox="1">
            <a:spLocks noChangeArrowheads="1"/>
          </p:cNvSpPr>
          <p:nvPr/>
        </p:nvSpPr>
        <p:spPr bwMode="auto">
          <a:xfrm rot="5716369">
            <a:off x="4796632" y="4221956"/>
            <a:ext cx="7921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1400">
                <a:solidFill>
                  <a:srgbClr val="000000"/>
                </a:solidFill>
                <a:latin typeface="Times New Roman" panose="02020603050405020304" pitchFamily="18" charset="0"/>
              </a:rPr>
              <a:t>S.NẬM RỐM</a:t>
            </a:r>
          </a:p>
        </p:txBody>
      </p:sp>
      <p:sp>
        <p:nvSpPr>
          <p:cNvPr id="53290" name="Text Box 42"/>
          <p:cNvSpPr txBox="1">
            <a:spLocks noChangeArrowheads="1"/>
          </p:cNvSpPr>
          <p:nvPr/>
        </p:nvSpPr>
        <p:spPr bwMode="auto">
          <a:xfrm>
            <a:off x="4267200" y="6400800"/>
            <a:ext cx="3944938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vi-VN" sz="2000" b="1" i="1">
                <a:latin typeface="Times New Roman" panose="02020603050405020304" pitchFamily="18" charset="0"/>
              </a:rPr>
              <a:t>Lược đồ chiến dịch Điện Biên Phủ</a:t>
            </a:r>
          </a:p>
        </p:txBody>
      </p:sp>
      <p:sp>
        <p:nvSpPr>
          <p:cNvPr id="53291" name="Text Box 43"/>
          <p:cNvSpPr txBox="1">
            <a:spLocks noChangeArrowheads="1"/>
          </p:cNvSpPr>
          <p:nvPr/>
        </p:nvSpPr>
        <p:spPr bwMode="auto">
          <a:xfrm>
            <a:off x="6429375" y="2057400"/>
            <a:ext cx="657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vi-VN" sz="2100" b="1">
                <a:solidFill>
                  <a:srgbClr val="000000"/>
                </a:solidFill>
                <a:latin typeface=".VnTimeH" panose="020B7200000000000000" pitchFamily="34" charset="0"/>
              </a:rPr>
              <a:t> </a:t>
            </a:r>
            <a:r>
              <a:rPr lang="en-US" altLang="vi-VN" sz="2400" b="1">
                <a:solidFill>
                  <a:srgbClr val="000000"/>
                </a:solidFill>
                <a:latin typeface=".VnTimeH" panose="020B7200000000000000" pitchFamily="34" charset="0"/>
              </a:rPr>
              <a:t>c</a:t>
            </a:r>
            <a:r>
              <a:rPr lang="en-US" altLang="vi-VN" sz="2400" b="1" baseline="-25000">
                <a:solidFill>
                  <a:srgbClr val="000000"/>
                </a:solidFill>
                <a:latin typeface=".VnTimeH" panose="020B7200000000000000" pitchFamily="34" charset="0"/>
              </a:rPr>
              <a:t>1</a:t>
            </a:r>
            <a:endParaRPr lang="en-US" altLang="vi-VN" sz="2400">
              <a:solidFill>
                <a:srgbClr val="000000"/>
              </a:solidFill>
              <a:latin typeface=".VnTimeH" panose="020B7200000000000000" pitchFamily="34" charset="0"/>
            </a:endParaRPr>
          </a:p>
        </p:txBody>
      </p:sp>
      <p:sp>
        <p:nvSpPr>
          <p:cNvPr id="53292" name="Text Box 44"/>
          <p:cNvSpPr txBox="1">
            <a:spLocks noChangeArrowheads="1"/>
          </p:cNvSpPr>
          <p:nvPr/>
        </p:nvSpPr>
        <p:spPr bwMode="auto">
          <a:xfrm>
            <a:off x="0" y="3798888"/>
            <a:ext cx="3581400" cy="30591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vi-VN" sz="1200" u="sng">
                <a:solidFill>
                  <a:srgbClr val="000000"/>
                </a:solidFill>
                <a:latin typeface=".VnTimeH" panose="020B7200000000000000" pitchFamily="34" charset="0"/>
              </a:rPr>
              <a:t>Chó gi¶i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vi-VN" sz="1200">
                <a:solidFill>
                  <a:srgbClr val="000000"/>
                </a:solidFill>
                <a:latin typeface=".VnTime" panose="020B7200000000000000" pitchFamily="34" charset="0"/>
              </a:rPr>
              <a:t>            </a:t>
            </a: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Së chØ huy cña ®Þch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Cø ®iÓm vµ tªn cø ®iÓm cña ®Þch.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S©n bay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vi-VN" sz="1600">
              <a:solidFill>
                <a:srgbClr val="000000"/>
              </a:solidFill>
              <a:latin typeface=".VnArial" panose="020B7200000000000000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   Qu©n ta tÊn c«ng ®ît 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   Qu©n ta tÊn c«ng ®ît 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vi-VN" sz="1600">
                <a:solidFill>
                  <a:srgbClr val="000000"/>
                </a:solidFill>
                <a:latin typeface=".VnArial" panose="020B7200000000000000" pitchFamily="34" charset="0"/>
              </a:rPr>
              <a:t>           Qu©n ta tÊn c«ng ®ît 3</a:t>
            </a:r>
          </a:p>
        </p:txBody>
      </p:sp>
      <p:grpSp>
        <p:nvGrpSpPr>
          <p:cNvPr id="53293" name="Group 45"/>
          <p:cNvGrpSpPr>
            <a:grpSpLocks/>
          </p:cNvGrpSpPr>
          <p:nvPr/>
        </p:nvGrpSpPr>
        <p:grpSpPr bwMode="auto">
          <a:xfrm>
            <a:off x="152400" y="4114800"/>
            <a:ext cx="180975" cy="222250"/>
            <a:chOff x="1803" y="13659"/>
            <a:chExt cx="300" cy="300"/>
          </a:xfrm>
        </p:grpSpPr>
        <p:sp>
          <p:nvSpPr>
            <p:cNvPr id="53294" name="Oval 4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95" name="Oval 4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3296" name="Oval 48"/>
          <p:cNvSpPr>
            <a:spLocks noChangeArrowheads="1"/>
          </p:cNvSpPr>
          <p:nvPr/>
        </p:nvSpPr>
        <p:spPr bwMode="auto">
          <a:xfrm>
            <a:off x="228600" y="4419600"/>
            <a:ext cx="85725" cy="10636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53297" name="Group 49"/>
          <p:cNvGrpSpPr>
            <a:grpSpLocks/>
          </p:cNvGrpSpPr>
          <p:nvPr/>
        </p:nvGrpSpPr>
        <p:grpSpPr bwMode="auto">
          <a:xfrm rot="2632895">
            <a:off x="152400" y="4648200"/>
            <a:ext cx="214313" cy="312738"/>
            <a:chOff x="2415" y="12855"/>
            <a:chExt cx="555" cy="795"/>
          </a:xfrm>
        </p:grpSpPr>
        <p:sp>
          <p:nvSpPr>
            <p:cNvPr id="53298" name="Rectangle 5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299" name="AutoShape 5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3300" name="AutoShape 52"/>
            <p:cNvSpPr>
              <a:spLocks noChangeArrowheads="1"/>
            </p:cNvSpPr>
            <p:nvPr/>
          </p:nvSpPr>
          <p:spPr bwMode="auto">
            <a:xfrm rot="162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3301" name="AutoShape 53"/>
          <p:cNvSpPr>
            <a:spLocks noChangeArrowheads="1"/>
          </p:cNvSpPr>
          <p:nvPr/>
        </p:nvSpPr>
        <p:spPr bwMode="auto">
          <a:xfrm flipV="1">
            <a:off x="304800" y="5105400"/>
            <a:ext cx="268288" cy="176213"/>
          </a:xfrm>
          <a:custGeom>
            <a:avLst/>
            <a:gdLst>
              <a:gd name="G0" fmla="+- 12733 0 0"/>
              <a:gd name="G1" fmla="+- 3264 0 0"/>
              <a:gd name="G2" fmla="+- 12158 0 3264"/>
              <a:gd name="G3" fmla="+- G2 0 3264"/>
              <a:gd name="G4" fmla="*/ G3 32768 32059"/>
              <a:gd name="G5" fmla="*/ G4 1 2"/>
              <a:gd name="G6" fmla="+- 21600 0 12733"/>
              <a:gd name="G7" fmla="*/ G6 3264 6079"/>
              <a:gd name="G8" fmla="+- G7 12733 0"/>
              <a:gd name="T0" fmla="*/ 12733 w 21600"/>
              <a:gd name="T1" fmla="*/ 0 h 21600"/>
              <a:gd name="T2" fmla="*/ 12733 w 21600"/>
              <a:gd name="T3" fmla="*/ 12158 h 21600"/>
              <a:gd name="T4" fmla="*/ 287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302" name="AutoShape 54"/>
          <p:cNvSpPr>
            <a:spLocks noChangeArrowheads="1"/>
          </p:cNvSpPr>
          <p:nvPr/>
        </p:nvSpPr>
        <p:spPr bwMode="auto">
          <a:xfrm flipV="1">
            <a:off x="228600" y="5715000"/>
            <a:ext cx="268288" cy="174625"/>
          </a:xfrm>
          <a:custGeom>
            <a:avLst/>
            <a:gdLst>
              <a:gd name="G0" fmla="+- 12733 0 0"/>
              <a:gd name="G1" fmla="+- 3264 0 0"/>
              <a:gd name="G2" fmla="+- 12158 0 3264"/>
              <a:gd name="G3" fmla="+- G2 0 3264"/>
              <a:gd name="G4" fmla="*/ G3 32768 32059"/>
              <a:gd name="G5" fmla="*/ G4 1 2"/>
              <a:gd name="G6" fmla="+- 21600 0 12733"/>
              <a:gd name="G7" fmla="*/ G6 3264 6079"/>
              <a:gd name="G8" fmla="+- G7 12733 0"/>
              <a:gd name="T0" fmla="*/ 12733 w 21600"/>
              <a:gd name="T1" fmla="*/ 0 h 21600"/>
              <a:gd name="T2" fmla="*/ 12733 w 21600"/>
              <a:gd name="T3" fmla="*/ 12158 h 21600"/>
              <a:gd name="T4" fmla="*/ 287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303" name="AutoShape 55"/>
          <p:cNvSpPr>
            <a:spLocks noChangeArrowheads="1"/>
          </p:cNvSpPr>
          <p:nvPr/>
        </p:nvSpPr>
        <p:spPr bwMode="auto">
          <a:xfrm>
            <a:off x="228600" y="5410200"/>
            <a:ext cx="288925" cy="1444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3304" name="AutoShape 56"/>
          <p:cNvSpPr>
            <a:spLocks noChangeArrowheads="1"/>
          </p:cNvSpPr>
          <p:nvPr/>
        </p:nvSpPr>
        <p:spPr bwMode="auto">
          <a:xfrm rot="18969835" flipV="1">
            <a:off x="4800600" y="2514600"/>
            <a:ext cx="674688" cy="2397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5" name="AutoShape 57"/>
          <p:cNvSpPr>
            <a:spLocks noChangeArrowheads="1"/>
          </p:cNvSpPr>
          <p:nvPr/>
        </p:nvSpPr>
        <p:spPr bwMode="auto">
          <a:xfrm rot="1190124">
            <a:off x="6629400" y="3094038"/>
            <a:ext cx="631825" cy="334962"/>
          </a:xfrm>
          <a:prstGeom prst="leftArrow">
            <a:avLst>
              <a:gd name="adj1" fmla="val 50000"/>
              <a:gd name="adj2" fmla="val 4715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6" name="AutoShape 58"/>
          <p:cNvSpPr>
            <a:spLocks noChangeArrowheads="1"/>
          </p:cNvSpPr>
          <p:nvPr/>
        </p:nvSpPr>
        <p:spPr bwMode="auto">
          <a:xfrm rot="2400524">
            <a:off x="4953000" y="1676400"/>
            <a:ext cx="427038" cy="323850"/>
          </a:xfrm>
          <a:prstGeom prst="rightArrow">
            <a:avLst>
              <a:gd name="adj1" fmla="val 50000"/>
              <a:gd name="adj2" fmla="val 3296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7" name="AutoShape 59"/>
          <p:cNvSpPr>
            <a:spLocks noChangeArrowheads="1"/>
          </p:cNvSpPr>
          <p:nvPr/>
        </p:nvSpPr>
        <p:spPr bwMode="auto">
          <a:xfrm rot="862919">
            <a:off x="6019800" y="4495800"/>
            <a:ext cx="304800" cy="1171575"/>
          </a:xfrm>
          <a:prstGeom prst="curvedLeftArrow">
            <a:avLst>
              <a:gd name="adj1" fmla="val 76875"/>
              <a:gd name="adj2" fmla="val 15375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8" name="AutoShape 60"/>
          <p:cNvSpPr>
            <a:spLocks noChangeArrowheads="1"/>
          </p:cNvSpPr>
          <p:nvPr/>
        </p:nvSpPr>
        <p:spPr bwMode="auto">
          <a:xfrm rot="862919">
            <a:off x="6961188" y="1824038"/>
            <a:ext cx="354012" cy="884237"/>
          </a:xfrm>
          <a:prstGeom prst="curvedLeftArrow">
            <a:avLst>
              <a:gd name="adj1" fmla="val 49955"/>
              <a:gd name="adj2" fmla="val 9991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09" name="AutoShape 61"/>
          <p:cNvSpPr>
            <a:spLocks noChangeArrowheads="1"/>
          </p:cNvSpPr>
          <p:nvPr/>
        </p:nvSpPr>
        <p:spPr bwMode="auto">
          <a:xfrm rot="-18339780">
            <a:off x="5665787" y="1725613"/>
            <a:ext cx="309563" cy="515938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vi-VN" altLang="vi-VN" sz="1800">
              <a:solidFill>
                <a:srgbClr val="CC66FF"/>
              </a:solidFill>
              <a:latin typeface=".VnTime" panose="020B7200000000000000" pitchFamily="34" charset="0"/>
            </a:endParaRPr>
          </a:p>
        </p:txBody>
      </p:sp>
      <p:sp>
        <p:nvSpPr>
          <p:cNvPr id="53310" name="Text Box 62"/>
          <p:cNvSpPr txBox="1">
            <a:spLocks noChangeArrowheads="1"/>
          </p:cNvSpPr>
          <p:nvPr/>
        </p:nvSpPr>
        <p:spPr bwMode="auto">
          <a:xfrm>
            <a:off x="1066800" y="228600"/>
            <a:ext cx="2209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+ Đợt 1: 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Ngày 13-3-1954</a:t>
            </a:r>
          </a:p>
        </p:txBody>
      </p:sp>
      <p:sp>
        <p:nvSpPr>
          <p:cNvPr id="53311" name="Text Box 63"/>
          <p:cNvSpPr txBox="1">
            <a:spLocks noChangeArrowheads="1"/>
          </p:cNvSpPr>
          <p:nvPr/>
        </p:nvSpPr>
        <p:spPr bwMode="auto">
          <a:xfrm>
            <a:off x="990600" y="1295400"/>
            <a:ext cx="2362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+ Đợt 2: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Ngày 30-3-1954</a:t>
            </a:r>
          </a:p>
        </p:txBody>
      </p:sp>
      <p:sp>
        <p:nvSpPr>
          <p:cNvPr id="53312" name="Text Box 64"/>
          <p:cNvSpPr txBox="1">
            <a:spLocks noChangeArrowheads="1"/>
          </p:cNvSpPr>
          <p:nvPr/>
        </p:nvSpPr>
        <p:spPr bwMode="auto">
          <a:xfrm>
            <a:off x="1066800" y="2362200"/>
            <a:ext cx="2286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+ Đợt 3: 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Ngày 1-5-1954</a:t>
            </a:r>
          </a:p>
        </p:txBody>
      </p:sp>
      <p:sp>
        <p:nvSpPr>
          <p:cNvPr id="53313" name="AutoShape 65"/>
          <p:cNvSpPr>
            <a:spLocks noChangeArrowheads="1"/>
          </p:cNvSpPr>
          <p:nvPr/>
        </p:nvSpPr>
        <p:spPr bwMode="auto">
          <a:xfrm rot="3497914">
            <a:off x="4860925" y="5726113"/>
            <a:ext cx="295275" cy="708025"/>
          </a:xfrm>
          <a:prstGeom prst="upArrow">
            <a:avLst>
              <a:gd name="adj1" fmla="val 50000"/>
              <a:gd name="adj2" fmla="val 5994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14" name="AutoShape 66"/>
          <p:cNvSpPr>
            <a:spLocks noChangeArrowheads="1"/>
          </p:cNvSpPr>
          <p:nvPr/>
        </p:nvSpPr>
        <p:spPr bwMode="auto">
          <a:xfrm rot="6866228">
            <a:off x="4715669" y="5025231"/>
            <a:ext cx="295275" cy="887413"/>
          </a:xfrm>
          <a:prstGeom prst="upArrow">
            <a:avLst>
              <a:gd name="adj1" fmla="val 50000"/>
              <a:gd name="adj2" fmla="val 751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15" name="AutoShape 67"/>
          <p:cNvSpPr>
            <a:spLocks noChangeArrowheads="1"/>
          </p:cNvSpPr>
          <p:nvPr/>
        </p:nvSpPr>
        <p:spPr bwMode="auto">
          <a:xfrm rot="-25826464">
            <a:off x="6009481" y="5657057"/>
            <a:ext cx="295275" cy="887412"/>
          </a:xfrm>
          <a:prstGeom prst="upArrow">
            <a:avLst>
              <a:gd name="adj1" fmla="val 50000"/>
              <a:gd name="adj2" fmla="val 751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3316" name="Picture 68" descr="AR9-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98486">
            <a:off x="4581525" y="3065463"/>
            <a:ext cx="1133475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17" name="Picture 69" descr="Fireworks-07-june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2654300"/>
            <a:ext cx="1012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18" name="AutoShape 70"/>
          <p:cNvSpPr>
            <a:spLocks noChangeArrowheads="1"/>
          </p:cNvSpPr>
          <p:nvPr/>
        </p:nvSpPr>
        <p:spPr bwMode="auto">
          <a:xfrm rot="1892765">
            <a:off x="6248400" y="2590800"/>
            <a:ext cx="344488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19" name="AutoShape 71"/>
          <p:cNvSpPr>
            <a:spLocks noChangeArrowheads="1"/>
          </p:cNvSpPr>
          <p:nvPr/>
        </p:nvSpPr>
        <p:spPr bwMode="auto">
          <a:xfrm rot="2954183">
            <a:off x="3846512" y="957263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20" name="AutoShape 72"/>
          <p:cNvSpPr>
            <a:spLocks noChangeArrowheads="1"/>
          </p:cNvSpPr>
          <p:nvPr/>
        </p:nvSpPr>
        <p:spPr bwMode="auto">
          <a:xfrm rot="7248086">
            <a:off x="5502275" y="365126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21" name="AutoShape 73"/>
          <p:cNvSpPr>
            <a:spLocks noChangeArrowheads="1"/>
          </p:cNvSpPr>
          <p:nvPr/>
        </p:nvSpPr>
        <p:spPr bwMode="auto">
          <a:xfrm rot="12534795">
            <a:off x="5622925" y="1012825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22" name="AutoShape 74"/>
          <p:cNvSpPr>
            <a:spLocks noChangeArrowheads="1"/>
          </p:cNvSpPr>
          <p:nvPr/>
        </p:nvSpPr>
        <p:spPr bwMode="auto">
          <a:xfrm rot="3317055">
            <a:off x="6202362" y="13573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53323" name="AutoShape 75"/>
          <p:cNvSpPr>
            <a:spLocks noChangeArrowheads="1"/>
          </p:cNvSpPr>
          <p:nvPr/>
        </p:nvSpPr>
        <p:spPr bwMode="auto">
          <a:xfrm rot="8521165">
            <a:off x="6761163" y="143668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3324" name="Picture 76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14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25" name="Picture 7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054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26" name="Line 78"/>
          <p:cNvSpPr>
            <a:spLocks noChangeShapeType="1"/>
          </p:cNvSpPr>
          <p:nvPr/>
        </p:nvSpPr>
        <p:spPr bwMode="auto">
          <a:xfrm>
            <a:off x="5429250" y="5181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327" name="Picture 79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28" name="Line 80"/>
          <p:cNvSpPr>
            <a:spLocks noChangeShapeType="1"/>
          </p:cNvSpPr>
          <p:nvPr/>
        </p:nvSpPr>
        <p:spPr bwMode="auto">
          <a:xfrm flipH="1">
            <a:off x="5486400" y="1485900"/>
            <a:ext cx="0" cy="495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329" name="Picture 81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764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30" name="Line 82"/>
          <p:cNvSpPr>
            <a:spLocks noChangeShapeType="1"/>
          </p:cNvSpPr>
          <p:nvPr/>
        </p:nvSpPr>
        <p:spPr bwMode="auto">
          <a:xfrm>
            <a:off x="6562725" y="170497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331" name="Picture 83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92338"/>
            <a:ext cx="533400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32" name="Line 84"/>
          <p:cNvSpPr>
            <a:spLocks noChangeShapeType="1"/>
          </p:cNvSpPr>
          <p:nvPr/>
        </p:nvSpPr>
        <p:spPr bwMode="auto">
          <a:xfrm>
            <a:off x="5715000" y="2200275"/>
            <a:ext cx="0" cy="542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333" name="Line 85"/>
          <p:cNvSpPr>
            <a:spLocks noChangeShapeType="1"/>
          </p:cNvSpPr>
          <p:nvPr/>
        </p:nvSpPr>
        <p:spPr bwMode="auto">
          <a:xfrm flipH="1">
            <a:off x="6172200" y="2514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334" name="AutoShape 86"/>
          <p:cNvSpPr>
            <a:spLocks noChangeArrowheads="1"/>
          </p:cNvSpPr>
          <p:nvPr/>
        </p:nvSpPr>
        <p:spPr bwMode="auto">
          <a:xfrm>
            <a:off x="5638800" y="2794000"/>
            <a:ext cx="152400" cy="152400"/>
          </a:xfrm>
          <a:prstGeom prst="star5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3335" name="Picture 87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36" name="Picture 88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265113"/>
            <a:ext cx="533400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37" name="Line 89"/>
          <p:cNvSpPr>
            <a:spLocks noChangeShapeType="1"/>
          </p:cNvSpPr>
          <p:nvPr/>
        </p:nvSpPr>
        <p:spPr bwMode="auto">
          <a:xfrm>
            <a:off x="5605463" y="290513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338" name="Picture 90" descr="280806ngochungcodoquockhan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652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39" name="Line 91"/>
          <p:cNvSpPr>
            <a:spLocks noChangeShapeType="1"/>
          </p:cNvSpPr>
          <p:nvPr/>
        </p:nvSpPr>
        <p:spPr bwMode="auto">
          <a:xfrm>
            <a:off x="4724400" y="990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340" name="Line 92"/>
          <p:cNvSpPr>
            <a:spLocks noChangeShapeType="1"/>
          </p:cNvSpPr>
          <p:nvPr/>
        </p:nvSpPr>
        <p:spPr bwMode="auto">
          <a:xfrm>
            <a:off x="6781800" y="762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05600" y="3657600"/>
            <a:ext cx="2133600" cy="2054225"/>
            <a:chOff x="75" y="105"/>
            <a:chExt cx="5593" cy="3408"/>
          </a:xfrm>
        </p:grpSpPr>
        <p:pic>
          <p:nvPicPr>
            <p:cNvPr id="53344" name="Picture 2" descr="Anh Dien bi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" name="Picture 3" descr="j0178293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2150566">
              <a:off x="3025" y="769"/>
              <a:ext cx="1103" cy="1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9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3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5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3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5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5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5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5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5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13" grpId="0" animBg="1"/>
      <p:bldP spid="53313" grpId="1" animBg="1"/>
      <p:bldP spid="53314" grpId="0" animBg="1"/>
      <p:bldP spid="53314" grpId="1" animBg="1"/>
      <p:bldP spid="53315" grpId="0" animBg="1"/>
      <p:bldP spid="53315" grpId="1" animBg="1"/>
      <p:bldP spid="53318" grpId="0" animBg="1"/>
      <p:bldP spid="53318" grpId="1" animBg="1"/>
      <p:bldP spid="53326" grpId="0" animBg="1"/>
      <p:bldP spid="53328" grpId="0" animBg="1"/>
      <p:bldP spid="53330" grpId="0" animBg="1"/>
      <p:bldP spid="53332" grpId="0" animBg="1"/>
      <p:bldP spid="53333" grpId="0" animBg="1"/>
      <p:bldP spid="53334" grpId="0" animBg="1"/>
      <p:bldP spid="53337" grpId="0" animBg="1"/>
      <p:bldP spid="53339" grpId="0" animBg="1"/>
      <p:bldP spid="533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556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err="1" smtClean="0">
                <a:solidFill>
                  <a:srgbClr val="F10D33"/>
                </a:solidFill>
              </a:rPr>
              <a:t>Diễn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biến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các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trận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đánh</a:t>
            </a:r>
            <a:r>
              <a:rPr lang="en-US" altLang="en-US" sz="2800" dirty="0" smtClean="0">
                <a:solidFill>
                  <a:srgbClr val="F10D33"/>
                </a:solidFill>
              </a:rPr>
              <a:t/>
            </a:r>
            <a:br>
              <a:rPr lang="en-US" altLang="en-US" sz="2800" dirty="0" smtClean="0">
                <a:solidFill>
                  <a:srgbClr val="F10D33"/>
                </a:solidFill>
              </a:rPr>
            </a:br>
            <a:r>
              <a:rPr lang="en-US" altLang="en-US" sz="2400" dirty="0" err="1" smtClean="0">
                <a:solidFill>
                  <a:srgbClr val="0DA331"/>
                </a:solidFill>
              </a:rPr>
              <a:t>Đợt</a:t>
            </a:r>
            <a:r>
              <a:rPr lang="en-US" altLang="en-US" sz="2400" dirty="0" smtClean="0">
                <a:solidFill>
                  <a:srgbClr val="0DA331"/>
                </a:solidFill>
              </a:rPr>
              <a:t> 1: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ngày</a:t>
            </a:r>
            <a:r>
              <a:rPr lang="en-US" altLang="en-US" sz="2400" dirty="0" smtClean="0">
                <a:solidFill>
                  <a:srgbClr val="0DA331"/>
                </a:solidFill>
              </a:rPr>
              <a:t> 13-3-1954, ta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nổ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súng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mở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màn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chiến</a:t>
            </a:r>
            <a:r>
              <a:rPr lang="en-US" altLang="en-US" sz="2400" dirty="0" smtClean="0">
                <a:solidFill>
                  <a:srgbClr val="0DA331"/>
                </a:solidFill>
              </a:rPr>
              <a:t> </a:t>
            </a:r>
            <a:r>
              <a:rPr lang="en-US" altLang="en-US" sz="2400" dirty="0" err="1" smtClean="0">
                <a:solidFill>
                  <a:srgbClr val="0DA331"/>
                </a:solidFill>
              </a:rPr>
              <a:t>dịch</a:t>
            </a:r>
            <a:endParaRPr lang="en-US" altLang="en-US" sz="2400" dirty="0" smtClean="0">
              <a:solidFill>
                <a:srgbClr val="0DA331"/>
              </a:solidFill>
            </a:endParaRPr>
          </a:p>
        </p:txBody>
      </p:sp>
      <p:sp>
        <p:nvSpPr>
          <p:cNvPr id="44070" name="Rectangle 38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05000"/>
            <a:ext cx="4041775" cy="41148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15364" name="Picture 47" descr="ban do bien phu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495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0" name="Picture 48" descr="mui ten ti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7524" r="73241" b="78264"/>
          <a:stretch>
            <a:fillRect/>
          </a:stretch>
        </p:blipFill>
        <p:spPr bwMode="auto">
          <a:xfrm>
            <a:off x="4921250" y="1676400"/>
            <a:ext cx="493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1" name="Picture 49" descr="mui ten ti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27586" r="54930" b="65726"/>
          <a:stretch>
            <a:fillRect/>
          </a:stretch>
        </p:blipFill>
        <p:spPr bwMode="auto">
          <a:xfrm>
            <a:off x="6299200" y="1368425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2" name="Picture 50" descr="mui ten tim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7617" r="76056" b="53188"/>
          <a:stretch>
            <a:fillRect/>
          </a:stretch>
        </p:blipFill>
        <p:spPr bwMode="auto">
          <a:xfrm>
            <a:off x="6230938" y="1931988"/>
            <a:ext cx="457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3" name="Picture 51" descr="mui ten tim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37617" r="78873" b="52351"/>
          <a:stretch>
            <a:fillRect/>
          </a:stretch>
        </p:blipFill>
        <p:spPr bwMode="auto">
          <a:xfrm>
            <a:off x="6856413" y="1879600"/>
            <a:ext cx="45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4" name="Picture 52" descr="mui ten tim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7617" r="77464" b="51515"/>
          <a:stretch>
            <a:fillRect/>
          </a:stretch>
        </p:blipFill>
        <p:spPr bwMode="auto">
          <a:xfrm>
            <a:off x="7462838" y="1905000"/>
            <a:ext cx="2111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t 1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47720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4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4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350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err="1" smtClean="0">
                <a:solidFill>
                  <a:srgbClr val="0DA331"/>
                </a:solidFill>
              </a:rPr>
              <a:t>Diễn</a:t>
            </a:r>
            <a:r>
              <a:rPr lang="en-US" altLang="en-US" sz="3200" dirty="0" smtClean="0">
                <a:solidFill>
                  <a:srgbClr val="0DA331"/>
                </a:solidFill>
              </a:rPr>
              <a:t> </a:t>
            </a:r>
            <a:r>
              <a:rPr lang="en-US" altLang="en-US" sz="3200" dirty="0" err="1" smtClean="0">
                <a:solidFill>
                  <a:srgbClr val="0DA331"/>
                </a:solidFill>
              </a:rPr>
              <a:t>biễn</a:t>
            </a:r>
            <a:r>
              <a:rPr lang="en-US" altLang="en-US" sz="3200" dirty="0" smtClean="0">
                <a:solidFill>
                  <a:srgbClr val="0DA331"/>
                </a:solidFill>
              </a:rPr>
              <a:t> </a:t>
            </a:r>
            <a:r>
              <a:rPr lang="en-US" altLang="en-US" sz="3200" dirty="0" err="1" smtClean="0">
                <a:solidFill>
                  <a:srgbClr val="0DA331"/>
                </a:solidFill>
              </a:rPr>
              <a:t>các</a:t>
            </a:r>
            <a:r>
              <a:rPr lang="en-US" altLang="en-US" sz="3200" dirty="0" smtClean="0">
                <a:solidFill>
                  <a:srgbClr val="0DA331"/>
                </a:solidFill>
              </a:rPr>
              <a:t> </a:t>
            </a:r>
            <a:r>
              <a:rPr lang="en-US" altLang="en-US" sz="3200" dirty="0" err="1" smtClean="0">
                <a:solidFill>
                  <a:srgbClr val="0DA331"/>
                </a:solidFill>
              </a:rPr>
              <a:t>trận</a:t>
            </a:r>
            <a:r>
              <a:rPr lang="en-US" altLang="en-US" sz="3200" dirty="0" smtClean="0">
                <a:solidFill>
                  <a:srgbClr val="0DA331"/>
                </a:solidFill>
              </a:rPr>
              <a:t> </a:t>
            </a:r>
            <a:r>
              <a:rPr lang="en-US" altLang="en-US" sz="3200" dirty="0" err="1" smtClean="0">
                <a:solidFill>
                  <a:srgbClr val="0DA331"/>
                </a:solidFill>
              </a:rPr>
              <a:t>đánh</a:t>
            </a:r>
            <a:r>
              <a:rPr lang="en-US" altLang="en-US" sz="3200" dirty="0" smtClean="0">
                <a:solidFill>
                  <a:srgbClr val="0DA331"/>
                </a:solidFill>
              </a:rPr>
              <a:t/>
            </a:r>
            <a:br>
              <a:rPr lang="en-US" altLang="en-US" sz="3200" dirty="0" smtClean="0">
                <a:solidFill>
                  <a:srgbClr val="0DA331"/>
                </a:solidFill>
              </a:rPr>
            </a:br>
            <a:r>
              <a:rPr lang="en-US" altLang="en-US" sz="2800" dirty="0" err="1" smtClean="0">
                <a:solidFill>
                  <a:srgbClr val="F10D33"/>
                </a:solidFill>
              </a:rPr>
              <a:t>Đợt</a:t>
            </a:r>
            <a:r>
              <a:rPr lang="en-US" altLang="en-US" sz="2800" dirty="0" smtClean="0">
                <a:solidFill>
                  <a:srgbClr val="F10D33"/>
                </a:solidFill>
              </a:rPr>
              <a:t> 2: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ngày</a:t>
            </a:r>
            <a:r>
              <a:rPr lang="en-US" altLang="en-US" sz="2800" dirty="0" smtClean="0">
                <a:solidFill>
                  <a:srgbClr val="F10D33"/>
                </a:solidFill>
              </a:rPr>
              <a:t> 30-3-1954, ta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tổng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công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kích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là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thứ</a:t>
            </a:r>
            <a:r>
              <a:rPr lang="en-US" altLang="en-US" sz="2800" dirty="0" smtClean="0">
                <a:solidFill>
                  <a:srgbClr val="F10D33"/>
                </a:solidFill>
              </a:rPr>
              <a:t> </a:t>
            </a:r>
            <a:r>
              <a:rPr lang="en-US" altLang="en-US" sz="2800" dirty="0" err="1" smtClean="0">
                <a:solidFill>
                  <a:srgbClr val="F10D33"/>
                </a:solidFill>
              </a:rPr>
              <a:t>hai</a:t>
            </a:r>
            <a:endParaRPr lang="en-US" altLang="en-US" sz="4000" dirty="0" smtClean="0">
              <a:solidFill>
                <a:srgbClr val="F10D33"/>
              </a:solidFill>
            </a:endParaRPr>
          </a:p>
        </p:txBody>
      </p:sp>
      <p:sp>
        <p:nvSpPr>
          <p:cNvPr id="49169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05000"/>
            <a:ext cx="4041775" cy="41148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16388" name="Picture 24" descr="ban do bien phu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287" y="1371600"/>
            <a:ext cx="541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5" descr="mui ten ti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7524" r="73241" b="78264"/>
          <a:stretch>
            <a:fillRect/>
          </a:stretch>
        </p:blipFill>
        <p:spPr bwMode="auto">
          <a:xfrm>
            <a:off x="4230688" y="1752600"/>
            <a:ext cx="4937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6" descr="mui ten ti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27586" r="54930" b="65726"/>
          <a:stretch>
            <a:fillRect/>
          </a:stretch>
        </p:blipFill>
        <p:spPr bwMode="auto">
          <a:xfrm>
            <a:off x="5715000" y="14478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7" descr="mui ten tim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7617" r="76056" b="53188"/>
          <a:stretch>
            <a:fillRect/>
          </a:stretch>
        </p:blipFill>
        <p:spPr bwMode="auto">
          <a:xfrm>
            <a:off x="5715000" y="1897063"/>
            <a:ext cx="457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8" descr="mui ten tim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37617" r="78873" b="52351"/>
          <a:stretch>
            <a:fillRect/>
          </a:stretch>
        </p:blipFill>
        <p:spPr bwMode="auto">
          <a:xfrm>
            <a:off x="6477000" y="1905000"/>
            <a:ext cx="45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9" descr="mui ten tim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7617" r="77464" b="51515"/>
          <a:stretch>
            <a:fillRect/>
          </a:stretch>
        </p:blipFill>
        <p:spPr bwMode="auto">
          <a:xfrm>
            <a:off x="7010400" y="1905000"/>
            <a:ext cx="30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2" name="Picture 30" descr="mui ten hong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7617" r="76056" b="55696"/>
          <a:stretch>
            <a:fillRect/>
          </a:stretch>
        </p:blipFill>
        <p:spPr bwMode="auto">
          <a:xfrm>
            <a:off x="4934252" y="2163762"/>
            <a:ext cx="6096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3" name="Picture 31" descr="mui ten hong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4305" r="66197" b="47336"/>
          <a:stretch>
            <a:fillRect/>
          </a:stretch>
        </p:blipFill>
        <p:spPr bwMode="auto">
          <a:xfrm>
            <a:off x="4167389" y="28956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4" name="Picture 32" descr="mui ten hong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6781" r="73239" b="56531"/>
          <a:stretch>
            <a:fillRect/>
          </a:stretch>
        </p:blipFill>
        <p:spPr bwMode="auto">
          <a:xfrm rot="183989">
            <a:off x="5895775" y="246816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5" name="Picture 33" descr="mui ten hong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2445" r="78873" b="54181"/>
          <a:stretch>
            <a:fillRect/>
          </a:stretch>
        </p:blipFill>
        <p:spPr bwMode="auto">
          <a:xfrm>
            <a:off x="6986873" y="2514600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6" name="Picture 34" descr="mui ten hong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40125" r="66197" b="52351"/>
          <a:stretch>
            <a:fillRect/>
          </a:stretch>
        </p:blipFill>
        <p:spPr bwMode="auto">
          <a:xfrm>
            <a:off x="6781800" y="3505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7" name="Picture 35" descr="mui ten hong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7616" r="70422" b="54024"/>
          <a:stretch>
            <a:fillRect/>
          </a:stretch>
        </p:blipFill>
        <p:spPr bwMode="auto">
          <a:xfrm>
            <a:off x="6208712" y="5299075"/>
            <a:ext cx="914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t 2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7150"/>
            <a:ext cx="4015974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00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751"/>
            <a:ext cx="9143999" cy="6801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" y="8965"/>
            <a:ext cx="9100848" cy="680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32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" y="5035503"/>
            <a:ext cx="320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Callout 42"/>
          <p:cNvSpPr/>
          <p:nvPr/>
        </p:nvSpPr>
        <p:spPr>
          <a:xfrm>
            <a:off x="43153" y="8965"/>
            <a:ext cx="9143998" cy="4718371"/>
          </a:xfrm>
          <a:prstGeom prst="wedgeEllipseCallout">
            <a:avLst>
              <a:gd name="adj1" fmla="val -30241"/>
              <a:gd name="adj2" fmla="val 61245"/>
            </a:avLst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7-5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hằng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sz="5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5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76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556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 err="1" smtClean="0">
                <a:solidFill>
                  <a:srgbClr val="F10D33"/>
                </a:solidFill>
              </a:rPr>
              <a:t>Diễn</a:t>
            </a:r>
            <a:r>
              <a:rPr lang="en-US" altLang="en-US" sz="3200" dirty="0" smtClean="0">
                <a:solidFill>
                  <a:srgbClr val="F10D33"/>
                </a:solidFill>
              </a:rPr>
              <a:t> </a:t>
            </a:r>
            <a:r>
              <a:rPr lang="en-US" altLang="en-US" sz="3200" dirty="0" err="1" smtClean="0">
                <a:solidFill>
                  <a:srgbClr val="F10D33"/>
                </a:solidFill>
              </a:rPr>
              <a:t>biến</a:t>
            </a:r>
            <a:r>
              <a:rPr lang="en-US" altLang="en-US" sz="3200" dirty="0" smtClean="0">
                <a:solidFill>
                  <a:srgbClr val="F10D33"/>
                </a:solidFill>
              </a:rPr>
              <a:t> </a:t>
            </a:r>
            <a:r>
              <a:rPr lang="en-US" altLang="en-US" sz="3200" dirty="0" err="1" smtClean="0">
                <a:solidFill>
                  <a:srgbClr val="F10D33"/>
                </a:solidFill>
              </a:rPr>
              <a:t>các</a:t>
            </a:r>
            <a:r>
              <a:rPr lang="en-US" altLang="en-US" sz="3200" dirty="0" smtClean="0">
                <a:solidFill>
                  <a:srgbClr val="F10D33"/>
                </a:solidFill>
              </a:rPr>
              <a:t> </a:t>
            </a:r>
            <a:r>
              <a:rPr lang="en-US" altLang="en-US" sz="3200" dirty="0" err="1" smtClean="0">
                <a:solidFill>
                  <a:srgbClr val="F10D33"/>
                </a:solidFill>
              </a:rPr>
              <a:t>trận</a:t>
            </a:r>
            <a:r>
              <a:rPr lang="en-US" altLang="en-US" sz="3200" dirty="0" smtClean="0">
                <a:solidFill>
                  <a:srgbClr val="F10D33"/>
                </a:solidFill>
              </a:rPr>
              <a:t> </a:t>
            </a:r>
            <a:r>
              <a:rPr lang="en-US" altLang="en-US" sz="3200" dirty="0" err="1" smtClean="0">
                <a:solidFill>
                  <a:srgbClr val="F10D33"/>
                </a:solidFill>
              </a:rPr>
              <a:t>đánh</a:t>
            </a:r>
            <a:r>
              <a:rPr lang="en-US" altLang="en-US" sz="3200" dirty="0" smtClean="0">
                <a:solidFill>
                  <a:srgbClr val="F10D33"/>
                </a:solidFill>
              </a:rPr>
              <a:t/>
            </a:r>
            <a:br>
              <a:rPr lang="en-US" altLang="en-US" sz="3200" dirty="0" smtClean="0">
                <a:solidFill>
                  <a:srgbClr val="F10D33"/>
                </a:solidFill>
              </a:rPr>
            </a:br>
            <a:r>
              <a:rPr lang="en-US" altLang="en-US" sz="2800" dirty="0" err="1" smtClean="0">
                <a:solidFill>
                  <a:srgbClr val="0DA331"/>
                </a:solidFill>
              </a:rPr>
              <a:t>Đợt</a:t>
            </a:r>
            <a:r>
              <a:rPr lang="en-US" altLang="en-US" sz="2800" dirty="0" smtClean="0">
                <a:solidFill>
                  <a:srgbClr val="0DA331"/>
                </a:solidFill>
              </a:rPr>
              <a:t> 3: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ngày</a:t>
            </a:r>
            <a:r>
              <a:rPr lang="en-US" altLang="en-US" sz="2800" dirty="0" smtClean="0">
                <a:solidFill>
                  <a:srgbClr val="0DA331"/>
                </a:solidFill>
              </a:rPr>
              <a:t> 1-5-1954, ta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mở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đợt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tấn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công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đánh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chiếm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các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cứ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điểm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còn</a:t>
            </a:r>
            <a:r>
              <a:rPr lang="en-US" altLang="en-US" sz="2800" dirty="0" smtClean="0">
                <a:solidFill>
                  <a:srgbClr val="0DA331"/>
                </a:solidFill>
              </a:rPr>
              <a:t> </a:t>
            </a:r>
            <a:r>
              <a:rPr lang="en-US" altLang="en-US" sz="2800" dirty="0" err="1" smtClean="0">
                <a:solidFill>
                  <a:srgbClr val="0DA331"/>
                </a:solidFill>
              </a:rPr>
              <a:t>lại</a:t>
            </a:r>
            <a:endParaRPr lang="en-US" altLang="en-US" sz="2800" dirty="0" smtClean="0">
              <a:solidFill>
                <a:srgbClr val="0DA331"/>
              </a:solidFill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05000"/>
            <a:ext cx="4041775" cy="41148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17412" name="Picture 24" descr="ban do bien phu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541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5" descr="mui ten ti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7524" r="73241" b="78264"/>
          <a:stretch>
            <a:fillRect/>
          </a:stretch>
        </p:blipFill>
        <p:spPr bwMode="auto">
          <a:xfrm>
            <a:off x="4459288" y="1752600"/>
            <a:ext cx="4937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6" descr="mui ten ti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27586" r="54930" b="65726"/>
          <a:stretch>
            <a:fillRect/>
          </a:stretch>
        </p:blipFill>
        <p:spPr bwMode="auto">
          <a:xfrm>
            <a:off x="5943600" y="14478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7" descr="mui ten tim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7617" r="76056" b="53188"/>
          <a:stretch>
            <a:fillRect/>
          </a:stretch>
        </p:blipFill>
        <p:spPr bwMode="auto">
          <a:xfrm>
            <a:off x="5943600" y="1897063"/>
            <a:ext cx="4572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8" descr="mui ten tim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37617" r="78873" b="52351"/>
          <a:stretch>
            <a:fillRect/>
          </a:stretch>
        </p:blipFill>
        <p:spPr bwMode="auto">
          <a:xfrm>
            <a:off x="6705600" y="1905000"/>
            <a:ext cx="45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9" descr="mui ten tim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7617" r="77464" b="51515"/>
          <a:stretch>
            <a:fillRect/>
          </a:stretch>
        </p:blipFill>
        <p:spPr bwMode="auto">
          <a:xfrm>
            <a:off x="7239000" y="1905000"/>
            <a:ext cx="30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30" descr="mui ten hong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7617" r="76056" b="55696"/>
          <a:stretch>
            <a:fillRect/>
          </a:stretch>
        </p:blipFill>
        <p:spPr bwMode="auto">
          <a:xfrm>
            <a:off x="4953000" y="2209800"/>
            <a:ext cx="6096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1" descr="mui ten hong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44305" r="66197" b="47336"/>
          <a:stretch>
            <a:fillRect/>
          </a:stretch>
        </p:blipFill>
        <p:spPr bwMode="auto">
          <a:xfrm>
            <a:off x="4267200" y="2895600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32" descr="mui ten hong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36781" r="73239" b="56531"/>
          <a:stretch>
            <a:fillRect/>
          </a:stretch>
        </p:blipFill>
        <p:spPr bwMode="auto">
          <a:xfrm rot="183989">
            <a:off x="5943600" y="251618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3" descr="mui ten hong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2445" r="78873" b="54181"/>
          <a:stretch>
            <a:fillRect/>
          </a:stretch>
        </p:blipFill>
        <p:spPr bwMode="auto">
          <a:xfrm>
            <a:off x="7010400" y="2514600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4" descr="mui ten hong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40125" r="66197" b="52351"/>
          <a:stretch>
            <a:fillRect/>
          </a:stretch>
        </p:blipFill>
        <p:spPr bwMode="auto">
          <a:xfrm>
            <a:off x="7010400" y="3505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5" descr="mui ten hong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7616" r="70422" b="54024"/>
          <a:stretch>
            <a:fillRect/>
          </a:stretch>
        </p:blipFill>
        <p:spPr bwMode="auto">
          <a:xfrm>
            <a:off x="6096000" y="5410200"/>
            <a:ext cx="914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mui ten do 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t="35370" r="59155" b="50418"/>
          <a:stretch>
            <a:fillRect/>
          </a:stretch>
        </p:blipFill>
        <p:spPr bwMode="auto">
          <a:xfrm>
            <a:off x="5029200" y="3505200"/>
            <a:ext cx="968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5" name="Picture 37" descr="mui ten do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t="45821" r="77466" b="50836"/>
          <a:stretch>
            <a:fillRect/>
          </a:stretch>
        </p:blipFill>
        <p:spPr bwMode="auto">
          <a:xfrm>
            <a:off x="6858000" y="3336925"/>
            <a:ext cx="30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6" name="Picture 38" descr="mui ten do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32602" r="67606" b="59874"/>
          <a:stretch>
            <a:fillRect/>
          </a:stretch>
        </p:blipFill>
        <p:spPr bwMode="auto">
          <a:xfrm>
            <a:off x="4724400" y="5486400"/>
            <a:ext cx="99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7" name="Picture 39" descr="mui ten do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28265" r="76056" b="63374"/>
          <a:stretch>
            <a:fillRect/>
          </a:stretch>
        </p:blipFill>
        <p:spPr bwMode="auto">
          <a:xfrm>
            <a:off x="4876800" y="6019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8" name="Picture 40" descr="mui ten do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30093" r="71831" b="64055"/>
          <a:stretch>
            <a:fillRect/>
          </a:stretch>
        </p:blipFill>
        <p:spPr bwMode="auto">
          <a:xfrm>
            <a:off x="6019800" y="6096000"/>
            <a:ext cx="685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t 3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" y="1374401"/>
            <a:ext cx="4449171" cy="548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28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5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smtClean="0">
                <a:solidFill>
                  <a:srgbClr val="F10D33"/>
                </a:solidFill>
              </a:rPr>
              <a:t>17 giờ 30 phút ngày 7-5-1954, Điện Biên Phủ được hoàn toàn giải phóng</a:t>
            </a:r>
          </a:p>
        </p:txBody>
      </p:sp>
      <p:pic>
        <p:nvPicPr>
          <p:cNvPr id="18435" name="Picture 7" descr="scan004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5" t="47871" r="4903" b="35747"/>
          <a:stretch>
            <a:fillRect/>
          </a:stretch>
        </p:blipFill>
        <p:spPr>
          <a:xfrm>
            <a:off x="533400" y="2401888"/>
            <a:ext cx="4259263" cy="326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8" descr="scan004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5" t="5698" r="5882" b="53421"/>
          <a:stretch>
            <a:fillRect/>
          </a:stretch>
        </p:blipFill>
        <p:spPr>
          <a:xfrm>
            <a:off x="5380038" y="1905000"/>
            <a:ext cx="30956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5" name="Picture 9" descr="VIETNAM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72038"/>
            <a:ext cx="26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VIETNAM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815138" y="2862263"/>
            <a:ext cx="246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en Thang Dien Bien - Top Ca [NCT 27633865489954581250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8965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6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05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1521"/>
            <a:ext cx="4772691" cy="790685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09237" y="1938368"/>
            <a:ext cx="443355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: 16200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4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17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dủ</a:t>
            </a:r>
            <a:r>
              <a:rPr lang="en-US" sz="24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súng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cối</a:t>
            </a:r>
            <a:endParaRPr lang="en-US" sz="24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10" y="1655379"/>
            <a:ext cx="2438400" cy="1895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66" y="4274220"/>
            <a:ext cx="426063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en-US" sz="2400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Bắn</a:t>
            </a:r>
            <a:r>
              <a:rPr lang="en-US" sz="2400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huỷ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62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nặng</a:t>
            </a:r>
            <a:endParaRPr lang="en-US" sz="24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44" y="3551039"/>
            <a:ext cx="3810532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-31531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0"/>
            <a:ext cx="4772691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8047"/>
            <a:ext cx="8077200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47" y="5334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37088" y="2613392"/>
            <a:ext cx="7848599" cy="3888641"/>
          </a:xfrm>
          <a:prstGeom prst="cloudCallout">
            <a:avLst>
              <a:gd name="adj1" fmla="val 27859"/>
              <a:gd name="adj2" fmla="val -89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 "/>
              </a:rPr>
              <a:t>Thắng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"/>
              </a:rPr>
              <a:t>Điện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Arial "/>
              </a:rPr>
              <a:t>Biên </a:t>
            </a:r>
            <a:r>
              <a:rPr lang="vi-VN" sz="4000" b="1" dirty="0">
                <a:solidFill>
                  <a:srgbClr val="FF0000"/>
                </a:solidFill>
                <a:latin typeface="Arial "/>
              </a:rPr>
              <a:t>Phủ có ý nghĩa như thế nào với lịch </a:t>
            </a:r>
            <a:r>
              <a:rPr lang="vi-VN" sz="4000" b="1" dirty="0" smtClean="0">
                <a:solidFill>
                  <a:srgbClr val="FF0000"/>
                </a:solidFill>
                <a:latin typeface="Arial 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"/>
              </a:rPr>
              <a:t>dân</a:t>
            </a:r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 "/>
              </a:rPr>
              <a:t>tộc</a:t>
            </a:r>
            <a:r>
              <a:rPr lang="en-US" sz="4000" b="1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 "/>
              </a:rPr>
              <a:t>ta?</a:t>
            </a:r>
            <a:endParaRPr lang="en-US" sz="4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0931" y="2203221"/>
            <a:ext cx="73547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 "/>
              </a:rPr>
              <a:t>- </a:t>
            </a:r>
            <a:r>
              <a:rPr lang="vi-VN" sz="4000" b="1" dirty="0" smtClean="0">
                <a:latin typeface="Arial "/>
              </a:rPr>
              <a:t>Là </a:t>
            </a:r>
            <a:r>
              <a:rPr lang="vi-VN" sz="4000" b="1" dirty="0">
                <a:latin typeface="Arial "/>
              </a:rPr>
              <a:t>mốc son chói lọi, kết thúc thắng lợi chín năm </a:t>
            </a:r>
            <a:r>
              <a:rPr lang="vi-VN" sz="4000" b="1" dirty="0" smtClean="0">
                <a:latin typeface="Arial "/>
              </a:rPr>
              <a:t>kháng</a:t>
            </a:r>
            <a:r>
              <a:rPr lang="en-US" sz="4000" b="1" dirty="0" smtClean="0">
                <a:latin typeface="Arial "/>
              </a:rPr>
              <a:t> </a:t>
            </a:r>
            <a:r>
              <a:rPr lang="vi-VN" sz="4000" b="1" dirty="0" smtClean="0">
                <a:latin typeface="Arial "/>
              </a:rPr>
              <a:t>chiến </a:t>
            </a:r>
            <a:r>
              <a:rPr lang="vi-VN" sz="4000" b="1" dirty="0">
                <a:latin typeface="Arial "/>
              </a:rPr>
              <a:t>chống thực dân Pháp xâm </a:t>
            </a:r>
            <a:r>
              <a:rPr lang="vi-VN" sz="4000" b="1" dirty="0" smtClean="0">
                <a:latin typeface="Arial "/>
              </a:rPr>
              <a:t>lược</a:t>
            </a:r>
            <a:r>
              <a:rPr lang="en-US" sz="4000" b="1" dirty="0" smtClean="0">
                <a:latin typeface="Arial "/>
              </a:rPr>
              <a:t>.</a:t>
            </a:r>
          </a:p>
          <a:p>
            <a:r>
              <a:rPr lang="vi-VN" sz="4000" b="1" dirty="0" smtClean="0">
                <a:latin typeface="Arial "/>
              </a:rPr>
              <a:t>- </a:t>
            </a:r>
            <a:r>
              <a:rPr lang="vi-VN" sz="4000" b="1" dirty="0">
                <a:latin typeface="Arial "/>
              </a:rPr>
              <a:t>Khẳng định ý chí, sức mạnh</a:t>
            </a:r>
            <a:r>
              <a:rPr lang="en-US" sz="4000" b="1" dirty="0">
                <a:latin typeface="Arial "/>
              </a:rPr>
              <a:t> </a:t>
            </a:r>
            <a:r>
              <a:rPr lang="en-US" sz="4000" b="1" dirty="0" err="1">
                <a:latin typeface="Arial "/>
              </a:rPr>
              <a:t>củ</a:t>
            </a:r>
            <a:r>
              <a:rPr lang="vi-VN" sz="4000" b="1" dirty="0">
                <a:latin typeface="Arial "/>
              </a:rPr>
              <a:t>a</a:t>
            </a:r>
            <a:r>
              <a:rPr lang="en-US" sz="4000" b="1" dirty="0">
                <a:latin typeface="Arial "/>
              </a:rPr>
              <a:t> to</a:t>
            </a:r>
            <a:r>
              <a:rPr lang="vi-VN" sz="4000" b="1" dirty="0">
                <a:latin typeface="Arial "/>
              </a:rPr>
              <a:t>àn dân tộc </a:t>
            </a:r>
            <a:r>
              <a:rPr lang="vi-VN" sz="4000" b="1" dirty="0" smtClean="0">
                <a:latin typeface="Arial "/>
              </a:rPr>
              <a:t>ta </a:t>
            </a:r>
            <a:r>
              <a:rPr lang="vi-VN" sz="4000" b="1" dirty="0">
                <a:latin typeface="Arial "/>
              </a:rPr>
              <a:t>trong công cuộc chống xâm lược.</a:t>
            </a:r>
          </a:p>
          <a:p>
            <a:endParaRPr lang="vi-VN" sz="2000" b="1" dirty="0"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523" y="1817498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4. Ý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12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70969" y="2659023"/>
            <a:ext cx="9144000" cy="4989552"/>
          </a:xfrm>
          <a:prstGeom prst="horizontalScroll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56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đêm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khoét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hầm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sập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khổng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lồ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chói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lọi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34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ta.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3250" y="7281863"/>
            <a:ext cx="2779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vi-VN" b="0">
              <a:latin typeface=".VnTime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52400" y="152401"/>
            <a:ext cx="8907184" cy="3124199"/>
            <a:chOff x="75" y="105"/>
            <a:chExt cx="5593" cy="3408"/>
          </a:xfrm>
        </p:grpSpPr>
        <p:pic>
          <p:nvPicPr>
            <p:cNvPr id="7" name="Picture 9" descr="Anh Dien bi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j017829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0566">
              <a:off x="3024" y="768"/>
              <a:ext cx="1104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78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304800" y="457200"/>
            <a:ext cx="0" cy="6400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1752600" y="152400"/>
            <a:ext cx="7391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0" y="6629400"/>
            <a:ext cx="75438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9144000" y="53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8915400" y="0"/>
            <a:ext cx="0" cy="6324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WordArt 15"/>
          <p:cNvSpPr>
            <a:spLocks noChangeArrowheads="1" noChangeShapeType="1" noTextEdit="1"/>
          </p:cNvSpPr>
          <p:nvPr/>
        </p:nvSpPr>
        <p:spPr bwMode="auto">
          <a:xfrm>
            <a:off x="3200400" y="1155700"/>
            <a:ext cx="3581400" cy="59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Trò </a:t>
            </a:r>
            <a:r>
              <a:rPr lang="vi-VN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chơi: </a:t>
            </a:r>
            <a:r>
              <a:rPr lang="vi-VN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ô </a:t>
            </a:r>
            <a:r>
              <a:rPr lang="vi-VN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chữ bí mật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CC"/>
              </a:solidFill>
              <a:latin typeface="Arial"/>
              <a:cs typeface="Arial"/>
            </a:endParaRPr>
          </a:p>
        </p:txBody>
      </p:sp>
      <p:sp>
        <p:nvSpPr>
          <p:cNvPr id="84194" name="Oval 226"/>
          <p:cNvSpPr>
            <a:spLocks noChangeArrowheads="1"/>
          </p:cNvSpPr>
          <p:nvPr/>
        </p:nvSpPr>
        <p:spPr bwMode="auto">
          <a:xfrm>
            <a:off x="1917700" y="21717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4195" name="Oval 227"/>
          <p:cNvSpPr>
            <a:spLocks noChangeArrowheads="1"/>
          </p:cNvSpPr>
          <p:nvPr/>
        </p:nvSpPr>
        <p:spPr bwMode="auto">
          <a:xfrm>
            <a:off x="1917700" y="26289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4196" name="Oval 228"/>
          <p:cNvSpPr>
            <a:spLocks noChangeArrowheads="1"/>
          </p:cNvSpPr>
          <p:nvPr/>
        </p:nvSpPr>
        <p:spPr bwMode="auto">
          <a:xfrm>
            <a:off x="1917700" y="30734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4197" name="Oval 229"/>
          <p:cNvSpPr>
            <a:spLocks noChangeArrowheads="1"/>
          </p:cNvSpPr>
          <p:nvPr/>
        </p:nvSpPr>
        <p:spPr bwMode="auto">
          <a:xfrm>
            <a:off x="1917700" y="35433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4198" name="Oval 230"/>
          <p:cNvSpPr>
            <a:spLocks noChangeArrowheads="1"/>
          </p:cNvSpPr>
          <p:nvPr/>
        </p:nvSpPr>
        <p:spPr bwMode="auto">
          <a:xfrm>
            <a:off x="1905000" y="40132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84199" name="Oval 231"/>
          <p:cNvSpPr>
            <a:spLocks noChangeArrowheads="1"/>
          </p:cNvSpPr>
          <p:nvPr/>
        </p:nvSpPr>
        <p:spPr bwMode="auto">
          <a:xfrm>
            <a:off x="1917700" y="44958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9470" name="Text Box 232"/>
          <p:cNvSpPr txBox="1">
            <a:spLocks noChangeArrowheads="1"/>
          </p:cNvSpPr>
          <p:nvPr/>
        </p:nvSpPr>
        <p:spPr bwMode="auto">
          <a:xfrm>
            <a:off x="8435975" y="20574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7</a:t>
            </a:r>
          </a:p>
        </p:txBody>
      </p:sp>
      <p:sp>
        <p:nvSpPr>
          <p:cNvPr id="19471" name="Text Box 233"/>
          <p:cNvSpPr txBox="1">
            <a:spLocks noChangeArrowheads="1"/>
          </p:cNvSpPr>
          <p:nvPr/>
        </p:nvSpPr>
        <p:spPr bwMode="auto">
          <a:xfrm>
            <a:off x="8324850" y="3389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19472" name="Text Box 234"/>
          <p:cNvSpPr txBox="1">
            <a:spLocks noChangeArrowheads="1"/>
          </p:cNvSpPr>
          <p:nvPr/>
        </p:nvSpPr>
        <p:spPr bwMode="auto">
          <a:xfrm>
            <a:off x="8426450" y="38973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9</a:t>
            </a:r>
          </a:p>
        </p:txBody>
      </p:sp>
      <p:sp>
        <p:nvSpPr>
          <p:cNvPr id="19473" name="Text Box 235"/>
          <p:cNvSpPr txBox="1">
            <a:spLocks noChangeArrowheads="1"/>
          </p:cNvSpPr>
          <p:nvPr/>
        </p:nvSpPr>
        <p:spPr bwMode="auto">
          <a:xfrm>
            <a:off x="8305800" y="43434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4" name="Text Box 236"/>
          <p:cNvSpPr txBox="1">
            <a:spLocks noChangeArrowheads="1"/>
          </p:cNvSpPr>
          <p:nvPr/>
        </p:nvSpPr>
        <p:spPr bwMode="auto">
          <a:xfrm>
            <a:off x="8302625" y="2500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5" name="Text Box 237"/>
          <p:cNvSpPr txBox="1">
            <a:spLocks noChangeArrowheads="1"/>
          </p:cNvSpPr>
          <p:nvPr/>
        </p:nvSpPr>
        <p:spPr bwMode="auto">
          <a:xfrm>
            <a:off x="8312150" y="29448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84209" name="Text Box 241"/>
          <p:cNvSpPr txBox="1">
            <a:spLocks noChangeArrowheads="1"/>
          </p:cNvSpPr>
          <p:nvPr/>
        </p:nvSpPr>
        <p:spPr bwMode="auto">
          <a:xfrm>
            <a:off x="914400" y="560705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Nơi diễn ra cuộc họp của Trung ương Đảng ta thông qua phương án mở chiến dịch Điện Biên Phủ?</a:t>
            </a:r>
          </a:p>
        </p:txBody>
      </p:sp>
      <p:sp>
        <p:nvSpPr>
          <p:cNvPr id="84210" name="Text Box 242"/>
          <p:cNvSpPr txBox="1">
            <a:spLocks noChangeArrowheads="1"/>
          </p:cNvSpPr>
          <p:nvPr/>
        </p:nvSpPr>
        <p:spPr bwMode="auto">
          <a:xfrm>
            <a:off x="838200" y="563880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Tên của một cánh đồng tại Điện Biên Phủ mà thực dân Pháp chọn để xây dựng sân bay?</a:t>
            </a:r>
          </a:p>
        </p:txBody>
      </p:sp>
      <p:sp>
        <p:nvSpPr>
          <p:cNvPr id="84211" name="Text Box 243"/>
          <p:cNvSpPr txBox="1">
            <a:spLocks noChangeArrowheads="1"/>
          </p:cNvSpPr>
          <p:nvPr/>
        </p:nvSpPr>
        <p:spPr bwMode="auto">
          <a:xfrm>
            <a:off x="914400" y="56388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hlink"/>
                </a:solidFill>
                <a:latin typeface="Times New Roman" pitchFamily="18" charset="0"/>
              </a:rPr>
              <a:t>Vị tổng tư lệnh của quân đội ta trong chiến dịch Điện Biên Phủ là ai?</a:t>
            </a:r>
          </a:p>
        </p:txBody>
      </p:sp>
      <p:sp>
        <p:nvSpPr>
          <p:cNvPr id="84212" name="Text Box 244"/>
          <p:cNvSpPr txBox="1">
            <a:spLocks noChangeArrowheads="1"/>
          </p:cNvSpPr>
          <p:nvPr/>
        </p:nvSpPr>
        <p:spPr bwMode="auto">
          <a:xfrm>
            <a:off x="990600" y="5683250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Người anh hùng lấy thân mình lấp lỗ châu mai để đồng đội xông lên tiêu diệt địch?</a:t>
            </a:r>
          </a:p>
        </p:txBody>
      </p:sp>
      <p:sp>
        <p:nvSpPr>
          <p:cNvPr id="84213" name="Text Box 245"/>
          <p:cNvSpPr txBox="1">
            <a:spLocks noChangeArrowheads="1"/>
          </p:cNvSpPr>
          <p:nvPr/>
        </p:nvSpPr>
        <p:spPr bwMode="auto">
          <a:xfrm>
            <a:off x="838200" y="5683250"/>
            <a:ext cx="7026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Vị tướng của quân đội Pháp đã bị quân ta bắt sống trong chiến dịch Điện Biên Phủ?</a:t>
            </a:r>
          </a:p>
        </p:txBody>
      </p:sp>
      <p:sp>
        <p:nvSpPr>
          <p:cNvPr id="84214" name="Text Box 246"/>
          <p:cNvSpPr txBox="1">
            <a:spLocks noChangeArrowheads="1"/>
          </p:cNvSpPr>
          <p:nvPr/>
        </p:nvSpPr>
        <p:spPr bwMode="auto">
          <a:xfrm>
            <a:off x="990600" y="5600153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56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đêm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chiến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đấu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kiên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cường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anh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dũng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bộ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đội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đạt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kết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quả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?</a:t>
            </a:r>
          </a:p>
        </p:txBody>
      </p:sp>
      <p:grpSp>
        <p:nvGrpSpPr>
          <p:cNvPr id="19484" name="Group 305"/>
          <p:cNvGrpSpPr>
            <a:grpSpLocks/>
          </p:cNvGrpSpPr>
          <p:nvPr/>
        </p:nvGrpSpPr>
        <p:grpSpPr bwMode="auto">
          <a:xfrm>
            <a:off x="2667000" y="2133600"/>
            <a:ext cx="5486400" cy="2743200"/>
            <a:chOff x="1824" y="1104"/>
            <a:chExt cx="3456" cy="1728"/>
          </a:xfrm>
        </p:grpSpPr>
        <p:sp>
          <p:nvSpPr>
            <p:cNvPr id="19491" name="Rectangle 205"/>
            <p:cNvSpPr>
              <a:spLocks noChangeArrowheads="1"/>
            </p:cNvSpPr>
            <p:nvPr/>
          </p:nvSpPr>
          <p:spPr bwMode="auto">
            <a:xfrm>
              <a:off x="326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2" name="Rectangle 207"/>
            <p:cNvSpPr>
              <a:spLocks noChangeArrowheads="1"/>
            </p:cNvSpPr>
            <p:nvPr/>
          </p:nvSpPr>
          <p:spPr bwMode="auto">
            <a:xfrm>
              <a:off x="2976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3" name="Rectangle 208"/>
            <p:cNvSpPr>
              <a:spLocks noChangeArrowheads="1"/>
            </p:cNvSpPr>
            <p:nvPr/>
          </p:nvSpPr>
          <p:spPr bwMode="auto">
            <a:xfrm>
              <a:off x="2688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4" name="Rectangle 209"/>
            <p:cNvSpPr>
              <a:spLocks noChangeArrowheads="1"/>
            </p:cNvSpPr>
            <p:nvPr/>
          </p:nvSpPr>
          <p:spPr bwMode="auto">
            <a:xfrm>
              <a:off x="182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5" name="Rectangle 210"/>
            <p:cNvSpPr>
              <a:spLocks noChangeArrowheads="1"/>
            </p:cNvSpPr>
            <p:nvPr/>
          </p:nvSpPr>
          <p:spPr bwMode="auto">
            <a:xfrm>
              <a:off x="2400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6" name="Rectangle 211"/>
            <p:cNvSpPr>
              <a:spLocks noChangeArrowheads="1"/>
            </p:cNvSpPr>
            <p:nvPr/>
          </p:nvSpPr>
          <p:spPr bwMode="auto">
            <a:xfrm>
              <a:off x="211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7" name="Rectangle 212"/>
            <p:cNvSpPr>
              <a:spLocks noChangeArrowheads="1"/>
            </p:cNvSpPr>
            <p:nvPr/>
          </p:nvSpPr>
          <p:spPr bwMode="auto">
            <a:xfrm>
              <a:off x="355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8" name="Rectangle 247"/>
            <p:cNvSpPr>
              <a:spLocks noChangeArrowheads="1"/>
            </p:cNvSpPr>
            <p:nvPr/>
          </p:nvSpPr>
          <p:spPr bwMode="auto">
            <a:xfrm>
              <a:off x="182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9" name="Rectangle 248"/>
            <p:cNvSpPr>
              <a:spLocks noChangeArrowheads="1"/>
            </p:cNvSpPr>
            <p:nvPr/>
          </p:nvSpPr>
          <p:spPr bwMode="auto">
            <a:xfrm>
              <a:off x="211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0" name="Rectangle 249"/>
            <p:cNvSpPr>
              <a:spLocks noChangeArrowheads="1"/>
            </p:cNvSpPr>
            <p:nvPr/>
          </p:nvSpPr>
          <p:spPr bwMode="auto">
            <a:xfrm>
              <a:off x="240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1" name="Rectangle 250"/>
            <p:cNvSpPr>
              <a:spLocks noChangeArrowheads="1"/>
            </p:cNvSpPr>
            <p:nvPr/>
          </p:nvSpPr>
          <p:spPr bwMode="auto">
            <a:xfrm>
              <a:off x="268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2" name="Rectangle 251"/>
            <p:cNvSpPr>
              <a:spLocks noChangeArrowheads="1"/>
            </p:cNvSpPr>
            <p:nvPr/>
          </p:nvSpPr>
          <p:spPr bwMode="auto">
            <a:xfrm>
              <a:off x="297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3" name="Rectangle 252"/>
            <p:cNvSpPr>
              <a:spLocks noChangeArrowheads="1"/>
            </p:cNvSpPr>
            <p:nvPr/>
          </p:nvSpPr>
          <p:spPr bwMode="auto">
            <a:xfrm>
              <a:off x="384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4" name="Rectangle 253"/>
            <p:cNvSpPr>
              <a:spLocks noChangeArrowheads="1"/>
            </p:cNvSpPr>
            <p:nvPr/>
          </p:nvSpPr>
          <p:spPr bwMode="auto">
            <a:xfrm>
              <a:off x="355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5" name="Rectangle 254"/>
            <p:cNvSpPr>
              <a:spLocks noChangeArrowheads="1"/>
            </p:cNvSpPr>
            <p:nvPr/>
          </p:nvSpPr>
          <p:spPr bwMode="auto">
            <a:xfrm>
              <a:off x="326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6" name="Rectangle 255"/>
            <p:cNvSpPr>
              <a:spLocks noChangeArrowheads="1"/>
            </p:cNvSpPr>
            <p:nvPr/>
          </p:nvSpPr>
          <p:spPr bwMode="auto">
            <a:xfrm>
              <a:off x="326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7" name="Rectangle 256"/>
            <p:cNvSpPr>
              <a:spLocks noChangeArrowheads="1"/>
            </p:cNvSpPr>
            <p:nvPr/>
          </p:nvSpPr>
          <p:spPr bwMode="auto">
            <a:xfrm>
              <a:off x="211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8" name="Rectangle 257"/>
            <p:cNvSpPr>
              <a:spLocks noChangeArrowheads="1"/>
            </p:cNvSpPr>
            <p:nvPr/>
          </p:nvSpPr>
          <p:spPr bwMode="auto">
            <a:xfrm>
              <a:off x="240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9" name="Rectangle 258"/>
            <p:cNvSpPr>
              <a:spLocks noChangeArrowheads="1"/>
            </p:cNvSpPr>
            <p:nvPr/>
          </p:nvSpPr>
          <p:spPr bwMode="auto">
            <a:xfrm>
              <a:off x="268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0" name="Rectangle 259"/>
            <p:cNvSpPr>
              <a:spLocks noChangeArrowheads="1"/>
            </p:cNvSpPr>
            <p:nvPr/>
          </p:nvSpPr>
          <p:spPr bwMode="auto">
            <a:xfrm>
              <a:off x="297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1" name="Rectangle 260"/>
            <p:cNvSpPr>
              <a:spLocks noChangeArrowheads="1"/>
            </p:cNvSpPr>
            <p:nvPr/>
          </p:nvSpPr>
          <p:spPr bwMode="auto">
            <a:xfrm>
              <a:off x="182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2" name="Rectangle 261"/>
            <p:cNvSpPr>
              <a:spLocks noChangeArrowheads="1"/>
            </p:cNvSpPr>
            <p:nvPr/>
          </p:nvSpPr>
          <p:spPr bwMode="auto">
            <a:xfrm>
              <a:off x="441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3" name="Rectangle 262"/>
            <p:cNvSpPr>
              <a:spLocks noChangeArrowheads="1"/>
            </p:cNvSpPr>
            <p:nvPr/>
          </p:nvSpPr>
          <p:spPr bwMode="auto">
            <a:xfrm>
              <a:off x="412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4" name="Rectangle 263"/>
            <p:cNvSpPr>
              <a:spLocks noChangeArrowheads="1"/>
            </p:cNvSpPr>
            <p:nvPr/>
          </p:nvSpPr>
          <p:spPr bwMode="auto">
            <a:xfrm>
              <a:off x="441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5" name="Rectangle 264"/>
            <p:cNvSpPr>
              <a:spLocks noChangeArrowheads="1"/>
            </p:cNvSpPr>
            <p:nvPr/>
          </p:nvSpPr>
          <p:spPr bwMode="auto">
            <a:xfrm>
              <a:off x="412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6" name="Rectangle 265"/>
            <p:cNvSpPr>
              <a:spLocks noChangeArrowheads="1"/>
            </p:cNvSpPr>
            <p:nvPr/>
          </p:nvSpPr>
          <p:spPr bwMode="auto">
            <a:xfrm>
              <a:off x="384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7" name="Rectangle 266"/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8" name="Rectangle 267"/>
            <p:cNvSpPr>
              <a:spLocks noChangeArrowheads="1"/>
            </p:cNvSpPr>
            <p:nvPr/>
          </p:nvSpPr>
          <p:spPr bwMode="auto">
            <a:xfrm>
              <a:off x="499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9" name="Rectangle 268"/>
            <p:cNvSpPr>
              <a:spLocks noChangeArrowheads="1"/>
            </p:cNvSpPr>
            <p:nvPr/>
          </p:nvSpPr>
          <p:spPr bwMode="auto">
            <a:xfrm>
              <a:off x="470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0" name="Rectangle 269"/>
            <p:cNvSpPr>
              <a:spLocks noChangeArrowheads="1"/>
            </p:cNvSpPr>
            <p:nvPr/>
          </p:nvSpPr>
          <p:spPr bwMode="auto">
            <a:xfrm>
              <a:off x="326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1" name="Rectangle 270"/>
            <p:cNvSpPr>
              <a:spLocks noChangeArrowheads="1"/>
            </p:cNvSpPr>
            <p:nvPr/>
          </p:nvSpPr>
          <p:spPr bwMode="auto">
            <a:xfrm>
              <a:off x="211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2" name="Rectangle 271"/>
            <p:cNvSpPr>
              <a:spLocks noChangeArrowheads="1"/>
            </p:cNvSpPr>
            <p:nvPr/>
          </p:nvSpPr>
          <p:spPr bwMode="auto">
            <a:xfrm>
              <a:off x="240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3" name="Rectangle 272"/>
            <p:cNvSpPr>
              <a:spLocks noChangeArrowheads="1"/>
            </p:cNvSpPr>
            <p:nvPr/>
          </p:nvSpPr>
          <p:spPr bwMode="auto">
            <a:xfrm>
              <a:off x="268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4" name="Rectangle 273"/>
            <p:cNvSpPr>
              <a:spLocks noChangeArrowheads="1"/>
            </p:cNvSpPr>
            <p:nvPr/>
          </p:nvSpPr>
          <p:spPr bwMode="auto">
            <a:xfrm>
              <a:off x="297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5" name="Rectangle 274"/>
            <p:cNvSpPr>
              <a:spLocks noChangeArrowheads="1"/>
            </p:cNvSpPr>
            <p:nvPr/>
          </p:nvSpPr>
          <p:spPr bwMode="auto">
            <a:xfrm>
              <a:off x="182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6" name="Rectangle 275"/>
            <p:cNvSpPr>
              <a:spLocks noChangeArrowheads="1"/>
            </p:cNvSpPr>
            <p:nvPr/>
          </p:nvSpPr>
          <p:spPr bwMode="auto">
            <a:xfrm>
              <a:off x="441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7" name="Rectangle 276"/>
            <p:cNvSpPr>
              <a:spLocks noChangeArrowheads="1"/>
            </p:cNvSpPr>
            <p:nvPr/>
          </p:nvSpPr>
          <p:spPr bwMode="auto">
            <a:xfrm>
              <a:off x="412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8" name="Rectangle 277"/>
            <p:cNvSpPr>
              <a:spLocks noChangeArrowheads="1"/>
            </p:cNvSpPr>
            <p:nvPr/>
          </p:nvSpPr>
          <p:spPr bwMode="auto">
            <a:xfrm>
              <a:off x="384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9" name="Rectangle 278"/>
            <p:cNvSpPr>
              <a:spLocks noChangeArrowheads="1"/>
            </p:cNvSpPr>
            <p:nvPr/>
          </p:nvSpPr>
          <p:spPr bwMode="auto">
            <a:xfrm>
              <a:off x="355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0" name="Rectangle 279"/>
            <p:cNvSpPr>
              <a:spLocks noChangeArrowheads="1"/>
            </p:cNvSpPr>
            <p:nvPr/>
          </p:nvSpPr>
          <p:spPr bwMode="auto">
            <a:xfrm>
              <a:off x="499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1" name="Rectangle 280"/>
            <p:cNvSpPr>
              <a:spLocks noChangeArrowheads="1"/>
            </p:cNvSpPr>
            <p:nvPr/>
          </p:nvSpPr>
          <p:spPr bwMode="auto">
            <a:xfrm>
              <a:off x="470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2" name="Rectangle 281"/>
            <p:cNvSpPr>
              <a:spLocks noChangeArrowheads="1"/>
            </p:cNvSpPr>
            <p:nvPr/>
          </p:nvSpPr>
          <p:spPr bwMode="auto">
            <a:xfrm>
              <a:off x="326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3" name="Rectangle 282"/>
            <p:cNvSpPr>
              <a:spLocks noChangeArrowheads="1"/>
            </p:cNvSpPr>
            <p:nvPr/>
          </p:nvSpPr>
          <p:spPr bwMode="auto">
            <a:xfrm>
              <a:off x="211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4" name="Rectangle 283"/>
            <p:cNvSpPr>
              <a:spLocks noChangeArrowheads="1"/>
            </p:cNvSpPr>
            <p:nvPr/>
          </p:nvSpPr>
          <p:spPr bwMode="auto">
            <a:xfrm>
              <a:off x="240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5" name="Rectangle 284"/>
            <p:cNvSpPr>
              <a:spLocks noChangeArrowheads="1"/>
            </p:cNvSpPr>
            <p:nvPr/>
          </p:nvSpPr>
          <p:spPr bwMode="auto">
            <a:xfrm>
              <a:off x="268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6" name="Rectangle 285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7" name="Rectangle 286"/>
            <p:cNvSpPr>
              <a:spLocks noChangeArrowheads="1"/>
            </p:cNvSpPr>
            <p:nvPr/>
          </p:nvSpPr>
          <p:spPr bwMode="auto">
            <a:xfrm>
              <a:off x="182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8" name="Rectangle 288"/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9" name="Rectangle 289"/>
            <p:cNvSpPr>
              <a:spLocks noChangeArrowheads="1"/>
            </p:cNvSpPr>
            <p:nvPr/>
          </p:nvSpPr>
          <p:spPr bwMode="auto">
            <a:xfrm>
              <a:off x="384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0" name="Rectangle 290"/>
            <p:cNvSpPr>
              <a:spLocks noChangeArrowheads="1"/>
            </p:cNvSpPr>
            <p:nvPr/>
          </p:nvSpPr>
          <p:spPr bwMode="auto">
            <a:xfrm>
              <a:off x="355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1" name="Rectangle 293"/>
            <p:cNvSpPr>
              <a:spLocks noChangeArrowheads="1"/>
            </p:cNvSpPr>
            <p:nvPr/>
          </p:nvSpPr>
          <p:spPr bwMode="auto">
            <a:xfrm>
              <a:off x="326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2" name="Rectangle 294"/>
            <p:cNvSpPr>
              <a:spLocks noChangeArrowheads="1"/>
            </p:cNvSpPr>
            <p:nvPr/>
          </p:nvSpPr>
          <p:spPr bwMode="auto">
            <a:xfrm>
              <a:off x="211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3" name="Rectangle 295"/>
            <p:cNvSpPr>
              <a:spLocks noChangeArrowheads="1"/>
            </p:cNvSpPr>
            <p:nvPr/>
          </p:nvSpPr>
          <p:spPr bwMode="auto">
            <a:xfrm>
              <a:off x="240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4" name="Rectangle 296"/>
            <p:cNvSpPr>
              <a:spLocks noChangeArrowheads="1"/>
            </p:cNvSpPr>
            <p:nvPr/>
          </p:nvSpPr>
          <p:spPr bwMode="auto">
            <a:xfrm>
              <a:off x="268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5" name="Rectangle 297"/>
            <p:cNvSpPr>
              <a:spLocks noChangeArrowheads="1"/>
            </p:cNvSpPr>
            <p:nvPr/>
          </p:nvSpPr>
          <p:spPr bwMode="auto">
            <a:xfrm>
              <a:off x="297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6" name="Rectangle 298"/>
            <p:cNvSpPr>
              <a:spLocks noChangeArrowheads="1"/>
            </p:cNvSpPr>
            <p:nvPr/>
          </p:nvSpPr>
          <p:spPr bwMode="auto">
            <a:xfrm>
              <a:off x="182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7" name="Rectangle 299"/>
            <p:cNvSpPr>
              <a:spLocks noChangeArrowheads="1"/>
            </p:cNvSpPr>
            <p:nvPr/>
          </p:nvSpPr>
          <p:spPr bwMode="auto">
            <a:xfrm>
              <a:off x="441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8" name="Rectangle 300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9" name="Rectangle 301"/>
            <p:cNvSpPr>
              <a:spLocks noChangeArrowheads="1"/>
            </p:cNvSpPr>
            <p:nvPr/>
          </p:nvSpPr>
          <p:spPr bwMode="auto">
            <a:xfrm>
              <a:off x="384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50" name="Rectangle 302"/>
            <p:cNvSpPr>
              <a:spLocks noChangeArrowheads="1"/>
            </p:cNvSpPr>
            <p:nvPr/>
          </p:nvSpPr>
          <p:spPr bwMode="auto">
            <a:xfrm>
              <a:off x="355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84274" name="Text Box 306"/>
          <p:cNvSpPr txBox="1">
            <a:spLocks noChangeArrowheads="1"/>
          </p:cNvSpPr>
          <p:nvPr/>
        </p:nvSpPr>
        <p:spPr bwMode="auto">
          <a:xfrm>
            <a:off x="2663825" y="2071688"/>
            <a:ext cx="3889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V   I   Ệ   T   B  Ắ  C</a:t>
            </a:r>
          </a:p>
        </p:txBody>
      </p:sp>
      <p:sp>
        <p:nvSpPr>
          <p:cNvPr id="84275" name="Text Box 307"/>
          <p:cNvSpPr txBox="1">
            <a:spLocks noChangeArrowheads="1"/>
          </p:cNvSpPr>
          <p:nvPr/>
        </p:nvSpPr>
        <p:spPr bwMode="auto">
          <a:xfrm>
            <a:off x="2667000" y="2986088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V   Õ  N  G  U  Y  Ê   N  G   I   Á  P</a:t>
            </a:r>
          </a:p>
        </p:txBody>
      </p:sp>
      <p:sp>
        <p:nvSpPr>
          <p:cNvPr id="84276" name="Text Box 308"/>
          <p:cNvSpPr txBox="1">
            <a:spLocks noChangeArrowheads="1"/>
          </p:cNvSpPr>
          <p:nvPr/>
        </p:nvSpPr>
        <p:spPr bwMode="auto">
          <a:xfrm>
            <a:off x="2578100" y="2528888"/>
            <a:ext cx="518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M   Ư  Ờ  N  G  T   H  A  N  H</a:t>
            </a:r>
          </a:p>
        </p:txBody>
      </p:sp>
      <p:sp>
        <p:nvSpPr>
          <p:cNvPr id="84277" name="Text Box 309"/>
          <p:cNvSpPr txBox="1">
            <a:spLocks noChangeArrowheads="1"/>
          </p:cNvSpPr>
          <p:nvPr/>
        </p:nvSpPr>
        <p:spPr bwMode="auto">
          <a:xfrm>
            <a:off x="2667000" y="3430588"/>
            <a:ext cx="553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P   H  A   N  Đ  Ì   N   H  G   I  Ó   T</a:t>
            </a:r>
          </a:p>
        </p:txBody>
      </p:sp>
      <p:sp>
        <p:nvSpPr>
          <p:cNvPr id="84278" name="Text Box 310"/>
          <p:cNvSpPr txBox="1">
            <a:spLocks noChangeArrowheads="1"/>
          </p:cNvSpPr>
          <p:nvPr/>
        </p:nvSpPr>
        <p:spPr bwMode="auto">
          <a:xfrm>
            <a:off x="2628900" y="3865563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  Ờ  C   A  X  T   Ơ   R   I</a:t>
            </a:r>
          </a:p>
        </p:txBody>
      </p:sp>
      <p:sp>
        <p:nvSpPr>
          <p:cNvPr id="84279" name="Text Box 311"/>
          <p:cNvSpPr txBox="1">
            <a:spLocks noChangeArrowheads="1"/>
          </p:cNvSpPr>
          <p:nvPr/>
        </p:nvSpPr>
        <p:spPr bwMode="auto">
          <a:xfrm>
            <a:off x="2604293" y="4365625"/>
            <a:ext cx="4697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  H   I   Ế   N   T  H  Ắ  N   G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685800" y="533400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473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6000"/>
                                        <p:tgtEl>
                                          <p:spTgt spid="8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8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8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8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4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1000"/>
                                        <p:tgtEl>
                                          <p:spTgt spid="84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500"/>
                                        <p:tgtEl>
                                          <p:spTgt spid="8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4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0" dur="500"/>
                                        <p:tgtEl>
                                          <p:spTgt spid="8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84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4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500"/>
                                        <p:tgtEl>
                                          <p:spTgt spid="8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84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9"/>
                  </p:tgtEl>
                </p:cond>
              </p:nextCondLst>
            </p:seq>
          </p:childTnLst>
        </p:cTn>
      </p:par>
    </p:tnLst>
    <p:bldLst>
      <p:bldP spid="84209" grpId="0"/>
      <p:bldP spid="84209" grpId="1"/>
      <p:bldP spid="84210" grpId="0"/>
      <p:bldP spid="84210" grpId="1"/>
      <p:bldP spid="84211" grpId="0"/>
      <p:bldP spid="84211" grpId="1"/>
      <p:bldP spid="84212" grpId="0"/>
      <p:bldP spid="84212" grpId="1"/>
      <p:bldP spid="84213" grpId="0"/>
      <p:bldP spid="84213" grpId="1"/>
      <p:bldP spid="84214" grpId="0"/>
      <p:bldP spid="84214" grpId="1"/>
      <p:bldP spid="84274" grpId="0"/>
      <p:bldP spid="84275" grpId="0"/>
      <p:bldP spid="84276" grpId="0"/>
      <p:bldP spid="84277" grpId="0"/>
      <p:bldP spid="84278" grpId="0"/>
      <p:bldP spid="842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-1524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rgbClr val="F10D33"/>
                </a:solidFill>
              </a:rPr>
              <a:t>CHIA SẺ CÙNG BẠN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745945"/>
            <a:ext cx="8153400" cy="43434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Hơn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50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ng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y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 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á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nh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đồn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chiếm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một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đồn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lại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một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đồn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giặc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chống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cự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tuy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rất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hăng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anh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dũng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í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ai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bằng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Na-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va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Cô-nhi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đều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m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é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o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mặt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,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giặc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tan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hoang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vây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chặt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Giặc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k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é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o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loạt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ra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ng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ta.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ta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vui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á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“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khải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ho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dirty="0" err="1" smtClean="0">
                <a:solidFill>
                  <a:schemeClr val="accent4">
                    <a:lumMod val="10000"/>
                  </a:schemeClr>
                </a:solidFill>
              </a:rPr>
              <a:t>n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</a:rPr>
              <a:t> ca</a:t>
            </a:r>
            <a:r>
              <a:rPr lang="en-US" altLang="en-US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”</a:t>
            </a:r>
            <a:endParaRPr lang="en-US" altLang="en-US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           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tr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í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ch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“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Quân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ta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to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à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n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thắng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ở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Điên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Biên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Phủ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”</a:t>
            </a:r>
            <a:endParaRPr lang="en-US" altLang="en-US" sz="24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				           (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Hồ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Ch</a:t>
            </a:r>
            <a:r>
              <a:rPr lang="en-US" altLang="en-US" sz="2400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í</a:t>
            </a:r>
            <a:r>
              <a:rPr lang="en-US" altLang="en-US" sz="2400" dirty="0" smtClean="0">
                <a:solidFill>
                  <a:schemeClr val="accent4">
                    <a:lumMod val="10000"/>
                  </a:schemeClr>
                </a:solidFill>
              </a:rPr>
              <a:t> Minh)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US" altLang="en-US" sz="2800" dirty="0" smtClean="0">
              <a:solidFill>
                <a:srgbClr val="FF9900"/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2400" y="5225690"/>
            <a:ext cx="8686800" cy="1840409"/>
          </a:xfrm>
          <a:prstGeom prst="horizontalScroll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Nên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vành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hoa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đỏ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nên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thiên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vàng</a:t>
            </a:r>
            <a:endParaRPr lang="en-US" sz="2800" b="1" dirty="0" smtClean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Tố</a:t>
            </a:r>
            <a:r>
              <a:rPr lang="en-US" sz="28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Hữu</a:t>
            </a:r>
            <a:endParaRPr lang="en-US" sz="2800" b="1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9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20"/>
          </a:xfrm>
        </p:grpSpPr>
        <p:pic>
          <p:nvPicPr>
            <p:cNvPr id="86021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2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3" name="Picture 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4" name="Picture 8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200400" y="12954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3429000" y="29718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grpSp>
        <p:nvGrpSpPr>
          <p:cNvPr id="86027" name="Group 11"/>
          <p:cNvGrpSpPr>
            <a:grpSpLocks/>
          </p:cNvGrpSpPr>
          <p:nvPr/>
        </p:nvGrpSpPr>
        <p:grpSpPr bwMode="auto">
          <a:xfrm>
            <a:off x="3276600" y="247906"/>
            <a:ext cx="2971800" cy="1414207"/>
            <a:chOff x="1997" y="969"/>
            <a:chExt cx="1889" cy="1048"/>
          </a:xfrm>
        </p:grpSpPr>
        <p:grpSp>
          <p:nvGrpSpPr>
            <p:cNvPr id="86028" name="Group 12"/>
            <p:cNvGrpSpPr>
              <a:grpSpLocks/>
            </p:cNvGrpSpPr>
            <p:nvPr/>
          </p:nvGrpSpPr>
          <p:grpSpPr bwMode="auto">
            <a:xfrm>
              <a:off x="1997" y="1008"/>
              <a:ext cx="1889" cy="1009"/>
              <a:chOff x="1997" y="1314"/>
              <a:chExt cx="1889" cy="1009"/>
            </a:xfrm>
          </p:grpSpPr>
          <p:grpSp>
            <p:nvGrpSpPr>
              <p:cNvPr id="86029" name="Group 13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215054" name="Oval 14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>
                        <a:gamma/>
                        <a:shade val="63529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  <p:sp>
              <p:nvSpPr>
                <p:cNvPr id="86031" name="Oval 15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86032" name="Oval 16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3" name="Oval 17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0"/>
                    </a:srgbClr>
                  </a:gs>
                  <a:gs pos="100000">
                    <a:srgbClr val="FFEDA6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4" name="Oval 18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rgbClr val="CAA200"/>
                  </a:gs>
                  <a:gs pos="100000">
                    <a:srgbClr val="FFCC00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5" name="Oval 19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</p:grpSp>
        <p:sp>
          <p:nvSpPr>
            <p:cNvPr id="86036" name="Text Box 20"/>
            <p:cNvSpPr txBox="1">
              <a:spLocks noChangeArrowheads="1"/>
            </p:cNvSpPr>
            <p:nvPr/>
          </p:nvSpPr>
          <p:spPr bwMode="auto">
            <a:xfrm>
              <a:off x="2068" y="969"/>
              <a:ext cx="1683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Thăm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quan</a:t>
              </a: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  <a:p>
              <a:pPr algn="ctr" eaLnBrk="0" hangingPunct="0"/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Di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Điện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Biên</a:t>
              </a:r>
              <a:r>
                <a:rPr lang="en-US" sz="24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Phủ</a:t>
              </a: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</p:txBody>
        </p:sp>
      </p:grpSp>
      <p:pic>
        <p:nvPicPr>
          <p:cNvPr id="86037" name="Picture 21" descr="dien-bien-phu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895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8" name="Picture 22" descr="ImageView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2438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 descr="Doi A1_Dienbienphu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200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6096000" y="60198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0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Mường</a:t>
            </a:r>
            <a:r>
              <a:rPr lang="en-US" sz="20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Thanh</a:t>
            </a:r>
            <a:endParaRPr lang="en-US" sz="20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228600" y="60960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Đồi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A1</a:t>
            </a: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3333750" y="6034088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thắng</a:t>
            </a:r>
            <a:endParaRPr lang="en-US" sz="20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0" grpId="0"/>
      <p:bldP spid="86041" grpId="0"/>
      <p:bldP spid="860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304800" y="457200"/>
            <a:ext cx="0" cy="6400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1752600" y="152400"/>
            <a:ext cx="7391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0" y="6629400"/>
            <a:ext cx="75438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9144000" y="53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8915400" y="0"/>
            <a:ext cx="0" cy="6324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729939" y="326748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Bình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chọn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nhóm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,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cá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nhân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học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tích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cực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.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-76566" y="4807951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xét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;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Dặn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dò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5353533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Ôn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Chín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smtClean="0">
                <a:latin typeface="Arial" pitchFamily="34" charset="0"/>
                <a:cs typeface="Arial" pitchFamily="34" charset="0"/>
              </a:rPr>
              <a:t>năm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kháng chiến bảo </a:t>
            </a:r>
            <a:r>
              <a:rPr lang="vi-VN" sz="2400" b="1" dirty="0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Độc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tộc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xét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học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533400" y="1150352"/>
            <a:ext cx="3810000" cy="3429000"/>
          </a:xfrm>
          <a:prstGeom prst="flowChartAlternateProcess">
            <a:avLst/>
          </a:prstGeom>
          <a:solidFill>
            <a:srgbClr val="DAEDEF">
              <a:lumMod val="75000"/>
            </a:srgbClr>
          </a:solidFill>
          <a:ln w="25400" cap="flat" cmpd="sng" algn="ctr">
            <a:solidFill>
              <a:srgbClr val="2D2D8A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Tiêu chí bình chọn nhóm học tốt.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- Hoàn thành hoạt động đúng yêu cầu, nhanh nhất.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- Trong nhóm có nhiều bạn tích cực nhất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vi-VN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4544961" y="1079977"/>
            <a:ext cx="4141840" cy="3505200"/>
          </a:xfrm>
          <a:prstGeom prst="flowChartAlternateProcess">
            <a:avLst/>
          </a:prstGeom>
          <a:solidFill>
            <a:srgbClr val="FFCCFF"/>
          </a:solidFill>
          <a:ln w="25400" cap="flat" cmpd="sng" algn="ctr">
            <a:solidFill>
              <a:srgbClr val="2D2D8A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Tiêu chí bình chọn bạn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học tốt.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- Bạn tích cực phát biểu xây dựng bài.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Bạn thảo luận trong nhóm sôi nổi, nhanh nhẹn.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0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Bạn có tiến bộ hơn tiết học trước. </a:t>
            </a:r>
            <a:r>
              <a:rPr kumimoji="0" lang="vi-VN" sz="28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vi-VN" sz="2800" b="1" i="0" u="none" strike="noStrike" kern="0" cap="none" spc="0" normalizeH="0" baseline="0" noProof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endParaRPr kumimoji="0" lang="vi-VN" sz="26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327363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" y="170496"/>
            <a:ext cx="8978677" cy="6687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0844874" y="762000"/>
            <a:ext cx="7900326" cy="57888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17: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Phủ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6872705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14" descr="E:\5935_hinh_anh_dong_may_bay_chien_dau_96__gyv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60" y="661986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314325"/>
            <a:ext cx="800100" cy="600075"/>
          </a:xfrm>
          <a:prstGeom prst="rect">
            <a:avLst/>
          </a:prstGeom>
        </p:spPr>
      </p:pic>
      <p:pic>
        <p:nvPicPr>
          <p:cNvPr id="43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750730" y="269383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5961">
            <a:off x="-55117" y="5509665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123" y="-62449"/>
            <a:ext cx="8140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err="1">
                <a:latin typeface="Times New Roman" pitchFamily="18" charset="0"/>
                <a:cs typeface="Arial" charset="0"/>
              </a:rPr>
              <a:t>Thứ</a:t>
            </a:r>
            <a:r>
              <a:rPr lang="en-US" sz="2400" b="1" i="1" dirty="0"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Arial" charset="0"/>
              </a:rPr>
              <a:t>năm</a:t>
            </a:r>
            <a:r>
              <a:rPr lang="en-US" sz="2400" b="1" i="1" dirty="0" smtClean="0">
                <a:latin typeface="Times New Roman" pitchFamily="18" charset="0"/>
                <a:cs typeface="Arial" charset="0"/>
              </a:rPr>
              <a:t>, </a:t>
            </a:r>
            <a:r>
              <a:rPr lang="en-US" sz="2400" b="1" i="1" dirty="0" err="1" smtClean="0">
                <a:latin typeface="Times New Roman" pitchFamily="18" charset="0"/>
                <a:cs typeface="Arial" charset="0"/>
              </a:rPr>
              <a:t>ngày</a:t>
            </a:r>
            <a:r>
              <a:rPr lang="en-US" sz="2400" b="1" i="1" dirty="0" smtClean="0">
                <a:latin typeface="Times New Roman" pitchFamily="18" charset="0"/>
                <a:cs typeface="Arial" charset="0"/>
              </a:rPr>
              <a:t> 17  </a:t>
            </a:r>
            <a:r>
              <a:rPr lang="en-US" sz="2400" b="1" i="1" dirty="0" err="1">
                <a:latin typeface="Times New Roman" pitchFamily="18" charset="0"/>
                <a:cs typeface="Arial" charset="0"/>
              </a:rPr>
              <a:t>tháng</a:t>
            </a:r>
            <a:r>
              <a:rPr lang="en-US" sz="2400" b="1" i="1" dirty="0"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Arial" charset="0"/>
              </a:rPr>
              <a:t>01 </a:t>
            </a:r>
            <a:r>
              <a:rPr lang="en-US" sz="2400" b="1" i="1" dirty="0" err="1">
                <a:latin typeface="Times New Roman" pitchFamily="18" charset="0"/>
                <a:cs typeface="Arial" charset="0"/>
              </a:rPr>
              <a:t>năm</a:t>
            </a:r>
            <a:r>
              <a:rPr lang="en-US" sz="2400" b="1" i="1" dirty="0"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Arial" charset="0"/>
              </a:rPr>
              <a:t>2019</a:t>
            </a:r>
            <a:r>
              <a:rPr lang="en-US" sz="2400" b="1" i="1" dirty="0">
                <a:latin typeface="Times New Roman" pitchFamily="18" charset="0"/>
                <a:cs typeface="Arial" charset="0"/>
              </a:rPr>
              <a:t/>
            </a:r>
            <a:br>
              <a:rPr lang="en-US" sz="2400" b="1" i="1" dirty="0">
                <a:latin typeface="Times New Roman" pitchFamily="18" charset="0"/>
                <a:cs typeface="Arial" charset="0"/>
              </a:rPr>
            </a:br>
            <a:r>
              <a:rPr lang="en-US" sz="2400" b="1" u="sng" dirty="0" err="1" smtClean="0">
                <a:latin typeface="Times New Roman" pitchFamily="18" charset="0"/>
                <a:cs typeface="Arial" charset="0"/>
              </a:rPr>
              <a:t>Lịch</a:t>
            </a:r>
            <a:r>
              <a:rPr lang="en-US" sz="2400" b="1" u="sng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Arial" charset="0"/>
              </a:rPr>
              <a:t>sử</a:t>
            </a:r>
            <a:endParaRPr lang="en-US" sz="2400" b="1" u="sng" dirty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27000" decel="7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3.17919E-6 L -1.06823 0.00902 " pathEditMode="relative" rAng="0" ptsTypes="AA">
                                      <p:cBhvr>
                                        <p:cTn id="6" dur="8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20" y="4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4375 L -1.06475 0.05417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29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2222E-6 -3.7037E-6 L -1.12622 0.03565 " pathEditMode="relative" rAng="0" ptsTypes="AA">
                                      <p:cBhvr>
                                        <p:cTn id="10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9" y="17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accel="27000" decel="73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6" repeatCount="indefinite" fill="hold" grpId="1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1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43188"/>
            <a:ext cx="8510588" cy="1600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4000" dirty="0" smtClean="0">
                <a:solidFill>
                  <a:srgbClr val="F10D33"/>
                </a:solidFill>
              </a:rPr>
              <a:t>BÀI HỌC ĐẾN ĐÂY LÀ KẾT THÚC </a:t>
            </a:r>
            <a:br>
              <a:rPr lang="en-US" altLang="en-US" sz="4000" dirty="0" smtClean="0">
                <a:solidFill>
                  <a:srgbClr val="F10D33"/>
                </a:solidFill>
              </a:rPr>
            </a:br>
            <a:r>
              <a:rPr lang="en-US" altLang="en-US" sz="4000" dirty="0" smtClean="0">
                <a:solidFill>
                  <a:srgbClr val="F10D33"/>
                </a:solidFill>
              </a:rPr>
              <a:t>XIN CẢM ƠN CÁC THẦY CÔ GIÁO VÀ CÁC EM HỌC SINH</a:t>
            </a:r>
          </a:p>
        </p:txBody>
      </p:sp>
      <p:pic>
        <p:nvPicPr>
          <p:cNvPr id="24580" name="Picture 6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006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1" descr="SA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7318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en Thang Dien Bien - Top Ca [NCT 27633865489954581250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0792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55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768"/>
            <a:ext cx="9143999" cy="68015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5637" y="91516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717" y="685146"/>
            <a:ext cx="9067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</a:t>
            </a:r>
            <a:r>
              <a:rPr lang="vi-VN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động1:</a:t>
            </a:r>
            <a:r>
              <a:rPr lang="en-US" sz="4000" b="1" dirty="0"/>
              <a:t> </a:t>
            </a:r>
            <a:r>
              <a:rPr lang="en-US" sz="4000" b="1" dirty="0" err="1"/>
              <a:t>Sự</a:t>
            </a:r>
            <a:r>
              <a:rPr lang="en-US" sz="4000" b="1" dirty="0"/>
              <a:t> </a:t>
            </a:r>
            <a:r>
              <a:rPr lang="en-US" sz="4000" b="1" dirty="0" err="1"/>
              <a:t>chuẩn</a:t>
            </a:r>
            <a:r>
              <a:rPr lang="en-US" sz="4000" b="1" dirty="0"/>
              <a:t> </a:t>
            </a:r>
            <a:r>
              <a:rPr lang="en-US" sz="4000" b="1" dirty="0" err="1"/>
              <a:t>bị</a:t>
            </a:r>
            <a:r>
              <a:rPr lang="vi-VN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 smtClean="0"/>
              <a:t>của</a:t>
            </a:r>
            <a:r>
              <a:rPr lang="en-US" sz="4000" b="1" dirty="0" smtClean="0"/>
              <a:t> </a:t>
            </a:r>
            <a:r>
              <a:rPr lang="en-US" sz="4000" b="1" dirty="0" err="1"/>
              <a:t>giặc</a:t>
            </a:r>
            <a:r>
              <a:rPr lang="en-US" sz="4000" b="1" dirty="0"/>
              <a:t> </a:t>
            </a:r>
            <a:r>
              <a:rPr lang="en-US" sz="4000" b="1" dirty="0" err="1" smtClean="0"/>
              <a:t>Pháp</a:t>
            </a:r>
            <a:r>
              <a:rPr lang="en-US" sz="4000" b="1" dirty="0" smtClean="0"/>
              <a:t>.</a:t>
            </a:r>
            <a:endParaRPr lang="vi-VN" sz="4000" dirty="0"/>
          </a:p>
        </p:txBody>
      </p:sp>
      <p:pic>
        <p:nvPicPr>
          <p:cNvPr id="2" name="boi cảnh Điện Biên Phủ 1954 00_00_43-00_01_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99" y="1278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8" y="56449"/>
            <a:ext cx="9143999" cy="68015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326467" y="208553"/>
            <a:ext cx="7817533" cy="4042365"/>
          </a:xfrm>
          <a:prstGeom prst="wedgeRoundRectCallout">
            <a:avLst>
              <a:gd name="adj1" fmla="val -54690"/>
              <a:gd name="adj2" fmla="val 48918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80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pt-BR" sz="8000" b="1" dirty="0" smtClean="0"/>
              <a:t>Em </a:t>
            </a:r>
            <a:r>
              <a:rPr lang="pt-BR" sz="8000" b="1" dirty="0"/>
              <a:t>hãy cho biết kế hoạch của Pháp</a:t>
            </a:r>
            <a:r>
              <a:rPr lang="vi-VN" sz="8000" b="1" dirty="0"/>
              <a:t> là </a:t>
            </a:r>
            <a:r>
              <a:rPr lang="vi-VN" sz="8000" b="1" dirty="0" smtClean="0"/>
              <a:t>gì</a:t>
            </a: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algn="ctr"/>
            <a:endParaRPr lang="en-US" sz="2400" b="1" i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413170"/>
              </p:ext>
            </p:extLst>
          </p:nvPr>
        </p:nvGraphicFramePr>
        <p:xfrm>
          <a:off x="-447588" y="4101466"/>
          <a:ext cx="213408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Clip" r:id="rId4" imgW="4046538" imgH="3352800" progId="MS_ClipArt_Gallery.5">
                  <p:embed/>
                </p:oleObj>
              </mc:Choice>
              <mc:Fallback>
                <p:oleObj name="Clip" r:id="rId4" imgW="4046538" imgH="3352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7588" y="4101466"/>
                        <a:ext cx="213408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 descr="BU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1845"/>
            <a:ext cx="1085850" cy="11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28" y="208553"/>
            <a:ext cx="9143998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Pháp lựa chọn </a:t>
            </a:r>
            <a:r>
              <a:rPr lang="pt-BR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Biên Phủ</a:t>
            </a:r>
            <a:r>
              <a:rPr lang="pt-B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quyết đấu với quân ta, với hi vọng lấy lại danh dự và kết thúc cuộc </a:t>
            </a:r>
            <a:r>
              <a:rPr lang="pt-B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 đã kéo dài hơn 8 năm </a:t>
            </a:r>
            <a:r>
              <a:rPr lang="pt-B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vòng 18 tháng</a:t>
            </a:r>
            <a:r>
              <a:rPr lang="pt-BR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Flwr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" y="6203074"/>
            <a:ext cx="799114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12" y="517389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33239" y="4943058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288139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1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75496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1891"/>
            <a:ext cx="6172199" cy="676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1006" y="1473367"/>
            <a:ext cx="829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678" y="61891"/>
            <a:ext cx="2788722" cy="6186509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? </a:t>
            </a:r>
            <a:endParaRPr lang="en-US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11880" y="1704199"/>
            <a:ext cx="82061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0"/>
            <a:ext cx="9296399" cy="697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686" y="1447800"/>
            <a:ext cx="1250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7002" y="1723126"/>
            <a:ext cx="123598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87973" y="1295400"/>
            <a:ext cx="987005" cy="685800"/>
          </a:xfrm>
          <a:custGeom>
            <a:avLst/>
            <a:gdLst>
              <a:gd name="connsiteX0" fmla="*/ 700194 w 987005"/>
              <a:gd name="connsiteY0" fmla="*/ 657241 h 657241"/>
              <a:gd name="connsiteX1" fmla="*/ 747819 w 987005"/>
              <a:gd name="connsiteY1" fmla="*/ 581041 h 657241"/>
              <a:gd name="connsiteX2" fmla="*/ 766869 w 987005"/>
              <a:gd name="connsiteY2" fmla="*/ 552466 h 657241"/>
              <a:gd name="connsiteX3" fmla="*/ 795444 w 987005"/>
              <a:gd name="connsiteY3" fmla="*/ 542941 h 657241"/>
              <a:gd name="connsiteX4" fmla="*/ 824019 w 987005"/>
              <a:gd name="connsiteY4" fmla="*/ 561991 h 657241"/>
              <a:gd name="connsiteX5" fmla="*/ 862119 w 987005"/>
              <a:gd name="connsiteY5" fmla="*/ 590566 h 657241"/>
              <a:gd name="connsiteX6" fmla="*/ 871644 w 987005"/>
              <a:gd name="connsiteY6" fmla="*/ 561991 h 657241"/>
              <a:gd name="connsiteX7" fmla="*/ 862119 w 987005"/>
              <a:gd name="connsiteY7" fmla="*/ 457216 h 657241"/>
              <a:gd name="connsiteX8" fmla="*/ 833544 w 987005"/>
              <a:gd name="connsiteY8" fmla="*/ 447691 h 657241"/>
              <a:gd name="connsiteX9" fmla="*/ 824019 w 987005"/>
              <a:gd name="connsiteY9" fmla="*/ 419116 h 657241"/>
              <a:gd name="connsiteX10" fmla="*/ 852594 w 987005"/>
              <a:gd name="connsiteY10" fmla="*/ 400066 h 657241"/>
              <a:gd name="connsiteX11" fmla="*/ 881169 w 987005"/>
              <a:gd name="connsiteY11" fmla="*/ 409591 h 657241"/>
              <a:gd name="connsiteX12" fmla="*/ 900219 w 987005"/>
              <a:gd name="connsiteY12" fmla="*/ 381016 h 657241"/>
              <a:gd name="connsiteX13" fmla="*/ 957369 w 987005"/>
              <a:gd name="connsiteY13" fmla="*/ 352441 h 657241"/>
              <a:gd name="connsiteX14" fmla="*/ 966894 w 987005"/>
              <a:gd name="connsiteY14" fmla="*/ 295291 h 657241"/>
              <a:gd name="connsiteX15" fmla="*/ 976419 w 987005"/>
              <a:gd name="connsiteY15" fmla="*/ 228616 h 657241"/>
              <a:gd name="connsiteX16" fmla="*/ 947844 w 987005"/>
              <a:gd name="connsiteY16" fmla="*/ 219091 h 657241"/>
              <a:gd name="connsiteX17" fmla="*/ 928794 w 987005"/>
              <a:gd name="connsiteY17" fmla="*/ 190516 h 657241"/>
              <a:gd name="connsiteX18" fmla="*/ 900219 w 987005"/>
              <a:gd name="connsiteY18" fmla="*/ 180991 h 657241"/>
              <a:gd name="connsiteX19" fmla="*/ 766869 w 987005"/>
              <a:gd name="connsiteY19" fmla="*/ 161941 h 657241"/>
              <a:gd name="connsiteX20" fmla="*/ 643044 w 987005"/>
              <a:gd name="connsiteY20" fmla="*/ 152416 h 657241"/>
              <a:gd name="connsiteX21" fmla="*/ 604944 w 987005"/>
              <a:gd name="connsiteY21" fmla="*/ 180991 h 657241"/>
              <a:gd name="connsiteX22" fmla="*/ 462069 w 987005"/>
              <a:gd name="connsiteY22" fmla="*/ 180991 h 657241"/>
              <a:gd name="connsiteX23" fmla="*/ 404919 w 987005"/>
              <a:gd name="connsiteY23" fmla="*/ 133366 h 657241"/>
              <a:gd name="connsiteX24" fmla="*/ 319194 w 987005"/>
              <a:gd name="connsiteY24" fmla="*/ 104791 h 657241"/>
              <a:gd name="connsiteX25" fmla="*/ 281094 w 987005"/>
              <a:gd name="connsiteY25" fmla="*/ 76216 h 657241"/>
              <a:gd name="connsiteX26" fmla="*/ 223944 w 987005"/>
              <a:gd name="connsiteY26" fmla="*/ 57166 h 657241"/>
              <a:gd name="connsiteX27" fmla="*/ 100119 w 987005"/>
              <a:gd name="connsiteY27" fmla="*/ 9541 h 657241"/>
              <a:gd name="connsiteX28" fmla="*/ 71544 w 987005"/>
              <a:gd name="connsiteY28" fmla="*/ 28591 h 657241"/>
              <a:gd name="connsiteX29" fmla="*/ 4869 w 987005"/>
              <a:gd name="connsiteY29" fmla="*/ 38116 h 657241"/>
              <a:gd name="connsiteX30" fmla="*/ 14394 w 987005"/>
              <a:gd name="connsiteY30" fmla="*/ 85741 h 657241"/>
              <a:gd name="connsiteX31" fmla="*/ 71544 w 987005"/>
              <a:gd name="connsiteY31" fmla="*/ 123841 h 657241"/>
              <a:gd name="connsiteX32" fmla="*/ 100119 w 987005"/>
              <a:gd name="connsiteY32" fmla="*/ 142891 h 657241"/>
              <a:gd name="connsiteX33" fmla="*/ 138219 w 987005"/>
              <a:gd name="connsiteY33" fmla="*/ 152416 h 657241"/>
              <a:gd name="connsiteX34" fmla="*/ 204894 w 987005"/>
              <a:gd name="connsiteY34" fmla="*/ 171466 h 657241"/>
              <a:gd name="connsiteX35" fmla="*/ 271569 w 987005"/>
              <a:gd name="connsiteY35" fmla="*/ 219091 h 657241"/>
              <a:gd name="connsiteX36" fmla="*/ 300144 w 987005"/>
              <a:gd name="connsiteY36" fmla="*/ 238141 h 657241"/>
              <a:gd name="connsiteX37" fmla="*/ 319194 w 987005"/>
              <a:gd name="connsiteY37" fmla="*/ 266716 h 657241"/>
              <a:gd name="connsiteX38" fmla="*/ 347769 w 987005"/>
              <a:gd name="connsiteY38" fmla="*/ 295291 h 657241"/>
              <a:gd name="connsiteX39" fmla="*/ 395394 w 987005"/>
              <a:gd name="connsiteY39" fmla="*/ 342916 h 657241"/>
              <a:gd name="connsiteX40" fmla="*/ 423969 w 987005"/>
              <a:gd name="connsiteY40" fmla="*/ 333391 h 657241"/>
              <a:gd name="connsiteX41" fmla="*/ 509694 w 987005"/>
              <a:gd name="connsiteY41" fmla="*/ 314341 h 657241"/>
              <a:gd name="connsiteX42" fmla="*/ 557319 w 987005"/>
              <a:gd name="connsiteY42" fmla="*/ 323866 h 657241"/>
              <a:gd name="connsiteX43" fmla="*/ 566844 w 987005"/>
              <a:gd name="connsiteY43" fmla="*/ 352441 h 657241"/>
              <a:gd name="connsiteX44" fmla="*/ 509694 w 987005"/>
              <a:gd name="connsiteY44" fmla="*/ 390541 h 657241"/>
              <a:gd name="connsiteX45" fmla="*/ 509694 w 987005"/>
              <a:gd name="connsiteY45" fmla="*/ 514366 h 657241"/>
              <a:gd name="connsiteX46" fmla="*/ 538269 w 987005"/>
              <a:gd name="connsiteY46" fmla="*/ 523891 h 657241"/>
              <a:gd name="connsiteX47" fmla="*/ 623994 w 987005"/>
              <a:gd name="connsiteY47" fmla="*/ 609616 h 657241"/>
              <a:gd name="connsiteX48" fmla="*/ 652569 w 987005"/>
              <a:gd name="connsiteY48" fmla="*/ 638191 h 657241"/>
              <a:gd name="connsiteX49" fmla="*/ 681144 w 987005"/>
              <a:gd name="connsiteY49" fmla="*/ 647716 h 657241"/>
              <a:gd name="connsiteX50" fmla="*/ 747819 w 987005"/>
              <a:gd name="connsiteY50" fmla="*/ 638191 h 657241"/>
              <a:gd name="connsiteX51" fmla="*/ 757344 w 987005"/>
              <a:gd name="connsiteY51" fmla="*/ 590566 h 657241"/>
              <a:gd name="connsiteX52" fmla="*/ 814494 w 987005"/>
              <a:gd name="connsiteY52" fmla="*/ 571516 h 657241"/>
              <a:gd name="connsiteX53" fmla="*/ 852594 w 987005"/>
              <a:gd name="connsiteY53" fmla="*/ 523891 h 6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87005" h="657241">
                <a:moveTo>
                  <a:pt x="700194" y="657241"/>
                </a:moveTo>
                <a:cubicBezTo>
                  <a:pt x="732188" y="577257"/>
                  <a:pt x="700898" y="637346"/>
                  <a:pt x="747819" y="581041"/>
                </a:cubicBezTo>
                <a:cubicBezTo>
                  <a:pt x="755148" y="572247"/>
                  <a:pt x="757930" y="559617"/>
                  <a:pt x="766869" y="552466"/>
                </a:cubicBezTo>
                <a:cubicBezTo>
                  <a:pt x="774709" y="546194"/>
                  <a:pt x="785919" y="546116"/>
                  <a:pt x="795444" y="542941"/>
                </a:cubicBezTo>
                <a:cubicBezTo>
                  <a:pt x="804969" y="549291"/>
                  <a:pt x="814704" y="555337"/>
                  <a:pt x="824019" y="561991"/>
                </a:cubicBezTo>
                <a:cubicBezTo>
                  <a:pt x="836937" y="571218"/>
                  <a:pt x="846244" y="590566"/>
                  <a:pt x="862119" y="590566"/>
                </a:cubicBezTo>
                <a:cubicBezTo>
                  <a:pt x="872159" y="590566"/>
                  <a:pt x="868469" y="571516"/>
                  <a:pt x="871644" y="561991"/>
                </a:cubicBezTo>
                <a:cubicBezTo>
                  <a:pt x="868469" y="527066"/>
                  <a:pt x="873209" y="490485"/>
                  <a:pt x="862119" y="457216"/>
                </a:cubicBezTo>
                <a:cubicBezTo>
                  <a:pt x="858944" y="447691"/>
                  <a:pt x="840644" y="454791"/>
                  <a:pt x="833544" y="447691"/>
                </a:cubicBezTo>
                <a:cubicBezTo>
                  <a:pt x="826444" y="440591"/>
                  <a:pt x="827194" y="428641"/>
                  <a:pt x="824019" y="419116"/>
                </a:cubicBezTo>
                <a:cubicBezTo>
                  <a:pt x="833544" y="412766"/>
                  <a:pt x="841302" y="401948"/>
                  <a:pt x="852594" y="400066"/>
                </a:cubicBezTo>
                <a:cubicBezTo>
                  <a:pt x="862498" y="398415"/>
                  <a:pt x="871847" y="413320"/>
                  <a:pt x="881169" y="409591"/>
                </a:cubicBezTo>
                <a:cubicBezTo>
                  <a:pt x="891798" y="405339"/>
                  <a:pt x="892124" y="389111"/>
                  <a:pt x="900219" y="381016"/>
                </a:cubicBezTo>
                <a:cubicBezTo>
                  <a:pt x="918683" y="362552"/>
                  <a:pt x="934128" y="360188"/>
                  <a:pt x="957369" y="352441"/>
                </a:cubicBezTo>
                <a:cubicBezTo>
                  <a:pt x="960544" y="333391"/>
                  <a:pt x="961345" y="313789"/>
                  <a:pt x="966894" y="295291"/>
                </a:cubicBezTo>
                <a:cubicBezTo>
                  <a:pt x="974043" y="271461"/>
                  <a:pt x="1002024" y="254221"/>
                  <a:pt x="976419" y="228616"/>
                </a:cubicBezTo>
                <a:cubicBezTo>
                  <a:pt x="969319" y="221516"/>
                  <a:pt x="957369" y="222266"/>
                  <a:pt x="947844" y="219091"/>
                </a:cubicBezTo>
                <a:cubicBezTo>
                  <a:pt x="941494" y="209566"/>
                  <a:pt x="937733" y="197667"/>
                  <a:pt x="928794" y="190516"/>
                </a:cubicBezTo>
                <a:cubicBezTo>
                  <a:pt x="920954" y="184244"/>
                  <a:pt x="910020" y="183169"/>
                  <a:pt x="900219" y="180991"/>
                </a:cubicBezTo>
                <a:cubicBezTo>
                  <a:pt x="864905" y="173143"/>
                  <a:pt x="799824" y="166060"/>
                  <a:pt x="766869" y="161941"/>
                </a:cubicBezTo>
                <a:cubicBezTo>
                  <a:pt x="688420" y="135791"/>
                  <a:pt x="729598" y="140051"/>
                  <a:pt x="643044" y="152416"/>
                </a:cubicBezTo>
                <a:cubicBezTo>
                  <a:pt x="630344" y="161941"/>
                  <a:pt x="618727" y="173115"/>
                  <a:pt x="604944" y="180991"/>
                </a:cubicBezTo>
                <a:cubicBezTo>
                  <a:pt x="563679" y="204571"/>
                  <a:pt x="496584" y="183867"/>
                  <a:pt x="462069" y="180991"/>
                </a:cubicBezTo>
                <a:cubicBezTo>
                  <a:pt x="438879" y="111422"/>
                  <a:pt x="462500" y="118971"/>
                  <a:pt x="404919" y="133366"/>
                </a:cubicBezTo>
                <a:cubicBezTo>
                  <a:pt x="361003" y="124583"/>
                  <a:pt x="356309" y="127988"/>
                  <a:pt x="319194" y="104791"/>
                </a:cubicBezTo>
                <a:cubicBezTo>
                  <a:pt x="305732" y="96377"/>
                  <a:pt x="295293" y="83316"/>
                  <a:pt x="281094" y="76216"/>
                </a:cubicBezTo>
                <a:cubicBezTo>
                  <a:pt x="263133" y="67236"/>
                  <a:pt x="223944" y="57166"/>
                  <a:pt x="223944" y="57166"/>
                </a:cubicBezTo>
                <a:cubicBezTo>
                  <a:pt x="134792" y="-9698"/>
                  <a:pt x="178877" y="-6211"/>
                  <a:pt x="100119" y="9541"/>
                </a:cubicBezTo>
                <a:cubicBezTo>
                  <a:pt x="90594" y="15891"/>
                  <a:pt x="82509" y="25302"/>
                  <a:pt x="71544" y="28591"/>
                </a:cubicBezTo>
                <a:cubicBezTo>
                  <a:pt x="50040" y="35042"/>
                  <a:pt x="20744" y="22241"/>
                  <a:pt x="4869" y="38116"/>
                </a:cubicBezTo>
                <a:cubicBezTo>
                  <a:pt x="-6579" y="49564"/>
                  <a:pt x="4455" y="72962"/>
                  <a:pt x="14394" y="85741"/>
                </a:cubicBezTo>
                <a:cubicBezTo>
                  <a:pt x="28450" y="103813"/>
                  <a:pt x="52494" y="111141"/>
                  <a:pt x="71544" y="123841"/>
                </a:cubicBezTo>
                <a:cubicBezTo>
                  <a:pt x="81069" y="130191"/>
                  <a:pt x="89013" y="140115"/>
                  <a:pt x="100119" y="142891"/>
                </a:cubicBezTo>
                <a:cubicBezTo>
                  <a:pt x="112819" y="146066"/>
                  <a:pt x="125632" y="148820"/>
                  <a:pt x="138219" y="152416"/>
                </a:cubicBezTo>
                <a:cubicBezTo>
                  <a:pt x="233872" y="179745"/>
                  <a:pt x="85787" y="141689"/>
                  <a:pt x="204894" y="171466"/>
                </a:cubicBezTo>
                <a:cubicBezTo>
                  <a:pt x="272237" y="216361"/>
                  <a:pt x="188867" y="160018"/>
                  <a:pt x="271569" y="219091"/>
                </a:cubicBezTo>
                <a:cubicBezTo>
                  <a:pt x="280884" y="225745"/>
                  <a:pt x="290619" y="231791"/>
                  <a:pt x="300144" y="238141"/>
                </a:cubicBezTo>
                <a:cubicBezTo>
                  <a:pt x="306494" y="247666"/>
                  <a:pt x="311865" y="257922"/>
                  <a:pt x="319194" y="266716"/>
                </a:cubicBezTo>
                <a:cubicBezTo>
                  <a:pt x="327818" y="277064"/>
                  <a:pt x="339939" y="284330"/>
                  <a:pt x="347769" y="295291"/>
                </a:cubicBezTo>
                <a:cubicBezTo>
                  <a:pt x="384550" y="346785"/>
                  <a:pt x="343986" y="325780"/>
                  <a:pt x="395394" y="342916"/>
                </a:cubicBezTo>
                <a:cubicBezTo>
                  <a:pt x="404919" y="339741"/>
                  <a:pt x="414315" y="336149"/>
                  <a:pt x="423969" y="333391"/>
                </a:cubicBezTo>
                <a:cubicBezTo>
                  <a:pt x="455356" y="324423"/>
                  <a:pt x="476958" y="320888"/>
                  <a:pt x="509694" y="314341"/>
                </a:cubicBezTo>
                <a:cubicBezTo>
                  <a:pt x="525569" y="317516"/>
                  <a:pt x="543849" y="314886"/>
                  <a:pt x="557319" y="323866"/>
                </a:cubicBezTo>
                <a:cubicBezTo>
                  <a:pt x="565673" y="329435"/>
                  <a:pt x="572680" y="344271"/>
                  <a:pt x="566844" y="352441"/>
                </a:cubicBezTo>
                <a:cubicBezTo>
                  <a:pt x="553536" y="371072"/>
                  <a:pt x="509694" y="390541"/>
                  <a:pt x="509694" y="390541"/>
                </a:cubicBezTo>
                <a:cubicBezTo>
                  <a:pt x="508445" y="401785"/>
                  <a:pt x="488770" y="488210"/>
                  <a:pt x="509694" y="514366"/>
                </a:cubicBezTo>
                <a:cubicBezTo>
                  <a:pt x="515966" y="522206"/>
                  <a:pt x="528744" y="520716"/>
                  <a:pt x="538269" y="523891"/>
                </a:cubicBezTo>
                <a:lnTo>
                  <a:pt x="623994" y="609616"/>
                </a:lnTo>
                <a:cubicBezTo>
                  <a:pt x="633519" y="619141"/>
                  <a:pt x="639790" y="633931"/>
                  <a:pt x="652569" y="638191"/>
                </a:cubicBezTo>
                <a:lnTo>
                  <a:pt x="681144" y="647716"/>
                </a:lnTo>
                <a:cubicBezTo>
                  <a:pt x="703369" y="644541"/>
                  <a:pt x="729858" y="651661"/>
                  <a:pt x="747819" y="638191"/>
                </a:cubicBezTo>
                <a:cubicBezTo>
                  <a:pt x="760771" y="628477"/>
                  <a:pt x="745896" y="602014"/>
                  <a:pt x="757344" y="590566"/>
                </a:cubicBezTo>
                <a:cubicBezTo>
                  <a:pt x="771543" y="576367"/>
                  <a:pt x="814494" y="571516"/>
                  <a:pt x="814494" y="571516"/>
                </a:cubicBezTo>
                <a:cubicBezTo>
                  <a:pt x="848089" y="537921"/>
                  <a:pt x="837045" y="554989"/>
                  <a:pt x="852594" y="523891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92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  <p:bldP spid="4" grpId="0" animBg="1"/>
      <p:bldP spid="4" grpId="1" animBg="1"/>
      <p:bldP spid="9" grpId="0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7350"/>
            <a:ext cx="91440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392510" y="125680"/>
            <a:ext cx="5465792" cy="4724400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3577" y="1540848"/>
            <a:ext cx="13716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Phủ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76800" y="3581400"/>
            <a:ext cx="277733" cy="289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8" y="2233346"/>
            <a:ext cx="740271" cy="5335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 flipV="1">
            <a:off x="5244924" y="2233346"/>
            <a:ext cx="1" cy="6858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0" y="4885336"/>
            <a:ext cx="9144000" cy="186568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Theo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,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vì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sao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Pháp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xây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i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dựng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i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Điện Biên Phủ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pháo</a:t>
            </a:r>
            <a:r>
              <a:rPr lang="vi-VN" sz="3200" b="1" i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 đài kiên cố, vững chắc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i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nhất Đông Dương ?</a:t>
            </a:r>
            <a:endParaRPr lang="en-US" sz="3200" b="1" i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9200" y="46275"/>
            <a:ext cx="173310" cy="4724400"/>
          </a:xfrm>
          <a:prstGeom prst="straightConnector1">
            <a:avLst/>
          </a:prstGeom>
          <a:ln w="76200">
            <a:headEnd type="stealth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92510" y="4903706"/>
            <a:ext cx="5742125" cy="25779"/>
          </a:xfrm>
          <a:prstGeom prst="straightConnector1">
            <a:avLst/>
          </a:prstGeom>
          <a:ln w="76200">
            <a:headEnd type="stealth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125406" y="4458671"/>
            <a:ext cx="2154812" cy="1865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5km</a:t>
            </a:r>
            <a:endParaRPr lang="en-US" sz="5400" b="1" i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0" y="1268171"/>
            <a:ext cx="1316310" cy="1865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20 km</a:t>
            </a:r>
            <a:endParaRPr lang="en-US" sz="5400" b="1" i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50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3" grpId="0" animBg="1"/>
      <p:bldP spid="24" grpId="0"/>
      <p:bldP spid="24" grpId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109"/>
            <a:ext cx="9143999" cy="6801551"/>
          </a:xfrm>
          <a:prstGeom prst="rect">
            <a:avLst/>
          </a:prstGeom>
        </p:spPr>
      </p:pic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180099"/>
              </p:ext>
            </p:extLst>
          </p:nvPr>
        </p:nvGraphicFramePr>
        <p:xfrm>
          <a:off x="381000" y="2971800"/>
          <a:ext cx="213408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Clip" r:id="rId4" imgW="4046538" imgH="3352800" progId="MS_ClipArt_Gallery.5">
                  <p:embed/>
                </p:oleObj>
              </mc:Choice>
              <mc:Fallback>
                <p:oleObj name="Clip" r:id="rId4" imgW="4046538" imgH="3352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71800"/>
                        <a:ext cx="213408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 descr="BU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4" y="1600200"/>
            <a:ext cx="1085850" cy="11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06705" y="984628"/>
            <a:ext cx="6705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pháo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kiên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vững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Dương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mưu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diệt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4800" b="1" dirty="0">
                <a:latin typeface="Arial" pitchFamily="34" charset="0"/>
                <a:cs typeface="Arial" pitchFamily="34" charset="0"/>
              </a:rPr>
              <a:t> ta </a:t>
            </a:r>
          </a:p>
        </p:txBody>
      </p:sp>
      <p:pic>
        <p:nvPicPr>
          <p:cNvPr id="9" name="Picture 3" descr="Flwr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" y="6203074"/>
            <a:ext cx="799114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4355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37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4535</TotalTime>
  <Words>2043</Words>
  <Application>Microsoft Office PowerPoint</Application>
  <PresentationFormat>On-screen Show (4:3)</PresentationFormat>
  <Paragraphs>242</Paragraphs>
  <Slides>40</Slides>
  <Notes>4</Notes>
  <HiddenSlides>0</HiddenSlides>
  <MMClips>10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Office Theme</vt:lpstr>
      <vt:lpstr>Ocean</vt:lpstr>
      <vt:lpstr>1_Ocean</vt:lpstr>
      <vt:lpstr>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Toàn Quân và dân ta đã chuẩn bị cho chiến dịch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Diễn biến các trận đánh Đợt 1: ngày 13-3-1954, ta nổ súng mở màn chiến dịch</vt:lpstr>
      <vt:lpstr>Diễn biễn các trận đánh Đợt 2: ngày 30-3-1954, ta tổng công kích là thứ hai</vt:lpstr>
      <vt:lpstr>Diễn biến các trận đánh Đợt 3: ngày 1-5-1954, ta mở đợt tấn công đánh chiếm các cứ điểm còn lại</vt:lpstr>
      <vt:lpstr>17 giờ 30 phút ngày 7-5-1954, Điện Biên Phủ được hoàn toàn giải phóng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CÙNG BẠN</vt:lpstr>
      <vt:lpstr>PowerPoint Presentation</vt:lpstr>
      <vt:lpstr>PowerPoint Presentation</vt:lpstr>
      <vt:lpstr>BÀI HỌC ĐẾN ĐÂY LÀ KẾT THÚC  XIN CẢM ƠN CÁC THẦY CÔ GIÁO VÀ CÁC EM HỌC SINH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326</cp:revision>
  <cp:lastPrinted>2019-01-16T07:35:28Z</cp:lastPrinted>
  <dcterms:created xsi:type="dcterms:W3CDTF">2014-10-17T14:38:40Z</dcterms:created>
  <dcterms:modified xsi:type="dcterms:W3CDTF">2020-01-17T08:15:42Z</dcterms:modified>
</cp:coreProperties>
</file>