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avi" ContentType="video/avi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</p:sldMasterIdLst>
  <p:notesMasterIdLst>
    <p:notesMasterId r:id="rId45"/>
  </p:notesMasterIdLst>
  <p:sldIdLst>
    <p:sldId id="316" r:id="rId5"/>
    <p:sldId id="317" r:id="rId6"/>
    <p:sldId id="318" r:id="rId7"/>
    <p:sldId id="260" r:id="rId8"/>
    <p:sldId id="303" r:id="rId9"/>
    <p:sldId id="320" r:id="rId10"/>
    <p:sldId id="262" r:id="rId11"/>
    <p:sldId id="264" r:id="rId12"/>
    <p:sldId id="293" r:id="rId13"/>
    <p:sldId id="322" r:id="rId14"/>
    <p:sldId id="292" r:id="rId15"/>
    <p:sldId id="266" r:id="rId16"/>
    <p:sldId id="261" r:id="rId17"/>
    <p:sldId id="265" r:id="rId18"/>
    <p:sldId id="268" r:id="rId19"/>
    <p:sldId id="267" r:id="rId20"/>
    <p:sldId id="269" r:id="rId21"/>
    <p:sldId id="308" r:id="rId22"/>
    <p:sldId id="271" r:id="rId23"/>
    <p:sldId id="294" r:id="rId24"/>
    <p:sldId id="313" r:id="rId25"/>
    <p:sldId id="272" r:id="rId26"/>
    <p:sldId id="319" r:id="rId27"/>
    <p:sldId id="321" r:id="rId28"/>
    <p:sldId id="274" r:id="rId29"/>
    <p:sldId id="310" r:id="rId30"/>
    <p:sldId id="311" r:id="rId31"/>
    <p:sldId id="304" r:id="rId32"/>
    <p:sldId id="305" r:id="rId33"/>
    <p:sldId id="306" r:id="rId34"/>
    <p:sldId id="307" r:id="rId35"/>
    <p:sldId id="295" r:id="rId36"/>
    <p:sldId id="296" r:id="rId37"/>
    <p:sldId id="282" r:id="rId38"/>
    <p:sldId id="283" r:id="rId39"/>
    <p:sldId id="291" r:id="rId40"/>
    <p:sldId id="315" r:id="rId41"/>
    <p:sldId id="284" r:id="rId42"/>
    <p:sldId id="302" r:id="rId43"/>
    <p:sldId id="309" r:id="rId44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CC"/>
    <a:srgbClr val="008000"/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073" autoAdjust="0"/>
  </p:normalViewPr>
  <p:slideViewPr>
    <p:cSldViewPr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7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6B07A-92A4-4FD8-A577-A75CB493244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4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706B-CFD0-47C8-9663-D3C6AAB6C7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9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7A7E-2C3F-4921-9214-D2146664B0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9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2C9D2-2DBE-4CA3-B9E0-89A8ED15EE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143-90DA-49DB-A198-6A59EF43149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9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ED23-1AC2-4260-9D7E-191A07DCD55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3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6BC2-A570-4BBF-A72C-AE6A31F974F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C248-4D83-4AD9-A512-7FF0B9C8ED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70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2155-BA67-47F8-B7D2-DA7E75E1439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7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DE84-FD70-490C-8737-27CB5A274D0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5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B5CC-57FA-45F2-983A-D01F50EB391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9CC7-F9F8-4005-9906-8975405D066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79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6B07A-92A4-4FD8-A577-A75CB493244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01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706B-CFD0-47C8-9663-D3C6AAB6C7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7A7E-2C3F-4921-9214-D2146664B0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19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2C9D2-2DBE-4CA3-B9E0-89A8ED15EE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53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143-90DA-49DB-A198-6A59EF43149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1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8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ED23-1AC2-4260-9D7E-191A07DCD55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0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6BC2-A570-4BBF-A72C-AE6A31F974F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C248-4D83-4AD9-A512-7FF0B9C8ED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6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2155-BA67-47F8-B7D2-DA7E75E1439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05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DE84-FD70-490C-8737-27CB5A274D0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89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B5CC-57FA-45F2-983A-D01F50EB391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6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9CC7-F9F8-4005-9906-8975405D066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33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14E34-5E82-4C02-9DCE-1637E76BDA0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662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A036D-54EE-4521-8631-85E40B9A6ED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247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3E649-78D7-490B-80C5-8CEB1F3323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178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E1FC-F0BC-434A-AB87-2A2C62884F9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71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172D3-1AD6-4D13-862C-D14C08C8106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866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36F03-F6F6-48B7-BB45-DF5FACC797F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2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8C82E-835C-4C01-A615-AAEB2953295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6884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799C7-A826-4982-99D0-522F8B20187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154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AF8B3-AB51-43CE-BED8-85CF29D1B9A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452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16215-1228-45B8-B8FF-FF44DE2601D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74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AD2EE-A01B-4372-AA12-1AA106197DD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93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20F93-D96A-4F55-8EB3-18260762913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9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B74F0-FE25-4C27-8251-6FD2FFC14014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411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B74F0-FE25-4C27-8251-6FD2FFC14014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96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D9FF0-9B4F-4E8C-94E2-29FD84CAA27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4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ietnam.vnanet.vn/VNP_Upload/News/2006-5/3/ChthangDBP-10LL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D:\HDH%20GVDG\CHIEN%20THANG%20DIEN%20BIEN%20PHU\chuan%20bi%20chien%20dau.flv" TargetMode="External"/><Relationship Id="rId1" Type="http://schemas.microsoft.com/office/2007/relationships/media" Target="file:///D:\HDH%20GVDG\CHIEN%20THANG%20DIEN%20BIEN%20PHU\chuan%20bi%20chien%20dau.flv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video" Target="file:///D:\HDH%20GVDG\dot%201.flv" TargetMode="External"/><Relationship Id="rId1" Type="http://schemas.microsoft.com/office/2007/relationships/media" Target="file:///D:\HDH%20GVDG\dot%201.flv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video" Target="file:///D:\HDH%20GVDG\dot%202.flv" TargetMode="External"/><Relationship Id="rId16" Type="http://schemas.openxmlformats.org/officeDocument/2006/relationships/image" Target="../media/image60.png"/><Relationship Id="rId1" Type="http://schemas.microsoft.com/office/2007/relationships/media" Target="file:///D:\HDH%20GVDG\dot%202.flv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66.png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17" Type="http://schemas.openxmlformats.org/officeDocument/2006/relationships/image" Target="../media/image62.png"/><Relationship Id="rId2" Type="http://schemas.openxmlformats.org/officeDocument/2006/relationships/video" Target="file:///D:\HDH%20GVDG\dot%203.flv" TargetMode="Externa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file:///D:\HDH%20GVDG\dot%203.flv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D:\HDH%20GVDG\Chien%20Thang%20Dien%20Bien%20-%20Top%20Ca%20%5bNCT%2027633865489954581250%5d.mp3" TargetMode="External"/><Relationship Id="rId1" Type="http://schemas.microsoft.com/office/2007/relationships/media" Target="file:///D:\HDH%20GVDG\Chien%20Thang%20Dien%20Bien%20-%20Top%20Ca%20%5bNCT%2027633865489954581250%5d.mp3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9.png"/><Relationship Id="rId5" Type="http://schemas.openxmlformats.org/officeDocument/2006/relationships/image" Target="../media/image79.gif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733800"/>
            <a:ext cx="723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6" name="AutoShape 1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37" name="AutoShape 17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38" name="AutoShape 18"/>
          <p:cNvSpPr>
            <a:spLocks noChangeArrowheads="1"/>
          </p:cNvSpPr>
          <p:nvPr/>
        </p:nvSpPr>
        <p:spPr bwMode="auto">
          <a:xfrm>
            <a:off x="2057400" y="10668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3048000" y="533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>
            <a:off x="3810000" y="1066800"/>
            <a:ext cx="4572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1" name="AutoShape 21"/>
          <p:cNvSpPr>
            <a:spLocks noChangeArrowheads="1"/>
          </p:cNvSpPr>
          <p:nvPr/>
        </p:nvSpPr>
        <p:spPr bwMode="auto">
          <a:xfrm>
            <a:off x="4648200" y="381000"/>
            <a:ext cx="403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2" name="AutoShape 22"/>
          <p:cNvSpPr>
            <a:spLocks noChangeArrowheads="1"/>
          </p:cNvSpPr>
          <p:nvPr/>
        </p:nvSpPr>
        <p:spPr bwMode="auto">
          <a:xfrm>
            <a:off x="5638800" y="228600"/>
            <a:ext cx="366713" cy="30480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3" name="AutoShape 23"/>
          <p:cNvSpPr>
            <a:spLocks noChangeArrowheads="1"/>
          </p:cNvSpPr>
          <p:nvPr/>
        </p:nvSpPr>
        <p:spPr bwMode="auto">
          <a:xfrm>
            <a:off x="6172200" y="1066800"/>
            <a:ext cx="5080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4" name="AutoShape 24"/>
          <p:cNvSpPr>
            <a:spLocks noChangeArrowheads="1"/>
          </p:cNvSpPr>
          <p:nvPr/>
        </p:nvSpPr>
        <p:spPr bwMode="auto">
          <a:xfrm>
            <a:off x="8077200" y="381000"/>
            <a:ext cx="381000" cy="5334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5" name="AutoShape 25"/>
          <p:cNvSpPr>
            <a:spLocks noChangeArrowheads="1"/>
          </p:cNvSpPr>
          <p:nvPr/>
        </p:nvSpPr>
        <p:spPr bwMode="auto">
          <a:xfrm>
            <a:off x="7772400" y="3962400"/>
            <a:ext cx="417513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6" name="AutoShape 26"/>
          <p:cNvSpPr>
            <a:spLocks noChangeArrowheads="1"/>
          </p:cNvSpPr>
          <p:nvPr/>
        </p:nvSpPr>
        <p:spPr bwMode="auto">
          <a:xfrm>
            <a:off x="7467600" y="4876800"/>
            <a:ext cx="276225" cy="304800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7" name="AutoShape 27"/>
          <p:cNvSpPr>
            <a:spLocks noChangeArrowheads="1"/>
          </p:cNvSpPr>
          <p:nvPr/>
        </p:nvSpPr>
        <p:spPr bwMode="auto">
          <a:xfrm>
            <a:off x="6553200" y="6019800"/>
            <a:ext cx="3413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8" name="AutoShape 28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9" name="AutoShape 29"/>
          <p:cNvSpPr>
            <a:spLocks noChangeArrowheads="1"/>
          </p:cNvSpPr>
          <p:nvPr/>
        </p:nvSpPr>
        <p:spPr bwMode="auto">
          <a:xfrm>
            <a:off x="7696200" y="59436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50" name="AutoShape 30"/>
          <p:cNvSpPr>
            <a:spLocks noChangeArrowheads="1"/>
          </p:cNvSpPr>
          <p:nvPr/>
        </p:nvSpPr>
        <p:spPr bwMode="auto">
          <a:xfrm>
            <a:off x="5638800" y="61722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51" name="AutoShape 31"/>
          <p:cNvSpPr>
            <a:spLocks noChangeArrowheads="1"/>
          </p:cNvSpPr>
          <p:nvPr/>
        </p:nvSpPr>
        <p:spPr bwMode="auto">
          <a:xfrm>
            <a:off x="3429000" y="6096000"/>
            <a:ext cx="366713" cy="3238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52" name="AutoShape 32"/>
          <p:cNvSpPr>
            <a:spLocks noChangeArrowheads="1"/>
          </p:cNvSpPr>
          <p:nvPr/>
        </p:nvSpPr>
        <p:spPr bwMode="auto">
          <a:xfrm>
            <a:off x="2514600" y="5410200"/>
            <a:ext cx="228600" cy="3810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53" name="AutoShape 3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1049" name="WordArt 37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5651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LỊCH SỬ LỚP 5</a:t>
            </a:r>
          </a:p>
        </p:txBody>
      </p:sp>
      <p:graphicFrame>
        <p:nvGraphicFramePr>
          <p:cNvPr id="1026" name="Object 18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786063"/>
          <a:ext cx="11430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Clip" r:id="rId6" imgW="1060704" imgH="1335024" progId="MS_ClipArt_Gallery.2">
                  <p:embed/>
                </p:oleObj>
              </mc:Choice>
              <mc:Fallback>
                <p:oleObj name="Clip" r:id="rId6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86063"/>
                        <a:ext cx="114300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WordArt 5"/>
          <p:cNvSpPr>
            <a:spLocks noChangeArrowheads="1" noChangeShapeType="1" noTextEdit="1"/>
          </p:cNvSpPr>
          <p:nvPr/>
        </p:nvSpPr>
        <p:spPr bwMode="auto">
          <a:xfrm>
            <a:off x="182563" y="76200"/>
            <a:ext cx="8686800" cy="1219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DỰGIỜ, THĂM LỚP</a:t>
            </a:r>
          </a:p>
        </p:txBody>
      </p:sp>
      <p:sp>
        <p:nvSpPr>
          <p:cNvPr id="2079" name="WordArt 4"/>
          <p:cNvSpPr>
            <a:spLocks noChangeArrowheads="1" noChangeShapeType="1" noTextEdit="1"/>
          </p:cNvSpPr>
          <p:nvPr/>
        </p:nvSpPr>
        <p:spPr bwMode="auto">
          <a:xfrm>
            <a:off x="838200" y="52578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2D2D8A"/>
                </a:solidFill>
                <a:latin typeface="HP001 4 hàng" pitchFamily="34" charset="-93"/>
                <a:cs typeface="Times New Roman"/>
              </a:rPr>
              <a:t>Giáo viên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HD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2D2D8A"/>
                </a:solidFill>
                <a:latin typeface="HP001 4 hàng" pitchFamily="34" charset="-93"/>
                <a:cs typeface="Times New Roman"/>
              </a:rPr>
              <a:t>: NguyễnThị Ngọc Thủy</a:t>
            </a:r>
          </a:p>
        </p:txBody>
      </p:sp>
      <p:sp>
        <p:nvSpPr>
          <p:cNvPr id="2080" name="WordArt 37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9248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0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Chiến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thắng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lịch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sử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Điện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Biên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Phủ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i="1" dirty="0" smtClean="0">
                <a:solidFill>
                  <a:schemeClr val="tx2"/>
                </a:solidFill>
              </a:rPr>
              <a:t> </a:t>
            </a:r>
            <a:endParaRPr lang="vi-VN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97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37" grpId="0" animBg="1"/>
      <p:bldP spid="312339" grpId="0" animBg="1"/>
      <p:bldP spid="312340" grpId="0" animBg="1"/>
      <p:bldP spid="312342" grpId="0" animBg="1"/>
      <p:bldP spid="312343" grpId="0" animBg="1"/>
      <p:bldP spid="312345" grpId="0" animBg="1"/>
      <p:bldP spid="312346" grpId="0" animBg="1"/>
      <p:bldP spid="312347" grpId="0" animBg="1"/>
      <p:bldP spid="312350" grpId="0" animBg="1"/>
      <p:bldP spid="312351" grpId="0" animBg="1"/>
      <p:bldP spid="312353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8" y="56449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26467" y="208553"/>
            <a:ext cx="7991146" cy="4042365"/>
          </a:xfrm>
          <a:prstGeom prst="wedgeRoundRectCallout">
            <a:avLst>
              <a:gd name="adj1" fmla="val -56582"/>
              <a:gd name="adj2" fmla="val 32951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SGK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chú thích trang 40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4000" dirty="0"/>
              <a:t>Em hiểu như thế nào</a:t>
            </a:r>
            <a:r>
              <a:rPr lang="pt-BR" sz="4000" i="1" dirty="0"/>
              <a:t> </a:t>
            </a:r>
            <a:r>
              <a:rPr lang="pt-BR" sz="4000" dirty="0"/>
              <a:t>là 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4000" dirty="0" smtClean="0"/>
              <a:t>Em </a:t>
            </a:r>
            <a:r>
              <a:rPr lang="pt-BR" sz="4000" dirty="0"/>
              <a:t>hiểu như thế nào</a:t>
            </a:r>
            <a:r>
              <a:rPr lang="pt-BR" sz="4000" i="1" dirty="0"/>
              <a:t> </a:t>
            </a:r>
            <a:r>
              <a:rPr lang="pt-BR" sz="4000" dirty="0"/>
              <a:t>là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118631"/>
              </p:ext>
            </p:extLst>
          </p:nvPr>
        </p:nvGraphicFramePr>
        <p:xfrm>
          <a:off x="-609600" y="2969878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969878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4" y="1926242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7" y="208553"/>
            <a:ext cx="914400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/>
              <a:t>+ </a:t>
            </a:r>
            <a:r>
              <a:rPr lang="en-US" sz="4800" b="1" dirty="0" err="1"/>
              <a:t>Tập</a:t>
            </a:r>
            <a:r>
              <a:rPr lang="en-US" sz="4800" b="1" dirty="0"/>
              <a:t> </a:t>
            </a:r>
            <a:r>
              <a:rPr lang="en-US" sz="4800" b="1" dirty="0" err="1"/>
              <a:t>đoàn</a:t>
            </a:r>
            <a:r>
              <a:rPr lang="en-US" sz="4800" b="1" dirty="0"/>
              <a:t>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: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nhiều</a:t>
            </a:r>
            <a:r>
              <a:rPr lang="en-US" sz="4800" b="1" dirty="0"/>
              <a:t>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( </a:t>
            </a:r>
            <a:r>
              <a:rPr lang="en-US" sz="4800" b="1" dirty="0" err="1"/>
              <a:t>vị</a:t>
            </a:r>
            <a:r>
              <a:rPr lang="en-US" sz="4800" b="1" dirty="0"/>
              <a:t> </a:t>
            </a:r>
            <a:r>
              <a:rPr lang="en-US" sz="4800" b="1" dirty="0" err="1"/>
              <a:t>trí</a:t>
            </a:r>
            <a:r>
              <a:rPr lang="en-US" sz="4800" b="1" dirty="0"/>
              <a:t> </a:t>
            </a:r>
            <a:r>
              <a:rPr lang="en-US" sz="4800" b="1" dirty="0" err="1"/>
              <a:t>phòng</a:t>
            </a:r>
            <a:r>
              <a:rPr lang="en-US" sz="4800" b="1" dirty="0"/>
              <a:t> </a:t>
            </a:r>
            <a:r>
              <a:rPr lang="en-US" sz="4800" b="1" dirty="0" err="1"/>
              <a:t>thủ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công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vững</a:t>
            </a:r>
            <a:r>
              <a:rPr lang="en-US" sz="4800" b="1" dirty="0"/>
              <a:t> </a:t>
            </a:r>
            <a:r>
              <a:rPr lang="en-US" sz="4800" b="1" dirty="0" err="1"/>
              <a:t>chắc</a:t>
            </a:r>
            <a:r>
              <a:rPr lang="en-US" sz="4800" b="1" dirty="0"/>
              <a:t> ) </a:t>
            </a:r>
            <a:r>
              <a:rPr lang="en-US" sz="4800" b="1" dirty="0" err="1"/>
              <a:t>hợp</a:t>
            </a:r>
            <a:r>
              <a:rPr lang="en-US" sz="4800" b="1" dirty="0"/>
              <a:t> </a:t>
            </a:r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r>
              <a:rPr lang="en-US" sz="4800" b="1" dirty="0"/>
              <a:t> </a:t>
            </a:r>
            <a:r>
              <a:rPr lang="en-US" sz="4800" b="1" dirty="0" err="1"/>
              <a:t>thống</a:t>
            </a:r>
            <a:r>
              <a:rPr lang="en-US" sz="4800" b="1" dirty="0"/>
              <a:t> </a:t>
            </a:r>
            <a:r>
              <a:rPr lang="en-US" sz="4800" b="1" dirty="0" err="1"/>
              <a:t>phòng</a:t>
            </a:r>
            <a:r>
              <a:rPr lang="en-US" sz="4800" b="1" dirty="0"/>
              <a:t> </a:t>
            </a:r>
            <a:r>
              <a:rPr lang="en-US" sz="4800" b="1" dirty="0" err="1"/>
              <a:t>thủ</a:t>
            </a:r>
            <a:r>
              <a:rPr lang="en-US" sz="4800" b="1" dirty="0"/>
              <a:t> </a:t>
            </a:r>
            <a:r>
              <a:rPr lang="en-US" sz="4800" b="1" dirty="0" err="1"/>
              <a:t>kiên</a:t>
            </a:r>
            <a:r>
              <a:rPr lang="en-US" sz="4800" b="1" dirty="0"/>
              <a:t> </a:t>
            </a:r>
            <a:r>
              <a:rPr lang="en-US" sz="4800" b="1" dirty="0" err="1"/>
              <a:t>cố</a:t>
            </a:r>
            <a:r>
              <a:rPr lang="en-US" sz="4800" b="1" dirty="0"/>
              <a:t> ( </a:t>
            </a:r>
            <a:r>
              <a:rPr lang="en-US" sz="4800" b="1" dirty="0" err="1"/>
              <a:t>tại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 </a:t>
            </a:r>
            <a:r>
              <a:rPr lang="en-US" sz="4800" b="1" dirty="0" err="1"/>
              <a:t>Biên</a:t>
            </a:r>
            <a:r>
              <a:rPr lang="en-US" sz="4800" b="1" dirty="0"/>
              <a:t> </a:t>
            </a:r>
            <a:r>
              <a:rPr lang="en-US" sz="4800" b="1" dirty="0" err="1"/>
              <a:t>Phủ</a:t>
            </a:r>
            <a:r>
              <a:rPr lang="en-US" sz="4800" b="1" dirty="0"/>
              <a:t> </a:t>
            </a:r>
            <a:r>
              <a:rPr lang="en-US" sz="4800" b="1" dirty="0" err="1"/>
              <a:t>địch</a:t>
            </a:r>
            <a:r>
              <a:rPr lang="en-US" sz="4800" b="1" dirty="0"/>
              <a:t> </a:t>
            </a:r>
            <a:r>
              <a:rPr lang="en-US" sz="4800" b="1" dirty="0" err="1"/>
              <a:t>xây</a:t>
            </a:r>
            <a:r>
              <a:rPr lang="en-US" sz="4800" b="1" dirty="0"/>
              <a:t> 49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</a:t>
            </a:r>
            <a:r>
              <a:rPr lang="en-US" sz="4800" b="1" dirty="0" smtClean="0"/>
              <a:t>).</a:t>
            </a:r>
            <a:endParaRPr lang="vi-VN" sz="4800" b="1" dirty="0"/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2" y="517389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33239" y="4943058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4001892"/>
            <a:ext cx="9168539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33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1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751"/>
            <a:ext cx="9143999" cy="68015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376"/>
            <a:ext cx="9144000" cy="7162800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9137" y="4500211"/>
            <a:ext cx="910589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ngự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49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32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3447" y="5842187"/>
            <a:ext cx="9144000" cy="83820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Mời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clip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4765" y="1534837"/>
            <a:ext cx="790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8" y="2612056"/>
            <a:ext cx="3058357" cy="42459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75" y="2612055"/>
            <a:ext cx="2766848" cy="40935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7" y="2795578"/>
            <a:ext cx="3119191" cy="40624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4" y="18654"/>
            <a:ext cx="9144000" cy="68133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7222" y="383032"/>
            <a:ext cx="8468067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3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569634" y="2455835"/>
            <a:ext cx="349010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/>
              <a:t>  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CÁ NHÂN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 dirty="0" err="1" smtClean="0">
                <a:latin typeface="Arial "/>
              </a:rPr>
              <a:t>Đọc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thầm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đoạn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đầu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trang</a:t>
            </a:r>
            <a:r>
              <a:rPr lang="en-US" sz="2400" b="1" dirty="0" smtClean="0">
                <a:latin typeface="Arial "/>
              </a:rPr>
              <a:t> 37 </a:t>
            </a:r>
            <a:r>
              <a:rPr lang="en-US" sz="2400" b="1" dirty="0" err="1" smtClean="0">
                <a:latin typeface="Arial "/>
              </a:rPr>
              <a:t>và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quan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sát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hình</a:t>
            </a:r>
            <a:r>
              <a:rPr lang="en-US" sz="2400" b="1" dirty="0" smtClean="0">
                <a:latin typeface="Arial "/>
              </a:rPr>
              <a:t> 1 </a:t>
            </a:r>
            <a:r>
              <a:rPr lang="en-US" sz="2400" b="1" dirty="0" err="1" smtClean="0">
                <a:latin typeface="Arial "/>
              </a:rPr>
              <a:t>trang</a:t>
            </a:r>
            <a:r>
              <a:rPr lang="en-US" sz="2400" b="1" dirty="0" smtClean="0">
                <a:latin typeface="Arial "/>
              </a:rPr>
              <a:t> 38 ở </a:t>
            </a:r>
            <a:r>
              <a:rPr lang="en-US" sz="2400" b="1" dirty="0" err="1" smtClean="0">
                <a:latin typeface="Arial "/>
              </a:rPr>
              <a:t>sách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giáo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khoa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để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trả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lời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câu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hỏi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sau</a:t>
            </a:r>
            <a:r>
              <a:rPr lang="en-US" sz="2400" b="1" dirty="0" smtClean="0">
                <a:latin typeface="Arial "/>
              </a:rPr>
              <a:t>:( 1 </a:t>
            </a:r>
            <a:r>
              <a:rPr lang="en-US" sz="2400" b="1" dirty="0" err="1" smtClean="0">
                <a:latin typeface="Arial "/>
              </a:rPr>
              <a:t>phút</a:t>
            </a:r>
            <a:r>
              <a:rPr lang="en-US" sz="2400" b="1" dirty="0" smtClean="0">
                <a:latin typeface="Arial "/>
              </a:rPr>
              <a:t>)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487973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52241" y="5052386"/>
            <a:ext cx="35170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Mùa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đông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1953,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tại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chiến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khu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Việt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Bắc,Trung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ương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Đảng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Bác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Hồ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gì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  <a:endParaRPr lang="en-US" sz="24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15" y="2971800"/>
            <a:ext cx="5427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Mùa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đông 1953 , tại chiến khu Việt Bắc ,</a:t>
            </a:r>
          </a:p>
          <a:p>
            <a:pPr marL="91440" algn="just"/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Trung ương Đảng và Bác Hồ đã họp và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nêu</a:t>
            </a:r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quyết</a:t>
            </a:r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tâm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giành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thắng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lợi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Điện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Biên Phủ để kết thúc kháng chiến.</a:t>
            </a:r>
            <a:endParaRPr lang="en-US" sz="24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15" y="1046801"/>
            <a:ext cx="888124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1062283"/>
            <a:ext cx="5583311" cy="40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5184703"/>
            <a:ext cx="5583311" cy="1600200"/>
          </a:xfrm>
          <a:prstGeom prst="snip2DiagRect">
            <a:avLst>
              <a:gd name="adj1" fmla="val 50000"/>
              <a:gd name="adj2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họp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362200" y="4191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-17585" y="3886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Pham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237599" y="3856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778283" y="4526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791200" y="4776809"/>
            <a:ext cx="3342249" cy="1981200"/>
          </a:xfrm>
          <a:prstGeom prst="snip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Tổng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tư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lệnh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)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cho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endParaRPr lang="en-US" sz="2000" b="1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Võ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4" name="Picture 1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295400"/>
            <a:ext cx="3262532" cy="343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35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5971381"/>
            <a:ext cx="90678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Mời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xem</a:t>
            </a:r>
            <a:r>
              <a:rPr lang="en-US" sz="2800" b="1" dirty="0" smtClean="0">
                <a:solidFill>
                  <a:schemeClr val="tx1"/>
                </a:solidFill>
              </a:rPr>
              <a:t> clip </a:t>
            </a:r>
            <a:r>
              <a:rPr lang="en-US" sz="2800" b="1" dirty="0" err="1" smtClean="0">
                <a:solidFill>
                  <a:schemeClr val="tx1"/>
                </a:solidFill>
              </a:rPr>
              <a:t>Bộ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Chính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trị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thông</a:t>
            </a:r>
            <a:r>
              <a:rPr lang="en-US" sz="2800" b="1" dirty="0" smtClean="0">
                <a:solidFill>
                  <a:schemeClr val="tx1"/>
                </a:solidFill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</a:rPr>
              <a:t>phương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mở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chiến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dịch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Phủ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98" y="116661"/>
            <a:ext cx="9035902" cy="52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" y="-28136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681" y="2508313"/>
            <a:ext cx="847944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( 3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171" y="1600200"/>
            <a:ext cx="86897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35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1540" y="315915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5758" y="1783544"/>
            <a:ext cx="847944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dịch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2788484" y="2331485"/>
            <a:ext cx="1594904" cy="430037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383388" y="2351350"/>
            <a:ext cx="1941212" cy="444149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33058" y="2791368"/>
            <a:ext cx="1929555" cy="461665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/>
              <a:t>S</a:t>
            </a:r>
            <a:r>
              <a:rPr lang="en-US" sz="2400" b="1" dirty="0" err="1">
                <a:latin typeface="Arial" charset="0"/>
              </a:rPr>
              <a:t>ức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người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19471" y="2840085"/>
            <a:ext cx="2582827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/>
              <a:t>S</a:t>
            </a:r>
            <a:r>
              <a:rPr lang="en-US" sz="2400" b="1" dirty="0" err="1">
                <a:latin typeface="Arial" charset="0"/>
              </a:rPr>
              <a:t>ức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của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39798" y="3992614"/>
            <a:ext cx="4684166" cy="1899264"/>
          </a:xfrm>
          <a:prstGeom prst="wedgeRoundRectCallout">
            <a:avLst>
              <a:gd name="adj1" fmla="val 1389"/>
              <a:gd name="adj2" fmla="val 88442"/>
              <a:gd name="adj3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Hơn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nửa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triệu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chiến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sỹ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từ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các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mặt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trận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hành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quân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về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Điện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Biên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Phủ</a:t>
            </a:r>
            <a:r>
              <a:rPr lang="en-US" sz="2000" b="1" dirty="0">
                <a:latin typeface="Arial" charset="0"/>
              </a:rPr>
              <a:t>.</a:t>
            </a:r>
          </a:p>
          <a:p>
            <a:pPr algn="l"/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Gần</a:t>
            </a:r>
            <a:r>
              <a:rPr lang="en-US" sz="2000" b="1" dirty="0">
                <a:latin typeface="Arial" charset="0"/>
              </a:rPr>
              <a:t> 3 </a:t>
            </a:r>
            <a:r>
              <a:rPr lang="en-US" sz="2000" b="1" dirty="0" err="1">
                <a:latin typeface="Arial" charset="0"/>
              </a:rPr>
              <a:t>vạn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người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từ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hậu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phương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tham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gia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vận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chuyển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hàng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hoá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cho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chiến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dịch</a:t>
            </a:r>
            <a:r>
              <a:rPr lang="en-US" sz="2000" b="1" dirty="0">
                <a:latin typeface="Arial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4888621" y="3767748"/>
            <a:ext cx="4325564" cy="2111952"/>
          </a:xfrm>
          <a:prstGeom prst="wedgeRoundRectCallout">
            <a:avLst>
              <a:gd name="adj1" fmla="val 7322"/>
              <a:gd name="adj2" fmla="val 73552"/>
              <a:gd name="adj3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lương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phẩm,quần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men,…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55802" y="6117873"/>
            <a:ext cx="8291802" cy="584775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32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615" y="907960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1143000" y="4953000"/>
            <a:ext cx="7088266" cy="400110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Hình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:2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Đoàn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thồ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phục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vụ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chiến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dịch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Biên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Phủ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685800"/>
            <a:ext cx="7005850" cy="426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52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6669" y="5734082"/>
            <a:ext cx="800099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thồ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xét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ền PP-Viền hoa v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809" y="-685800"/>
            <a:ext cx="10499912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7"/>
          <p:cNvSpPr>
            <a:spLocks noGrp="1" noChangeArrowheads="1" noChangeShapeType="1" noTextEdit="1"/>
          </p:cNvSpPr>
          <p:nvPr/>
        </p:nvSpPr>
        <p:spPr bwMode="auto">
          <a:xfrm>
            <a:off x="3048000" y="2590800"/>
            <a:ext cx="2590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vi-VN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-60512" y="145176"/>
            <a:ext cx="10179424" cy="971550"/>
          </a:xfrm>
          <a:prstGeom prst="cloudCallout">
            <a:avLst>
              <a:gd name="adj1" fmla="val -48856"/>
              <a:gd name="adj2" fmla="val 106042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b="1" i="1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Tiêu</a:t>
            </a:r>
            <a:r>
              <a:rPr lang="en-US" sz="2800" b="1" i="1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chí</a:t>
            </a:r>
            <a:r>
              <a:rPr lang="en-US" sz="2800" b="1" i="1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bình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chọn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nhóm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cá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nhân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tích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cực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. </a:t>
            </a:r>
            <a:endParaRPr lang="vi-VN" sz="2800" b="1" i="1" dirty="0">
              <a:ln>
                <a:solidFill>
                  <a:srgbClr val="FF0000"/>
                </a:solidFill>
              </a:ln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-60512" y="1435973"/>
            <a:ext cx="3904788" cy="5422027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Tiêu </a:t>
            </a:r>
            <a:r>
              <a:rPr lang="vi-VN" sz="2800" b="1" dirty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chí bình chọn nhóm </a:t>
            </a:r>
            <a:r>
              <a:rPr lang="vi-VN" sz="28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học tích cực.</a:t>
            </a:r>
            <a:endParaRPr lang="vi-VN" sz="2800" b="1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endParaRPr lang="vi-VN" sz="28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Hoàn thành hoạt động đúng yêu cầu, nhanh nhất.</a:t>
            </a:r>
          </a:p>
          <a:p>
            <a:pPr algn="ctr">
              <a:defRPr/>
            </a:pPr>
            <a:endParaRPr lang="vi-VN" sz="28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Trong nhóm có nhiều bạn tích cực nhất </a:t>
            </a:r>
            <a:r>
              <a:rPr lang="vi-VN" sz="3600" dirty="0"/>
              <a:t/>
            </a:r>
            <a:br>
              <a:rPr lang="vi-VN" sz="3600" dirty="0"/>
            </a:br>
            <a:endParaRPr lang="vi-VN" sz="3200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3962400" y="1314370"/>
            <a:ext cx="5315847" cy="5562600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2800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Tiêu chí bình chọn bạn</a:t>
            </a:r>
          </a:p>
          <a:p>
            <a:pPr algn="ctr">
              <a:defRPr/>
            </a:pPr>
            <a:r>
              <a:rPr lang="vi-VN" sz="2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học </a:t>
            </a:r>
            <a:r>
              <a:rPr lang="vi-VN" sz="2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tích cực.</a:t>
            </a:r>
            <a:endParaRPr lang="vi-VN" sz="240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endParaRPr lang="vi-VN" sz="2800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Bạn tích cực phát biểu xây dựng bài.</a:t>
            </a:r>
          </a:p>
          <a:p>
            <a:pPr algn="ctr">
              <a:defRPr/>
            </a:pPr>
            <a:endParaRPr lang="vi-VN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FontTx/>
              <a:buChar char="-"/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 thảo luận trong nhóm sôi nổi, nhanh nhẹn.</a:t>
            </a:r>
          </a:p>
          <a:p>
            <a:pPr algn="ctr">
              <a:buFontTx/>
              <a:buChar char="-"/>
              <a:defRPr/>
            </a:pPr>
            <a:endParaRPr lang="vi-VN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FontTx/>
              <a:buChar char="-"/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Bạn có tiến bộ hơn tiết học trước.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vi-VN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351" y="114041"/>
            <a:ext cx="8684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Thứ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err="1" smtClean="0">
                <a:latin typeface="HP001 4 hàng" panose="020B0603050302020204" pitchFamily="34" charset="-93"/>
                <a:cs typeface="Arial" charset="0"/>
              </a:rPr>
              <a:t>năm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, </a:t>
            </a:r>
            <a:r>
              <a:rPr lang="en-US" sz="3600" b="1" i="1" dirty="0" err="1" smtClean="0">
                <a:latin typeface="HP001 4 hàng" panose="020B0603050302020204" pitchFamily="34" charset="-93"/>
                <a:cs typeface="Arial" charset="0"/>
              </a:rPr>
              <a:t>ngày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 17  </a:t>
            </a: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tháng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01 </a:t>
            </a: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năm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2019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/>
            </a:r>
            <a:br>
              <a:rPr lang="en-US" sz="3600" b="1" i="1" dirty="0">
                <a:latin typeface="HP001 4 hàng" panose="020B0603050302020204" pitchFamily="34" charset="-93"/>
                <a:cs typeface="Arial" charset="0"/>
              </a:rPr>
            </a:br>
            <a:r>
              <a:rPr lang="en-US" sz="3600" b="1" u="sng" dirty="0" err="1" smtClean="0">
                <a:latin typeface="HP001 4 hàng" panose="020B0603050302020204" pitchFamily="34" charset="-93"/>
                <a:cs typeface="Arial" charset="0"/>
              </a:rPr>
              <a:t>Lịch</a:t>
            </a:r>
            <a:r>
              <a:rPr lang="en-US" sz="3600" b="1" u="sng" dirty="0" smtClean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u="sng" dirty="0" err="1" smtClean="0">
                <a:latin typeface="HP001 4 hàng" panose="020B0603050302020204" pitchFamily="34" charset="-93"/>
                <a:cs typeface="Arial" charset="0"/>
              </a:rPr>
              <a:t>sử</a:t>
            </a:r>
            <a:endParaRPr lang="en-US" sz="3600" b="1" u="sng" dirty="0">
              <a:latin typeface="HP001 4 hàng" panose="020B0603050302020204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21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xe dap t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0605"/>
            <a:ext cx="9144000" cy="6044995"/>
          </a:xfrm>
          <a:prstGeom prst="rect">
            <a:avLst/>
          </a:prstGeom>
        </p:spPr>
      </p:pic>
      <p:sp>
        <p:nvSpPr>
          <p:cNvPr id="41" name="Action Button: Forward or Next 40">
            <a:hlinkClick r:id="" action="ppaction://hlinkshowjump?jump=previousslide" highlightClick="1"/>
          </p:cNvPr>
          <p:cNvSpPr/>
          <p:nvPr/>
        </p:nvSpPr>
        <p:spPr>
          <a:xfrm>
            <a:off x="152400" y="6515100"/>
            <a:ext cx="381000" cy="190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37385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dịch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1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an bi chien dau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9067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533400"/>
          </a:xfrm>
          <a:solidFill>
            <a:srgbClr val="FF9900"/>
          </a:solidFill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320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143996" cy="396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0"/>
            <a:ext cx="4890247" cy="3352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7" y="3809999"/>
            <a:ext cx="4253750" cy="3291565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228602" y="6228460"/>
            <a:ext cx="9601197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7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7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400Km </a:t>
            </a:r>
            <a:endParaRPr lang="en-US" sz="27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3256423"/>
            <a:ext cx="8382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76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233383"/>
            <a:ext cx="46482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Quân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Pháp</a:t>
            </a:r>
            <a:endParaRPr lang="en-US" sz="2400" b="1" dirty="0" smtClean="0"/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Tổng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: 16.200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</a:p>
          <a:p>
            <a:pPr algn="just"/>
            <a:r>
              <a:rPr lang="en-US" sz="2400" dirty="0" smtClean="0"/>
              <a:t>( </a:t>
            </a:r>
            <a:r>
              <a:rPr lang="en-US" sz="2400" dirty="0" err="1" smtClean="0"/>
              <a:t>gồm</a:t>
            </a:r>
            <a:r>
              <a:rPr lang="en-US" sz="2400" dirty="0" smtClean="0"/>
              <a:t> </a:t>
            </a:r>
            <a:r>
              <a:rPr lang="en-US" sz="2400" dirty="0" err="1"/>
              <a:t>có</a:t>
            </a:r>
            <a:r>
              <a:rPr lang="en-US" sz="2400" dirty="0"/>
              <a:t> 12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, 7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3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pháo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1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1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M24, 1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tải</a:t>
            </a:r>
            <a:r>
              <a:rPr lang="en-US" sz="2400" dirty="0"/>
              <a:t> , 1 phi </a:t>
            </a:r>
            <a:r>
              <a:rPr lang="en-US" sz="2400" dirty="0" err="1"/>
              <a:t>đội</a:t>
            </a:r>
            <a:r>
              <a:rPr lang="en-US" sz="2400" dirty="0"/>
              <a:t> 12 </a:t>
            </a:r>
            <a:r>
              <a:rPr lang="en-US" sz="2400" dirty="0" err="1"/>
              <a:t>máy</a:t>
            </a:r>
            <a:r>
              <a:rPr lang="en-US" sz="2400" dirty="0"/>
              <a:t> bay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 smtClean="0"/>
              <a:t>trực</a:t>
            </a:r>
            <a:r>
              <a:rPr lang="en-US" sz="2400" dirty="0" smtClean="0"/>
              <a:t>) 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Tướng</a:t>
            </a:r>
            <a:r>
              <a:rPr lang="en-US" sz="2400" dirty="0" smtClean="0"/>
              <a:t> : </a:t>
            </a:r>
            <a:r>
              <a:rPr lang="en-US" sz="2400" dirty="0" err="1" smtClean="0"/>
              <a:t>Đờ</a:t>
            </a:r>
            <a:r>
              <a:rPr lang="en-US" sz="2400" dirty="0" smtClean="0"/>
              <a:t> Ca-</a:t>
            </a:r>
            <a:r>
              <a:rPr lang="en-US" sz="2400" dirty="0" err="1" smtClean="0"/>
              <a:t>xtơ</a:t>
            </a:r>
            <a:r>
              <a:rPr lang="en-US" sz="2400" dirty="0" smtClean="0"/>
              <a:t>-</a:t>
            </a:r>
            <a:r>
              <a:rPr lang="en-US" sz="2400" dirty="0" err="1" smtClean="0"/>
              <a:t>ri</a:t>
            </a:r>
            <a:endParaRPr lang="en-US" sz="2400" dirty="0" smtClean="0"/>
          </a:p>
          <a:p>
            <a:pPr algn="just"/>
            <a:r>
              <a:rPr lang="en-US" sz="2400" dirty="0" smtClean="0"/>
              <a:t>- </a:t>
            </a:r>
            <a:r>
              <a:rPr lang="vi-VN" sz="2400" dirty="0" smtClean="0"/>
              <a:t>Ư</a:t>
            </a:r>
            <a:r>
              <a:rPr lang="en-US" sz="2400" dirty="0" smtClean="0"/>
              <a:t>u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 smtClean="0"/>
              <a:t> </a:t>
            </a:r>
            <a:r>
              <a:rPr lang="en-US" sz="2400" dirty="0" err="1" smtClean="0"/>
              <a:t>tăng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Gấp</a:t>
            </a:r>
            <a:r>
              <a:rPr lang="en-US" sz="2400" dirty="0" smtClean="0"/>
              <a:t> 6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 ta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đạn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pháo</a:t>
            </a:r>
            <a:r>
              <a:rPr lang="en-US" sz="2400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Sân</a:t>
            </a:r>
            <a:r>
              <a:rPr lang="en-US" sz="2400" dirty="0" smtClean="0"/>
              <a:t> bay </a:t>
            </a:r>
            <a:r>
              <a:rPr lang="en-US" sz="2400" dirty="0" err="1"/>
              <a:t>M</a:t>
            </a:r>
            <a:r>
              <a:rPr lang="en-US" sz="2400" dirty="0" err="1" smtClean="0"/>
              <a:t>ường</a:t>
            </a:r>
            <a:r>
              <a:rPr lang="en-US" sz="2400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hanh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/>
              <a:t>H</a:t>
            </a:r>
            <a:r>
              <a:rPr lang="en-US" sz="2400" dirty="0" err="1" smtClean="0"/>
              <a:t>ồng</a:t>
            </a:r>
            <a:r>
              <a:rPr lang="en-US" sz="2400" dirty="0" smtClean="0"/>
              <a:t> </a:t>
            </a:r>
            <a:r>
              <a:rPr lang="en-US" sz="2400" dirty="0" err="1" smtClean="0"/>
              <a:t>Cúm</a:t>
            </a:r>
            <a:r>
              <a:rPr lang="en-US" sz="2400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chuyển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200 – 300 </a:t>
            </a:r>
            <a:r>
              <a:rPr lang="en-US" sz="2400" dirty="0" err="1" smtClean="0"/>
              <a:t>tấn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thả</a:t>
            </a:r>
            <a:r>
              <a:rPr lang="en-US" sz="2400" dirty="0" smtClean="0"/>
              <a:t> </a:t>
            </a:r>
            <a:r>
              <a:rPr lang="en-US" sz="2400" dirty="0" err="1" smtClean="0"/>
              <a:t>dù</a:t>
            </a:r>
            <a:r>
              <a:rPr lang="en-US" sz="2400" dirty="0" smtClean="0"/>
              <a:t> 100- 150 </a:t>
            </a:r>
            <a:r>
              <a:rPr lang="en-US" sz="2400" dirty="0" err="1" smtClean="0"/>
              <a:t>lính</a:t>
            </a:r>
            <a:r>
              <a:rPr lang="en-US" sz="2400" dirty="0" smtClean="0"/>
              <a:t>/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/>
              <a:t>huênh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rằng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Biên</a:t>
            </a:r>
            <a:r>
              <a:rPr lang="en-US" sz="2400" dirty="0"/>
              <a:t> </a:t>
            </a:r>
            <a:r>
              <a:rPr lang="en-US" sz="2400" dirty="0" err="1"/>
              <a:t>Phủ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“ </a:t>
            </a:r>
            <a:r>
              <a:rPr lang="en-US" sz="2400" dirty="0" err="1"/>
              <a:t>Pháo</a:t>
            </a:r>
            <a:r>
              <a:rPr lang="en-US" sz="2400" dirty="0"/>
              <a:t> </a:t>
            </a:r>
            <a:r>
              <a:rPr lang="en-US" sz="2400" dirty="0" err="1"/>
              <a:t>đài</a:t>
            </a:r>
            <a:r>
              <a:rPr lang="en-US" sz="2400" dirty="0"/>
              <a:t> </a:t>
            </a:r>
            <a:r>
              <a:rPr lang="en-US" sz="2400" dirty="0" err="1"/>
              <a:t>khổng</a:t>
            </a:r>
            <a:r>
              <a:rPr lang="en-US" sz="2400" dirty="0"/>
              <a:t> </a:t>
            </a:r>
            <a:r>
              <a:rPr lang="en-US" sz="2400" dirty="0" err="1"/>
              <a:t>lồ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”.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251613"/>
            <a:ext cx="4038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Quân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Việt</a:t>
            </a:r>
            <a:r>
              <a:rPr lang="en-US" sz="2400" b="1" dirty="0" smtClean="0"/>
              <a:t> Minh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Tổng</a:t>
            </a:r>
            <a:r>
              <a:rPr lang="en-US" sz="2400" dirty="0" smtClean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: 40.000 </a:t>
            </a:r>
            <a:r>
              <a:rPr lang="en-US" sz="2400" dirty="0" err="1" smtClean="0"/>
              <a:t>người</a:t>
            </a:r>
            <a:endParaRPr lang="en-US" sz="2400" dirty="0"/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/>
          </a:p>
          <a:p>
            <a:pPr marL="342900" indent="-342900" algn="just">
              <a:buFontTx/>
              <a:buChar char="-"/>
            </a:pP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tướng</a:t>
            </a:r>
            <a:r>
              <a:rPr lang="en-US" sz="2400" dirty="0" smtClean="0"/>
              <a:t>: </a:t>
            </a:r>
            <a:r>
              <a:rPr lang="en-US" sz="2400" dirty="0" err="1" smtClean="0"/>
              <a:t>Võ</a:t>
            </a:r>
            <a:r>
              <a:rPr lang="en-US" sz="2400" dirty="0" smtClean="0"/>
              <a:t> </a:t>
            </a:r>
            <a:r>
              <a:rPr lang="en-US" sz="2400" dirty="0" err="1" smtClean="0"/>
              <a:t>Nguyên</a:t>
            </a:r>
            <a:r>
              <a:rPr lang="en-US" sz="2400" dirty="0" smtClean="0"/>
              <a:t> </a:t>
            </a:r>
            <a:r>
              <a:rPr lang="en-US" sz="2400" dirty="0" err="1" smtClean="0"/>
              <a:t>Giáp</a:t>
            </a:r>
            <a:r>
              <a:rPr lang="en-US" sz="2400" dirty="0" smtClean="0"/>
              <a:t>  </a:t>
            </a:r>
          </a:p>
          <a:p>
            <a:pPr algn="just"/>
            <a:r>
              <a:rPr lang="en-US" sz="2400" dirty="0"/>
              <a:t>-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/>
              <a:t>ư</a:t>
            </a:r>
            <a:r>
              <a:rPr lang="en-US" sz="2400" dirty="0" err="1" smtClean="0"/>
              <a:t>u</a:t>
            </a:r>
            <a:r>
              <a:rPr lang="en-US" sz="2400" dirty="0" smtClean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Đạn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pháo</a:t>
            </a:r>
            <a:r>
              <a:rPr lang="en-US" sz="2400" dirty="0" smtClean="0"/>
              <a:t> </a:t>
            </a:r>
            <a:r>
              <a:rPr lang="en-US" sz="2400" dirty="0" err="1" smtClean="0"/>
              <a:t>thiếu</a:t>
            </a:r>
            <a:r>
              <a:rPr lang="en-US" sz="2400" dirty="0" smtClean="0"/>
              <a:t> </a:t>
            </a:r>
            <a:r>
              <a:rPr lang="en-US" sz="2400" dirty="0" err="1" smtClean="0"/>
              <a:t>thốn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39555" y="251613"/>
            <a:ext cx="0" cy="635274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856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548841" y="3652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22" y="1427988"/>
            <a:ext cx="868973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đôi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SGK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38,39;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Phủ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hỏi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( 2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phút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)</a:t>
            </a:r>
            <a:endParaRPr lang="en-US" sz="3500" b="1" dirty="0">
              <a:latin typeface="Arial" pitchFamily="34" charset="0"/>
              <a:cs typeface="Arial" pitchFamily="34" charset="0"/>
            </a:endParaRPr>
          </a:p>
          <a:p>
            <a:r>
              <a:rPr lang="en-US" sz="3500" b="1" dirty="0" smtClean="0">
                <a:latin typeface="Arial" pitchFamily="34" charset="0"/>
                <a:cs typeface="Arial" pitchFamily="34" charset="0"/>
              </a:rPr>
              <a:t>1/ Ta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tấn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Gồm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đợt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3500" b="1" dirty="0">
              <a:latin typeface="Arial" pitchFamily="34" charset="0"/>
              <a:cs typeface="Arial" pitchFamily="34" charset="0"/>
            </a:endParaRPr>
          </a:p>
          <a:p>
            <a:r>
              <a:rPr lang="en-US" sz="3500" b="1" dirty="0" smtClean="0">
                <a:latin typeface="Arial" pitchFamily="34" charset="0"/>
                <a:cs typeface="Arial" pitchFamily="34" charset="0"/>
              </a:rPr>
              <a:t>2/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tóm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tắt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trận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3 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22" y="760086"/>
            <a:ext cx="86897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3.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Diễn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trận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đánh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hiến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dịch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Điện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Biên</a:t>
            </a:r>
            <a:endParaRPr lang="en-US" sz="2800" b="1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775075" y="0"/>
            <a:ext cx="47593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90 w 3660"/>
              <a:gd name="T3" fmla="*/ 397 h 3122"/>
              <a:gd name="T4" fmla="*/ 405 w 3660"/>
              <a:gd name="T5" fmla="*/ 547 h 3122"/>
              <a:gd name="T6" fmla="*/ 615 w 3660"/>
              <a:gd name="T7" fmla="*/ 622 h 3122"/>
              <a:gd name="T8" fmla="*/ 855 w 3660"/>
              <a:gd name="T9" fmla="*/ 727 h 3122"/>
              <a:gd name="T10" fmla="*/ 1080 w 3660"/>
              <a:gd name="T11" fmla="*/ 1087 h 3122"/>
              <a:gd name="T12" fmla="*/ 1380 w 3660"/>
              <a:gd name="T13" fmla="*/ 1297 h 3122"/>
              <a:gd name="T14" fmla="*/ 1695 w 3660"/>
              <a:gd name="T15" fmla="*/ 1237 h 3122"/>
              <a:gd name="T16" fmla="*/ 1980 w 3660"/>
              <a:gd name="T17" fmla="*/ 1312 h 3122"/>
              <a:gd name="T18" fmla="*/ 2265 w 3660"/>
              <a:gd name="T19" fmla="*/ 1477 h 3122"/>
              <a:gd name="T20" fmla="*/ 2340 w 3660"/>
              <a:gd name="T21" fmla="*/ 1777 h 3122"/>
              <a:gd name="T22" fmla="*/ 2145 w 3660"/>
              <a:gd name="T23" fmla="*/ 2167 h 3122"/>
              <a:gd name="T24" fmla="*/ 2070 w 3660"/>
              <a:gd name="T25" fmla="*/ 2287 h 3122"/>
              <a:gd name="T26" fmla="*/ 2400 w 3660"/>
              <a:gd name="T27" fmla="*/ 2467 h 3122"/>
              <a:gd name="T28" fmla="*/ 2865 w 3660"/>
              <a:gd name="T29" fmla="*/ 2632 h 3122"/>
              <a:gd name="T30" fmla="*/ 3165 w 3660"/>
              <a:gd name="T31" fmla="*/ 3097 h 3122"/>
              <a:gd name="T32" fmla="*/ 3360 w 3660"/>
              <a:gd name="T33" fmla="*/ 2782 h 3122"/>
              <a:gd name="T34" fmla="*/ 3495 w 3660"/>
              <a:gd name="T35" fmla="*/ 2617 h 3122"/>
              <a:gd name="T36" fmla="*/ 3600 w 3660"/>
              <a:gd name="T37" fmla="*/ 2542 h 3122"/>
              <a:gd name="T38" fmla="*/ 3600 w 3660"/>
              <a:gd name="T39" fmla="*/ 2332 h 3122"/>
              <a:gd name="T40" fmla="*/ 3330 w 3660"/>
              <a:gd name="T41" fmla="*/ 2257 h 3122"/>
              <a:gd name="T42" fmla="*/ 3450 w 3660"/>
              <a:gd name="T43" fmla="*/ 2152 h 3122"/>
              <a:gd name="T44" fmla="*/ 3480 w 3660"/>
              <a:gd name="T45" fmla="*/ 1987 h 3122"/>
              <a:gd name="T46" fmla="*/ 3585 w 3660"/>
              <a:gd name="T47" fmla="*/ 1837 h 3122"/>
              <a:gd name="T48" fmla="*/ 3645 w 3660"/>
              <a:gd name="T49" fmla="*/ 1702 h 3122"/>
              <a:gd name="T50" fmla="*/ 3495 w 3660"/>
              <a:gd name="T51" fmla="*/ 1687 h 3122"/>
              <a:gd name="T52" fmla="*/ 3390 w 3660"/>
              <a:gd name="T53" fmla="*/ 1567 h 3122"/>
              <a:gd name="T54" fmla="*/ 3345 w 3660"/>
              <a:gd name="T55" fmla="*/ 1447 h 3122"/>
              <a:gd name="T56" fmla="*/ 3285 w 3660"/>
              <a:gd name="T57" fmla="*/ 1237 h 3122"/>
              <a:gd name="T58" fmla="*/ 3345 w 3660"/>
              <a:gd name="T59" fmla="*/ 1072 h 3122"/>
              <a:gd name="T60" fmla="*/ 3285 w 3660"/>
              <a:gd name="T61" fmla="*/ 847 h 3122"/>
              <a:gd name="T62" fmla="*/ 3075 w 3660"/>
              <a:gd name="T63" fmla="*/ 577 h 3122"/>
              <a:gd name="T64" fmla="*/ 2925 w 3660"/>
              <a:gd name="T65" fmla="*/ 382 h 3122"/>
              <a:gd name="T66" fmla="*/ 3030 w 3660"/>
              <a:gd name="T67" fmla="*/ 15 h 3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791 h 956"/>
              <a:gd name="T2" fmla="*/ 225 w 3877"/>
              <a:gd name="T3" fmla="*/ 731 h 956"/>
              <a:gd name="T4" fmla="*/ 390 w 3877"/>
              <a:gd name="T5" fmla="*/ 836 h 956"/>
              <a:gd name="T6" fmla="*/ 585 w 3877"/>
              <a:gd name="T7" fmla="*/ 851 h 956"/>
              <a:gd name="T8" fmla="*/ 690 w 3877"/>
              <a:gd name="T9" fmla="*/ 896 h 956"/>
              <a:gd name="T10" fmla="*/ 975 w 3877"/>
              <a:gd name="T11" fmla="*/ 956 h 956"/>
              <a:gd name="T12" fmla="*/ 1200 w 3877"/>
              <a:gd name="T13" fmla="*/ 896 h 956"/>
              <a:gd name="T14" fmla="*/ 1335 w 3877"/>
              <a:gd name="T15" fmla="*/ 851 h 956"/>
              <a:gd name="T16" fmla="*/ 1635 w 3877"/>
              <a:gd name="T17" fmla="*/ 761 h 956"/>
              <a:gd name="T18" fmla="*/ 1665 w 3877"/>
              <a:gd name="T19" fmla="*/ 656 h 956"/>
              <a:gd name="T20" fmla="*/ 1890 w 3877"/>
              <a:gd name="T21" fmla="*/ 791 h 956"/>
              <a:gd name="T22" fmla="*/ 2130 w 3877"/>
              <a:gd name="T23" fmla="*/ 866 h 956"/>
              <a:gd name="T24" fmla="*/ 2310 w 3877"/>
              <a:gd name="T25" fmla="*/ 836 h 956"/>
              <a:gd name="T26" fmla="*/ 2490 w 3877"/>
              <a:gd name="T27" fmla="*/ 701 h 956"/>
              <a:gd name="T28" fmla="*/ 2670 w 3877"/>
              <a:gd name="T29" fmla="*/ 521 h 956"/>
              <a:gd name="T30" fmla="*/ 2850 w 3877"/>
              <a:gd name="T31" fmla="*/ 491 h 956"/>
              <a:gd name="T32" fmla="*/ 3060 w 3877"/>
              <a:gd name="T33" fmla="*/ 611 h 956"/>
              <a:gd name="T34" fmla="*/ 3315 w 3877"/>
              <a:gd name="T35" fmla="*/ 731 h 956"/>
              <a:gd name="T36" fmla="*/ 3465 w 3877"/>
              <a:gd name="T37" fmla="*/ 596 h 956"/>
              <a:gd name="T38" fmla="*/ 3480 w 3877"/>
              <a:gd name="T39" fmla="*/ 431 h 956"/>
              <a:gd name="T40" fmla="*/ 3870 w 3877"/>
              <a:gd name="T41" fmla="*/ 4 h 956"/>
              <a:gd name="T42" fmla="*/ 3435 w 3877"/>
              <a:gd name="T43" fmla="*/ 409 h 956"/>
              <a:gd name="T44" fmla="*/ 3480 w 3877"/>
              <a:gd name="T45" fmla="*/ 454 h 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592 w 1274"/>
              <a:gd name="T1" fmla="*/ 0 h 6082"/>
              <a:gd name="T2" fmla="*/ 667 w 1274"/>
              <a:gd name="T3" fmla="*/ 907 h 6082"/>
              <a:gd name="T4" fmla="*/ 697 w 1274"/>
              <a:gd name="T5" fmla="*/ 1507 h 6082"/>
              <a:gd name="T6" fmla="*/ 622 w 1274"/>
              <a:gd name="T7" fmla="*/ 1927 h 6082"/>
              <a:gd name="T8" fmla="*/ 592 w 1274"/>
              <a:gd name="T9" fmla="*/ 2257 h 6082"/>
              <a:gd name="T10" fmla="*/ 382 w 1274"/>
              <a:gd name="T11" fmla="*/ 2782 h 6082"/>
              <a:gd name="T12" fmla="*/ 262 w 1274"/>
              <a:gd name="T13" fmla="*/ 2857 h 6082"/>
              <a:gd name="T14" fmla="*/ 67 w 1274"/>
              <a:gd name="T15" fmla="*/ 2857 h 6082"/>
              <a:gd name="T16" fmla="*/ 37 w 1274"/>
              <a:gd name="T17" fmla="*/ 3097 h 6082"/>
              <a:gd name="T18" fmla="*/ 292 w 1274"/>
              <a:gd name="T19" fmla="*/ 3637 h 6082"/>
              <a:gd name="T20" fmla="*/ 352 w 1274"/>
              <a:gd name="T21" fmla="*/ 4027 h 6082"/>
              <a:gd name="T22" fmla="*/ 487 w 1274"/>
              <a:gd name="T23" fmla="*/ 4207 h 6082"/>
              <a:gd name="T24" fmla="*/ 562 w 1274"/>
              <a:gd name="T25" fmla="*/ 4372 h 6082"/>
              <a:gd name="T26" fmla="*/ 667 w 1274"/>
              <a:gd name="T27" fmla="*/ 4492 h 6082"/>
              <a:gd name="T28" fmla="*/ 1087 w 1274"/>
              <a:gd name="T29" fmla="*/ 4672 h 6082"/>
              <a:gd name="T30" fmla="*/ 1252 w 1274"/>
              <a:gd name="T31" fmla="*/ 4657 h 6082"/>
              <a:gd name="T32" fmla="*/ 1222 w 1274"/>
              <a:gd name="T33" fmla="*/ 4927 h 6082"/>
              <a:gd name="T34" fmla="*/ 1072 w 1274"/>
              <a:gd name="T35" fmla="*/ 5182 h 6082"/>
              <a:gd name="T36" fmla="*/ 982 w 1274"/>
              <a:gd name="T37" fmla="*/ 5437 h 6082"/>
              <a:gd name="T38" fmla="*/ 757 w 1274"/>
              <a:gd name="T39" fmla="*/ 5557 h 6082"/>
              <a:gd name="T40" fmla="*/ 652 w 1274"/>
              <a:gd name="T41" fmla="*/ 5707 h 6082"/>
              <a:gd name="T42" fmla="*/ 592 w 1274"/>
              <a:gd name="T43" fmla="*/ 5902 h 6082"/>
              <a:gd name="T44" fmla="*/ 442 w 1274"/>
              <a:gd name="T45" fmla="*/ 6082 h 6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4400 w 4400"/>
              <a:gd name="T1" fmla="*/ 0 h 2932"/>
              <a:gd name="T2" fmla="*/ 4175 w 4400"/>
              <a:gd name="T3" fmla="*/ 202 h 2932"/>
              <a:gd name="T4" fmla="*/ 4055 w 4400"/>
              <a:gd name="T5" fmla="*/ 427 h 2932"/>
              <a:gd name="T6" fmla="*/ 3935 w 4400"/>
              <a:gd name="T7" fmla="*/ 547 h 2932"/>
              <a:gd name="T8" fmla="*/ 3785 w 4400"/>
              <a:gd name="T9" fmla="*/ 652 h 2932"/>
              <a:gd name="T10" fmla="*/ 3500 w 4400"/>
              <a:gd name="T11" fmla="*/ 652 h 2932"/>
              <a:gd name="T12" fmla="*/ 3275 w 4400"/>
              <a:gd name="T13" fmla="*/ 592 h 2932"/>
              <a:gd name="T14" fmla="*/ 3095 w 4400"/>
              <a:gd name="T15" fmla="*/ 592 h 2932"/>
              <a:gd name="T16" fmla="*/ 2870 w 4400"/>
              <a:gd name="T17" fmla="*/ 742 h 2932"/>
              <a:gd name="T18" fmla="*/ 2645 w 4400"/>
              <a:gd name="T19" fmla="*/ 907 h 2932"/>
              <a:gd name="T20" fmla="*/ 2390 w 4400"/>
              <a:gd name="T21" fmla="*/ 982 h 2932"/>
              <a:gd name="T22" fmla="*/ 2015 w 4400"/>
              <a:gd name="T23" fmla="*/ 1192 h 2932"/>
              <a:gd name="T24" fmla="*/ 1700 w 4400"/>
              <a:gd name="T25" fmla="*/ 1267 h 2932"/>
              <a:gd name="T26" fmla="*/ 1415 w 4400"/>
              <a:gd name="T27" fmla="*/ 1507 h 2932"/>
              <a:gd name="T28" fmla="*/ 1250 w 4400"/>
              <a:gd name="T29" fmla="*/ 1627 h 2932"/>
              <a:gd name="T30" fmla="*/ 1145 w 4400"/>
              <a:gd name="T31" fmla="*/ 1867 h 2932"/>
              <a:gd name="T32" fmla="*/ 995 w 4400"/>
              <a:gd name="T33" fmla="*/ 2137 h 2932"/>
              <a:gd name="T34" fmla="*/ 830 w 4400"/>
              <a:gd name="T35" fmla="*/ 2197 h 2932"/>
              <a:gd name="T36" fmla="*/ 740 w 4400"/>
              <a:gd name="T37" fmla="*/ 2362 h 2932"/>
              <a:gd name="T38" fmla="*/ 695 w 4400"/>
              <a:gd name="T39" fmla="*/ 2617 h 2932"/>
              <a:gd name="T40" fmla="*/ 620 w 4400"/>
              <a:gd name="T41" fmla="*/ 2887 h 2932"/>
              <a:gd name="T42" fmla="*/ 275 w 4400"/>
              <a:gd name="T43" fmla="*/ 2842 h 2932"/>
              <a:gd name="T44" fmla="*/ 95 w 4400"/>
              <a:gd name="T45" fmla="*/ 2932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202 w 2339"/>
              <a:gd name="T1" fmla="*/ 0 h 5530"/>
              <a:gd name="T2" fmla="*/ 2322 w 2339"/>
              <a:gd name="T3" fmla="*/ 180 h 5530"/>
              <a:gd name="T4" fmla="*/ 2307 w 2339"/>
              <a:gd name="T5" fmla="*/ 645 h 5530"/>
              <a:gd name="T6" fmla="*/ 2187 w 2339"/>
              <a:gd name="T7" fmla="*/ 960 h 5530"/>
              <a:gd name="T8" fmla="*/ 1992 w 2339"/>
              <a:gd name="T9" fmla="*/ 1065 h 5530"/>
              <a:gd name="T10" fmla="*/ 1752 w 2339"/>
              <a:gd name="T11" fmla="*/ 1410 h 5530"/>
              <a:gd name="T12" fmla="*/ 1497 w 2339"/>
              <a:gd name="T13" fmla="*/ 1785 h 5530"/>
              <a:gd name="T14" fmla="*/ 1332 w 2339"/>
              <a:gd name="T15" fmla="*/ 1950 h 5530"/>
              <a:gd name="T16" fmla="*/ 1317 w 2339"/>
              <a:gd name="T17" fmla="*/ 2370 h 5530"/>
              <a:gd name="T18" fmla="*/ 1377 w 2339"/>
              <a:gd name="T19" fmla="*/ 2940 h 5530"/>
              <a:gd name="T20" fmla="*/ 1377 w 2339"/>
              <a:gd name="T21" fmla="*/ 3330 h 5530"/>
              <a:gd name="T22" fmla="*/ 1452 w 2339"/>
              <a:gd name="T23" fmla="*/ 3930 h 5530"/>
              <a:gd name="T24" fmla="*/ 1572 w 2339"/>
              <a:gd name="T25" fmla="*/ 4935 h 5530"/>
              <a:gd name="T26" fmla="*/ 1662 w 2339"/>
              <a:gd name="T27" fmla="*/ 5145 h 5530"/>
              <a:gd name="T28" fmla="*/ 1677 w 2339"/>
              <a:gd name="T29" fmla="*/ 5280 h 5530"/>
              <a:gd name="T30" fmla="*/ 1317 w 2339"/>
              <a:gd name="T31" fmla="*/ 5250 h 5530"/>
              <a:gd name="T32" fmla="*/ 747 w 2339"/>
              <a:gd name="T33" fmla="*/ 5475 h 5530"/>
              <a:gd name="T34" fmla="*/ 522 w 2339"/>
              <a:gd name="T35" fmla="*/ 5460 h 5530"/>
              <a:gd name="T36" fmla="*/ 567 w 2339"/>
              <a:gd name="T37" fmla="*/ 5055 h 5530"/>
              <a:gd name="T38" fmla="*/ 432 w 2339"/>
              <a:gd name="T39" fmla="*/ 4785 h 5530"/>
              <a:gd name="T40" fmla="*/ 492 w 2339"/>
              <a:gd name="T41" fmla="*/ 4590 h 5530"/>
              <a:gd name="T42" fmla="*/ 417 w 2339"/>
              <a:gd name="T43" fmla="*/ 4365 h 5530"/>
              <a:gd name="T44" fmla="*/ 117 w 2339"/>
              <a:gd name="T45" fmla="*/ 4110 h 5530"/>
              <a:gd name="T46" fmla="*/ 57 w 2339"/>
              <a:gd name="T47" fmla="*/ 3675 h 5530"/>
              <a:gd name="T48" fmla="*/ 27 w 2339"/>
              <a:gd name="T49" fmla="*/ 3210 h 5530"/>
              <a:gd name="T50" fmla="*/ 222 w 2339"/>
              <a:gd name="T51" fmla="*/ 2400 h 5530"/>
              <a:gd name="T52" fmla="*/ 462 w 2339"/>
              <a:gd name="T53" fmla="*/ 1905 h 5530"/>
              <a:gd name="T54" fmla="*/ 927 w 2339"/>
              <a:gd name="T55" fmla="*/ 1470 h 5530"/>
              <a:gd name="T56" fmla="*/ 942 w 2339"/>
              <a:gd name="T57" fmla="*/ 1410 h 5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0" name="Freeform 1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148 w 148"/>
              <a:gd name="T1" fmla="*/ 0 h 1110"/>
              <a:gd name="T2" fmla="*/ 88 w 148"/>
              <a:gd name="T3" fmla="*/ 285 h 1110"/>
              <a:gd name="T4" fmla="*/ 13 w 148"/>
              <a:gd name="T5" fmla="*/ 525 h 1110"/>
              <a:gd name="T6" fmla="*/ 13 w 148"/>
              <a:gd name="T7" fmla="*/ 915 h 1110"/>
              <a:gd name="T8" fmla="*/ 43 w 148"/>
              <a:gd name="T9" fmla="*/ 111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197 w 5642"/>
              <a:gd name="T1" fmla="*/ 7102 h 7102"/>
              <a:gd name="T2" fmla="*/ 272 w 5642"/>
              <a:gd name="T3" fmla="*/ 6922 h 7102"/>
              <a:gd name="T4" fmla="*/ 287 w 5642"/>
              <a:gd name="T5" fmla="*/ 6742 h 7102"/>
              <a:gd name="T6" fmla="*/ 437 w 5642"/>
              <a:gd name="T7" fmla="*/ 6577 h 7102"/>
              <a:gd name="T8" fmla="*/ 557 w 5642"/>
              <a:gd name="T9" fmla="*/ 6517 h 7102"/>
              <a:gd name="T10" fmla="*/ 662 w 5642"/>
              <a:gd name="T11" fmla="*/ 6637 h 7102"/>
              <a:gd name="T12" fmla="*/ 737 w 5642"/>
              <a:gd name="T13" fmla="*/ 6562 h 7102"/>
              <a:gd name="T14" fmla="*/ 827 w 5642"/>
              <a:gd name="T15" fmla="*/ 6307 h 7102"/>
              <a:gd name="T16" fmla="*/ 1052 w 5642"/>
              <a:gd name="T17" fmla="*/ 6277 h 7102"/>
              <a:gd name="T18" fmla="*/ 1217 w 5642"/>
              <a:gd name="T19" fmla="*/ 6052 h 7102"/>
              <a:gd name="T20" fmla="*/ 1172 w 5642"/>
              <a:gd name="T21" fmla="*/ 5902 h 7102"/>
              <a:gd name="T22" fmla="*/ 887 w 5642"/>
              <a:gd name="T23" fmla="*/ 5767 h 7102"/>
              <a:gd name="T24" fmla="*/ 722 w 5642"/>
              <a:gd name="T25" fmla="*/ 5752 h 7102"/>
              <a:gd name="T26" fmla="*/ 647 w 5642"/>
              <a:gd name="T27" fmla="*/ 5392 h 7102"/>
              <a:gd name="T28" fmla="*/ 587 w 5642"/>
              <a:gd name="T29" fmla="*/ 5122 h 7102"/>
              <a:gd name="T30" fmla="*/ 542 w 5642"/>
              <a:gd name="T31" fmla="*/ 4942 h 7102"/>
              <a:gd name="T32" fmla="*/ 527 w 5642"/>
              <a:gd name="T33" fmla="*/ 4792 h 7102"/>
              <a:gd name="T34" fmla="*/ 677 w 5642"/>
              <a:gd name="T35" fmla="*/ 4762 h 7102"/>
              <a:gd name="T36" fmla="*/ 662 w 5642"/>
              <a:gd name="T37" fmla="*/ 4447 h 7102"/>
              <a:gd name="T38" fmla="*/ 557 w 5642"/>
              <a:gd name="T39" fmla="*/ 4447 h 7102"/>
              <a:gd name="T40" fmla="*/ 557 w 5642"/>
              <a:gd name="T41" fmla="*/ 4342 h 7102"/>
              <a:gd name="T42" fmla="*/ 407 w 5642"/>
              <a:gd name="T43" fmla="*/ 4252 h 7102"/>
              <a:gd name="T44" fmla="*/ 227 w 5642"/>
              <a:gd name="T45" fmla="*/ 4267 h 7102"/>
              <a:gd name="T46" fmla="*/ 17 w 5642"/>
              <a:gd name="T47" fmla="*/ 4042 h 7102"/>
              <a:gd name="T48" fmla="*/ 122 w 5642"/>
              <a:gd name="T49" fmla="*/ 4012 h 7102"/>
              <a:gd name="T50" fmla="*/ 227 w 5642"/>
              <a:gd name="T51" fmla="*/ 3907 h 7102"/>
              <a:gd name="T52" fmla="*/ 362 w 5642"/>
              <a:gd name="T53" fmla="*/ 3907 h 7102"/>
              <a:gd name="T54" fmla="*/ 452 w 5642"/>
              <a:gd name="T55" fmla="*/ 3727 h 7102"/>
              <a:gd name="T56" fmla="*/ 317 w 5642"/>
              <a:gd name="T57" fmla="*/ 3487 h 7102"/>
              <a:gd name="T58" fmla="*/ 272 w 5642"/>
              <a:gd name="T59" fmla="*/ 3202 h 7102"/>
              <a:gd name="T60" fmla="*/ 467 w 5642"/>
              <a:gd name="T61" fmla="*/ 3067 h 7102"/>
              <a:gd name="T62" fmla="*/ 452 w 5642"/>
              <a:gd name="T63" fmla="*/ 2962 h 7102"/>
              <a:gd name="T64" fmla="*/ 647 w 5642"/>
              <a:gd name="T65" fmla="*/ 3037 h 7102"/>
              <a:gd name="T66" fmla="*/ 572 w 5642"/>
              <a:gd name="T67" fmla="*/ 2857 h 7102"/>
              <a:gd name="T68" fmla="*/ 662 w 5642"/>
              <a:gd name="T69" fmla="*/ 2857 h 7102"/>
              <a:gd name="T70" fmla="*/ 662 w 5642"/>
              <a:gd name="T71" fmla="*/ 2662 h 7102"/>
              <a:gd name="T72" fmla="*/ 902 w 5642"/>
              <a:gd name="T73" fmla="*/ 2242 h 7102"/>
              <a:gd name="T74" fmla="*/ 1082 w 5642"/>
              <a:gd name="T75" fmla="*/ 2287 h 7102"/>
              <a:gd name="T76" fmla="*/ 1247 w 5642"/>
              <a:gd name="T77" fmla="*/ 2107 h 7102"/>
              <a:gd name="T78" fmla="*/ 1427 w 5642"/>
              <a:gd name="T79" fmla="*/ 1972 h 7102"/>
              <a:gd name="T80" fmla="*/ 1517 w 5642"/>
              <a:gd name="T81" fmla="*/ 1837 h 7102"/>
              <a:gd name="T82" fmla="*/ 1697 w 5642"/>
              <a:gd name="T83" fmla="*/ 1732 h 7102"/>
              <a:gd name="T84" fmla="*/ 1847 w 5642"/>
              <a:gd name="T85" fmla="*/ 1492 h 7102"/>
              <a:gd name="T86" fmla="*/ 2147 w 5642"/>
              <a:gd name="T87" fmla="*/ 1417 h 7102"/>
              <a:gd name="T88" fmla="*/ 2792 w 5642"/>
              <a:gd name="T89" fmla="*/ 1282 h 7102"/>
              <a:gd name="T90" fmla="*/ 2927 w 5642"/>
              <a:gd name="T91" fmla="*/ 1012 h 7102"/>
              <a:gd name="T92" fmla="*/ 3272 w 5642"/>
              <a:gd name="T93" fmla="*/ 712 h 7102"/>
              <a:gd name="T94" fmla="*/ 3812 w 5642"/>
              <a:gd name="T95" fmla="*/ 592 h 7102"/>
              <a:gd name="T96" fmla="*/ 4247 w 5642"/>
              <a:gd name="T97" fmla="*/ 622 h 7102"/>
              <a:gd name="T98" fmla="*/ 4532 w 5642"/>
              <a:gd name="T99" fmla="*/ 442 h 7102"/>
              <a:gd name="T100" fmla="*/ 4772 w 5642"/>
              <a:gd name="T101" fmla="*/ 142 h 7102"/>
              <a:gd name="T102" fmla="*/ 5417 w 5642"/>
              <a:gd name="T103" fmla="*/ 157 h 7102"/>
              <a:gd name="T104" fmla="*/ 5642 w 5642"/>
              <a:gd name="T105" fmla="*/ 0 h 7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55 w 420"/>
              <a:gd name="T1" fmla="*/ 0 h 2820"/>
              <a:gd name="T2" fmla="*/ 40 w 420"/>
              <a:gd name="T3" fmla="*/ 135 h 2820"/>
              <a:gd name="T4" fmla="*/ 295 w 420"/>
              <a:gd name="T5" fmla="*/ 210 h 2820"/>
              <a:gd name="T6" fmla="*/ 385 w 420"/>
              <a:gd name="T7" fmla="*/ 225 h 2820"/>
              <a:gd name="T8" fmla="*/ 415 w 420"/>
              <a:gd name="T9" fmla="*/ 435 h 2820"/>
              <a:gd name="T10" fmla="*/ 355 w 420"/>
              <a:gd name="T11" fmla="*/ 555 h 2820"/>
              <a:gd name="T12" fmla="*/ 280 w 420"/>
              <a:gd name="T13" fmla="*/ 675 h 2820"/>
              <a:gd name="T14" fmla="*/ 205 w 420"/>
              <a:gd name="T15" fmla="*/ 840 h 2820"/>
              <a:gd name="T16" fmla="*/ 370 w 420"/>
              <a:gd name="T17" fmla="*/ 1005 h 2820"/>
              <a:gd name="T18" fmla="*/ 235 w 420"/>
              <a:gd name="T19" fmla="*/ 1155 h 2820"/>
              <a:gd name="T20" fmla="*/ 160 w 420"/>
              <a:gd name="T21" fmla="*/ 1200 h 2820"/>
              <a:gd name="T22" fmla="*/ 160 w 420"/>
              <a:gd name="T23" fmla="*/ 1455 h 2820"/>
              <a:gd name="T24" fmla="*/ 130 w 420"/>
              <a:gd name="T25" fmla="*/ 1560 h 2820"/>
              <a:gd name="T26" fmla="*/ 190 w 420"/>
              <a:gd name="T27" fmla="*/ 1695 h 2820"/>
              <a:gd name="T28" fmla="*/ 130 w 420"/>
              <a:gd name="T29" fmla="*/ 1860 h 2820"/>
              <a:gd name="T30" fmla="*/ 310 w 420"/>
              <a:gd name="T31" fmla="*/ 2010 h 2820"/>
              <a:gd name="T32" fmla="*/ 130 w 420"/>
              <a:gd name="T33" fmla="*/ 2430 h 2820"/>
              <a:gd name="T34" fmla="*/ 145 w 420"/>
              <a:gd name="T35" fmla="*/ 2670 h 2820"/>
              <a:gd name="T36" fmla="*/ 145 w 420"/>
              <a:gd name="T37" fmla="*/ 2820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660 w 3270"/>
              <a:gd name="T3" fmla="*/ 270 h 1380"/>
              <a:gd name="T4" fmla="*/ 690 w 3270"/>
              <a:gd name="T5" fmla="*/ 465 h 1380"/>
              <a:gd name="T6" fmla="*/ 810 w 3270"/>
              <a:gd name="T7" fmla="*/ 645 h 1380"/>
              <a:gd name="T8" fmla="*/ 1485 w 3270"/>
              <a:gd name="T9" fmla="*/ 735 h 1380"/>
              <a:gd name="T10" fmla="*/ 2010 w 3270"/>
              <a:gd name="T11" fmla="*/ 795 h 1380"/>
              <a:gd name="T12" fmla="*/ 2295 w 3270"/>
              <a:gd name="T13" fmla="*/ 1065 h 1380"/>
              <a:gd name="T14" fmla="*/ 2640 w 3270"/>
              <a:gd name="T15" fmla="*/ 1095 h 1380"/>
              <a:gd name="T16" fmla="*/ 2955 w 3270"/>
              <a:gd name="T17" fmla="*/ 1050 h 1380"/>
              <a:gd name="T18" fmla="*/ 3135 w 3270"/>
              <a:gd name="T19" fmla="*/ 1275 h 1380"/>
              <a:gd name="T20" fmla="*/ 3270 w 3270"/>
              <a:gd name="T21" fmla="*/ 138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4" name="Freeform 1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60 h 1062"/>
              <a:gd name="T2" fmla="*/ 225 w 2235"/>
              <a:gd name="T3" fmla="*/ 45 h 1062"/>
              <a:gd name="T4" fmla="*/ 660 w 2235"/>
              <a:gd name="T5" fmla="*/ 15 h 1062"/>
              <a:gd name="T6" fmla="*/ 1110 w 2235"/>
              <a:gd name="T7" fmla="*/ 135 h 1062"/>
              <a:gd name="T8" fmla="*/ 1530 w 2235"/>
              <a:gd name="T9" fmla="*/ 135 h 1062"/>
              <a:gd name="T10" fmla="*/ 1800 w 2235"/>
              <a:gd name="T11" fmla="*/ 465 h 1062"/>
              <a:gd name="T12" fmla="*/ 1980 w 2235"/>
              <a:gd name="T13" fmla="*/ 885 h 1062"/>
              <a:gd name="T14" fmla="*/ 2130 w 2235"/>
              <a:gd name="T15" fmla="*/ 1020 h 1062"/>
              <a:gd name="T16" fmla="*/ 2235 w 2235"/>
              <a:gd name="T17" fmla="*/ 630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5" name="Freeform 1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70 w 70"/>
              <a:gd name="T1" fmla="*/ 0 h 240"/>
              <a:gd name="T2" fmla="*/ 70 w 70"/>
              <a:gd name="T3" fmla="*/ 135 h 240"/>
              <a:gd name="T4" fmla="*/ 70 w 7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19" name="Oval 19"/>
          <p:cNvSpPr>
            <a:spLocks noChangeArrowheads="1"/>
          </p:cNvSpPr>
          <p:nvPr/>
        </p:nvSpPr>
        <p:spPr bwMode="auto">
          <a:xfrm>
            <a:off x="6267450" y="2914650"/>
            <a:ext cx="100013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0" name="Oval 2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1221" name="Oval 2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2" name="Oval 2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489700" y="25130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24" name="Group 2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51225" name="Oval 2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26" name="Oval 2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227" name="Group 2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51228" name="Rectangle 2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231" name="Group 3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51232" name="Rectangle 3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3" name="AutoShape 3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4" name="AutoShape 34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2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ĐỘC LẬP</a:t>
            </a:r>
          </a:p>
          <a:p>
            <a:endParaRPr lang="en-US" altLang="vi-VN" sz="1600" b="1">
              <a:latin typeface="Times New Roman" panose="02020603050405020304" pitchFamily="18" charset="0"/>
            </a:endParaRP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6019800" y="1371600"/>
            <a:ext cx="16335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HIM LAM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3886200" y="1597025"/>
            <a:ext cx="11715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KÉO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4419600" y="1952625"/>
            <a:ext cx="1219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MƯỜNG THANH</a:t>
            </a:r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6213475" y="28479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" panose="020B7200000000000000" pitchFamily="34" charset="0"/>
              </a:rPr>
              <a:t>A</a:t>
            </a:r>
            <a:r>
              <a:rPr lang="en-US" altLang="vi-VN" sz="2400" b="1" baseline="-25000">
                <a:solidFill>
                  <a:srgbClr val="000000"/>
                </a:solidFill>
                <a:latin typeface=".VnTime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5680075" y="5681663"/>
            <a:ext cx="15843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HỒNG CÚM</a:t>
            </a:r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1400">
                <a:solidFill>
                  <a:srgbClr val="000000"/>
                </a:solidFill>
                <a:latin typeface="Times New Roman" panose="02020603050405020304" pitchFamily="18" charset="0"/>
              </a:rPr>
              <a:t>S.NẬM RỐM</a:t>
            </a:r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4244975" y="6477000"/>
            <a:ext cx="39449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chiến dịch Điện Biên Phủ</a:t>
            </a:r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470650" y="2209800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1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c</a:t>
            </a:r>
            <a:r>
              <a:rPr lang="en-US" altLang="vi-VN" sz="2400" b="1" baseline="-25000">
                <a:solidFill>
                  <a:srgbClr val="000000"/>
                </a:solidFill>
                <a:latin typeface=".VnTimeH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185863" y="3798888"/>
            <a:ext cx="2032000" cy="26479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vi-VN" sz="1200" u="sng">
                <a:solidFill>
                  <a:srgbClr val="000000"/>
                </a:solidFill>
                <a:latin typeface=".VnTimeH" panose="020B7200000000000000" pitchFamily="34" charset="0"/>
              </a:rPr>
              <a:t>Chó gi¶i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 Së chØ huy cña ®Þch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Cø ®iÓm vµ tªn cø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®iÓm cña ®Þch.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S©n bay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vi-VN" sz="12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Qu©n ta tÊn c«ng ®ît 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Qu©n ta tÊn c«ng ®ît 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Qu©n ta tÊn c«ng ®ît 3</a:t>
            </a:r>
          </a:p>
        </p:txBody>
      </p:sp>
      <p:grpSp>
        <p:nvGrpSpPr>
          <p:cNvPr id="51245" name="Group 45"/>
          <p:cNvGrpSpPr>
            <a:grpSpLocks/>
          </p:cNvGrpSpPr>
          <p:nvPr/>
        </p:nvGrpSpPr>
        <p:grpSpPr bwMode="auto">
          <a:xfrm>
            <a:off x="1346200" y="4267200"/>
            <a:ext cx="180975" cy="222250"/>
            <a:chOff x="1803" y="13659"/>
            <a:chExt cx="300" cy="300"/>
          </a:xfrm>
        </p:grpSpPr>
        <p:sp>
          <p:nvSpPr>
            <p:cNvPr id="51246" name="Oval 4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47" name="Oval 4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48" name="Oval 48"/>
          <p:cNvSpPr>
            <a:spLocks noChangeArrowheads="1"/>
          </p:cNvSpPr>
          <p:nvPr/>
        </p:nvSpPr>
        <p:spPr bwMode="auto">
          <a:xfrm>
            <a:off x="1397000" y="4511675"/>
            <a:ext cx="85725" cy="1063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49" name="Group 49"/>
          <p:cNvGrpSpPr>
            <a:grpSpLocks/>
          </p:cNvGrpSpPr>
          <p:nvPr/>
        </p:nvGrpSpPr>
        <p:grpSpPr bwMode="auto">
          <a:xfrm rot="2632895">
            <a:off x="1330325" y="4864100"/>
            <a:ext cx="214313" cy="312738"/>
            <a:chOff x="2415" y="12855"/>
            <a:chExt cx="555" cy="795"/>
          </a:xfrm>
        </p:grpSpPr>
        <p:sp>
          <p:nvSpPr>
            <p:cNvPr id="51250" name="Rectangle 5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51" name="AutoShape 5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52" name="AutoShape 52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53" name="AutoShape 53"/>
          <p:cNvSpPr>
            <a:spLocks noChangeArrowheads="1"/>
          </p:cNvSpPr>
          <p:nvPr/>
        </p:nvSpPr>
        <p:spPr bwMode="auto">
          <a:xfrm flipV="1">
            <a:off x="1350963" y="5238750"/>
            <a:ext cx="268287" cy="176213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4" name="AutoShape 54"/>
          <p:cNvSpPr>
            <a:spLocks noChangeArrowheads="1"/>
          </p:cNvSpPr>
          <p:nvPr/>
        </p:nvSpPr>
        <p:spPr bwMode="auto">
          <a:xfrm flipV="1">
            <a:off x="1295400" y="5667375"/>
            <a:ext cx="268288" cy="174625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5" name="AutoShape 55"/>
          <p:cNvSpPr>
            <a:spLocks noChangeArrowheads="1"/>
          </p:cNvSpPr>
          <p:nvPr/>
        </p:nvSpPr>
        <p:spPr bwMode="auto">
          <a:xfrm>
            <a:off x="1295400" y="5527675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6" name="AutoShape 56"/>
          <p:cNvSpPr>
            <a:spLocks noChangeArrowheads="1"/>
          </p:cNvSpPr>
          <p:nvPr/>
        </p:nvSpPr>
        <p:spPr bwMode="auto">
          <a:xfrm rot="18969835" flipV="1">
            <a:off x="4800600" y="2514600"/>
            <a:ext cx="674688" cy="2397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7" name="AutoShape 57"/>
          <p:cNvSpPr>
            <a:spLocks noChangeArrowheads="1"/>
          </p:cNvSpPr>
          <p:nvPr/>
        </p:nvSpPr>
        <p:spPr bwMode="auto">
          <a:xfrm rot="1190124">
            <a:off x="6629400" y="3094038"/>
            <a:ext cx="631825" cy="334962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8" name="AutoShape 58"/>
          <p:cNvSpPr>
            <a:spLocks noChangeArrowheads="1"/>
          </p:cNvSpPr>
          <p:nvPr/>
        </p:nvSpPr>
        <p:spPr bwMode="auto">
          <a:xfrm rot="2400524">
            <a:off x="4953000" y="1676400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9" name="AutoShape 59"/>
          <p:cNvSpPr>
            <a:spLocks noChangeArrowheads="1"/>
          </p:cNvSpPr>
          <p:nvPr/>
        </p:nvSpPr>
        <p:spPr bwMode="auto">
          <a:xfrm rot="862919">
            <a:off x="6019800" y="4495800"/>
            <a:ext cx="304800" cy="1171575"/>
          </a:xfrm>
          <a:prstGeom prst="curvedLeftArrow">
            <a:avLst>
              <a:gd name="adj1" fmla="val 76875"/>
              <a:gd name="adj2" fmla="val 15375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0" name="AutoShape 60"/>
          <p:cNvSpPr>
            <a:spLocks noChangeArrowheads="1"/>
          </p:cNvSpPr>
          <p:nvPr/>
        </p:nvSpPr>
        <p:spPr bwMode="auto">
          <a:xfrm rot="862919">
            <a:off x="6961188" y="1824038"/>
            <a:ext cx="354012" cy="884237"/>
          </a:xfrm>
          <a:prstGeom prst="curvedLeftArrow">
            <a:avLst>
              <a:gd name="adj1" fmla="val 49955"/>
              <a:gd name="adj2" fmla="val 9991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1" name="AutoShape 61"/>
          <p:cNvSpPr>
            <a:spLocks noChangeArrowheads="1"/>
          </p:cNvSpPr>
          <p:nvPr/>
        </p:nvSpPr>
        <p:spPr bwMode="auto">
          <a:xfrm rot="-18339780">
            <a:off x="5665787" y="17256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vi-VN" altLang="vi-VN" sz="1800">
              <a:solidFill>
                <a:srgbClr val="CC66FF"/>
              </a:solidFill>
              <a:latin typeface=".VnTime" panose="020B7200000000000000" pitchFamily="34" charset="0"/>
            </a:endParaRPr>
          </a:p>
        </p:txBody>
      </p:sp>
      <p:sp>
        <p:nvSpPr>
          <p:cNvPr id="51262" name="Text Box 62"/>
          <p:cNvSpPr txBox="1">
            <a:spLocks noChangeArrowheads="1"/>
          </p:cNvSpPr>
          <p:nvPr/>
        </p:nvSpPr>
        <p:spPr bwMode="auto">
          <a:xfrm>
            <a:off x="1066800" y="3810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+ Đợt 1: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Ngày 13-3-1954</a:t>
            </a:r>
          </a:p>
        </p:txBody>
      </p:sp>
      <p:sp>
        <p:nvSpPr>
          <p:cNvPr id="51263" name="Text Box 63"/>
          <p:cNvSpPr txBox="1">
            <a:spLocks noChangeArrowheads="1"/>
          </p:cNvSpPr>
          <p:nvPr/>
        </p:nvSpPr>
        <p:spPr bwMode="auto">
          <a:xfrm>
            <a:off x="990600" y="14478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+ Đợt 2: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Ngày 30-3-1954</a:t>
            </a:r>
          </a:p>
        </p:txBody>
      </p:sp>
      <p:sp>
        <p:nvSpPr>
          <p:cNvPr id="51264" name="AutoShape 64"/>
          <p:cNvSpPr>
            <a:spLocks noChangeArrowheads="1"/>
          </p:cNvSpPr>
          <p:nvPr/>
        </p:nvSpPr>
        <p:spPr bwMode="auto">
          <a:xfrm rot="2954183">
            <a:off x="3846512" y="957263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5" name="AutoShape 65"/>
          <p:cNvSpPr>
            <a:spLocks noChangeArrowheads="1"/>
          </p:cNvSpPr>
          <p:nvPr/>
        </p:nvSpPr>
        <p:spPr bwMode="auto">
          <a:xfrm rot="7248086">
            <a:off x="5535612" y="4079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6" name="AutoShape 66"/>
          <p:cNvSpPr>
            <a:spLocks noChangeArrowheads="1"/>
          </p:cNvSpPr>
          <p:nvPr/>
        </p:nvSpPr>
        <p:spPr bwMode="auto">
          <a:xfrm rot="12534795">
            <a:off x="5622925" y="1012825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7" name="AutoShape 67"/>
          <p:cNvSpPr>
            <a:spLocks noChangeArrowheads="1"/>
          </p:cNvSpPr>
          <p:nvPr/>
        </p:nvSpPr>
        <p:spPr bwMode="auto">
          <a:xfrm rot="3317055">
            <a:off x="6202362" y="13573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8" name="AutoShape 68"/>
          <p:cNvSpPr>
            <a:spLocks noChangeArrowheads="1"/>
          </p:cNvSpPr>
          <p:nvPr/>
        </p:nvSpPr>
        <p:spPr bwMode="auto">
          <a:xfrm rot="8521165">
            <a:off x="6761163" y="14366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7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1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6" grpId="0" animBg="1"/>
      <p:bldP spid="51256" grpId="1" animBg="1"/>
      <p:bldP spid="51257" grpId="0" animBg="1"/>
      <p:bldP spid="51257" grpId="1" animBg="1"/>
      <p:bldP spid="51258" grpId="0" animBg="1"/>
      <p:bldP spid="51258" grpId="1" animBg="1"/>
      <p:bldP spid="51259" grpId="0" animBg="1"/>
      <p:bldP spid="51259" grpId="1" animBg="1"/>
      <p:bldP spid="51260" grpId="0" animBg="1"/>
      <p:bldP spid="51260" grpId="1" animBg="1"/>
      <p:bldP spid="51261" grpId="0" animBg="1"/>
      <p:bldP spid="51261" grpId="1" animBg="1"/>
      <p:bldP spid="512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775075" y="0"/>
            <a:ext cx="50641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3253" name="Freeform 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90 w 3660"/>
              <a:gd name="T3" fmla="*/ 397 h 3122"/>
              <a:gd name="T4" fmla="*/ 405 w 3660"/>
              <a:gd name="T5" fmla="*/ 547 h 3122"/>
              <a:gd name="T6" fmla="*/ 615 w 3660"/>
              <a:gd name="T7" fmla="*/ 622 h 3122"/>
              <a:gd name="T8" fmla="*/ 855 w 3660"/>
              <a:gd name="T9" fmla="*/ 727 h 3122"/>
              <a:gd name="T10" fmla="*/ 1080 w 3660"/>
              <a:gd name="T11" fmla="*/ 1087 h 3122"/>
              <a:gd name="T12" fmla="*/ 1380 w 3660"/>
              <a:gd name="T13" fmla="*/ 1297 h 3122"/>
              <a:gd name="T14" fmla="*/ 1695 w 3660"/>
              <a:gd name="T15" fmla="*/ 1237 h 3122"/>
              <a:gd name="T16" fmla="*/ 1980 w 3660"/>
              <a:gd name="T17" fmla="*/ 1312 h 3122"/>
              <a:gd name="T18" fmla="*/ 2265 w 3660"/>
              <a:gd name="T19" fmla="*/ 1477 h 3122"/>
              <a:gd name="T20" fmla="*/ 2340 w 3660"/>
              <a:gd name="T21" fmla="*/ 1777 h 3122"/>
              <a:gd name="T22" fmla="*/ 2145 w 3660"/>
              <a:gd name="T23" fmla="*/ 2167 h 3122"/>
              <a:gd name="T24" fmla="*/ 2070 w 3660"/>
              <a:gd name="T25" fmla="*/ 2287 h 3122"/>
              <a:gd name="T26" fmla="*/ 2400 w 3660"/>
              <a:gd name="T27" fmla="*/ 2467 h 3122"/>
              <a:gd name="T28" fmla="*/ 2865 w 3660"/>
              <a:gd name="T29" fmla="*/ 2632 h 3122"/>
              <a:gd name="T30" fmla="*/ 3165 w 3660"/>
              <a:gd name="T31" fmla="*/ 3097 h 3122"/>
              <a:gd name="T32" fmla="*/ 3360 w 3660"/>
              <a:gd name="T33" fmla="*/ 2782 h 3122"/>
              <a:gd name="T34" fmla="*/ 3495 w 3660"/>
              <a:gd name="T35" fmla="*/ 2617 h 3122"/>
              <a:gd name="T36" fmla="*/ 3600 w 3660"/>
              <a:gd name="T37" fmla="*/ 2542 h 3122"/>
              <a:gd name="T38" fmla="*/ 3600 w 3660"/>
              <a:gd name="T39" fmla="*/ 2332 h 3122"/>
              <a:gd name="T40" fmla="*/ 3330 w 3660"/>
              <a:gd name="T41" fmla="*/ 2257 h 3122"/>
              <a:gd name="T42" fmla="*/ 3450 w 3660"/>
              <a:gd name="T43" fmla="*/ 2152 h 3122"/>
              <a:gd name="T44" fmla="*/ 3480 w 3660"/>
              <a:gd name="T45" fmla="*/ 1987 h 3122"/>
              <a:gd name="T46" fmla="*/ 3585 w 3660"/>
              <a:gd name="T47" fmla="*/ 1837 h 3122"/>
              <a:gd name="T48" fmla="*/ 3645 w 3660"/>
              <a:gd name="T49" fmla="*/ 1702 h 3122"/>
              <a:gd name="T50" fmla="*/ 3495 w 3660"/>
              <a:gd name="T51" fmla="*/ 1687 h 3122"/>
              <a:gd name="T52" fmla="*/ 3390 w 3660"/>
              <a:gd name="T53" fmla="*/ 1567 h 3122"/>
              <a:gd name="T54" fmla="*/ 3345 w 3660"/>
              <a:gd name="T55" fmla="*/ 1447 h 3122"/>
              <a:gd name="T56" fmla="*/ 3285 w 3660"/>
              <a:gd name="T57" fmla="*/ 1237 h 3122"/>
              <a:gd name="T58" fmla="*/ 3345 w 3660"/>
              <a:gd name="T59" fmla="*/ 1072 h 3122"/>
              <a:gd name="T60" fmla="*/ 3285 w 3660"/>
              <a:gd name="T61" fmla="*/ 847 h 3122"/>
              <a:gd name="T62" fmla="*/ 3075 w 3660"/>
              <a:gd name="T63" fmla="*/ 577 h 3122"/>
              <a:gd name="T64" fmla="*/ 2925 w 3660"/>
              <a:gd name="T65" fmla="*/ 382 h 3122"/>
              <a:gd name="T66" fmla="*/ 3030 w 3660"/>
              <a:gd name="T67" fmla="*/ 15 h 3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791 h 956"/>
              <a:gd name="T2" fmla="*/ 225 w 3877"/>
              <a:gd name="T3" fmla="*/ 731 h 956"/>
              <a:gd name="T4" fmla="*/ 390 w 3877"/>
              <a:gd name="T5" fmla="*/ 836 h 956"/>
              <a:gd name="T6" fmla="*/ 585 w 3877"/>
              <a:gd name="T7" fmla="*/ 851 h 956"/>
              <a:gd name="T8" fmla="*/ 690 w 3877"/>
              <a:gd name="T9" fmla="*/ 896 h 956"/>
              <a:gd name="T10" fmla="*/ 975 w 3877"/>
              <a:gd name="T11" fmla="*/ 956 h 956"/>
              <a:gd name="T12" fmla="*/ 1200 w 3877"/>
              <a:gd name="T13" fmla="*/ 896 h 956"/>
              <a:gd name="T14" fmla="*/ 1335 w 3877"/>
              <a:gd name="T15" fmla="*/ 851 h 956"/>
              <a:gd name="T16" fmla="*/ 1635 w 3877"/>
              <a:gd name="T17" fmla="*/ 761 h 956"/>
              <a:gd name="T18" fmla="*/ 1665 w 3877"/>
              <a:gd name="T19" fmla="*/ 656 h 956"/>
              <a:gd name="T20" fmla="*/ 1890 w 3877"/>
              <a:gd name="T21" fmla="*/ 791 h 956"/>
              <a:gd name="T22" fmla="*/ 2130 w 3877"/>
              <a:gd name="T23" fmla="*/ 866 h 956"/>
              <a:gd name="T24" fmla="*/ 2310 w 3877"/>
              <a:gd name="T25" fmla="*/ 836 h 956"/>
              <a:gd name="T26" fmla="*/ 2490 w 3877"/>
              <a:gd name="T27" fmla="*/ 701 h 956"/>
              <a:gd name="T28" fmla="*/ 2670 w 3877"/>
              <a:gd name="T29" fmla="*/ 521 h 956"/>
              <a:gd name="T30" fmla="*/ 2850 w 3877"/>
              <a:gd name="T31" fmla="*/ 491 h 956"/>
              <a:gd name="T32" fmla="*/ 3060 w 3877"/>
              <a:gd name="T33" fmla="*/ 611 h 956"/>
              <a:gd name="T34" fmla="*/ 3315 w 3877"/>
              <a:gd name="T35" fmla="*/ 731 h 956"/>
              <a:gd name="T36" fmla="*/ 3465 w 3877"/>
              <a:gd name="T37" fmla="*/ 596 h 956"/>
              <a:gd name="T38" fmla="*/ 3480 w 3877"/>
              <a:gd name="T39" fmla="*/ 431 h 956"/>
              <a:gd name="T40" fmla="*/ 3870 w 3877"/>
              <a:gd name="T41" fmla="*/ 4 h 956"/>
              <a:gd name="T42" fmla="*/ 3435 w 3877"/>
              <a:gd name="T43" fmla="*/ 409 h 956"/>
              <a:gd name="T44" fmla="*/ 3480 w 3877"/>
              <a:gd name="T45" fmla="*/ 454 h 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592 w 1274"/>
              <a:gd name="T1" fmla="*/ 0 h 6082"/>
              <a:gd name="T2" fmla="*/ 667 w 1274"/>
              <a:gd name="T3" fmla="*/ 907 h 6082"/>
              <a:gd name="T4" fmla="*/ 697 w 1274"/>
              <a:gd name="T5" fmla="*/ 1507 h 6082"/>
              <a:gd name="T6" fmla="*/ 622 w 1274"/>
              <a:gd name="T7" fmla="*/ 1927 h 6082"/>
              <a:gd name="T8" fmla="*/ 592 w 1274"/>
              <a:gd name="T9" fmla="*/ 2257 h 6082"/>
              <a:gd name="T10" fmla="*/ 382 w 1274"/>
              <a:gd name="T11" fmla="*/ 2782 h 6082"/>
              <a:gd name="T12" fmla="*/ 262 w 1274"/>
              <a:gd name="T13" fmla="*/ 2857 h 6082"/>
              <a:gd name="T14" fmla="*/ 67 w 1274"/>
              <a:gd name="T15" fmla="*/ 2857 h 6082"/>
              <a:gd name="T16" fmla="*/ 37 w 1274"/>
              <a:gd name="T17" fmla="*/ 3097 h 6082"/>
              <a:gd name="T18" fmla="*/ 292 w 1274"/>
              <a:gd name="T19" fmla="*/ 3637 h 6082"/>
              <a:gd name="T20" fmla="*/ 352 w 1274"/>
              <a:gd name="T21" fmla="*/ 4027 h 6082"/>
              <a:gd name="T22" fmla="*/ 487 w 1274"/>
              <a:gd name="T23" fmla="*/ 4207 h 6082"/>
              <a:gd name="T24" fmla="*/ 562 w 1274"/>
              <a:gd name="T25" fmla="*/ 4372 h 6082"/>
              <a:gd name="T26" fmla="*/ 667 w 1274"/>
              <a:gd name="T27" fmla="*/ 4492 h 6082"/>
              <a:gd name="T28" fmla="*/ 1087 w 1274"/>
              <a:gd name="T29" fmla="*/ 4672 h 6082"/>
              <a:gd name="T30" fmla="*/ 1252 w 1274"/>
              <a:gd name="T31" fmla="*/ 4657 h 6082"/>
              <a:gd name="T32" fmla="*/ 1222 w 1274"/>
              <a:gd name="T33" fmla="*/ 4927 h 6082"/>
              <a:gd name="T34" fmla="*/ 1072 w 1274"/>
              <a:gd name="T35" fmla="*/ 5182 h 6082"/>
              <a:gd name="T36" fmla="*/ 982 w 1274"/>
              <a:gd name="T37" fmla="*/ 5437 h 6082"/>
              <a:gd name="T38" fmla="*/ 757 w 1274"/>
              <a:gd name="T39" fmla="*/ 5557 h 6082"/>
              <a:gd name="T40" fmla="*/ 652 w 1274"/>
              <a:gd name="T41" fmla="*/ 5707 h 6082"/>
              <a:gd name="T42" fmla="*/ 592 w 1274"/>
              <a:gd name="T43" fmla="*/ 5902 h 6082"/>
              <a:gd name="T44" fmla="*/ 442 w 1274"/>
              <a:gd name="T45" fmla="*/ 6082 h 6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6" name="Freeform 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4400 w 4400"/>
              <a:gd name="T1" fmla="*/ 0 h 2932"/>
              <a:gd name="T2" fmla="*/ 4175 w 4400"/>
              <a:gd name="T3" fmla="*/ 202 h 2932"/>
              <a:gd name="T4" fmla="*/ 4055 w 4400"/>
              <a:gd name="T5" fmla="*/ 427 h 2932"/>
              <a:gd name="T6" fmla="*/ 3935 w 4400"/>
              <a:gd name="T7" fmla="*/ 547 h 2932"/>
              <a:gd name="T8" fmla="*/ 3785 w 4400"/>
              <a:gd name="T9" fmla="*/ 652 h 2932"/>
              <a:gd name="T10" fmla="*/ 3500 w 4400"/>
              <a:gd name="T11" fmla="*/ 652 h 2932"/>
              <a:gd name="T12" fmla="*/ 3275 w 4400"/>
              <a:gd name="T13" fmla="*/ 592 h 2932"/>
              <a:gd name="T14" fmla="*/ 3095 w 4400"/>
              <a:gd name="T15" fmla="*/ 592 h 2932"/>
              <a:gd name="T16" fmla="*/ 2870 w 4400"/>
              <a:gd name="T17" fmla="*/ 742 h 2932"/>
              <a:gd name="T18" fmla="*/ 2645 w 4400"/>
              <a:gd name="T19" fmla="*/ 907 h 2932"/>
              <a:gd name="T20" fmla="*/ 2390 w 4400"/>
              <a:gd name="T21" fmla="*/ 982 h 2932"/>
              <a:gd name="T22" fmla="*/ 2015 w 4400"/>
              <a:gd name="T23" fmla="*/ 1192 h 2932"/>
              <a:gd name="T24" fmla="*/ 1700 w 4400"/>
              <a:gd name="T25" fmla="*/ 1267 h 2932"/>
              <a:gd name="T26" fmla="*/ 1415 w 4400"/>
              <a:gd name="T27" fmla="*/ 1507 h 2932"/>
              <a:gd name="T28" fmla="*/ 1250 w 4400"/>
              <a:gd name="T29" fmla="*/ 1627 h 2932"/>
              <a:gd name="T30" fmla="*/ 1145 w 4400"/>
              <a:gd name="T31" fmla="*/ 1867 h 2932"/>
              <a:gd name="T32" fmla="*/ 995 w 4400"/>
              <a:gd name="T33" fmla="*/ 2137 h 2932"/>
              <a:gd name="T34" fmla="*/ 830 w 4400"/>
              <a:gd name="T35" fmla="*/ 2197 h 2932"/>
              <a:gd name="T36" fmla="*/ 740 w 4400"/>
              <a:gd name="T37" fmla="*/ 2362 h 2932"/>
              <a:gd name="T38" fmla="*/ 695 w 4400"/>
              <a:gd name="T39" fmla="*/ 2617 h 2932"/>
              <a:gd name="T40" fmla="*/ 620 w 4400"/>
              <a:gd name="T41" fmla="*/ 2887 h 2932"/>
              <a:gd name="T42" fmla="*/ 275 w 4400"/>
              <a:gd name="T43" fmla="*/ 2842 h 2932"/>
              <a:gd name="T44" fmla="*/ 95 w 4400"/>
              <a:gd name="T45" fmla="*/ 2932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7" name="Freeform 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202 w 2339"/>
              <a:gd name="T1" fmla="*/ 0 h 5530"/>
              <a:gd name="T2" fmla="*/ 2322 w 2339"/>
              <a:gd name="T3" fmla="*/ 180 h 5530"/>
              <a:gd name="T4" fmla="*/ 2307 w 2339"/>
              <a:gd name="T5" fmla="*/ 645 h 5530"/>
              <a:gd name="T6" fmla="*/ 2187 w 2339"/>
              <a:gd name="T7" fmla="*/ 960 h 5530"/>
              <a:gd name="T8" fmla="*/ 1992 w 2339"/>
              <a:gd name="T9" fmla="*/ 1065 h 5530"/>
              <a:gd name="T10" fmla="*/ 1752 w 2339"/>
              <a:gd name="T11" fmla="*/ 1410 h 5530"/>
              <a:gd name="T12" fmla="*/ 1497 w 2339"/>
              <a:gd name="T13" fmla="*/ 1785 h 5530"/>
              <a:gd name="T14" fmla="*/ 1332 w 2339"/>
              <a:gd name="T15" fmla="*/ 1950 h 5530"/>
              <a:gd name="T16" fmla="*/ 1317 w 2339"/>
              <a:gd name="T17" fmla="*/ 2370 h 5530"/>
              <a:gd name="T18" fmla="*/ 1377 w 2339"/>
              <a:gd name="T19" fmla="*/ 2940 h 5530"/>
              <a:gd name="T20" fmla="*/ 1377 w 2339"/>
              <a:gd name="T21" fmla="*/ 3330 h 5530"/>
              <a:gd name="T22" fmla="*/ 1452 w 2339"/>
              <a:gd name="T23" fmla="*/ 3930 h 5530"/>
              <a:gd name="T24" fmla="*/ 1572 w 2339"/>
              <a:gd name="T25" fmla="*/ 4935 h 5530"/>
              <a:gd name="T26" fmla="*/ 1662 w 2339"/>
              <a:gd name="T27" fmla="*/ 5145 h 5530"/>
              <a:gd name="T28" fmla="*/ 1677 w 2339"/>
              <a:gd name="T29" fmla="*/ 5280 h 5530"/>
              <a:gd name="T30" fmla="*/ 1317 w 2339"/>
              <a:gd name="T31" fmla="*/ 5250 h 5530"/>
              <a:gd name="T32" fmla="*/ 747 w 2339"/>
              <a:gd name="T33" fmla="*/ 5475 h 5530"/>
              <a:gd name="T34" fmla="*/ 522 w 2339"/>
              <a:gd name="T35" fmla="*/ 5460 h 5530"/>
              <a:gd name="T36" fmla="*/ 567 w 2339"/>
              <a:gd name="T37" fmla="*/ 5055 h 5530"/>
              <a:gd name="T38" fmla="*/ 432 w 2339"/>
              <a:gd name="T39" fmla="*/ 4785 h 5530"/>
              <a:gd name="T40" fmla="*/ 492 w 2339"/>
              <a:gd name="T41" fmla="*/ 4590 h 5530"/>
              <a:gd name="T42" fmla="*/ 417 w 2339"/>
              <a:gd name="T43" fmla="*/ 4365 h 5530"/>
              <a:gd name="T44" fmla="*/ 117 w 2339"/>
              <a:gd name="T45" fmla="*/ 4110 h 5530"/>
              <a:gd name="T46" fmla="*/ 57 w 2339"/>
              <a:gd name="T47" fmla="*/ 3675 h 5530"/>
              <a:gd name="T48" fmla="*/ 27 w 2339"/>
              <a:gd name="T49" fmla="*/ 3210 h 5530"/>
              <a:gd name="T50" fmla="*/ 222 w 2339"/>
              <a:gd name="T51" fmla="*/ 2400 h 5530"/>
              <a:gd name="T52" fmla="*/ 462 w 2339"/>
              <a:gd name="T53" fmla="*/ 1905 h 5530"/>
              <a:gd name="T54" fmla="*/ 927 w 2339"/>
              <a:gd name="T55" fmla="*/ 1470 h 5530"/>
              <a:gd name="T56" fmla="*/ 942 w 2339"/>
              <a:gd name="T57" fmla="*/ 1410 h 5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8" name="Freeform 1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148 w 148"/>
              <a:gd name="T1" fmla="*/ 0 h 1110"/>
              <a:gd name="T2" fmla="*/ 88 w 148"/>
              <a:gd name="T3" fmla="*/ 285 h 1110"/>
              <a:gd name="T4" fmla="*/ 13 w 148"/>
              <a:gd name="T5" fmla="*/ 525 h 1110"/>
              <a:gd name="T6" fmla="*/ 13 w 148"/>
              <a:gd name="T7" fmla="*/ 915 h 1110"/>
              <a:gd name="T8" fmla="*/ 43 w 148"/>
              <a:gd name="T9" fmla="*/ 111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197 w 5642"/>
              <a:gd name="T1" fmla="*/ 7102 h 7102"/>
              <a:gd name="T2" fmla="*/ 272 w 5642"/>
              <a:gd name="T3" fmla="*/ 6922 h 7102"/>
              <a:gd name="T4" fmla="*/ 287 w 5642"/>
              <a:gd name="T5" fmla="*/ 6742 h 7102"/>
              <a:gd name="T6" fmla="*/ 437 w 5642"/>
              <a:gd name="T7" fmla="*/ 6577 h 7102"/>
              <a:gd name="T8" fmla="*/ 557 w 5642"/>
              <a:gd name="T9" fmla="*/ 6517 h 7102"/>
              <a:gd name="T10" fmla="*/ 662 w 5642"/>
              <a:gd name="T11" fmla="*/ 6637 h 7102"/>
              <a:gd name="T12" fmla="*/ 737 w 5642"/>
              <a:gd name="T13" fmla="*/ 6562 h 7102"/>
              <a:gd name="T14" fmla="*/ 827 w 5642"/>
              <a:gd name="T15" fmla="*/ 6307 h 7102"/>
              <a:gd name="T16" fmla="*/ 1052 w 5642"/>
              <a:gd name="T17" fmla="*/ 6277 h 7102"/>
              <a:gd name="T18" fmla="*/ 1217 w 5642"/>
              <a:gd name="T19" fmla="*/ 6052 h 7102"/>
              <a:gd name="T20" fmla="*/ 1172 w 5642"/>
              <a:gd name="T21" fmla="*/ 5902 h 7102"/>
              <a:gd name="T22" fmla="*/ 887 w 5642"/>
              <a:gd name="T23" fmla="*/ 5767 h 7102"/>
              <a:gd name="T24" fmla="*/ 722 w 5642"/>
              <a:gd name="T25" fmla="*/ 5752 h 7102"/>
              <a:gd name="T26" fmla="*/ 647 w 5642"/>
              <a:gd name="T27" fmla="*/ 5392 h 7102"/>
              <a:gd name="T28" fmla="*/ 587 w 5642"/>
              <a:gd name="T29" fmla="*/ 5122 h 7102"/>
              <a:gd name="T30" fmla="*/ 542 w 5642"/>
              <a:gd name="T31" fmla="*/ 4942 h 7102"/>
              <a:gd name="T32" fmla="*/ 527 w 5642"/>
              <a:gd name="T33" fmla="*/ 4792 h 7102"/>
              <a:gd name="T34" fmla="*/ 677 w 5642"/>
              <a:gd name="T35" fmla="*/ 4762 h 7102"/>
              <a:gd name="T36" fmla="*/ 662 w 5642"/>
              <a:gd name="T37" fmla="*/ 4447 h 7102"/>
              <a:gd name="T38" fmla="*/ 557 w 5642"/>
              <a:gd name="T39" fmla="*/ 4447 h 7102"/>
              <a:gd name="T40" fmla="*/ 557 w 5642"/>
              <a:gd name="T41" fmla="*/ 4342 h 7102"/>
              <a:gd name="T42" fmla="*/ 407 w 5642"/>
              <a:gd name="T43" fmla="*/ 4252 h 7102"/>
              <a:gd name="T44" fmla="*/ 227 w 5642"/>
              <a:gd name="T45" fmla="*/ 4267 h 7102"/>
              <a:gd name="T46" fmla="*/ 17 w 5642"/>
              <a:gd name="T47" fmla="*/ 4042 h 7102"/>
              <a:gd name="T48" fmla="*/ 122 w 5642"/>
              <a:gd name="T49" fmla="*/ 4012 h 7102"/>
              <a:gd name="T50" fmla="*/ 227 w 5642"/>
              <a:gd name="T51" fmla="*/ 3907 h 7102"/>
              <a:gd name="T52" fmla="*/ 362 w 5642"/>
              <a:gd name="T53" fmla="*/ 3907 h 7102"/>
              <a:gd name="T54" fmla="*/ 452 w 5642"/>
              <a:gd name="T55" fmla="*/ 3727 h 7102"/>
              <a:gd name="T56" fmla="*/ 317 w 5642"/>
              <a:gd name="T57" fmla="*/ 3487 h 7102"/>
              <a:gd name="T58" fmla="*/ 272 w 5642"/>
              <a:gd name="T59" fmla="*/ 3202 h 7102"/>
              <a:gd name="T60" fmla="*/ 467 w 5642"/>
              <a:gd name="T61" fmla="*/ 3067 h 7102"/>
              <a:gd name="T62" fmla="*/ 452 w 5642"/>
              <a:gd name="T63" fmla="*/ 2962 h 7102"/>
              <a:gd name="T64" fmla="*/ 647 w 5642"/>
              <a:gd name="T65" fmla="*/ 3037 h 7102"/>
              <a:gd name="T66" fmla="*/ 572 w 5642"/>
              <a:gd name="T67" fmla="*/ 2857 h 7102"/>
              <a:gd name="T68" fmla="*/ 662 w 5642"/>
              <a:gd name="T69" fmla="*/ 2857 h 7102"/>
              <a:gd name="T70" fmla="*/ 662 w 5642"/>
              <a:gd name="T71" fmla="*/ 2662 h 7102"/>
              <a:gd name="T72" fmla="*/ 902 w 5642"/>
              <a:gd name="T73" fmla="*/ 2242 h 7102"/>
              <a:gd name="T74" fmla="*/ 1082 w 5642"/>
              <a:gd name="T75" fmla="*/ 2287 h 7102"/>
              <a:gd name="T76" fmla="*/ 1247 w 5642"/>
              <a:gd name="T77" fmla="*/ 2107 h 7102"/>
              <a:gd name="T78" fmla="*/ 1427 w 5642"/>
              <a:gd name="T79" fmla="*/ 1972 h 7102"/>
              <a:gd name="T80" fmla="*/ 1517 w 5642"/>
              <a:gd name="T81" fmla="*/ 1837 h 7102"/>
              <a:gd name="T82" fmla="*/ 1697 w 5642"/>
              <a:gd name="T83" fmla="*/ 1732 h 7102"/>
              <a:gd name="T84" fmla="*/ 1847 w 5642"/>
              <a:gd name="T85" fmla="*/ 1492 h 7102"/>
              <a:gd name="T86" fmla="*/ 2147 w 5642"/>
              <a:gd name="T87" fmla="*/ 1417 h 7102"/>
              <a:gd name="T88" fmla="*/ 2792 w 5642"/>
              <a:gd name="T89" fmla="*/ 1282 h 7102"/>
              <a:gd name="T90" fmla="*/ 2927 w 5642"/>
              <a:gd name="T91" fmla="*/ 1012 h 7102"/>
              <a:gd name="T92" fmla="*/ 3272 w 5642"/>
              <a:gd name="T93" fmla="*/ 712 h 7102"/>
              <a:gd name="T94" fmla="*/ 3812 w 5642"/>
              <a:gd name="T95" fmla="*/ 592 h 7102"/>
              <a:gd name="T96" fmla="*/ 4247 w 5642"/>
              <a:gd name="T97" fmla="*/ 622 h 7102"/>
              <a:gd name="T98" fmla="*/ 4532 w 5642"/>
              <a:gd name="T99" fmla="*/ 442 h 7102"/>
              <a:gd name="T100" fmla="*/ 4772 w 5642"/>
              <a:gd name="T101" fmla="*/ 142 h 7102"/>
              <a:gd name="T102" fmla="*/ 5417 w 5642"/>
              <a:gd name="T103" fmla="*/ 157 h 7102"/>
              <a:gd name="T104" fmla="*/ 5642 w 5642"/>
              <a:gd name="T105" fmla="*/ 0 h 7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0" name="Freeform 1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55 w 420"/>
              <a:gd name="T1" fmla="*/ 0 h 2820"/>
              <a:gd name="T2" fmla="*/ 40 w 420"/>
              <a:gd name="T3" fmla="*/ 135 h 2820"/>
              <a:gd name="T4" fmla="*/ 295 w 420"/>
              <a:gd name="T5" fmla="*/ 210 h 2820"/>
              <a:gd name="T6" fmla="*/ 385 w 420"/>
              <a:gd name="T7" fmla="*/ 225 h 2820"/>
              <a:gd name="T8" fmla="*/ 415 w 420"/>
              <a:gd name="T9" fmla="*/ 435 h 2820"/>
              <a:gd name="T10" fmla="*/ 355 w 420"/>
              <a:gd name="T11" fmla="*/ 555 h 2820"/>
              <a:gd name="T12" fmla="*/ 280 w 420"/>
              <a:gd name="T13" fmla="*/ 675 h 2820"/>
              <a:gd name="T14" fmla="*/ 205 w 420"/>
              <a:gd name="T15" fmla="*/ 840 h 2820"/>
              <a:gd name="T16" fmla="*/ 370 w 420"/>
              <a:gd name="T17" fmla="*/ 1005 h 2820"/>
              <a:gd name="T18" fmla="*/ 235 w 420"/>
              <a:gd name="T19" fmla="*/ 1155 h 2820"/>
              <a:gd name="T20" fmla="*/ 160 w 420"/>
              <a:gd name="T21" fmla="*/ 1200 h 2820"/>
              <a:gd name="T22" fmla="*/ 160 w 420"/>
              <a:gd name="T23" fmla="*/ 1455 h 2820"/>
              <a:gd name="T24" fmla="*/ 130 w 420"/>
              <a:gd name="T25" fmla="*/ 1560 h 2820"/>
              <a:gd name="T26" fmla="*/ 190 w 420"/>
              <a:gd name="T27" fmla="*/ 1695 h 2820"/>
              <a:gd name="T28" fmla="*/ 130 w 420"/>
              <a:gd name="T29" fmla="*/ 1860 h 2820"/>
              <a:gd name="T30" fmla="*/ 310 w 420"/>
              <a:gd name="T31" fmla="*/ 2010 h 2820"/>
              <a:gd name="T32" fmla="*/ 130 w 420"/>
              <a:gd name="T33" fmla="*/ 2430 h 2820"/>
              <a:gd name="T34" fmla="*/ 145 w 420"/>
              <a:gd name="T35" fmla="*/ 2670 h 2820"/>
              <a:gd name="T36" fmla="*/ 145 w 420"/>
              <a:gd name="T37" fmla="*/ 2820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1" name="Freeform 1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660 w 3270"/>
              <a:gd name="T3" fmla="*/ 270 h 1380"/>
              <a:gd name="T4" fmla="*/ 690 w 3270"/>
              <a:gd name="T5" fmla="*/ 465 h 1380"/>
              <a:gd name="T6" fmla="*/ 810 w 3270"/>
              <a:gd name="T7" fmla="*/ 645 h 1380"/>
              <a:gd name="T8" fmla="*/ 1485 w 3270"/>
              <a:gd name="T9" fmla="*/ 735 h 1380"/>
              <a:gd name="T10" fmla="*/ 2010 w 3270"/>
              <a:gd name="T11" fmla="*/ 795 h 1380"/>
              <a:gd name="T12" fmla="*/ 2295 w 3270"/>
              <a:gd name="T13" fmla="*/ 1065 h 1380"/>
              <a:gd name="T14" fmla="*/ 2640 w 3270"/>
              <a:gd name="T15" fmla="*/ 1095 h 1380"/>
              <a:gd name="T16" fmla="*/ 2955 w 3270"/>
              <a:gd name="T17" fmla="*/ 1050 h 1380"/>
              <a:gd name="T18" fmla="*/ 3135 w 3270"/>
              <a:gd name="T19" fmla="*/ 1275 h 1380"/>
              <a:gd name="T20" fmla="*/ 3270 w 3270"/>
              <a:gd name="T21" fmla="*/ 138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2" name="Freeform 1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60 h 1062"/>
              <a:gd name="T2" fmla="*/ 225 w 2235"/>
              <a:gd name="T3" fmla="*/ 45 h 1062"/>
              <a:gd name="T4" fmla="*/ 660 w 2235"/>
              <a:gd name="T5" fmla="*/ 15 h 1062"/>
              <a:gd name="T6" fmla="*/ 1110 w 2235"/>
              <a:gd name="T7" fmla="*/ 135 h 1062"/>
              <a:gd name="T8" fmla="*/ 1530 w 2235"/>
              <a:gd name="T9" fmla="*/ 135 h 1062"/>
              <a:gd name="T10" fmla="*/ 1800 w 2235"/>
              <a:gd name="T11" fmla="*/ 465 h 1062"/>
              <a:gd name="T12" fmla="*/ 1980 w 2235"/>
              <a:gd name="T13" fmla="*/ 885 h 1062"/>
              <a:gd name="T14" fmla="*/ 2130 w 2235"/>
              <a:gd name="T15" fmla="*/ 1020 h 1062"/>
              <a:gd name="T16" fmla="*/ 2235 w 2235"/>
              <a:gd name="T17" fmla="*/ 630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3" name="Freeform 1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70 w 70"/>
              <a:gd name="T1" fmla="*/ 0 h 240"/>
              <a:gd name="T2" fmla="*/ 70 w 70"/>
              <a:gd name="T3" fmla="*/ 135 h 240"/>
              <a:gd name="T4" fmla="*/ 70 w 7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64" name="Group 1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53265" name="Oval 1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66" name="Oval 1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6172200" y="3100388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6489700" y="2362200"/>
            <a:ext cx="98425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72" name="Group 2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53273" name="Oval 2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4" name="Oval 2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3275" name="Group 2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7" name="AutoShape 2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8" name="AutoShape 30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3279" name="Group 3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53280" name="Rectangle 3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81" name="AutoShape 3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82" name="AutoShape 34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2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ĐỘC LẬP</a:t>
            </a:r>
          </a:p>
          <a:p>
            <a:endParaRPr lang="en-US" altLang="vi-VN" sz="1600" b="1">
              <a:latin typeface="Times New Roman" panose="02020603050405020304" pitchFamily="18" charset="0"/>
            </a:endParaRPr>
          </a:p>
        </p:txBody>
      </p:sp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6019800" y="1371600"/>
            <a:ext cx="16335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HIM LAM</a:t>
            </a:r>
          </a:p>
        </p:txBody>
      </p:sp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3886200" y="1597025"/>
            <a:ext cx="11715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KÉO</a:t>
            </a: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4419600" y="1952625"/>
            <a:ext cx="1219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MƯỜNG THANH</a:t>
            </a:r>
          </a:p>
        </p:txBody>
      </p: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6096000" y="31146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" panose="020B7200000000000000" pitchFamily="34" charset="0"/>
              </a:rPr>
              <a:t>A</a:t>
            </a:r>
            <a:r>
              <a:rPr lang="en-US" altLang="vi-VN" sz="2400" b="1" baseline="-25000">
                <a:solidFill>
                  <a:srgbClr val="000000"/>
                </a:solidFill>
                <a:latin typeface=".VnTime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5680075" y="5681663"/>
            <a:ext cx="15843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HỒNG CÚM</a:t>
            </a:r>
          </a:p>
        </p:txBody>
      </p:sp>
      <p:sp>
        <p:nvSpPr>
          <p:cNvPr id="53289" name="Text Box 4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1400">
                <a:solidFill>
                  <a:srgbClr val="000000"/>
                </a:solidFill>
                <a:latin typeface="Times New Roman" panose="02020603050405020304" pitchFamily="18" charset="0"/>
              </a:rPr>
              <a:t>S.NẬM RỐM</a:t>
            </a:r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4267200" y="6400800"/>
            <a:ext cx="394493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2000" b="1" i="1">
                <a:latin typeface="Times New Roman" panose="02020603050405020304" pitchFamily="18" charset="0"/>
              </a:rPr>
              <a:t>Lược đồ chiến dịch Điện Biên Phủ</a:t>
            </a:r>
          </a:p>
        </p:txBody>
      </p:sp>
      <p:sp>
        <p:nvSpPr>
          <p:cNvPr id="53291" name="Text Box 43"/>
          <p:cNvSpPr txBox="1">
            <a:spLocks noChangeArrowheads="1"/>
          </p:cNvSpPr>
          <p:nvPr/>
        </p:nvSpPr>
        <p:spPr bwMode="auto">
          <a:xfrm>
            <a:off x="6429375" y="2057400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1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c</a:t>
            </a:r>
            <a:r>
              <a:rPr lang="en-US" altLang="vi-VN" sz="2400" b="1" baseline="-25000">
                <a:solidFill>
                  <a:srgbClr val="000000"/>
                </a:solidFill>
                <a:latin typeface=".VnTimeH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  <p:sp>
        <p:nvSpPr>
          <p:cNvPr id="53292" name="Text Box 44"/>
          <p:cNvSpPr txBox="1">
            <a:spLocks noChangeArrowheads="1"/>
          </p:cNvSpPr>
          <p:nvPr/>
        </p:nvSpPr>
        <p:spPr bwMode="auto">
          <a:xfrm>
            <a:off x="0" y="3798888"/>
            <a:ext cx="3581400" cy="30591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vi-VN" sz="1200" u="sng">
                <a:solidFill>
                  <a:srgbClr val="000000"/>
                </a:solidFill>
                <a:latin typeface=".VnTimeH" panose="020B7200000000000000" pitchFamily="34" charset="0"/>
              </a:rPr>
              <a:t>Chó gi¶i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 </a:t>
            </a: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Së chØ huy cña ®Þch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Cø ®iÓm vµ tªn cø ®iÓm cña ®Þch.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S©n bay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vi-VN" sz="1600">
              <a:solidFill>
                <a:srgbClr val="000000"/>
              </a:solidFill>
              <a:latin typeface=".VnArial" panose="020B7200000000000000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Qu©n ta tÊn c«ng ®ît 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Qu©n ta tÊn c«ng ®ît 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        Qu©n ta tÊn c«ng ®ît 3</a:t>
            </a:r>
          </a:p>
        </p:txBody>
      </p:sp>
      <p:grpSp>
        <p:nvGrpSpPr>
          <p:cNvPr id="53293" name="Group 45"/>
          <p:cNvGrpSpPr>
            <a:grpSpLocks/>
          </p:cNvGrpSpPr>
          <p:nvPr/>
        </p:nvGrpSpPr>
        <p:grpSpPr bwMode="auto">
          <a:xfrm>
            <a:off x="152400" y="4114800"/>
            <a:ext cx="180975" cy="222250"/>
            <a:chOff x="1803" y="13659"/>
            <a:chExt cx="300" cy="300"/>
          </a:xfrm>
        </p:grpSpPr>
        <p:sp>
          <p:nvSpPr>
            <p:cNvPr id="53294" name="Oval 4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95" name="Oval 4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96" name="Oval 48"/>
          <p:cNvSpPr>
            <a:spLocks noChangeArrowheads="1"/>
          </p:cNvSpPr>
          <p:nvPr/>
        </p:nvSpPr>
        <p:spPr bwMode="auto">
          <a:xfrm>
            <a:off x="228600" y="4419600"/>
            <a:ext cx="85725" cy="1063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97" name="Group 49"/>
          <p:cNvGrpSpPr>
            <a:grpSpLocks/>
          </p:cNvGrpSpPr>
          <p:nvPr/>
        </p:nvGrpSpPr>
        <p:grpSpPr bwMode="auto">
          <a:xfrm rot="2632895">
            <a:off x="152400" y="4648200"/>
            <a:ext cx="214313" cy="312738"/>
            <a:chOff x="2415" y="12855"/>
            <a:chExt cx="555" cy="795"/>
          </a:xfrm>
        </p:grpSpPr>
        <p:sp>
          <p:nvSpPr>
            <p:cNvPr id="53298" name="Rectangle 5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99" name="AutoShape 5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300" name="AutoShape 52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301" name="AutoShape 53"/>
          <p:cNvSpPr>
            <a:spLocks noChangeArrowheads="1"/>
          </p:cNvSpPr>
          <p:nvPr/>
        </p:nvSpPr>
        <p:spPr bwMode="auto">
          <a:xfrm flipV="1">
            <a:off x="304800" y="5105400"/>
            <a:ext cx="268288" cy="176213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2" name="AutoShape 54"/>
          <p:cNvSpPr>
            <a:spLocks noChangeArrowheads="1"/>
          </p:cNvSpPr>
          <p:nvPr/>
        </p:nvSpPr>
        <p:spPr bwMode="auto">
          <a:xfrm flipV="1">
            <a:off x="228600" y="5715000"/>
            <a:ext cx="268288" cy="174625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3" name="AutoShape 55"/>
          <p:cNvSpPr>
            <a:spLocks noChangeArrowheads="1"/>
          </p:cNvSpPr>
          <p:nvPr/>
        </p:nvSpPr>
        <p:spPr bwMode="auto">
          <a:xfrm>
            <a:off x="228600" y="5410200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4" name="AutoShape 56"/>
          <p:cNvSpPr>
            <a:spLocks noChangeArrowheads="1"/>
          </p:cNvSpPr>
          <p:nvPr/>
        </p:nvSpPr>
        <p:spPr bwMode="auto">
          <a:xfrm rot="18969835" flipV="1">
            <a:off x="4800600" y="2514600"/>
            <a:ext cx="674688" cy="2397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5" name="AutoShape 57"/>
          <p:cNvSpPr>
            <a:spLocks noChangeArrowheads="1"/>
          </p:cNvSpPr>
          <p:nvPr/>
        </p:nvSpPr>
        <p:spPr bwMode="auto">
          <a:xfrm rot="1190124">
            <a:off x="6629400" y="3094038"/>
            <a:ext cx="631825" cy="334962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6" name="AutoShape 58"/>
          <p:cNvSpPr>
            <a:spLocks noChangeArrowheads="1"/>
          </p:cNvSpPr>
          <p:nvPr/>
        </p:nvSpPr>
        <p:spPr bwMode="auto">
          <a:xfrm rot="2400524">
            <a:off x="4953000" y="1676400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7" name="AutoShape 59"/>
          <p:cNvSpPr>
            <a:spLocks noChangeArrowheads="1"/>
          </p:cNvSpPr>
          <p:nvPr/>
        </p:nvSpPr>
        <p:spPr bwMode="auto">
          <a:xfrm rot="862919">
            <a:off x="6019800" y="4495800"/>
            <a:ext cx="304800" cy="1171575"/>
          </a:xfrm>
          <a:prstGeom prst="curvedLeftArrow">
            <a:avLst>
              <a:gd name="adj1" fmla="val 76875"/>
              <a:gd name="adj2" fmla="val 15375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8" name="AutoShape 60"/>
          <p:cNvSpPr>
            <a:spLocks noChangeArrowheads="1"/>
          </p:cNvSpPr>
          <p:nvPr/>
        </p:nvSpPr>
        <p:spPr bwMode="auto">
          <a:xfrm rot="862919">
            <a:off x="6961188" y="1824038"/>
            <a:ext cx="354012" cy="884237"/>
          </a:xfrm>
          <a:prstGeom prst="curvedLeftArrow">
            <a:avLst>
              <a:gd name="adj1" fmla="val 49955"/>
              <a:gd name="adj2" fmla="val 9991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9" name="AutoShape 61"/>
          <p:cNvSpPr>
            <a:spLocks noChangeArrowheads="1"/>
          </p:cNvSpPr>
          <p:nvPr/>
        </p:nvSpPr>
        <p:spPr bwMode="auto">
          <a:xfrm rot="-18339780">
            <a:off x="5665787" y="17256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vi-VN" altLang="vi-VN" sz="1800">
              <a:solidFill>
                <a:srgbClr val="CC66FF"/>
              </a:solidFill>
              <a:latin typeface=".VnTime" panose="020B7200000000000000" pitchFamily="34" charset="0"/>
            </a:endParaRPr>
          </a:p>
        </p:txBody>
      </p:sp>
      <p:sp>
        <p:nvSpPr>
          <p:cNvPr id="53310" name="Text Box 62"/>
          <p:cNvSpPr txBox="1">
            <a:spLocks noChangeArrowheads="1"/>
          </p:cNvSpPr>
          <p:nvPr/>
        </p:nvSpPr>
        <p:spPr bwMode="auto">
          <a:xfrm>
            <a:off x="1066800" y="2286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+ Đợt 1: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Ngày 13-3-1954</a:t>
            </a:r>
          </a:p>
        </p:txBody>
      </p:sp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990600" y="12954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+ Đợt 2: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Ngày 30-3-1954</a:t>
            </a:r>
          </a:p>
        </p:txBody>
      </p:sp>
      <p:sp>
        <p:nvSpPr>
          <p:cNvPr id="53312" name="Text Box 64"/>
          <p:cNvSpPr txBox="1">
            <a:spLocks noChangeArrowheads="1"/>
          </p:cNvSpPr>
          <p:nvPr/>
        </p:nvSpPr>
        <p:spPr bwMode="auto">
          <a:xfrm>
            <a:off x="1066800" y="2362200"/>
            <a:ext cx="2286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+ Đợt 3: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Ngày 1-5-1954</a:t>
            </a:r>
          </a:p>
        </p:txBody>
      </p:sp>
      <p:sp>
        <p:nvSpPr>
          <p:cNvPr id="53313" name="AutoShape 65"/>
          <p:cNvSpPr>
            <a:spLocks noChangeArrowheads="1"/>
          </p:cNvSpPr>
          <p:nvPr/>
        </p:nvSpPr>
        <p:spPr bwMode="auto">
          <a:xfrm rot="3497914">
            <a:off x="4860925" y="5726113"/>
            <a:ext cx="295275" cy="708025"/>
          </a:xfrm>
          <a:prstGeom prst="upArrow">
            <a:avLst>
              <a:gd name="adj1" fmla="val 50000"/>
              <a:gd name="adj2" fmla="val 5994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4" name="AutoShape 66"/>
          <p:cNvSpPr>
            <a:spLocks noChangeArrowheads="1"/>
          </p:cNvSpPr>
          <p:nvPr/>
        </p:nvSpPr>
        <p:spPr bwMode="auto">
          <a:xfrm rot="6866228">
            <a:off x="4715669" y="5025231"/>
            <a:ext cx="295275" cy="887413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5" name="AutoShape 67"/>
          <p:cNvSpPr>
            <a:spLocks noChangeArrowheads="1"/>
          </p:cNvSpPr>
          <p:nvPr/>
        </p:nvSpPr>
        <p:spPr bwMode="auto">
          <a:xfrm rot="-25826464">
            <a:off x="6009481" y="5657057"/>
            <a:ext cx="295275" cy="887412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16" name="Picture 68" descr="AR9-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486">
            <a:off x="4581525" y="3065463"/>
            <a:ext cx="1133475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17" name="Picture 69" descr="Fireworks-07-jun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2654300"/>
            <a:ext cx="101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18" name="AutoShape 70"/>
          <p:cNvSpPr>
            <a:spLocks noChangeArrowheads="1"/>
          </p:cNvSpPr>
          <p:nvPr/>
        </p:nvSpPr>
        <p:spPr bwMode="auto">
          <a:xfrm rot="1892765">
            <a:off x="6248400" y="2590800"/>
            <a:ext cx="344488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9" name="AutoShape 71"/>
          <p:cNvSpPr>
            <a:spLocks noChangeArrowheads="1"/>
          </p:cNvSpPr>
          <p:nvPr/>
        </p:nvSpPr>
        <p:spPr bwMode="auto">
          <a:xfrm rot="2954183">
            <a:off x="3846512" y="957263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0" name="AutoShape 72"/>
          <p:cNvSpPr>
            <a:spLocks noChangeArrowheads="1"/>
          </p:cNvSpPr>
          <p:nvPr/>
        </p:nvSpPr>
        <p:spPr bwMode="auto">
          <a:xfrm rot="7248086">
            <a:off x="5502275" y="365126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1" name="AutoShape 73"/>
          <p:cNvSpPr>
            <a:spLocks noChangeArrowheads="1"/>
          </p:cNvSpPr>
          <p:nvPr/>
        </p:nvSpPr>
        <p:spPr bwMode="auto">
          <a:xfrm rot="12534795">
            <a:off x="5622925" y="1012825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2" name="AutoShape 74"/>
          <p:cNvSpPr>
            <a:spLocks noChangeArrowheads="1"/>
          </p:cNvSpPr>
          <p:nvPr/>
        </p:nvSpPr>
        <p:spPr bwMode="auto">
          <a:xfrm rot="3317055">
            <a:off x="6202362" y="13573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3" name="AutoShape 75"/>
          <p:cNvSpPr>
            <a:spLocks noChangeArrowheads="1"/>
          </p:cNvSpPr>
          <p:nvPr/>
        </p:nvSpPr>
        <p:spPr bwMode="auto">
          <a:xfrm rot="8521165">
            <a:off x="6761163" y="14366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24" name="Picture 76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25" name="Picture 7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05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26" name="Line 78"/>
          <p:cNvSpPr>
            <a:spLocks noChangeShapeType="1"/>
          </p:cNvSpPr>
          <p:nvPr/>
        </p:nvSpPr>
        <p:spPr bwMode="auto">
          <a:xfrm>
            <a:off x="5429250" y="5181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27" name="Picture 79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28" name="Line 80"/>
          <p:cNvSpPr>
            <a:spLocks noChangeShapeType="1"/>
          </p:cNvSpPr>
          <p:nvPr/>
        </p:nvSpPr>
        <p:spPr bwMode="auto">
          <a:xfrm flipH="1">
            <a:off x="5486400" y="1485900"/>
            <a:ext cx="0" cy="495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29" name="Picture 81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0" name="Line 82"/>
          <p:cNvSpPr>
            <a:spLocks noChangeShapeType="1"/>
          </p:cNvSpPr>
          <p:nvPr/>
        </p:nvSpPr>
        <p:spPr bwMode="auto">
          <a:xfrm>
            <a:off x="6562725" y="170497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31" name="Picture 83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92338"/>
            <a:ext cx="533400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2" name="Line 84"/>
          <p:cNvSpPr>
            <a:spLocks noChangeShapeType="1"/>
          </p:cNvSpPr>
          <p:nvPr/>
        </p:nvSpPr>
        <p:spPr bwMode="auto">
          <a:xfrm>
            <a:off x="5715000" y="2200275"/>
            <a:ext cx="0" cy="542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33" name="Line 85"/>
          <p:cNvSpPr>
            <a:spLocks noChangeShapeType="1"/>
          </p:cNvSpPr>
          <p:nvPr/>
        </p:nvSpPr>
        <p:spPr bwMode="auto">
          <a:xfrm flipH="1">
            <a:off x="6172200" y="2514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34" name="AutoShape 86"/>
          <p:cNvSpPr>
            <a:spLocks noChangeArrowheads="1"/>
          </p:cNvSpPr>
          <p:nvPr/>
        </p:nvSpPr>
        <p:spPr bwMode="auto">
          <a:xfrm>
            <a:off x="5638800" y="2794000"/>
            <a:ext cx="152400" cy="152400"/>
          </a:xfrm>
          <a:prstGeom prst="star5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35" name="Picture 8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36" name="Picture 88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265113"/>
            <a:ext cx="533400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7" name="Line 89"/>
          <p:cNvSpPr>
            <a:spLocks noChangeShapeType="1"/>
          </p:cNvSpPr>
          <p:nvPr/>
        </p:nvSpPr>
        <p:spPr bwMode="auto">
          <a:xfrm>
            <a:off x="5605463" y="29051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38" name="Picture 90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5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9" name="Line 91"/>
          <p:cNvSpPr>
            <a:spLocks noChangeShapeType="1"/>
          </p:cNvSpPr>
          <p:nvPr/>
        </p:nvSpPr>
        <p:spPr bwMode="auto">
          <a:xfrm>
            <a:off x="4724400" y="990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40" name="Line 92"/>
          <p:cNvSpPr>
            <a:spLocks noChangeShapeType="1"/>
          </p:cNvSpPr>
          <p:nvPr/>
        </p:nvSpPr>
        <p:spPr bwMode="auto">
          <a:xfrm>
            <a:off x="6781800" y="762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05600" y="3657600"/>
            <a:ext cx="2133600" cy="2054225"/>
            <a:chOff x="75" y="105"/>
            <a:chExt cx="5593" cy="3408"/>
          </a:xfrm>
        </p:grpSpPr>
        <p:pic>
          <p:nvPicPr>
            <p:cNvPr id="53344" name="Picture 2" descr="Anh Dien bi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" name="Picture 3" descr="j0178293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150566">
              <a:off x="3025" y="769"/>
              <a:ext cx="1103" cy="1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9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5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5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5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5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5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13" grpId="0" animBg="1"/>
      <p:bldP spid="53313" grpId="1" animBg="1"/>
      <p:bldP spid="53314" grpId="0" animBg="1"/>
      <p:bldP spid="53314" grpId="1" animBg="1"/>
      <p:bldP spid="53315" grpId="0" animBg="1"/>
      <p:bldP spid="53315" grpId="1" animBg="1"/>
      <p:bldP spid="53318" grpId="0" animBg="1"/>
      <p:bldP spid="53318" grpId="1" animBg="1"/>
      <p:bldP spid="53326" grpId="0" animBg="1"/>
      <p:bldP spid="53328" grpId="0" animBg="1"/>
      <p:bldP spid="53330" grpId="0" animBg="1"/>
      <p:bldP spid="53332" grpId="0" animBg="1"/>
      <p:bldP spid="53333" grpId="0" animBg="1"/>
      <p:bldP spid="53334" grpId="0" animBg="1"/>
      <p:bldP spid="53337" grpId="0" animBg="1"/>
      <p:bldP spid="53339" grpId="0" animBg="1"/>
      <p:bldP spid="533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556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err="1" smtClean="0">
                <a:solidFill>
                  <a:srgbClr val="F10D33"/>
                </a:solidFill>
              </a:rPr>
              <a:t>Diễn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biến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các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trận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đánh</a:t>
            </a:r>
            <a:r>
              <a:rPr lang="en-US" altLang="en-US" sz="2800" dirty="0" smtClean="0">
                <a:solidFill>
                  <a:srgbClr val="F10D33"/>
                </a:solidFill>
              </a:rPr>
              <a:t/>
            </a:r>
            <a:br>
              <a:rPr lang="en-US" altLang="en-US" sz="2800" dirty="0" smtClean="0">
                <a:solidFill>
                  <a:srgbClr val="F10D33"/>
                </a:solidFill>
              </a:rPr>
            </a:br>
            <a:r>
              <a:rPr lang="en-US" altLang="en-US" sz="24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400" dirty="0" smtClean="0">
                <a:solidFill>
                  <a:srgbClr val="0DA331"/>
                </a:solidFill>
              </a:rPr>
              <a:t> 1: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ngày</a:t>
            </a:r>
            <a:r>
              <a:rPr lang="en-US" altLang="en-US" sz="2400" dirty="0" smtClean="0">
                <a:solidFill>
                  <a:srgbClr val="0DA331"/>
                </a:solidFill>
              </a:rPr>
              <a:t> 13-3-1954, ta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nổ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súng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mở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màn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chiến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dịch</a:t>
            </a:r>
            <a:endParaRPr lang="en-US" altLang="en-US" sz="2400" dirty="0" smtClean="0">
              <a:solidFill>
                <a:srgbClr val="0DA331"/>
              </a:solidFill>
            </a:endParaRPr>
          </a:p>
        </p:txBody>
      </p:sp>
      <p:sp>
        <p:nvSpPr>
          <p:cNvPr id="44070" name="Rectangle 38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5364" name="Picture 47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49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Picture 48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921250" y="1676400"/>
            <a:ext cx="493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Picture 49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6299200" y="1368425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Picture 50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6230938" y="1931988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3" name="Picture 51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856413" y="18796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4" name="Picture 52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462838" y="1905000"/>
            <a:ext cx="2111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1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47720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350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err="1" smtClean="0">
                <a:solidFill>
                  <a:srgbClr val="0DA331"/>
                </a:solidFill>
              </a:rPr>
              <a:t>Diễn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biễn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các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trận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đánh</a:t>
            </a:r>
            <a:r>
              <a:rPr lang="en-US" altLang="en-US" sz="3200" dirty="0" smtClean="0">
                <a:solidFill>
                  <a:srgbClr val="0DA331"/>
                </a:solidFill>
              </a:rPr>
              <a:t/>
            </a:r>
            <a:br>
              <a:rPr lang="en-US" altLang="en-US" sz="3200" dirty="0" smtClean="0">
                <a:solidFill>
                  <a:srgbClr val="0DA331"/>
                </a:solidFill>
              </a:rPr>
            </a:br>
            <a:r>
              <a:rPr lang="en-US" altLang="en-US" sz="2800" dirty="0" err="1" smtClean="0">
                <a:solidFill>
                  <a:srgbClr val="F10D33"/>
                </a:solidFill>
              </a:rPr>
              <a:t>Đợt</a:t>
            </a:r>
            <a:r>
              <a:rPr lang="en-US" altLang="en-US" sz="2800" dirty="0" smtClean="0">
                <a:solidFill>
                  <a:srgbClr val="F10D33"/>
                </a:solidFill>
              </a:rPr>
              <a:t> 2: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ngày</a:t>
            </a:r>
            <a:r>
              <a:rPr lang="en-US" altLang="en-US" sz="2800" dirty="0" smtClean="0">
                <a:solidFill>
                  <a:srgbClr val="F10D33"/>
                </a:solidFill>
              </a:rPr>
              <a:t> 30-3-1954, ta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tổng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công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kích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là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thứ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hai</a:t>
            </a:r>
            <a:endParaRPr lang="en-US" altLang="en-US" sz="4000" dirty="0" smtClean="0">
              <a:solidFill>
                <a:srgbClr val="F10D33"/>
              </a:solidFill>
            </a:endParaRPr>
          </a:p>
        </p:txBody>
      </p:sp>
      <p:sp>
        <p:nvSpPr>
          <p:cNvPr id="49169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6388" name="Picture 24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87" y="13716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5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230688" y="1752600"/>
            <a:ext cx="493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6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5715000" y="1447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7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5715000" y="1897063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8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477000" y="19050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010400" y="1905000"/>
            <a:ext cx="30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2" name="Picture 30" descr="mui ten hong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7" r="76056" b="55696"/>
          <a:stretch>
            <a:fillRect/>
          </a:stretch>
        </p:blipFill>
        <p:spPr bwMode="auto">
          <a:xfrm>
            <a:off x="4934252" y="2163762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Picture 31" descr="mui ten hong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4305" r="66197" b="47336"/>
          <a:stretch>
            <a:fillRect/>
          </a:stretch>
        </p:blipFill>
        <p:spPr bwMode="auto">
          <a:xfrm>
            <a:off x="4167389" y="28956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4" name="Picture 32" descr="mui ten hong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6781" r="73239" b="56531"/>
          <a:stretch>
            <a:fillRect/>
          </a:stretch>
        </p:blipFill>
        <p:spPr bwMode="auto">
          <a:xfrm rot="183989">
            <a:off x="5895775" y="246816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Picture 33" descr="mui ten hong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2445" r="78873" b="54181"/>
          <a:stretch>
            <a:fillRect/>
          </a:stretch>
        </p:blipFill>
        <p:spPr bwMode="auto">
          <a:xfrm>
            <a:off x="6986873" y="25146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6" name="Picture 34" descr="mui ten hong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40125" r="66197" b="52351"/>
          <a:stretch>
            <a:fillRect/>
          </a:stretch>
        </p:blipFill>
        <p:spPr bwMode="auto">
          <a:xfrm>
            <a:off x="6781800" y="3505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7" name="Picture 35" descr="mui ten hong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6" r="70422" b="54024"/>
          <a:stretch>
            <a:fillRect/>
          </a:stretch>
        </p:blipFill>
        <p:spPr bwMode="auto">
          <a:xfrm>
            <a:off x="6208712" y="5299075"/>
            <a:ext cx="914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2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7150"/>
            <a:ext cx="4015974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" y="8965"/>
            <a:ext cx="9100848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32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" y="5035503"/>
            <a:ext cx="320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Callout 42"/>
          <p:cNvSpPr/>
          <p:nvPr/>
        </p:nvSpPr>
        <p:spPr>
          <a:xfrm>
            <a:off x="43153" y="8965"/>
            <a:ext cx="9143998" cy="4718371"/>
          </a:xfrm>
          <a:prstGeom prst="wedgeEllipseCallout">
            <a:avLst>
              <a:gd name="adj1" fmla="val -30241"/>
              <a:gd name="adj2" fmla="val 61245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7-5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hằng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5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6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55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 err="1" smtClean="0">
                <a:solidFill>
                  <a:srgbClr val="F10D33"/>
                </a:solidFill>
              </a:rPr>
              <a:t>Diễn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biến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các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trận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đánh</a:t>
            </a:r>
            <a:r>
              <a:rPr lang="en-US" altLang="en-US" sz="3200" dirty="0" smtClean="0">
                <a:solidFill>
                  <a:srgbClr val="F10D33"/>
                </a:solidFill>
              </a:rPr>
              <a:t/>
            </a:r>
            <a:br>
              <a:rPr lang="en-US" altLang="en-US" sz="3200" dirty="0" smtClean="0">
                <a:solidFill>
                  <a:srgbClr val="F10D33"/>
                </a:solidFill>
              </a:rPr>
            </a:br>
            <a:r>
              <a:rPr lang="en-US" altLang="en-US" sz="28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800" dirty="0" smtClean="0">
                <a:solidFill>
                  <a:srgbClr val="0DA331"/>
                </a:solidFill>
              </a:rPr>
              <a:t> 3: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ngày</a:t>
            </a:r>
            <a:r>
              <a:rPr lang="en-US" altLang="en-US" sz="2800" dirty="0" smtClean="0">
                <a:solidFill>
                  <a:srgbClr val="0DA331"/>
                </a:solidFill>
              </a:rPr>
              <a:t> 1-5-1954, ta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mở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tấn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công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đánh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chiếm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các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cứ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điểm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còn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lại</a:t>
            </a:r>
            <a:endParaRPr lang="en-US" altLang="en-US" sz="2800" dirty="0" smtClean="0">
              <a:solidFill>
                <a:srgbClr val="0DA331"/>
              </a:solidFill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7412" name="Picture 24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5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459288" y="1752600"/>
            <a:ext cx="493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6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5943600" y="1447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7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5943600" y="1897063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8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705600" y="19050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9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239000" y="1905000"/>
            <a:ext cx="30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0" descr="mui ten hong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7" r="76056" b="55696"/>
          <a:stretch>
            <a:fillRect/>
          </a:stretch>
        </p:blipFill>
        <p:spPr bwMode="auto">
          <a:xfrm>
            <a:off x="4953000" y="2209800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1" descr="mui ten hong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4305" r="66197" b="47336"/>
          <a:stretch>
            <a:fillRect/>
          </a:stretch>
        </p:blipFill>
        <p:spPr bwMode="auto">
          <a:xfrm>
            <a:off x="4267200" y="28956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2" descr="mui ten hong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6781" r="73239" b="56531"/>
          <a:stretch>
            <a:fillRect/>
          </a:stretch>
        </p:blipFill>
        <p:spPr bwMode="auto">
          <a:xfrm rot="183989">
            <a:off x="5943600" y="251618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3" descr="mui ten hong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2445" r="78873" b="54181"/>
          <a:stretch>
            <a:fillRect/>
          </a:stretch>
        </p:blipFill>
        <p:spPr bwMode="auto">
          <a:xfrm>
            <a:off x="7010400" y="25146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4" descr="mui ten hong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40125" r="66197" b="52351"/>
          <a:stretch>
            <a:fillRect/>
          </a:stretch>
        </p:blipFill>
        <p:spPr bwMode="auto">
          <a:xfrm>
            <a:off x="7010400" y="3505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5" descr="mui ten hong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6" r="70422" b="54024"/>
          <a:stretch>
            <a:fillRect/>
          </a:stretch>
        </p:blipFill>
        <p:spPr bwMode="auto">
          <a:xfrm>
            <a:off x="6096000" y="5410200"/>
            <a:ext cx="914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mui ten do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t="35370" r="59155" b="50418"/>
          <a:stretch>
            <a:fillRect/>
          </a:stretch>
        </p:blipFill>
        <p:spPr bwMode="auto">
          <a:xfrm>
            <a:off x="5029200" y="3505200"/>
            <a:ext cx="968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5" name="Picture 37" descr="mui ten do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45821" r="77466" b="50836"/>
          <a:stretch>
            <a:fillRect/>
          </a:stretch>
        </p:blipFill>
        <p:spPr bwMode="auto">
          <a:xfrm>
            <a:off x="6858000" y="3336925"/>
            <a:ext cx="30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6" name="Picture 38" descr="mui ten do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2602" r="67606" b="59874"/>
          <a:stretch>
            <a:fillRect/>
          </a:stretch>
        </p:blipFill>
        <p:spPr bwMode="auto">
          <a:xfrm>
            <a:off x="4724400" y="5486400"/>
            <a:ext cx="99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7" name="Picture 39" descr="mui ten do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8265" r="76056" b="63374"/>
          <a:stretch>
            <a:fillRect/>
          </a:stretch>
        </p:blipFill>
        <p:spPr bwMode="auto">
          <a:xfrm>
            <a:off x="4876800" y="6019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8" name="Picture 40" descr="mui ten do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30093" r="71831" b="64055"/>
          <a:stretch>
            <a:fillRect/>
          </a:stretch>
        </p:blipFill>
        <p:spPr bwMode="auto">
          <a:xfrm>
            <a:off x="6019800" y="6096000"/>
            <a:ext cx="685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3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" y="1374401"/>
            <a:ext cx="4449171" cy="54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2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solidFill>
                  <a:srgbClr val="F10D33"/>
                </a:solidFill>
              </a:rPr>
              <a:t>17 giờ 30 phút ngày 7-5-1954, Điện Biên Phủ được hoàn toàn giải phóng</a:t>
            </a:r>
          </a:p>
        </p:txBody>
      </p:sp>
      <p:pic>
        <p:nvPicPr>
          <p:cNvPr id="18435" name="Picture 7" descr="scan004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5" t="47871" r="4903" b="35747"/>
          <a:stretch>
            <a:fillRect/>
          </a:stretch>
        </p:blipFill>
        <p:spPr>
          <a:xfrm>
            <a:off x="533400" y="2401888"/>
            <a:ext cx="4259263" cy="326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8" descr="scan004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5" t="5698" r="5882" b="53421"/>
          <a:stretch>
            <a:fillRect/>
          </a:stretch>
        </p:blipFill>
        <p:spPr>
          <a:xfrm>
            <a:off x="5380038" y="1905000"/>
            <a:ext cx="30956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5" name="Picture 9" descr="VIETNAM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2038"/>
            <a:ext cx="26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VIETNAM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815138" y="2862263"/>
            <a:ext cx="246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en Thang Dien Bien - Top Ca [NCT 27633865489954581250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896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6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5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1521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9237" y="1938368"/>
            <a:ext cx="443355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: 16200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17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dủ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súng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cối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6" y="4274220"/>
            <a:ext cx="426063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sz="2400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huỷ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62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nặng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4" y="3551039"/>
            <a:ext cx="381053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0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8047"/>
            <a:ext cx="80772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47" y="5334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37088" y="2613392"/>
            <a:ext cx="7848599" cy="3888641"/>
          </a:xfrm>
          <a:prstGeom prst="cloudCallout">
            <a:avLst>
              <a:gd name="adj1" fmla="val 27859"/>
              <a:gd name="adj2" fmla="val -89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Thắng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"/>
              </a:rPr>
              <a:t>Điện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Arial "/>
              </a:rPr>
              <a:t>Biên </a:t>
            </a:r>
            <a:r>
              <a:rPr lang="vi-VN" sz="4000" b="1" dirty="0">
                <a:solidFill>
                  <a:srgbClr val="FF0000"/>
                </a:solidFill>
                <a:latin typeface="Arial "/>
              </a:rPr>
              <a:t>Phủ có ý nghĩa như thế nào với lịch </a:t>
            </a:r>
            <a:r>
              <a:rPr lang="vi-VN" sz="4000" b="1" dirty="0" smtClean="0">
                <a:solidFill>
                  <a:srgbClr val="FF0000"/>
                </a:solidFill>
                <a:latin typeface="Arial 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"/>
              </a:rPr>
              <a:t>dân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tộc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ta?</a:t>
            </a:r>
            <a:endParaRPr lang="en-US" sz="4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0931" y="2203221"/>
            <a:ext cx="73547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 "/>
              </a:rPr>
              <a:t>- </a:t>
            </a:r>
            <a:r>
              <a:rPr lang="vi-VN" sz="4000" b="1" dirty="0" smtClean="0">
                <a:latin typeface="Arial "/>
              </a:rPr>
              <a:t>Là </a:t>
            </a:r>
            <a:r>
              <a:rPr lang="vi-VN" sz="4000" b="1" dirty="0">
                <a:latin typeface="Arial "/>
              </a:rPr>
              <a:t>mốc son chói lọi, kết thúc thắng lợi chín năm </a:t>
            </a:r>
            <a:r>
              <a:rPr lang="vi-VN" sz="4000" b="1" dirty="0" smtClean="0">
                <a:latin typeface="Arial "/>
              </a:rPr>
              <a:t>kháng</a:t>
            </a:r>
            <a:r>
              <a:rPr lang="en-US" sz="4000" b="1" dirty="0" smtClean="0">
                <a:latin typeface="Arial "/>
              </a:rPr>
              <a:t> </a:t>
            </a:r>
            <a:r>
              <a:rPr lang="vi-VN" sz="4000" b="1" dirty="0" smtClean="0">
                <a:latin typeface="Arial "/>
              </a:rPr>
              <a:t>chiến </a:t>
            </a:r>
            <a:r>
              <a:rPr lang="vi-VN" sz="4000" b="1" dirty="0">
                <a:latin typeface="Arial "/>
              </a:rPr>
              <a:t>chống thực dân Pháp xâm </a:t>
            </a:r>
            <a:r>
              <a:rPr lang="vi-VN" sz="4000" b="1" dirty="0" smtClean="0">
                <a:latin typeface="Arial "/>
              </a:rPr>
              <a:t>lược</a:t>
            </a:r>
            <a:r>
              <a:rPr lang="en-US" sz="4000" b="1" dirty="0" smtClean="0">
                <a:latin typeface="Arial "/>
              </a:rPr>
              <a:t>.</a:t>
            </a:r>
          </a:p>
          <a:p>
            <a:r>
              <a:rPr lang="vi-VN" sz="4000" b="1" dirty="0" smtClean="0">
                <a:latin typeface="Arial "/>
              </a:rPr>
              <a:t>- </a:t>
            </a:r>
            <a:r>
              <a:rPr lang="vi-VN" sz="4000" b="1" dirty="0">
                <a:latin typeface="Arial "/>
              </a:rPr>
              <a:t>Khẳng định ý chí, sức mạnh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>
                <a:latin typeface="Arial "/>
              </a:rPr>
              <a:t>củ</a:t>
            </a:r>
            <a:r>
              <a:rPr lang="vi-VN" sz="4000" b="1" dirty="0">
                <a:latin typeface="Arial "/>
              </a:rPr>
              <a:t>a</a:t>
            </a:r>
            <a:r>
              <a:rPr lang="en-US" sz="4000" b="1" dirty="0">
                <a:latin typeface="Arial "/>
              </a:rPr>
              <a:t> to</a:t>
            </a:r>
            <a:r>
              <a:rPr lang="vi-VN" sz="4000" b="1" dirty="0">
                <a:latin typeface="Arial "/>
              </a:rPr>
              <a:t>àn dân tộc </a:t>
            </a:r>
            <a:r>
              <a:rPr lang="vi-VN" sz="4000" b="1" dirty="0" smtClean="0">
                <a:latin typeface="Arial "/>
              </a:rPr>
              <a:t>ta </a:t>
            </a:r>
            <a:r>
              <a:rPr lang="vi-VN" sz="4000" b="1" dirty="0">
                <a:latin typeface="Arial "/>
              </a:rPr>
              <a:t>trong công cuộc chống xâm lược.</a:t>
            </a:r>
          </a:p>
          <a:p>
            <a:endParaRPr lang="vi-VN" sz="2000" b="1" dirty="0"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4. Ý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1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70969" y="2659023"/>
            <a:ext cx="9144000" cy="4989552"/>
          </a:xfrm>
          <a:prstGeom prst="horizontalScroll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56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khoét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sập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lồ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chói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lọi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3250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 b="0"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" y="152401"/>
            <a:ext cx="8907184" cy="3124199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8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200400" y="1155700"/>
            <a:ext cx="35814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Trò </a:t>
            </a:r>
            <a:r>
              <a:rPr lang="vi-VN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chơi: </a:t>
            </a:r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ô </a:t>
            </a:r>
            <a:r>
              <a:rPr lang="vi-VN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chữ bí mật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CC"/>
              </a:solidFill>
              <a:latin typeface="Arial"/>
              <a:cs typeface="Arial"/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917700" y="21717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917700" y="26289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917700" y="30734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917700" y="35433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905000" y="40132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917700" y="4495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8435975" y="20574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8324850" y="3389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8426450" y="3897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8305800" y="4343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8302625" y="2500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8312150" y="29448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914400" y="560705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838200" y="56388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914400" y="56388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990600" y="56832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838200" y="5683250"/>
            <a:ext cx="7026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990600" y="560015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?</a:t>
            </a:r>
          </a:p>
        </p:txBody>
      </p:sp>
      <p:grpSp>
        <p:nvGrpSpPr>
          <p:cNvPr id="19484" name="Group 305"/>
          <p:cNvGrpSpPr>
            <a:grpSpLocks/>
          </p:cNvGrpSpPr>
          <p:nvPr/>
        </p:nvGrpSpPr>
        <p:grpSpPr bwMode="auto">
          <a:xfrm>
            <a:off x="2667000" y="2133600"/>
            <a:ext cx="5486400" cy="27432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663825" y="2071688"/>
            <a:ext cx="3889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667000" y="2986088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578100" y="2528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667000" y="3430588"/>
            <a:ext cx="553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628900" y="386556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604293" y="4365625"/>
            <a:ext cx="4697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  H   I   Ế   N   T  H  Ắ  N   G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473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6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10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0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-152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rgbClr val="F10D33"/>
                </a:solidFill>
              </a:rPr>
              <a:t>CHIA SẺ CÙNG BẠN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45945"/>
            <a:ext cx="8153400" cy="43434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Hơn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50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á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nh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chiếm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một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lại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một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chống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cự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tuy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rất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hăng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anh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dũng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ai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bằng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Na-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Cô-nhi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đều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é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mặt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tan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hoang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vây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chặt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k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é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loạt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ra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vui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á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“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khải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ho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ca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”</a:t>
            </a:r>
            <a:endParaRPr lang="en-US" alt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           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tr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ch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to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thắng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ở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Điên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Biên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Phủ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”</a:t>
            </a:r>
            <a:endParaRPr lang="en-US" altLang="en-US" sz="24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				           (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Hồ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Ch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Minh)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altLang="en-US" sz="2800" dirty="0" smtClean="0">
              <a:solidFill>
                <a:srgbClr val="FF9900"/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400" y="5225690"/>
            <a:ext cx="8686800" cy="1840409"/>
          </a:xfrm>
          <a:prstGeom prst="horizontalScroll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vành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đỏ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2800" b="1" dirty="0" smtClean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Tố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Hữu</a:t>
            </a:r>
            <a:endParaRPr lang="en-US" sz="2800" b="1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00400" y="1295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429000" y="2971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3276600" y="247906"/>
            <a:ext cx="2971800" cy="1414207"/>
            <a:chOff x="1997" y="969"/>
            <a:chExt cx="1889" cy="1048"/>
          </a:xfrm>
        </p:grpSpPr>
        <p:grpSp>
          <p:nvGrpSpPr>
            <p:cNvPr id="86028" name="Group 12"/>
            <p:cNvGrpSpPr>
              <a:grpSpLocks/>
            </p:cNvGrpSpPr>
            <p:nvPr/>
          </p:nvGrpSpPr>
          <p:grpSpPr bwMode="auto">
            <a:xfrm>
              <a:off x="1997" y="1008"/>
              <a:ext cx="1889" cy="1009"/>
              <a:chOff x="1997" y="1314"/>
              <a:chExt cx="1889" cy="1009"/>
            </a:xfrm>
          </p:grpSpPr>
          <p:grpSp>
            <p:nvGrpSpPr>
              <p:cNvPr id="86029" name="Group 13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15054" name="Oval 14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86031" name="Oval 15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6032" name="Oval 16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3" name="Oval 17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4" name="Oval 18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5" name="Oval 19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</p:grpSp>
        <p:sp>
          <p:nvSpPr>
            <p:cNvPr id="86036" name="Text Box 20"/>
            <p:cNvSpPr txBox="1">
              <a:spLocks noChangeArrowheads="1"/>
            </p:cNvSpPr>
            <p:nvPr/>
          </p:nvSpPr>
          <p:spPr bwMode="auto">
            <a:xfrm>
              <a:off x="2068" y="969"/>
              <a:ext cx="1683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Thăm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quan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  <a:p>
              <a:pPr algn="ctr" eaLnBrk="0" hangingPunct="0"/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Di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Điện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Biên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Phủ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9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43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20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096000" y="6019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Mường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Thanh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228600" y="6096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333750" y="6034088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thắng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729939" y="326748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Bình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chọn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nhóm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,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cá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nhân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học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tích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cực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.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-76566" y="4807951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xét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dò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35353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năm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kháng chiến bảo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Độc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học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533400" y="1150352"/>
            <a:ext cx="3810000" cy="3429000"/>
          </a:xfrm>
          <a:prstGeom prst="flowChartAlternateProcess">
            <a:avLst/>
          </a:prstGeom>
          <a:solidFill>
            <a:srgbClr val="DAEDEF">
              <a:lumMod val="75000"/>
            </a:srgbClr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Tiêu chí bình chọn nhóm học tốt.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Hoàn thành hoạt động đúng yêu cầu, nhanh nhất.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Trong nhóm có nhiều bạn tích cực nhất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544961" y="1079977"/>
            <a:ext cx="4141840" cy="3505200"/>
          </a:xfrm>
          <a:prstGeom prst="flowChartAlternateProcess">
            <a:avLst/>
          </a:prstGeom>
          <a:solidFill>
            <a:srgbClr val="FFCCFF"/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Tiêu chí bình chọn bạn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học tốt.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Bạn tích cực phát biểu xây dựng bài.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Bạn thảo luận trong nhóm sôi nổi, nhanh nhẹn.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Bạn có tiến bộ hơn tiết học trước. </a:t>
            </a:r>
            <a:r>
              <a:rPr kumimoji="0" lang="vi-VN" sz="28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vi-VN" sz="28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vi-VN" sz="2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27363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" y="170496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0844874" y="762000"/>
            <a:ext cx="7900326" cy="5788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6872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14" descr="E:\5935_hinh_anh_dong_may_bay_chien_dau_96__gyv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60" y="661986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314325"/>
            <a:ext cx="800100" cy="600075"/>
          </a:xfrm>
          <a:prstGeom prst="rect">
            <a:avLst/>
          </a:prstGeom>
        </p:spPr>
      </p:pic>
      <p:pic>
        <p:nvPicPr>
          <p:cNvPr id="43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750730" y="269383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-55117" y="5509665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123" y="-62449"/>
            <a:ext cx="8140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err="1">
                <a:latin typeface="Times New Roman" pitchFamily="18" charset="0"/>
                <a:cs typeface="Arial" charset="0"/>
              </a:rPr>
              <a:t>Thứ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Arial" charset="0"/>
              </a:rPr>
              <a:t>năm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, </a:t>
            </a:r>
            <a:r>
              <a:rPr lang="en-US" sz="2400" b="1" i="1" dirty="0" err="1" smtClean="0">
                <a:latin typeface="Times New Roman" pitchFamily="18" charset="0"/>
                <a:cs typeface="Arial" charset="0"/>
              </a:rPr>
              <a:t>ngày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 17  </a:t>
            </a:r>
            <a:r>
              <a:rPr lang="en-US" sz="2400" b="1" i="1" dirty="0" err="1">
                <a:latin typeface="Times New Roman" pitchFamily="18" charset="0"/>
                <a:cs typeface="Arial" charset="0"/>
              </a:rPr>
              <a:t>tháng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01 </a:t>
            </a:r>
            <a:r>
              <a:rPr lang="en-US" sz="2400" b="1" i="1" dirty="0" err="1">
                <a:latin typeface="Times New Roman" pitchFamily="18" charset="0"/>
                <a:cs typeface="Arial" charset="0"/>
              </a:rPr>
              <a:t>năm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2019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/>
            </a:r>
            <a:br>
              <a:rPr lang="en-US" sz="2400" b="1" i="1" dirty="0">
                <a:latin typeface="Times New Roman" pitchFamily="18" charset="0"/>
                <a:cs typeface="Arial" charset="0"/>
              </a:rPr>
            </a:br>
            <a:r>
              <a:rPr lang="en-US" sz="2400" b="1" u="sng" dirty="0" err="1" smtClean="0">
                <a:latin typeface="Times New Roman" pitchFamily="18" charset="0"/>
                <a:cs typeface="Arial" charset="0"/>
              </a:rPr>
              <a:t>Lịch</a:t>
            </a:r>
            <a:r>
              <a:rPr lang="en-US" sz="2400" b="1" u="sng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Arial" charset="0"/>
              </a:rPr>
              <a:t>sử</a:t>
            </a:r>
            <a:endParaRPr lang="en-US" sz="2400" b="1" u="sng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7000" decel="7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3.17919E-6 L -1.06823 0.00902 " pathEditMode="relative" rAng="0" ptsTypes="AA">
                                      <p:cBhvr>
                                        <p:cTn id="6" dur="8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20" y="4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4375 L -1.06475 0.05417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29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2222E-6 -3.7037E-6 L -1.12622 0.03565 " pathEditMode="relative" rAng="0" ptsTypes="AA">
                                      <p:cBhvr>
                                        <p:cTn id="10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accel="27000" decel="73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1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43188"/>
            <a:ext cx="8510588" cy="1600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dirty="0" smtClean="0">
                <a:solidFill>
                  <a:srgbClr val="F10D33"/>
                </a:solidFill>
              </a:rPr>
              <a:t>BÀI HỌC ĐẾN ĐÂY LÀ KẾT THÚC </a:t>
            </a:r>
            <a:br>
              <a:rPr lang="en-US" altLang="en-US" sz="4000" dirty="0" smtClean="0">
                <a:solidFill>
                  <a:srgbClr val="F10D33"/>
                </a:solidFill>
              </a:rPr>
            </a:br>
            <a:r>
              <a:rPr lang="en-US" altLang="en-US" sz="4000" dirty="0" smtClean="0">
                <a:solidFill>
                  <a:srgbClr val="F10D33"/>
                </a:solidFill>
              </a:rPr>
              <a:t>XIN CẢM ƠN CÁC THẦY CÔ GIÁO VÀ CÁC EM HỌC SINH</a:t>
            </a:r>
          </a:p>
        </p:txBody>
      </p:sp>
      <p:pic>
        <p:nvPicPr>
          <p:cNvPr id="24580" name="Picture 6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en Thang Dien Bien - Top Ca [NCT 27633865489954581250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079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55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768"/>
            <a:ext cx="9143999" cy="68015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5637" y="91516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717" y="685146"/>
            <a:ext cx="9067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</a:t>
            </a:r>
            <a:r>
              <a:rPr lang="vi-VN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động1:</a:t>
            </a:r>
            <a:r>
              <a:rPr lang="en-US" sz="4000" b="1" dirty="0"/>
              <a:t> </a:t>
            </a:r>
            <a:r>
              <a:rPr lang="en-US" sz="4000" b="1" dirty="0" err="1"/>
              <a:t>Sự</a:t>
            </a:r>
            <a:r>
              <a:rPr lang="en-US" sz="4000" b="1" dirty="0"/>
              <a:t> </a:t>
            </a:r>
            <a:r>
              <a:rPr lang="en-US" sz="4000" b="1" dirty="0" err="1"/>
              <a:t>chuẩn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vi-VN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/>
              <a:t>giặc</a:t>
            </a:r>
            <a:r>
              <a:rPr lang="en-US" sz="4000" b="1" dirty="0"/>
              <a:t> </a:t>
            </a:r>
            <a:r>
              <a:rPr lang="en-US" sz="4000" b="1" dirty="0" err="1" smtClean="0"/>
              <a:t>Pháp</a:t>
            </a:r>
            <a:r>
              <a:rPr lang="en-US" sz="4000" b="1" dirty="0" smtClean="0"/>
              <a:t>.</a:t>
            </a:r>
            <a:endParaRPr lang="vi-VN" sz="4000" dirty="0"/>
          </a:p>
        </p:txBody>
      </p:sp>
      <p:pic>
        <p:nvPicPr>
          <p:cNvPr id="2" name="boi cảnh Điện Biên Phủ 1954 00_00_43-00_01_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" y="1278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8" y="56449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26467" y="208553"/>
            <a:ext cx="7817533" cy="4042365"/>
          </a:xfrm>
          <a:prstGeom prst="wedgeRoundRectCallout">
            <a:avLst>
              <a:gd name="adj1" fmla="val -54690"/>
              <a:gd name="adj2" fmla="val 48918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8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8000" b="1" dirty="0" smtClean="0"/>
              <a:t>Em </a:t>
            </a:r>
            <a:r>
              <a:rPr lang="pt-BR" sz="8000" b="1" dirty="0"/>
              <a:t>hãy cho biết kế hoạch của Pháp</a:t>
            </a:r>
            <a:r>
              <a:rPr lang="vi-VN" sz="8000" b="1" dirty="0"/>
              <a:t> là </a:t>
            </a:r>
            <a:r>
              <a:rPr lang="vi-VN" sz="8000" b="1" dirty="0" smtClean="0"/>
              <a:t>gì</a:t>
            </a: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413170"/>
              </p:ext>
            </p:extLst>
          </p:nvPr>
        </p:nvGraphicFramePr>
        <p:xfrm>
          <a:off x="-447588" y="4101466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7588" y="4101466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1845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8" y="208553"/>
            <a:ext cx="9143998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Pháp lựa chọn </a:t>
            </a:r>
            <a:r>
              <a:rPr lang="pt-BR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quyết đấu với quân ta, với hi vọng lấy lại danh dự và kết thúc cuộc 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 đã kéo dài hơn 8 năm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vòng 18 tháng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2" y="517389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33239" y="4943058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88139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1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891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678" y="61891"/>
            <a:ext cx="2788722" cy="618650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</a:t>
            </a:r>
            <a:endParaRPr lang="en-US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11880" y="1704199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0"/>
            <a:ext cx="92963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7002" y="1723126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87973" y="1295400"/>
            <a:ext cx="987005" cy="685800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7350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392510" y="125680"/>
            <a:ext cx="54657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3577" y="1540848"/>
            <a:ext cx="13716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Phủ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3581400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8" y="2233346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5244924" y="2233346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0" y="4885336"/>
            <a:ext cx="9144000" cy="186568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Theo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,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vì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sao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xây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dựng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Điện Biên Phủ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pháo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 đài kiên cố, vững chắc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nhất Đông Dương ?</a:t>
            </a:r>
            <a:endParaRPr lang="en-US" sz="32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9200" y="46275"/>
            <a:ext cx="173310" cy="4724400"/>
          </a:xfrm>
          <a:prstGeom prst="straightConnector1">
            <a:avLst/>
          </a:prstGeom>
          <a:ln w="76200">
            <a:headEnd type="stealth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2510" y="4903706"/>
            <a:ext cx="5742125" cy="25779"/>
          </a:xfrm>
          <a:prstGeom prst="straightConnector1">
            <a:avLst/>
          </a:prstGeom>
          <a:ln w="76200">
            <a:headEnd type="stealth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125406" y="4458671"/>
            <a:ext cx="2154812" cy="1865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5km</a:t>
            </a:r>
            <a:endParaRPr lang="en-US" sz="54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1268171"/>
            <a:ext cx="1316310" cy="1865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20 km</a:t>
            </a:r>
            <a:endParaRPr lang="en-US" sz="54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5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3" grpId="0" animBg="1"/>
      <p:bldP spid="24" grpId="0"/>
      <p:bldP spid="24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109"/>
            <a:ext cx="9143999" cy="6801551"/>
          </a:xfrm>
          <a:prstGeom prst="rect">
            <a:avLst/>
          </a:prstGeom>
        </p:spPr>
      </p:pic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80099"/>
              </p:ext>
            </p:extLst>
          </p:nvPr>
        </p:nvGraphicFramePr>
        <p:xfrm>
          <a:off x="381000" y="2971800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4" y="1600200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6705" y="984628"/>
            <a:ext cx="6705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vững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mưu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diệt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ta </a:t>
            </a: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4535</TotalTime>
  <Words>2050</Words>
  <Application>Microsoft Office PowerPoint</Application>
  <PresentationFormat>On-screen Show (4:3)</PresentationFormat>
  <Paragraphs>243</Paragraphs>
  <Slides>40</Slides>
  <Notes>4</Notes>
  <HiddenSlides>0</HiddenSlides>
  <MMClips>10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Ocean</vt:lpstr>
      <vt:lpstr>1_Ocean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Toàn Quân và dân ta đã chuẩn bị cho chiến dịch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Diễn biến các trận đánh Đợt 1: ngày 13-3-1954, ta nổ súng mở màn chiến dịch</vt:lpstr>
      <vt:lpstr>Diễn biễn các trận đánh Đợt 2: ngày 30-3-1954, ta tổng công kích là thứ hai</vt:lpstr>
      <vt:lpstr>Diễn biến các trận đánh Đợt 3: ngày 1-5-1954, ta mở đợt tấn công đánh chiếm các cứ điểm còn lại</vt:lpstr>
      <vt:lpstr>17 giờ 30 phút ngày 7-5-1954, Điện Biên Phủ được hoàn toàn giải phóng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CÙNG BẠN</vt:lpstr>
      <vt:lpstr>PowerPoint Presentation</vt:lpstr>
      <vt:lpstr>PowerPoint Presentation</vt:lpstr>
      <vt:lpstr>BÀI HỌC ĐẾN ĐÂY LÀ KẾT THÚC  XIN CẢM ƠN CÁC THẦY CÔ GIÁO VÀ CÁC EM HỌC SINH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AP</cp:lastModifiedBy>
  <cp:revision>325</cp:revision>
  <cp:lastPrinted>2019-01-16T07:35:28Z</cp:lastPrinted>
  <dcterms:created xsi:type="dcterms:W3CDTF">2014-10-17T14:38:40Z</dcterms:created>
  <dcterms:modified xsi:type="dcterms:W3CDTF">2019-11-04T10:32:29Z</dcterms:modified>
</cp:coreProperties>
</file>