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33"/>
  </p:notesMasterIdLst>
  <p:sldIdLst>
    <p:sldId id="286" r:id="rId5"/>
    <p:sldId id="258" r:id="rId6"/>
    <p:sldId id="259" r:id="rId7"/>
    <p:sldId id="256" r:id="rId8"/>
    <p:sldId id="26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7" r:id="rId17"/>
    <p:sldId id="269" r:id="rId18"/>
    <p:sldId id="295" r:id="rId19"/>
    <p:sldId id="296" r:id="rId20"/>
    <p:sldId id="298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9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C2B"/>
    <a:srgbClr val="296D3E"/>
    <a:srgbClr val="09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B5C59-1373-43DB-A588-15CC310B7533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E4A08-4D2E-452D-A896-A5EFEB4F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Sau khi các nhóm trao đổi xong, đại diện nhóm trình bày, nhóm khác nhận xét, GV kết luận ghi điểm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FF8E1-2213-46DA-BD60-AA1D84E1C5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GV kết luận: giáo dục ý thức bảo vệ các tài sản vật dụng bằng kim loại, cẩn thận khi làm thí nghiệm b,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A12B15-3B22-42F2-8C32-626C6E1EA5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54DF5-2C0E-4CA6-A242-0E97F606EAF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3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6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4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2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60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41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19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80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1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7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59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77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0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80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3C062-266F-49F8-AA97-9F19B58C6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808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CD79-AF71-43CD-8CC8-93F4DBF07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773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6FD89-EB5D-45B5-97A3-7EB699A47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158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112AE-DD74-46DE-BCFB-A6FF1FD77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80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16658-46E2-4809-83C4-735DC7846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907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FC4F-D099-4021-9A82-107F0D0830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22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A55DB-E1DE-4C7F-B017-3548CFE25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91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79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DE8C5-9AFC-4CC9-A417-338E1B907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857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19185-7250-4E41-9C73-3DFF3390A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38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B95F-0609-4475-B53C-EB1765919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524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15CB8-92F5-4FB0-8187-1B58A1448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627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6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131FBC-A116-4F85-AB30-9AAF09886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38045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B36EA-E6BF-4BBF-B67C-5BE41C3F47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060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72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39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85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6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14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93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27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27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83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30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49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0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8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7B2F1-6848-4771-BEFD-BE65B14A37A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7B2F1-6848-4771-BEFD-BE65B14A37A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39F6-A59D-4EE4-BF7C-9AC82849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195D-FF80-4222-BC15-3C235C06A9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9754-DECE-4BA3-9AFE-1FD53E173E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1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D92FEF-6847-4D9D-B2C5-53777CA2AB29}" type="slidenum">
              <a:rPr lang="en-US" alt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3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152400" y="358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3076" name="Picture 4" descr="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268411"/>
            <a:ext cx="71723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00263" y="642938"/>
            <a:ext cx="4724400" cy="293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pattFill prst="divot">
                  <a:fgClr>
                    <a:srgbClr val="FF0000"/>
                  </a:fgClr>
                  <a:bgClr>
                    <a:srgbClr val="0000CC"/>
                  </a:bgClr>
                </a:pattFill>
                <a:round/>
                <a:headEnd/>
                <a:tailE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089361" y="1752600"/>
            <a:ext cx="50260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NHIỆT LIỆT CHÀO MỪNG QUÝ THẦY CÔ VỀ DỰ GIỜ THĂM LỚP</a:t>
            </a:r>
            <a:endParaRPr lang="vi-VN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FF"/>
                </a:solidFill>
                <a:latin typeface="Times New Roman" pitchFamily="18" charset="0"/>
              </a:rPr>
              <a:t>KHOA HỌC  5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509713" y="6003925"/>
            <a:ext cx="6480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5720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081" name="Group 10"/>
          <p:cNvGrpSpPr>
            <a:grpSpLocks/>
          </p:cNvGrpSpPr>
          <p:nvPr/>
        </p:nvGrpSpPr>
        <p:grpSpPr bwMode="auto">
          <a:xfrm>
            <a:off x="-152400" y="0"/>
            <a:ext cx="9448800" cy="6705600"/>
            <a:chOff x="48" y="0"/>
            <a:chExt cx="5664" cy="4224"/>
          </a:xfrm>
        </p:grpSpPr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7" name="Group 15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3088" name="Picture 16" descr="BAR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9" name="Picture 17" descr="BAR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8" name="AutoShape 18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9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5379" name="AutoShape 19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5380" name="AutoShape 20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5381" name="AutoShape 21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3082" name="Text Box 22"/>
          <p:cNvSpPr txBox="1">
            <a:spLocks noChangeArrowheads="1"/>
          </p:cNvSpPr>
          <p:nvPr/>
        </p:nvSpPr>
        <p:spPr bwMode="auto">
          <a:xfrm>
            <a:off x="2987824" y="3935849"/>
            <a:ext cx="560211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ÔN TẬP: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   VẬT CHẤT VÀ NĂNG LƯỢNG</a:t>
            </a:r>
          </a:p>
        </p:txBody>
      </p:sp>
    </p:spTree>
    <p:extLst>
      <p:ext uri="{BB962C8B-B14F-4D97-AF65-F5344CB8AC3E}">
        <p14:creationId xmlns:p14="http://schemas.microsoft.com/office/powerpoint/2010/main" val="34523855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6213" y="0"/>
            <a:ext cx="9350376" cy="7000875"/>
          </a:xfrm>
        </p:spPr>
      </p:pic>
      <p:sp>
        <p:nvSpPr>
          <p:cNvPr id="5" name="Rounded Rectangular Callout 4"/>
          <p:cNvSpPr/>
          <p:nvPr/>
        </p:nvSpPr>
        <p:spPr>
          <a:xfrm>
            <a:off x="-34925" y="1"/>
            <a:ext cx="4606925" cy="1556792"/>
          </a:xfrm>
          <a:prstGeom prst="wedgeRoundRectCallout">
            <a:avLst>
              <a:gd name="adj1" fmla="val 69600"/>
              <a:gd name="adj2" fmla="val 544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213" tIns="60606" rIns="121213" bIns="60606" anchor="ctr"/>
          <a:lstStyle/>
          <a:p>
            <a:pPr algn="ctr">
              <a:defRPr/>
            </a:pPr>
            <a:r>
              <a:rPr lang="en-US" sz="3700" dirty="0"/>
              <a:t>4.Thép </a:t>
            </a:r>
            <a:r>
              <a:rPr lang="en-US" sz="3700" dirty="0" err="1"/>
              <a:t>được</a:t>
            </a:r>
            <a:r>
              <a:rPr lang="en-US" sz="3700" dirty="0"/>
              <a:t> </a:t>
            </a:r>
            <a:r>
              <a:rPr lang="en-US" sz="3700" dirty="0" err="1"/>
              <a:t>sử</a:t>
            </a:r>
            <a:r>
              <a:rPr lang="en-US" sz="3700" dirty="0"/>
              <a:t> </a:t>
            </a:r>
            <a:r>
              <a:rPr lang="en-US" sz="3700" dirty="0" err="1"/>
              <a:t>dụng</a:t>
            </a:r>
            <a:r>
              <a:rPr lang="en-US" sz="3700" dirty="0"/>
              <a:t> </a:t>
            </a:r>
            <a:r>
              <a:rPr lang="en-US" sz="3700" dirty="0" err="1"/>
              <a:t>để</a:t>
            </a:r>
            <a:r>
              <a:rPr lang="en-US" sz="3700" dirty="0"/>
              <a:t> </a:t>
            </a:r>
            <a:r>
              <a:rPr lang="en-US" sz="3700" dirty="0" err="1"/>
              <a:t>làm</a:t>
            </a:r>
            <a:r>
              <a:rPr lang="en-US" sz="3700" dirty="0"/>
              <a:t> </a:t>
            </a:r>
            <a:r>
              <a:rPr lang="en-US" sz="3700" dirty="0" err="1"/>
              <a:t>gì</a:t>
            </a:r>
            <a:r>
              <a:rPr lang="en-US" sz="3700" dirty="0"/>
              <a:t> 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915816" y="3645024"/>
            <a:ext cx="6085309" cy="3212976"/>
          </a:xfrm>
          <a:prstGeom prst="wedgeRoundRectCallout">
            <a:avLst>
              <a:gd name="adj1" fmla="val -60588"/>
              <a:gd name="adj2" fmla="val 298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213" tIns="60606" rIns="121213" bIns="60606" anchor="ctr"/>
          <a:lstStyle/>
          <a:p>
            <a:pPr>
              <a:defRPr/>
            </a:pPr>
            <a:r>
              <a:rPr lang="en-US" sz="3200" dirty="0"/>
              <a:t>a)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, </a:t>
            </a:r>
            <a:r>
              <a:rPr lang="en-US" sz="3200" dirty="0" err="1"/>
              <a:t>dây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.</a:t>
            </a:r>
          </a:p>
          <a:p>
            <a:pPr>
              <a:defRPr/>
            </a:pPr>
            <a:r>
              <a:rPr lang="en-US" sz="3200" dirty="0"/>
              <a:t>b)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xây</a:t>
            </a:r>
            <a:r>
              <a:rPr lang="en-US" sz="3200" dirty="0"/>
              <a:t> </a:t>
            </a:r>
            <a:r>
              <a:rPr lang="en-US" sz="3200" dirty="0" err="1"/>
              <a:t>dựng</a:t>
            </a:r>
            <a:r>
              <a:rPr lang="en-US" sz="3200" dirty="0"/>
              <a:t>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cửa</a:t>
            </a:r>
            <a:r>
              <a:rPr lang="en-US" sz="3200" dirty="0"/>
              <a:t>, </a:t>
            </a:r>
            <a:r>
              <a:rPr lang="en-US" sz="3200" dirty="0" err="1"/>
              <a:t>bắc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qua </a:t>
            </a:r>
            <a:r>
              <a:rPr lang="en-US" sz="3200" dirty="0" err="1"/>
              <a:t>sông</a:t>
            </a:r>
            <a:r>
              <a:rPr lang="en-US" sz="3200" dirty="0"/>
              <a:t>, </a:t>
            </a:r>
            <a:r>
              <a:rPr lang="en-US" sz="3200" dirty="0" err="1"/>
              <a:t>đường</a:t>
            </a:r>
            <a:r>
              <a:rPr lang="en-US" sz="3200" dirty="0"/>
              <a:t> ray </a:t>
            </a:r>
            <a:r>
              <a:rPr lang="en-US" sz="3200" dirty="0" err="1"/>
              <a:t>tàu</a:t>
            </a:r>
            <a:r>
              <a:rPr lang="en-US" sz="3200" dirty="0"/>
              <a:t> </a:t>
            </a:r>
            <a:r>
              <a:rPr lang="en-US" sz="3200" dirty="0" err="1"/>
              <a:t>hỏa</a:t>
            </a:r>
            <a:r>
              <a:rPr lang="en-US" sz="3200" dirty="0"/>
              <a:t>,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móc</a:t>
            </a:r>
            <a:r>
              <a:rPr lang="en-US" sz="3200" dirty="0"/>
              <a:t>,…</a:t>
            </a:r>
          </a:p>
        </p:txBody>
      </p:sp>
      <p:sp>
        <p:nvSpPr>
          <p:cNvPr id="7" name="Oval 6"/>
          <p:cNvSpPr/>
          <p:nvPr/>
        </p:nvSpPr>
        <p:spPr>
          <a:xfrm>
            <a:off x="3059832" y="4791923"/>
            <a:ext cx="504056" cy="459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81728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2339752" y="250713"/>
            <a:ext cx="6480720" cy="1022127"/>
          </a:xfrm>
          <a:prstGeom prst="wedgeRoundRectCallout">
            <a:avLst>
              <a:gd name="adj1" fmla="val 694"/>
              <a:gd name="adj2" fmla="val 8989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213" tIns="60606" rIns="121213" bIns="60606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5.Sự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0" y="3356992"/>
            <a:ext cx="6372200" cy="3168352"/>
          </a:xfrm>
          <a:prstGeom prst="wedgeRoundRectCallout">
            <a:avLst>
              <a:gd name="adj1" fmla="val 69030"/>
              <a:gd name="adj2" fmla="val 243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213" tIns="60606" rIns="121213" bIns="60606" anchor="ctr"/>
          <a:lstStyle/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79512" y="4977498"/>
            <a:ext cx="504056" cy="459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60011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1115616" y="260648"/>
            <a:ext cx="7776864" cy="1224136"/>
          </a:xfrm>
          <a:prstGeom prst="wedgeRoundRectCallout">
            <a:avLst>
              <a:gd name="adj1" fmla="val -4015"/>
              <a:gd name="adj2" fmla="val -6318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213" tIns="60606" rIns="121213" bIns="60606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6.Hỗn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07504" y="3630194"/>
            <a:ext cx="7704856" cy="2623890"/>
          </a:xfrm>
          <a:prstGeom prst="wedgeRoundRectCallout">
            <a:avLst>
              <a:gd name="adj1" fmla="val 1663"/>
              <a:gd name="adj2" fmla="val 6444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213" tIns="60606" rIns="121213" bIns="60606" anchor="ctr"/>
          <a:lstStyle/>
          <a:p>
            <a:pPr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tép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15" name="Oval 14"/>
          <p:cNvSpPr/>
          <p:nvPr/>
        </p:nvSpPr>
        <p:spPr>
          <a:xfrm>
            <a:off x="205779" y="5416798"/>
            <a:ext cx="504056" cy="459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89293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en-US" altLang="en-US" sz="2100" dirty="0">
                <a:solidFill>
                  <a:schemeClr val="tx1"/>
                </a:solidFill>
              </a:rPr>
            </a:br>
            <a:r>
              <a:rPr lang="en-US" alt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br>
              <a:rPr lang="en-US" alt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41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1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1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1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1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41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altLang="en-US" sz="4100" b="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7632848" cy="1224136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động1: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2967335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- </a:t>
            </a:r>
            <a:r>
              <a:rPr lang="en-US" sz="2400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: có </a:t>
            </a:r>
            <a:r>
              <a:rPr lang="en-US" sz="2400" dirty="0" err="1">
                <a:solidFill>
                  <a:srgbClr val="7030A0"/>
                </a:solidFill>
              </a:rPr>
              <a:t>màu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đỏ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nâu</a:t>
            </a:r>
            <a:r>
              <a:rPr lang="en-US" sz="2400" dirty="0">
                <a:solidFill>
                  <a:srgbClr val="7030A0"/>
                </a:solidFill>
              </a:rPr>
              <a:t>, có </a:t>
            </a:r>
            <a:r>
              <a:rPr lang="en-US" sz="2400" dirty="0" err="1">
                <a:solidFill>
                  <a:srgbClr val="7030A0"/>
                </a:solidFill>
              </a:rPr>
              <a:t>ánh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kim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dễ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dát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mỏng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kéo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thành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sợi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dẫn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nhiệt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dẫn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điện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tốt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400506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7030A0"/>
                </a:solidFill>
              </a:rPr>
              <a:t>-</a:t>
            </a:r>
            <a:r>
              <a:rPr lang="en-US" sz="2400" dirty="0" err="1">
                <a:solidFill>
                  <a:srgbClr val="7030A0"/>
                </a:solidFill>
              </a:rPr>
              <a:t>Nhôm</a:t>
            </a:r>
            <a:r>
              <a:rPr lang="en-US" sz="2400" dirty="0">
                <a:solidFill>
                  <a:srgbClr val="7030A0"/>
                </a:solidFill>
              </a:rPr>
              <a:t> :</a:t>
            </a:r>
            <a:r>
              <a:rPr lang="en-US" sz="2400" dirty="0" err="1">
                <a:solidFill>
                  <a:srgbClr val="7030A0"/>
                </a:solidFill>
              </a:rPr>
              <a:t>màu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trắng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bạc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có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ánh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kim</a:t>
            </a:r>
            <a:r>
              <a:rPr lang="en-US" sz="2400" dirty="0">
                <a:solidFill>
                  <a:srgbClr val="7030A0"/>
                </a:solidFill>
              </a:rPr>
              <a:t>; </a:t>
            </a:r>
            <a:r>
              <a:rPr lang="en-US" sz="2400" dirty="0" err="1">
                <a:solidFill>
                  <a:srgbClr val="7030A0"/>
                </a:solidFill>
              </a:rPr>
              <a:t>có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kéo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thành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sợi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mỏng</a:t>
            </a:r>
            <a:r>
              <a:rPr lang="en-US" sz="2400" dirty="0">
                <a:solidFill>
                  <a:srgbClr val="7030A0"/>
                </a:solidFill>
              </a:rPr>
              <a:t>; </a:t>
            </a:r>
            <a:r>
              <a:rPr lang="en-US" sz="2400" dirty="0" err="1">
                <a:solidFill>
                  <a:srgbClr val="7030A0"/>
                </a:solidFill>
              </a:rPr>
              <a:t>nhẹ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dẫn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điện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dẫn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điện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tốt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7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383" y="0"/>
            <a:ext cx="7820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2:S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383" y="665300"/>
            <a:ext cx="846340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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3" descr="Su_bien_doi_hoa_h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21" y="1628800"/>
            <a:ext cx="5895677" cy="512233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074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0" y="2819400"/>
            <a:ext cx="34925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2800"/>
              <a:t>Thanh sắt để lâu ngày đã hút không khí ẩm nên trên mặt thanh sắt có một lớp gỉ, màu nâu.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078413" y="2754313"/>
            <a:ext cx="0" cy="41036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IMG_5526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228600" y="2421082"/>
            <a:ext cx="4800600" cy="4436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410200" y="3048000"/>
            <a:ext cx="34925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2800"/>
              <a:t>Cho đường vào trong ống nghiệm, đun dưới ngọn lửa. Trên thành ống nghiệm sẽ đọng những giọt nước còn đường thì biến thành than.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410200" y="3048000"/>
            <a:ext cx="3492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2800" dirty="0" err="1"/>
              <a:t>Thả</a:t>
            </a:r>
            <a:r>
              <a:rPr lang="en-US" sz="2800" dirty="0"/>
              <a:t> </a:t>
            </a:r>
            <a:r>
              <a:rPr lang="en-US" sz="2800" dirty="0" err="1"/>
              <a:t>vôi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 </a:t>
            </a:r>
            <a:r>
              <a:rPr lang="en-US" sz="2800" dirty="0" err="1"/>
              <a:t>Vôi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vôi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(</a:t>
            </a:r>
            <a:r>
              <a:rPr lang="en-US" sz="2800" dirty="0" err="1"/>
              <a:t>vôi</a:t>
            </a:r>
            <a:r>
              <a:rPr lang="en-US" sz="2800" dirty="0"/>
              <a:t> </a:t>
            </a:r>
            <a:r>
              <a:rPr lang="en-US" sz="2800" dirty="0" err="1"/>
              <a:t>chín</a:t>
            </a:r>
            <a:r>
              <a:rPr lang="en-US" sz="2800" dirty="0"/>
              <a:t>)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tỏa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r>
              <a:rPr lang="en-US" sz="2800" dirty="0"/>
              <a:t>.</a:t>
            </a:r>
          </a:p>
        </p:txBody>
      </p:sp>
      <p:pic>
        <p:nvPicPr>
          <p:cNvPr id="6146" name="Picture 2" descr="Copy (3) of Su_bien_doi_hoa_ho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100" y="2410690"/>
            <a:ext cx="4811096" cy="42187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13" descr="IMG_5527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228600" y="2819399"/>
            <a:ext cx="4800600" cy="3733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2" descr="Copy (4) of Su_bien_doi_hoa_ho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564904"/>
            <a:ext cx="4800600" cy="4176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334000" y="3581400"/>
            <a:ext cx="34925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2800"/>
              <a:t>Vắt chanh lên mâm đồng ta thấy xuất hiện lớp gỉ đồng màu xanh</a:t>
            </a:r>
          </a:p>
        </p:txBody>
      </p:sp>
      <p:sp>
        <p:nvSpPr>
          <p:cNvPr id="7" name="Rectangle 14"/>
          <p:cNvSpPr/>
          <p:nvPr/>
        </p:nvSpPr>
        <p:spPr>
          <a:xfrm>
            <a:off x="5181600" y="5334000"/>
            <a:ext cx="396240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000" b="1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</a:t>
            </a:r>
            <a:r>
              <a:rPr lang="en-US" sz="3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</a:t>
            </a:r>
            <a:r>
              <a:rPr lang="en-US" sz="3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bình</a:t>
            </a:r>
            <a:r>
              <a:rPr lang="en-US" sz="3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thường</a:t>
            </a:r>
            <a:endParaRPr lang="en-US" sz="3000" b="1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5" name="Rectangle 14"/>
          <p:cNvSpPr/>
          <p:nvPr/>
        </p:nvSpPr>
        <p:spPr>
          <a:xfrm>
            <a:off x="5181600" y="5997625"/>
            <a:ext cx="396240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</a:t>
            </a:r>
            <a:r>
              <a:rPr lang="en-US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cao</a:t>
            </a:r>
            <a:endParaRPr lang="en-US" sz="3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6" name="Rectangle 14"/>
          <p:cNvSpPr/>
          <p:nvPr/>
        </p:nvSpPr>
        <p:spPr>
          <a:xfrm>
            <a:off x="5181600" y="5105400"/>
            <a:ext cx="396240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000" b="1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</a:t>
            </a:r>
            <a:r>
              <a:rPr lang="en-US" sz="3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</a:t>
            </a:r>
            <a:r>
              <a:rPr lang="en-US" sz="3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bình</a:t>
            </a:r>
            <a:r>
              <a:rPr lang="en-US" sz="3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thường</a:t>
            </a:r>
            <a:endParaRPr lang="en-US" sz="3000" b="1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27" name="Rectangle 14"/>
          <p:cNvSpPr/>
          <p:nvPr/>
        </p:nvSpPr>
        <p:spPr>
          <a:xfrm>
            <a:off x="5181600" y="5148350"/>
            <a:ext cx="3962400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3000" b="1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</a:t>
            </a:r>
            <a:r>
              <a:rPr lang="en-US" sz="3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</a:t>
            </a:r>
            <a:r>
              <a:rPr lang="en-US" sz="3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bình</a:t>
            </a:r>
            <a:r>
              <a:rPr lang="en-US" sz="3000" b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000" b="1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thường</a:t>
            </a:r>
            <a:endParaRPr lang="en-US" sz="3000" b="1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3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49" grpId="1"/>
      <p:bldP spid="6152" grpId="0"/>
      <p:bldP spid="6152" grpId="1"/>
      <p:bldP spid="6153" grpId="0"/>
      <p:bldP spid="6153" grpId="1"/>
      <p:bldP spid="6155" grpId="0"/>
      <p:bldP spid="615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Su_bien_doi_hoa_h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349375"/>
            <a:ext cx="86106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/>
          <p:nvPr/>
        </p:nvSpPr>
        <p:spPr>
          <a:xfrm>
            <a:off x="5974596" y="3568482"/>
            <a:ext cx="25146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</a:t>
            </a:r>
            <a:r>
              <a:rPr lang="en-US" sz="2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</a:t>
            </a:r>
            <a:r>
              <a:rPr lang="en-US" sz="2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cao</a:t>
            </a:r>
            <a:endParaRPr lang="en-US" sz="2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1919208" y="3520698"/>
            <a:ext cx="25908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</a:t>
            </a:r>
            <a:r>
              <a:rPr lang="en-US" sz="2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</a:t>
            </a:r>
            <a:r>
              <a:rPr lang="en-US" sz="2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bình</a:t>
            </a:r>
            <a:r>
              <a:rPr lang="en-US" sz="2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thường</a:t>
            </a:r>
            <a:endParaRPr lang="en-US" sz="2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1747440" y="6358176"/>
            <a:ext cx="33528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</a:t>
            </a:r>
            <a:r>
              <a:rPr lang="en-US" sz="2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</a:t>
            </a:r>
            <a:r>
              <a:rPr lang="en-US" sz="2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bình</a:t>
            </a:r>
            <a:r>
              <a:rPr lang="en-US" sz="2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thường</a:t>
            </a:r>
            <a:endParaRPr lang="en-US" sz="2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" name="Rectangle 14"/>
          <p:cNvSpPr/>
          <p:nvPr/>
        </p:nvSpPr>
        <p:spPr>
          <a:xfrm>
            <a:off x="6137316" y="6334343"/>
            <a:ext cx="33528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</a:t>
            </a:r>
            <a:r>
              <a:rPr lang="en-US" sz="2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</a:t>
            </a:r>
            <a:r>
              <a:rPr lang="en-US" sz="2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bình</a:t>
            </a:r>
            <a:r>
              <a:rPr lang="en-US" sz="2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000" b="1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thường</a:t>
            </a:r>
            <a:endParaRPr lang="en-US" sz="2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0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0648"/>
            <a:ext cx="7632848" cy="1224136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động1: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70080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- </a:t>
            </a:r>
            <a:r>
              <a:rPr lang="en-US" sz="2400" dirty="0" err="1">
                <a:solidFill>
                  <a:srgbClr val="7030A0"/>
                </a:solidFill>
              </a:rPr>
              <a:t>Đồng</a:t>
            </a:r>
            <a:r>
              <a:rPr lang="en-US" sz="2400" dirty="0">
                <a:solidFill>
                  <a:srgbClr val="7030A0"/>
                </a:solidFill>
              </a:rPr>
              <a:t>: có </a:t>
            </a:r>
            <a:r>
              <a:rPr lang="en-US" sz="2400" dirty="0" err="1">
                <a:solidFill>
                  <a:srgbClr val="7030A0"/>
                </a:solidFill>
              </a:rPr>
              <a:t>màu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đỏ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nâu</a:t>
            </a:r>
            <a:r>
              <a:rPr lang="en-US" sz="2400" dirty="0">
                <a:solidFill>
                  <a:srgbClr val="7030A0"/>
                </a:solidFill>
              </a:rPr>
              <a:t>, có </a:t>
            </a:r>
            <a:r>
              <a:rPr lang="en-US" sz="2400" dirty="0" err="1">
                <a:solidFill>
                  <a:srgbClr val="7030A0"/>
                </a:solidFill>
              </a:rPr>
              <a:t>ánh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kim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dễ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dát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mỏng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kéo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thành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sợi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dẫn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nhiệt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dẫn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điện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tốt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475" y="267148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7030A0"/>
                </a:solidFill>
              </a:rPr>
              <a:t>-</a:t>
            </a:r>
            <a:r>
              <a:rPr lang="en-US" sz="2400" dirty="0" err="1">
                <a:solidFill>
                  <a:srgbClr val="7030A0"/>
                </a:solidFill>
              </a:rPr>
              <a:t>Nhôm</a:t>
            </a:r>
            <a:r>
              <a:rPr lang="en-US" sz="2400" dirty="0">
                <a:solidFill>
                  <a:srgbClr val="7030A0"/>
                </a:solidFill>
              </a:rPr>
              <a:t> :</a:t>
            </a:r>
            <a:r>
              <a:rPr lang="en-US" sz="2400" dirty="0" err="1">
                <a:solidFill>
                  <a:srgbClr val="7030A0"/>
                </a:solidFill>
              </a:rPr>
              <a:t>màu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trắng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bạc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có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ánh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kim</a:t>
            </a:r>
            <a:r>
              <a:rPr lang="en-US" sz="2400" dirty="0">
                <a:solidFill>
                  <a:srgbClr val="7030A0"/>
                </a:solidFill>
              </a:rPr>
              <a:t>; </a:t>
            </a:r>
            <a:r>
              <a:rPr lang="en-US" sz="2400" dirty="0" err="1">
                <a:solidFill>
                  <a:srgbClr val="7030A0"/>
                </a:solidFill>
              </a:rPr>
              <a:t>có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thể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kéo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thành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sợi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và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dát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mỏng</a:t>
            </a:r>
            <a:r>
              <a:rPr lang="en-US" sz="2400" dirty="0">
                <a:solidFill>
                  <a:srgbClr val="7030A0"/>
                </a:solidFill>
              </a:rPr>
              <a:t>; </a:t>
            </a:r>
            <a:r>
              <a:rPr lang="en-US" sz="2400" dirty="0" err="1">
                <a:solidFill>
                  <a:srgbClr val="7030A0"/>
                </a:solidFill>
              </a:rPr>
              <a:t>nhẹ</a:t>
            </a:r>
            <a:r>
              <a:rPr lang="en-US" sz="2400" dirty="0">
                <a:solidFill>
                  <a:srgbClr val="7030A0"/>
                </a:solidFill>
              </a:rPr>
              <a:t>, </a:t>
            </a:r>
            <a:r>
              <a:rPr lang="en-US" sz="2400" dirty="0" err="1">
                <a:solidFill>
                  <a:srgbClr val="7030A0"/>
                </a:solidFill>
              </a:rPr>
              <a:t>dẫn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điện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dẫn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điện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tốt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548" y="3539471"/>
            <a:ext cx="7596844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2:S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548" y="4581128"/>
            <a:ext cx="7596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</a:rPr>
              <a:t>- </a:t>
            </a:r>
            <a:r>
              <a:rPr lang="en-US" sz="2400" dirty="0" err="1">
                <a:solidFill>
                  <a:srgbClr val="7030A0"/>
                </a:solidFill>
              </a:rPr>
              <a:t>Là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sự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biến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đổi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từ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chất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này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thành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chất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khác</a:t>
            </a:r>
            <a:r>
              <a:rPr lang="en-US" sz="24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5042793"/>
            <a:ext cx="7632848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3:Trò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i="1" kern="0" dirty="0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Năng</a:t>
            </a:r>
            <a:r>
              <a:rPr lang="en-US" sz="2800" b="1" i="1" kern="0" dirty="0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lượng</a:t>
            </a:r>
            <a:r>
              <a:rPr lang="en-US" sz="2800" b="1" i="1" kern="0" dirty="0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từ</a:t>
            </a:r>
            <a:r>
              <a:rPr lang="en-US" sz="2800" b="1" i="1" kern="0" dirty="0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i="1" kern="0" dirty="0" err="1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đâu</a:t>
            </a:r>
            <a:r>
              <a:rPr lang="en-US" sz="2800" b="1" i="1" kern="0" dirty="0">
                <a:solidFill>
                  <a:srgbClr val="FFFFFF"/>
                </a:solidFill>
                <a:latin typeface="Times New Roman"/>
                <a:cs typeface="Times New Roman" pitchFamily="18" charset="0"/>
              </a:rPr>
              <a:t> ?</a:t>
            </a:r>
            <a:endParaRPr lang="en-US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4"/>
          <a:stretch/>
        </p:blipFill>
        <p:spPr bwMode="auto">
          <a:xfrm>
            <a:off x="1729809" y="4690948"/>
            <a:ext cx="3816424" cy="20806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73" y="2924943"/>
            <a:ext cx="2609548" cy="15893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Ago-Xgame-20462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9782"/>
            <a:ext cx="2575825" cy="15563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may-bay-con-dao-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20" y="1299782"/>
            <a:ext cx="2619725" cy="15561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"/>
          <p:cNvSpPr txBox="1"/>
          <p:nvPr/>
        </p:nvSpPr>
        <p:spPr>
          <a:xfrm>
            <a:off x="266718" y="188640"/>
            <a:ext cx="8763000" cy="861774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Các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phương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tiện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,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máy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móc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trong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các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hình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dưới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đây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lấy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năng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lượng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từ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đâu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để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hoạt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</a:t>
            </a:r>
            <a:r>
              <a:rPr kumimoji="0" lang="en-US" sz="2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động</a:t>
            </a:r>
            <a:r>
              <a:rPr kumimoji="0" lang="en-US" sz="25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?</a:t>
            </a:r>
          </a:p>
        </p:txBody>
      </p:sp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19" y="2924943"/>
            <a:ext cx="2619726" cy="15893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9" descr="E:\Festival-Thuyen-buom-quoc-te-Mui-Ne-Binh-Thuan_Tin180.com_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73" y="1282442"/>
            <a:ext cx="2609548" cy="15734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6" descr="E:\13738765985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25142"/>
            <a:ext cx="2575825" cy="161692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95" y="5140152"/>
            <a:ext cx="2101026" cy="14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Ago-Xgame-20462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5" y="1751742"/>
            <a:ext cx="7992888" cy="4665853"/>
          </a:xfrm>
          <a:prstGeom prst="roundRect">
            <a:avLst>
              <a:gd name="adj" fmla="val 8594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loud Callout 3"/>
          <p:cNvSpPr/>
          <p:nvPr/>
        </p:nvSpPr>
        <p:spPr>
          <a:xfrm>
            <a:off x="3347864" y="0"/>
            <a:ext cx="5797624" cy="1412776"/>
          </a:xfrm>
          <a:prstGeom prst="cloudCallout">
            <a:avLst>
              <a:gd name="adj1" fmla="val -32859"/>
              <a:gd name="adj2" fmla="val 8883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00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75856" y="0"/>
            <a:ext cx="5302744" cy="1976683"/>
            <a:chOff x="2195736" y="116632"/>
            <a:chExt cx="6264696" cy="2708920"/>
          </a:xfrm>
        </p:grpSpPr>
        <p:sp>
          <p:nvSpPr>
            <p:cNvPr id="2" name="Cloud Callout 1"/>
            <p:cNvSpPr/>
            <p:nvPr/>
          </p:nvSpPr>
          <p:spPr>
            <a:xfrm rot="228288">
              <a:off x="2195736" y="116632"/>
              <a:ext cx="6264696" cy="2708920"/>
            </a:xfrm>
            <a:prstGeom prst="cloudCallout">
              <a:avLst>
                <a:gd name="adj1" fmla="val -69297"/>
                <a:gd name="adj2" fmla="val 628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52762" y="677779"/>
              <a:ext cx="4750644" cy="1313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?/ Em hãy nêu một số biện pháp để phòng tránh bị điện giật</a:t>
              </a:r>
              <a:r>
                <a:rPr lang="en-US" sz="2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15817" y="3140968"/>
            <a:ext cx="5328592" cy="2016224"/>
            <a:chOff x="2195736" y="116632"/>
            <a:chExt cx="6264696" cy="2708920"/>
          </a:xfrm>
        </p:grpSpPr>
        <p:sp>
          <p:nvSpPr>
            <p:cNvPr id="7" name="Cloud Callout 6"/>
            <p:cNvSpPr/>
            <p:nvPr/>
          </p:nvSpPr>
          <p:spPr>
            <a:xfrm rot="228288">
              <a:off x="2195736" y="116632"/>
              <a:ext cx="6264696" cy="2708920"/>
            </a:xfrm>
            <a:prstGeom prst="cloudCallout">
              <a:avLst>
                <a:gd name="adj1" fmla="val 58404"/>
                <a:gd name="adj2" fmla="val 6505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8146" y="913396"/>
              <a:ext cx="5610025" cy="95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?/ Để tránh lãng phí điện chúng ta cần làm gì? </a:t>
              </a:r>
              <a:endPara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3134424"/>
            <a:ext cx="2376264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58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may-bay-con-dao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7" y="1772816"/>
            <a:ext cx="8712968" cy="48245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203848" y="133237"/>
            <a:ext cx="5760640" cy="1207532"/>
          </a:xfrm>
          <a:prstGeom prst="cloudCallout">
            <a:avLst>
              <a:gd name="adj1" fmla="val -53825"/>
              <a:gd name="adj2" fmla="val 9475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 descr="E:\Festival-Thuyen-buom-quoc-te-Mui-Ne-Binh-Thuan_Tin180.com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8951" cy="50851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5136" y="35884"/>
            <a:ext cx="4588871" cy="1232876"/>
          </a:xfrm>
          <a:prstGeom prst="cloudCallout">
            <a:avLst>
              <a:gd name="adj1" fmla="val 47094"/>
              <a:gd name="adj2" fmla="val 72562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E:\1373876598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24936" cy="478929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44205" y="116633"/>
            <a:ext cx="4392488" cy="1512167"/>
          </a:xfrm>
          <a:prstGeom prst="cloudCallout">
            <a:avLst>
              <a:gd name="adj1" fmla="val 73287"/>
              <a:gd name="adj2" fmla="val 88939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2" y="1628799"/>
            <a:ext cx="8556966" cy="49285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1844824"/>
            <a:ext cx="2304256" cy="4418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73022" y="-99392"/>
            <a:ext cx="6531226" cy="1368152"/>
          </a:xfrm>
          <a:prstGeom prst="cloudCallout">
            <a:avLst>
              <a:gd name="adj1" fmla="val 74869"/>
              <a:gd name="adj2" fmla="val 84790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4"/>
            <a:ext cx="8819345" cy="482453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1869436"/>
            <a:ext cx="1440160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699792" y="116632"/>
            <a:ext cx="6122640" cy="1368152"/>
          </a:xfrm>
          <a:prstGeom prst="cloudCallout">
            <a:avLst>
              <a:gd name="adj1" fmla="val -39514"/>
              <a:gd name="adj2" fmla="val 96916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dầu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4"/>
          <a:stretch/>
        </p:blipFill>
        <p:spPr bwMode="auto">
          <a:xfrm>
            <a:off x="177601" y="1196752"/>
            <a:ext cx="8640961" cy="540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48064" y="1484784"/>
            <a:ext cx="3581075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779911" y="0"/>
            <a:ext cx="5339163" cy="952500"/>
          </a:xfrm>
          <a:prstGeom prst="cloudCallout">
            <a:avLst>
              <a:gd name="adj1" fmla="val -63196"/>
              <a:gd name="adj2" fmla="val 70233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 lượng mặt trời</a:t>
            </a:r>
          </a:p>
          <a:p>
            <a:pPr algn="ctr">
              <a:defRPr/>
            </a:pPr>
            <a:endParaRPr lang="en-US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6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13 cách tiết kiệm năng lượng hiệu quả trong nhà của bạn – Mẹo ha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24744"/>
            <a:ext cx="836009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9521" y="482289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078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r="12659"/>
          <a:stretch/>
        </p:blipFill>
        <p:spPr bwMode="auto">
          <a:xfrm>
            <a:off x="685123" y="1916832"/>
            <a:ext cx="805114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3527" y="188640"/>
            <a:ext cx="8411187" cy="11521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13115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8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88640"/>
            <a:ext cx="8915400" cy="6480720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2103438" y="1196752"/>
            <a:ext cx="487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Về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Xem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trước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51: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Cơ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sản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thực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vật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104)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mỗi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tổ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sưu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tầm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bông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hoa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6348" name="Text Box 92"/>
          <p:cNvSpPr txBox="1">
            <a:spLocks noChangeArrowheads="1"/>
          </p:cNvSpPr>
          <p:nvPr/>
        </p:nvSpPr>
        <p:spPr bwMode="auto">
          <a:xfrm>
            <a:off x="1625600" y="3933056"/>
            <a:ext cx="5884863" cy="923330"/>
          </a:xfrm>
          <a:prstGeom prst="rect">
            <a:avLst/>
          </a:prstGeom>
          <a:noFill/>
          <a:ln w="38100" cap="rnd" algn="ctr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CÁC EM 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6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6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6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6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  <p:bldP spid="96348" grpId="0"/>
      <p:bldP spid="9634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511550" y="1358906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err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Khoa</a:t>
            </a:r>
            <a:r>
              <a:rPr lang="en-US" altLang="en-US" sz="2800" u="sng" dirty="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en-US" sz="2800" u="sng" dirty="0" err="1">
                <a:solidFill>
                  <a:srgbClr val="FFFFFF"/>
                </a:solidFill>
                <a:latin typeface="Times New Roman" pitchFamily="18" charset="0"/>
                <a:cs typeface="Arial" pitchFamily="34" charset="0"/>
              </a:rPr>
              <a:t>học</a:t>
            </a:r>
            <a:endParaRPr lang="en-US" altLang="en-US" sz="2800" u="sng" dirty="0">
              <a:solidFill>
                <a:srgbClr val="FFFFFF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132862"/>
            <a:ext cx="784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Bài</a:t>
            </a:r>
            <a:r>
              <a:rPr lang="en-US" sz="36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49-50: </a:t>
            </a:r>
            <a:r>
              <a:rPr lang="en-US" sz="36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Ôn</a:t>
            </a:r>
            <a:r>
              <a:rPr lang="en-US" sz="36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6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36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6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vật</a:t>
            </a:r>
            <a:r>
              <a:rPr lang="en-US" sz="36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6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chất</a:t>
            </a:r>
            <a:r>
              <a:rPr lang="en-US" sz="36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6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và</a:t>
            </a:r>
            <a:r>
              <a:rPr lang="en-US" sz="36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6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năng</a:t>
            </a:r>
            <a:r>
              <a:rPr lang="en-US" sz="36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36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lượng</a:t>
            </a:r>
            <a:r>
              <a:rPr lang="en-US" sz="36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(</a:t>
            </a:r>
            <a:r>
              <a:rPr lang="en-US" sz="3600" b="1" spc="50" dirty="0" err="1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tr</a:t>
            </a:r>
            <a:r>
              <a:rPr lang="en-US" sz="36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Arial" pitchFamily="34" charset="0"/>
              </a:rPr>
              <a:t> 100)</a:t>
            </a:r>
            <a:endParaRPr lang="en-US" sz="3200" b="1" spc="5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 Light" panose="020F0302020204030204"/>
              <a:cs typeface="Arial" pitchFamily="34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671641" y="836619"/>
            <a:ext cx="5957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i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Thứ </a:t>
            </a:r>
            <a:r>
              <a:rPr lang="en-US" altLang="en-US" sz="2800" i="1" dirty="0" err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ba</a:t>
            </a:r>
            <a:r>
              <a:rPr lang="en-US" altLang="en-US" sz="2800" i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vi-VN" altLang="en-US" sz="2800" i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ngày </a:t>
            </a:r>
            <a:r>
              <a:rPr lang="en-US" altLang="en-US" sz="2800" i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5 </a:t>
            </a:r>
            <a:r>
              <a:rPr lang="vi-VN" altLang="en-US" sz="2800" i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tháng </a:t>
            </a:r>
            <a:r>
              <a:rPr lang="en-US" altLang="en-US" sz="2800" i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5 </a:t>
            </a:r>
            <a:r>
              <a:rPr lang="vi-VN" altLang="en-US" sz="2800" i="1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năm 2020</a:t>
            </a:r>
            <a:endParaRPr lang="en-US" altLang="en-US" sz="28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172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3714750" cy="27241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91680" y="260648"/>
            <a:ext cx="6984777" cy="2160240"/>
          </a:xfrm>
          <a:prstGeom prst="wedgeRoundRectCallout">
            <a:avLst>
              <a:gd name="adj1" fmla="val -36747"/>
              <a:gd name="adj2" fmla="val 70422"/>
              <a:gd name="adj3" fmla="val 16667"/>
            </a:avLst>
          </a:prstGeom>
          <a:solidFill>
            <a:srgbClr val="296D3E"/>
          </a:solidFill>
          <a:ln>
            <a:solidFill>
              <a:srgbClr val="296D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56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42112" y="539119"/>
            <a:ext cx="4209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451485" y="553183"/>
            <a:ext cx="48702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563755" y="1137958"/>
            <a:ext cx="410527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4382778" y="357690"/>
            <a:ext cx="0" cy="402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961" y="1137964"/>
            <a:ext cx="434679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song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gang,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endParaRPr lang="en-US" altLang="en-US" sz="30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gốm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ngói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altLang="en-US" sz="3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31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br>
              <a:rPr lang="en-US" altLang="en-US" sz="2100" dirty="0">
                <a:solidFill>
                  <a:schemeClr val="tx1"/>
                </a:solidFill>
              </a:rPr>
            </a:br>
            <a:r>
              <a:rPr lang="en-US" alt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en-US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br>
              <a:rPr lang="en-US" altLang="en-US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41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1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41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1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1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41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100" b="0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altLang="en-US" sz="4100" b="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7632848" cy="1584176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động1: 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9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0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1195388" y="0"/>
            <a:ext cx="7446962" cy="1071563"/>
          </a:xfrm>
          <a:prstGeom prst="wedgeRoundRectCallout">
            <a:avLst>
              <a:gd name="adj1" fmla="val 38304"/>
              <a:gd name="adj2" fmla="val 1755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201" tIns="60601" rIns="121201" bIns="60601"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1.Đồng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-30164" y="2209800"/>
            <a:ext cx="5466259" cy="4611688"/>
          </a:xfrm>
          <a:prstGeom prst="wedgeRoundRectCallout">
            <a:avLst>
              <a:gd name="adj1" fmla="val 57967"/>
              <a:gd name="adj2" fmla="val 54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201" tIns="60601" rIns="121201" bIns="60601" anchor="ctr"/>
          <a:lstStyle/>
          <a:p>
            <a:pPr>
              <a:defRPr/>
            </a:pPr>
            <a:endParaRPr lang="en-US" sz="2700" dirty="0"/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nhẹ,dẫn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7504" y="3727827"/>
            <a:ext cx="504056" cy="459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43053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400" y="25599"/>
            <a:ext cx="9144000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0" y="0"/>
            <a:ext cx="6650038" cy="928688"/>
          </a:xfrm>
          <a:prstGeom prst="wedgeRoundRectCallout">
            <a:avLst>
              <a:gd name="adj1" fmla="val -8792"/>
              <a:gd name="adj2" fmla="val 9179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201" tIns="60601" rIns="121201" bIns="60601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2.Thủy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714500" y="3422650"/>
            <a:ext cx="7404100" cy="3452813"/>
          </a:xfrm>
          <a:prstGeom prst="wedgeRoundRectCallout">
            <a:avLst>
              <a:gd name="adj1" fmla="val -3857"/>
              <a:gd name="adj2" fmla="val -596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201" tIns="60601" rIns="121201" bIns="60601" anchor="ctr"/>
          <a:lstStyle/>
          <a:p>
            <a:pPr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907704" y="3933462"/>
            <a:ext cx="504056" cy="459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72616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0"/>
            <a:ext cx="9144001" cy="6858000"/>
          </a:xfrm>
        </p:spPr>
      </p:pic>
      <p:sp>
        <p:nvSpPr>
          <p:cNvPr id="5" name="Rounded Rectangular Callout 4"/>
          <p:cNvSpPr/>
          <p:nvPr/>
        </p:nvSpPr>
        <p:spPr>
          <a:xfrm>
            <a:off x="3995936" y="-6350"/>
            <a:ext cx="5140127" cy="1649413"/>
          </a:xfrm>
          <a:prstGeom prst="wedgeRoundRectCallout">
            <a:avLst>
              <a:gd name="adj1" fmla="val -55778"/>
              <a:gd name="adj2" fmla="val -43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201" tIns="60601" rIns="121201" bIns="60601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3.Nhôm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0" y="2708920"/>
            <a:ext cx="7380312" cy="4149080"/>
          </a:xfrm>
          <a:prstGeom prst="wedgeRoundRectCallout">
            <a:avLst>
              <a:gd name="adj1" fmla="val 41968"/>
              <a:gd name="adj2" fmla="val -587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201" tIns="60601" rIns="121201" bIns="60601" anchor="ctr"/>
          <a:lstStyle/>
          <a:p>
            <a:pPr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07504" y="4417211"/>
            <a:ext cx="504056" cy="4595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69375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1135</Words>
  <Application>Microsoft Office PowerPoint</Application>
  <PresentationFormat>On-screen Show (4:3)</PresentationFormat>
  <Paragraphs>112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.VnTime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Khoa Học Ôn tập: Vật chất và năng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Khoa Học Ôn tập: Vật chất và năng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Ninh Đặng Thị Thùy</cp:lastModifiedBy>
  <cp:revision>59</cp:revision>
  <dcterms:created xsi:type="dcterms:W3CDTF">2020-04-19T17:35:24Z</dcterms:created>
  <dcterms:modified xsi:type="dcterms:W3CDTF">2020-05-05T03:32:07Z</dcterms:modified>
</cp:coreProperties>
</file>