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56" r:id="rId18"/>
    <p:sldId id="273" r:id="rId19"/>
    <p:sldId id="275" r:id="rId20"/>
    <p:sldId id="274" r:id="rId2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D"/>
    <a:srgbClr val="004D86"/>
    <a:srgbClr val="060E18"/>
    <a:srgbClr val="102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-96" y="-16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2629E-CF4A-4630-BEBA-41D00829CC00}" type="datetimeFigureOut">
              <a:rPr lang="en-US" smtClean="0"/>
              <a:t>7/9/2020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11A93-397A-499E-8846-8B483E3C7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CF4B9-B644-4105-945A-9122DB4C2E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99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4B6A64-57FD-4B46-A2C2-0BBA144D3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C618CF3-4388-4E9C-8EB6-E5C5CEB41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900"/>
            </a:lvl1pPr>
            <a:lvl2pPr marL="356616" indent="0" algn="ctr">
              <a:buNone/>
              <a:defRPr sz="1600"/>
            </a:lvl2pPr>
            <a:lvl3pPr marL="713232" indent="0" algn="ctr">
              <a:buNone/>
              <a:defRPr sz="1400"/>
            </a:lvl3pPr>
            <a:lvl4pPr marL="1069848" indent="0" algn="ctr">
              <a:buNone/>
              <a:defRPr sz="1200"/>
            </a:lvl4pPr>
            <a:lvl5pPr marL="1426464" indent="0" algn="ctr">
              <a:buNone/>
              <a:defRPr sz="1200"/>
            </a:lvl5pPr>
            <a:lvl6pPr marL="1783080" indent="0" algn="ctr">
              <a:buNone/>
              <a:defRPr sz="1200"/>
            </a:lvl6pPr>
            <a:lvl7pPr marL="2139696" indent="0" algn="ctr">
              <a:buNone/>
              <a:defRPr sz="1200"/>
            </a:lvl7pPr>
            <a:lvl8pPr marL="2496312" indent="0" algn="ctr">
              <a:buNone/>
              <a:defRPr sz="1200"/>
            </a:lvl8pPr>
            <a:lvl9pPr marL="2852928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9AE8E8-A7E6-4D5B-97FB-CDF0C11E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8A50C-0E05-432E-B36C-2FC43795ACDB}" type="datetimeFigureOut">
              <a:rPr lang="zh-CN" altLang="en-US" smtClean="0"/>
              <a:t>2020/7/9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D83D57-C85F-409F-826B-1735B7E9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BE5265-B820-47C4-8F34-9415EA43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4780A-1C97-4F74-B8D4-0CBD83445F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61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>
            <a:extLst>
              <a:ext uri="{FF2B5EF4-FFF2-40B4-BE49-F238E27FC236}">
                <a16:creationId xmlns:a16="http://schemas.microsoft.com/office/drawing/2014/main" xmlns="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29583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" y="0"/>
            <a:ext cx="9144000" cy="5715000"/>
          </a:xfrm>
          <a:prstGeom prst="rect">
            <a:avLst/>
          </a:prstGeom>
        </p:spPr>
      </p:pic>
      <p:pic>
        <p:nvPicPr>
          <p:cNvPr id="105" name="图片 104">
            <a:extLst>
              <a:ext uri="{FF2B5EF4-FFF2-40B4-BE49-F238E27FC236}">
                <a16:creationId xmlns:a16="http://schemas.microsoft.com/office/drawing/2014/main" xmlns="" id="{E2D5BA56-61F5-4B50-B545-6191688A6C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666520"/>
            <a:ext cx="1143000" cy="1629380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xmlns="" id="{5DF8F75E-C9BA-4DE2-A56B-30977499E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91000"/>
            <a:ext cx="2191780" cy="1638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0936" y="1866900"/>
            <a:ext cx="8077200" cy="70501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1737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TÀI NGUYÊN THIÊN NHIÊN</a:t>
            </a:r>
            <a:endParaRPr lang="en-US" sz="4800" b="1" cap="none" spc="0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rgbClr val="17375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1667004" y="1066800"/>
            <a:ext cx="5357601" cy="609600"/>
            <a:chOff x="1488" y="576"/>
            <a:chExt cx="2880" cy="624"/>
          </a:xfrm>
        </p:grpSpPr>
        <p:sp>
          <p:nvSpPr>
            <p:cNvPr id="11" name="WordArt 3"/>
            <p:cNvSpPr>
              <a:spLocks noChangeArrowheads="1" noChangeShapeType="1" noTextEdit="1"/>
            </p:cNvSpPr>
            <p:nvPr/>
          </p:nvSpPr>
          <p:spPr bwMode="auto">
            <a:xfrm>
              <a:off x="1488" y="576"/>
              <a:ext cx="2880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9525">
                    <a:solidFill>
                      <a:srgbClr val="FFFF99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CC33"/>
                      </a:gs>
                      <a:gs pos="50000">
                        <a:srgbClr val="FF0000"/>
                      </a:gs>
                      <a:gs pos="100000">
                        <a:srgbClr val="33CC33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KHOA </a:t>
              </a:r>
              <a:r>
                <a:rPr lang="en-US" sz="3600" b="1" kern="10" dirty="0" smtClean="0">
                  <a:ln w="9525">
                    <a:solidFill>
                      <a:srgbClr val="FFFF99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CC33"/>
                      </a:gs>
                      <a:gs pos="50000">
                        <a:srgbClr val="FF0000"/>
                      </a:gs>
                      <a:gs pos="100000">
                        <a:srgbClr val="33CC33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HỌC -  LỚP 5</a:t>
              </a:r>
              <a:endPara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33"/>
                    </a:gs>
                    <a:gs pos="50000">
                      <a:srgbClr val="FF0000"/>
                    </a:gs>
                    <a:gs pos="100000">
                      <a:srgbClr val="33CC33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12" name="Line 4"/>
            <p:cNvSpPr>
              <a:spLocks noChangeShapeType="1"/>
            </p:cNvSpPr>
            <p:nvPr/>
          </p:nvSpPr>
          <p:spPr bwMode="auto">
            <a:xfrm>
              <a:off x="1508" y="1200"/>
              <a:ext cx="2832" cy="0"/>
            </a:xfrm>
            <a:prstGeom prst="lin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WordArt 19"/>
          <p:cNvSpPr>
            <a:spLocks noChangeArrowheads="1" noChangeShapeType="1" noTextEdit="1"/>
          </p:cNvSpPr>
          <p:nvPr/>
        </p:nvSpPr>
        <p:spPr bwMode="auto">
          <a:xfrm>
            <a:off x="1057218" y="76200"/>
            <a:ext cx="6624637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24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NGỌC LÂM</a:t>
            </a:r>
            <a:endParaRPr lang="en-US" sz="24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42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GIÓ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57700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Sử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dụng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gió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để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chạy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máy</a:t>
            </a:r>
            <a:endParaRPr lang="en-US" sz="3600" b="1" dirty="0" smtClean="0">
              <a:solidFill>
                <a:srgbClr val="004D86"/>
              </a:solidFill>
              <a:latin typeface="+mj-lt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phát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6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6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8198" name="Picture 6" descr="Wind Turbine GIFs - Get the best GIF on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81101"/>
            <a:ext cx="4267200" cy="3027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AutoShape 8" descr="NYOW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NYOW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4" name="Picture 12" descr="Our Vision: Offshore Energy Parks Combining Wind, Wave And Solar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81101"/>
            <a:ext cx="3810000" cy="3027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6733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ĐỘNG VẬT, THỰC VẬT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: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tạo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ra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chuỗi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thức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ăn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tự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nhiên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duy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trì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sự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sống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trái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đất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.</a:t>
            </a:r>
          </a:p>
        </p:txBody>
      </p:sp>
      <p:pic>
        <p:nvPicPr>
          <p:cNvPr id="10244" name="Picture 4" descr="7 High-protein fruits for weight loss - Health Tips | iCliniq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05" y="1866900"/>
            <a:ext cx="1732695" cy="182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í mật ít ARMY nào biết về khẩu vị ăn uống &quot;kì quặc&quot; của Jin (BTS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6900"/>
            <a:ext cx="1732695" cy="196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gười hút thuốc lá cần ăn nhiều rau quả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81101"/>
            <a:ext cx="4108450" cy="3094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477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DẦU MỎ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939725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Dùng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để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chế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tạo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ra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xăng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dầu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mỏ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2" name="Tin Tức 24h Mới Nhất - Khai thác dầu thô 9 tháng đầu năm 2017 vượt kế hoạch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181100"/>
            <a:ext cx="6096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0057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VÀNG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60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    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nguồn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dự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trữ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ngân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sách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nước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cá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nhân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làm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đồ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trang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sức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2" name="Giá vàng giảm mạnh cả hai chiều mua - bá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823" y="1129963"/>
            <a:ext cx="5915977" cy="3327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2039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</a:t>
            </a:r>
            <a:r>
              <a:rPr lang="en-US" sz="3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ĐẤT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99682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Đất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môi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trường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của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đ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ộng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con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người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3" name="Mảnh đất dầu tài nguyên của bà con nông dân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6700" y="1228724"/>
            <a:ext cx="6096000" cy="3152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02834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</a:t>
            </a:r>
            <a:r>
              <a:rPr lang="en-US" sz="3800" b="1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THAN ĐÁ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85037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Than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đá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nhiên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liệu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cuộc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sống</a:t>
            </a:r>
            <a:endParaRPr lang="en-US" sz="3200" b="1" dirty="0" smtClean="0">
              <a:solidFill>
                <a:srgbClr val="004D86"/>
              </a:solidFill>
              <a:latin typeface="+mj-lt"/>
            </a:endParaRPr>
          </a:p>
          <a:p>
            <a:pPr algn="ctr"/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sản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xuất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3" name="Bạn Biết Vì Sao Lại Có Than Đá-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038225"/>
            <a:ext cx="5943600" cy="334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68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build="p"/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8">
            <a:extLst>
              <a:ext uri="{FF2B5EF4-FFF2-40B4-BE49-F238E27FC236}">
                <a16:creationId xmlns:a16="http://schemas.microsoft.com/office/drawing/2014/main" xmlns="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29583"/>
          </a:xfrm>
          <a:prstGeom prst="rect">
            <a:avLst/>
          </a:prstGeom>
        </p:spPr>
      </p:pic>
      <p:pic>
        <p:nvPicPr>
          <p:cNvPr id="6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3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24397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2/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Công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dụng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của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: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1623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3600" b="1" dirty="0" smtClean="0">
                <a:latin typeface="+mj-lt"/>
              </a:rPr>
              <a:t>- </a:t>
            </a:r>
            <a:r>
              <a:rPr lang="en-US" sz="3600" b="1" dirty="0" err="1" smtClean="0">
                <a:latin typeface="+mj-lt"/>
              </a:rPr>
              <a:t>Tài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nguyên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được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khai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thác</a:t>
            </a:r>
            <a:r>
              <a:rPr lang="en-US" sz="3600" b="1" dirty="0">
                <a:latin typeface="+mj-lt"/>
              </a:rPr>
              <a:t>, </a:t>
            </a:r>
            <a:endParaRPr lang="en-US" sz="3600" b="1" dirty="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3600" b="1" dirty="0" err="1" smtClean="0">
                <a:latin typeface="+mj-lt"/>
              </a:rPr>
              <a:t>sử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dụng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cho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lợi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ích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con </a:t>
            </a:r>
            <a:r>
              <a:rPr lang="en-US" sz="3600" b="1" dirty="0" err="1">
                <a:latin typeface="+mj-lt"/>
              </a:rPr>
              <a:t>người</a:t>
            </a:r>
            <a:r>
              <a:rPr lang="en-US" sz="3600" b="1" dirty="0">
                <a:latin typeface="+mj-lt"/>
              </a:rPr>
              <a:t> </a:t>
            </a:r>
            <a:endParaRPr lang="en-US" sz="3600" b="1" dirty="0" smtClean="0">
              <a:latin typeface="+mj-lt"/>
            </a:endParaRPr>
          </a:p>
          <a:p>
            <a:pPr>
              <a:spcBef>
                <a:spcPts val="0"/>
              </a:spcBef>
              <a:defRPr/>
            </a:pPr>
            <a:r>
              <a:rPr lang="en-US" sz="3600" b="1" dirty="0" err="1" smtClean="0">
                <a:latin typeface="+mj-lt"/>
              </a:rPr>
              <a:t>và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cộng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đồng</a:t>
            </a:r>
            <a:r>
              <a:rPr lang="en-US" sz="3600" b="1" dirty="0">
                <a:latin typeface="+mj-lt"/>
              </a:rPr>
              <a:t>.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B33A5304-92F9-4EC0-9DA1-38D355234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55" y="4533900"/>
            <a:ext cx="1244445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0"/>
            <a:ext cx="9158514" cy="57627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9453" y="2552700"/>
            <a:ext cx="68215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Ở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địa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phương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những</a:t>
            </a:r>
            <a:endParaRPr lang="en-US" sz="4400" b="1" dirty="0" smtClean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tài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nguyên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b="1" dirty="0" err="1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nào</a:t>
            </a:r>
            <a:r>
              <a:rPr lang="en-US" sz="4400" b="1" dirty="0" smtClean="0">
                <a:ln w="10541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sz="4400" b="1" cap="none" spc="0" dirty="0">
              <a:ln w="10541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B8EA2915-6FD9-458F-B99B-4AF3965C8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95300"/>
            <a:ext cx="6970486" cy="1724030"/>
          </a:xfrm>
          <a:prstGeom prst="rect">
            <a:avLst/>
          </a:prstGeom>
        </p:spPr>
      </p:pic>
      <p:pic>
        <p:nvPicPr>
          <p:cNvPr id="6" name="图片 9" descr="9c900e3c3d0a79f182528bf4f2910ce0">
            <a:extLst>
              <a:ext uri="{FF2B5EF4-FFF2-40B4-BE49-F238E27FC236}">
                <a16:creationId xmlns:a16="http://schemas.microsoft.com/office/drawing/2014/main" xmlns="" id="{B2B315BC-4F37-4990-8359-19792DB655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-3578" t="-10643" r="3578" b="10643"/>
          <a:stretch>
            <a:fillRect/>
          </a:stretch>
        </p:blipFill>
        <p:spPr>
          <a:xfrm>
            <a:off x="7315200" y="3592742"/>
            <a:ext cx="1752600" cy="206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8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2">
            <a:extLst>
              <a:ext uri="{FF2B5EF4-FFF2-40B4-BE49-F238E27FC236}">
                <a16:creationId xmlns:a16="http://schemas.microsoft.com/office/drawing/2014/main" xmlns="" id="{469E4100-4141-47EF-9583-E8AFBEE6473F}"/>
              </a:ext>
            </a:extLst>
          </p:cNvPr>
          <p:cNvGrpSpPr/>
          <p:nvPr/>
        </p:nvGrpSpPr>
        <p:grpSpPr>
          <a:xfrm>
            <a:off x="762000" y="342900"/>
            <a:ext cx="7543800" cy="5105920"/>
            <a:chOff x="2022" y="2752"/>
            <a:chExt cx="3628" cy="4495"/>
          </a:xfrm>
        </p:grpSpPr>
        <p:sp>
          <p:nvSpPr>
            <p:cNvPr id="5" name="矩形 33">
              <a:extLst>
                <a:ext uri="{FF2B5EF4-FFF2-40B4-BE49-F238E27FC236}">
                  <a16:creationId xmlns:a16="http://schemas.microsoft.com/office/drawing/2014/main" xmlns="" id="{D1785001-5262-4417-B636-902849C13DB7}"/>
                </a:ext>
              </a:extLst>
            </p:cNvPr>
            <p:cNvSpPr/>
            <p:nvPr/>
          </p:nvSpPr>
          <p:spPr>
            <a:xfrm>
              <a:off x="2022" y="6817"/>
              <a:ext cx="3628" cy="430"/>
            </a:xfrm>
            <a:prstGeom prst="rect">
              <a:avLst/>
            </a:prstGeom>
            <a:solidFill>
              <a:srgbClr val="FFC7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 smtClean="0"/>
                <a:t>-   TÀI  NGUYÊN  THIÊN  NHIÊN   -</a:t>
              </a:r>
            </a:p>
          </p:txBody>
        </p:sp>
        <p:pic>
          <p:nvPicPr>
            <p:cNvPr id="6" name="图片 34" descr="G:\2-PPT\5-图片库\6-图片素材\13-节日\感恩节\267873-14112110363221.jpg267873-14112110363221">
              <a:extLst>
                <a:ext uri="{FF2B5EF4-FFF2-40B4-BE49-F238E27FC236}">
                  <a16:creationId xmlns:a16="http://schemas.microsoft.com/office/drawing/2014/main" xmlns="" id="{EBA73221-3D2B-4002-AEC4-8108DC942A96}"/>
                </a:ext>
              </a:extLst>
            </p:cNvPr>
            <p:cNvPicPr preferRelativeResize="0"/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246" y="2752"/>
              <a:ext cx="3175" cy="3969"/>
            </a:xfrm>
            <a:prstGeom prst="rect">
              <a:avLst/>
            </a:prstGeom>
            <a:ln w="25400">
              <a:solidFill>
                <a:srgbClr val="FFC705"/>
              </a:solidFill>
            </a:ln>
          </p:spPr>
        </p:pic>
      </p:grpSp>
      <p:sp>
        <p:nvSpPr>
          <p:cNvPr id="7" name="Text Box 2"/>
          <p:cNvSpPr txBox="1">
            <a:spLocks noChangeArrowheads="1"/>
          </p:cNvSpPr>
          <p:nvPr/>
        </p:nvSpPr>
        <p:spPr>
          <a:xfrm>
            <a:off x="1371600" y="484291"/>
            <a:ext cx="6392231" cy="4202010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Tài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nguyên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thiên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nhiên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là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những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của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cải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có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sẵn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trong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tự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nhiên</a:t>
            </a:r>
            <a:r>
              <a:rPr lang="en-US" sz="3000" b="1" dirty="0" smtClean="0">
                <a:latin typeface="+mj-lt"/>
              </a:rPr>
              <a:t>. Con  </a:t>
            </a:r>
            <a:r>
              <a:rPr lang="en-US" sz="3000" b="1" dirty="0" err="1" smtClean="0">
                <a:latin typeface="+mj-lt"/>
              </a:rPr>
              <a:t>người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khai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thác</a:t>
            </a:r>
            <a:r>
              <a:rPr lang="en-US" sz="3000" b="1" dirty="0" smtClean="0">
                <a:latin typeface="+mj-lt"/>
              </a:rPr>
              <a:t>, </a:t>
            </a:r>
            <a:r>
              <a:rPr lang="en-US" sz="3000" b="1" dirty="0" err="1" smtClean="0">
                <a:latin typeface="+mj-lt"/>
              </a:rPr>
              <a:t>sử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dụng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chúng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cho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lợi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ích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của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bản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thân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và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cộng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đồng</a:t>
            </a:r>
            <a:r>
              <a:rPr lang="en-US" sz="3000" b="1" dirty="0" smtClean="0">
                <a:latin typeface="+mj-lt"/>
              </a:rPr>
              <a:t>. </a:t>
            </a:r>
            <a:r>
              <a:rPr lang="en-US" sz="3000" b="1" dirty="0" err="1" smtClean="0">
                <a:latin typeface="+mj-lt"/>
              </a:rPr>
              <a:t>Tuy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nhiên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nguồn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tài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nguyên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thiên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nhiên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trong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tự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nhiên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không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phải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là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vô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tận</a:t>
            </a:r>
            <a:r>
              <a:rPr lang="en-US" sz="3000" b="1" dirty="0" smtClean="0">
                <a:latin typeface="+mj-lt"/>
              </a:rPr>
              <a:t>. Do </a:t>
            </a:r>
            <a:r>
              <a:rPr lang="en-US" sz="3000" b="1" dirty="0" err="1" smtClean="0">
                <a:latin typeface="+mj-lt"/>
              </a:rPr>
              <a:t>vậy</a:t>
            </a:r>
            <a:r>
              <a:rPr lang="en-US" sz="3000" b="1" dirty="0" smtClean="0">
                <a:latin typeface="+mj-lt"/>
              </a:rPr>
              <a:t> con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người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phải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biết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cách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khai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thác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hợp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lý</a:t>
            </a:r>
            <a:r>
              <a:rPr lang="en-US" sz="3000" b="1" dirty="0" smtClean="0">
                <a:latin typeface="+mj-lt"/>
              </a:rPr>
              <a:t>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để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chúng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phục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vụ</a:t>
            </a:r>
            <a:r>
              <a:rPr lang="en-US" sz="3000" b="1" dirty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cho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lợi</a:t>
            </a:r>
            <a:r>
              <a:rPr lang="en-US" sz="3000" b="1" dirty="0" smtClean="0">
                <a:latin typeface="+mj-lt"/>
              </a:rPr>
              <a:t>  </a:t>
            </a:r>
            <a:r>
              <a:rPr lang="en-US" sz="3000" b="1" dirty="0" err="1" smtClean="0">
                <a:latin typeface="+mj-lt"/>
              </a:rPr>
              <a:t>ích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của</a:t>
            </a:r>
            <a:r>
              <a:rPr lang="en-US" sz="3000" b="1" dirty="0" smtClean="0">
                <a:latin typeface="+mj-lt"/>
              </a:rPr>
              <a:t> con </a:t>
            </a: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en-US" sz="3000" b="1" dirty="0" err="1" smtClean="0">
                <a:latin typeface="+mj-lt"/>
              </a:rPr>
              <a:t>người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một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cách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hiệu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quả</a:t>
            </a:r>
            <a:r>
              <a:rPr lang="en-US" sz="3000" b="1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45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41">
            <a:extLst>
              <a:ext uri="{FF2B5EF4-FFF2-40B4-BE49-F238E27FC236}">
                <a16:creationId xmlns:a16="http://schemas.microsoft.com/office/drawing/2014/main" xmlns="" id="{2C4581FE-676F-44AB-868F-747BDE2D1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2770" y="-1838133"/>
            <a:ext cx="5962264" cy="9372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835104"/>
            <a:ext cx="8534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spc="0" dirty="0" err="1" smtClean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Dặn</a:t>
            </a:r>
            <a:r>
              <a:rPr lang="en-US" sz="6600" b="1" cap="all" spc="0" dirty="0" smtClean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6600" b="1" cap="all" spc="0" dirty="0" err="1" smtClean="0">
                <a:ln w="9000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dò</a:t>
            </a:r>
            <a:endParaRPr lang="en-US" sz="6600" b="1" cap="all" spc="0" dirty="0">
              <a:ln w="9000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矩形 78"/>
          <p:cNvSpPr/>
          <p:nvPr/>
        </p:nvSpPr>
        <p:spPr>
          <a:xfrm>
            <a:off x="304801" y="2628900"/>
            <a:ext cx="8534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Ôn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lại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bài</a:t>
            </a:r>
            <a:endParaRPr lang="en-US" altLang="zh-CN" sz="5000" b="1" dirty="0" smtClean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  <a:p>
            <a:pPr lvl="0" algn="ctr"/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Xem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trước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bài</a:t>
            </a:r>
            <a:r>
              <a:rPr lang="en-US" altLang="zh-CN" sz="50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 </a:t>
            </a:r>
            <a:r>
              <a:rPr lang="en-US" altLang="zh-CN" sz="5000" b="1" dirty="0" err="1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2"/>
                <a:ea typeface="Arial Unicode MS" panose="020B0604020202020204" pitchFamily="34" charset="-122"/>
              </a:rPr>
              <a:t>mới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2"/>
              <a:ea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591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wnloads\ppt\kids-holding-whiteboard_7243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2171700"/>
            <a:ext cx="4876800" cy="289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Trong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môi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trường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chúng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ta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rất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nhiều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loại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tài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nguyên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thiên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nhiên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Vậy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tài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nguyên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thiên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nhiên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là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gì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?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Nó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có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ích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lợi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gì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cuộc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sống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của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Cambria" pitchFamily="18" charset="0"/>
              </a:rPr>
              <a:t>chúng</a:t>
            </a:r>
            <a:r>
              <a:rPr lang="en-US" sz="3000" b="1" dirty="0" smtClean="0">
                <a:solidFill>
                  <a:srgbClr val="002060"/>
                </a:solidFill>
                <a:latin typeface="Cambria" pitchFamily="18" charset="0"/>
              </a:rPr>
              <a:t> ta?</a:t>
            </a:r>
            <a:endParaRPr lang="en-US" sz="30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764D9A6-56CC-4A57-ACC4-F1FBA35246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0" b="3395"/>
          <a:stretch/>
        </p:blipFill>
        <p:spPr>
          <a:xfrm>
            <a:off x="22579" y="12700"/>
            <a:ext cx="9121421" cy="57023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7DA46919-DCA7-4F97-B4EA-BADDA348B9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/>
          <a:stretch/>
        </p:blipFill>
        <p:spPr>
          <a:xfrm rot="10800000">
            <a:off x="6553200" y="-38100"/>
            <a:ext cx="2590800" cy="5320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9738" y="2253377"/>
            <a:ext cx="617406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có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nhiều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sức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khỏe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học</a:t>
            </a:r>
            <a:r>
              <a:rPr lang="en-US" sz="5400" b="1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tập</a:t>
            </a:r>
            <a:r>
              <a:rPr lang="en-US" sz="5400" b="1" spc="50" dirty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thật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tốt</a:t>
            </a:r>
            <a:r>
              <a:rPr lang="en-US" sz="5400" b="1" cap="none" spc="50" dirty="0" smtClean="0">
                <a:ln w="11430">
                  <a:solidFill>
                    <a:schemeClr val="accent2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en-US" sz="5400" b="1" cap="none" spc="50" dirty="0">
              <a:ln w="11430">
                <a:solidFill>
                  <a:schemeClr val="accent2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70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8">
            <a:extLst>
              <a:ext uri="{FF2B5EF4-FFF2-40B4-BE49-F238E27FC236}">
                <a16:creationId xmlns:a16="http://schemas.microsoft.com/office/drawing/2014/main" xmlns="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29583"/>
          </a:xfrm>
          <a:prstGeom prst="rect">
            <a:avLst/>
          </a:prstGeom>
        </p:spPr>
      </p:pic>
      <p:pic>
        <p:nvPicPr>
          <p:cNvPr id="6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3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22111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1/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là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gì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28575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latin typeface="+mj-lt"/>
              </a:rPr>
              <a:t>- </a:t>
            </a:r>
            <a:r>
              <a:rPr lang="en-US" sz="3600" b="1" i="1" dirty="0" err="1" smtClean="0">
                <a:latin typeface="+mj-lt"/>
              </a:rPr>
              <a:t>Quan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sát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các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hình</a:t>
            </a:r>
            <a:r>
              <a:rPr lang="en-US" sz="3600" b="1" i="1" dirty="0" smtClean="0">
                <a:latin typeface="+mj-lt"/>
              </a:rPr>
              <a:t> ở </a:t>
            </a:r>
            <a:r>
              <a:rPr lang="en-US" sz="3600" b="1" i="1" dirty="0" err="1" smtClean="0">
                <a:latin typeface="+mj-lt"/>
              </a:rPr>
              <a:t>sách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giáo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khoa</a:t>
            </a:r>
            <a:r>
              <a:rPr lang="en-US" sz="3600" b="1" i="1" dirty="0" smtClean="0">
                <a:latin typeface="+mj-lt"/>
              </a:rPr>
              <a:t> </a:t>
            </a:r>
          </a:p>
          <a:p>
            <a:r>
              <a:rPr lang="en-US" sz="3600" b="1" i="1" dirty="0" err="1" smtClean="0">
                <a:latin typeface="+mj-lt"/>
              </a:rPr>
              <a:t>trang</a:t>
            </a:r>
            <a:r>
              <a:rPr lang="en-US" sz="3600" b="1" i="1" dirty="0" smtClean="0">
                <a:latin typeface="+mj-lt"/>
              </a:rPr>
              <a:t> 130, 131 </a:t>
            </a:r>
            <a:r>
              <a:rPr lang="en-US" sz="3600" b="1" i="1" dirty="0" err="1" smtClean="0">
                <a:latin typeface="+mj-lt"/>
              </a:rPr>
              <a:t>và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cho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biết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các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bức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tranh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vẽ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những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gì</a:t>
            </a:r>
            <a:r>
              <a:rPr lang="en-US" sz="3600" b="1" i="1" dirty="0" smtClean="0">
                <a:latin typeface="+mj-lt"/>
              </a:rPr>
              <a:t>?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B33A5304-92F9-4EC0-9DA1-38D355234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55" y="4533900"/>
            <a:ext cx="1244445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0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738"/>
            <a:ext cx="4495800" cy="2667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32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57500"/>
            <a:ext cx="4495800" cy="2743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33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500"/>
            <a:ext cx="4267200" cy="27432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31"/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8738"/>
            <a:ext cx="4267200" cy="266700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52400" y="876300"/>
            <a:ext cx="990600" cy="685800"/>
          </a:xfrm>
          <a:prstGeom prst="wedgeEllipseCallout">
            <a:avLst>
              <a:gd name="adj1" fmla="val 123397"/>
              <a:gd name="adj2" fmla="val -7361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Gió</a:t>
            </a:r>
            <a:endParaRPr lang="en-US" sz="2800" b="1" dirty="0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895600" y="266700"/>
            <a:ext cx="1447800" cy="685800"/>
          </a:xfrm>
          <a:prstGeom prst="wedgeEllipseCallout">
            <a:avLst>
              <a:gd name="adj1" fmla="val 24612"/>
              <a:gd name="adj2" fmla="val 875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Nước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62600" y="1468438"/>
            <a:ext cx="1435100" cy="1181100"/>
            <a:chOff x="5574064" y="1468438"/>
            <a:chExt cx="1219200" cy="11811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5791200" y="1468438"/>
              <a:ext cx="838200" cy="1160462"/>
            </a:xfrm>
            <a:prstGeom prst="wedgeEllipseCallout">
              <a:avLst>
                <a:gd name="adj1" fmla="val -89518"/>
                <a:gd name="adj2" fmla="val 105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en-US" sz="2400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574064" y="1485900"/>
              <a:ext cx="12192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</a:rPr>
                <a:t>Thực</a:t>
              </a:r>
              <a:r>
                <a:rPr lang="en-US" sz="2600" b="1" dirty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vật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21300" y="-58738"/>
            <a:ext cx="1841500" cy="1163638"/>
            <a:chOff x="5321300" y="-58738"/>
            <a:chExt cx="1841500" cy="11636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2" name="AutoShape 8"/>
            <p:cNvSpPr>
              <a:spLocks noChangeArrowheads="1"/>
            </p:cNvSpPr>
            <p:nvPr/>
          </p:nvSpPr>
          <p:spPr bwMode="auto">
            <a:xfrm>
              <a:off x="5486400" y="190500"/>
              <a:ext cx="1447800" cy="685800"/>
            </a:xfrm>
            <a:prstGeom prst="wedgeEllipseCallout">
              <a:avLst>
                <a:gd name="adj1" fmla="val 103244"/>
                <a:gd name="adj2" fmla="val -6944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321300" y="-58738"/>
              <a:ext cx="18415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Mặt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trời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73900" y="810419"/>
            <a:ext cx="1993900" cy="1163638"/>
            <a:chOff x="5537200" y="-58738"/>
            <a:chExt cx="1993900" cy="11636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0" name="AutoShape 8"/>
            <p:cNvSpPr>
              <a:spLocks noChangeArrowheads="1"/>
            </p:cNvSpPr>
            <p:nvPr/>
          </p:nvSpPr>
          <p:spPr bwMode="auto">
            <a:xfrm>
              <a:off x="5778500" y="190500"/>
              <a:ext cx="1447800" cy="685800"/>
            </a:xfrm>
            <a:prstGeom prst="wedgeEllipseCallout">
              <a:avLst>
                <a:gd name="adj1" fmla="val 33946"/>
                <a:gd name="adj2" fmla="val 100463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en-US" sz="2600" b="1" dirty="0" smtClean="0"/>
                <a:t> </a:t>
              </a:r>
              <a:endParaRPr lang="en-US" sz="2600" b="1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5537200" y="-58738"/>
              <a:ext cx="19939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vật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7346950" y="4610100"/>
            <a:ext cx="1447800" cy="685800"/>
          </a:xfrm>
          <a:prstGeom prst="wedgeEllipseCallout">
            <a:avLst>
              <a:gd name="adj1" fmla="val -81529"/>
              <a:gd name="adj2" fmla="val -12361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Vàng</a:t>
            </a:r>
            <a:endParaRPr lang="en-US" sz="2800" b="1" dirty="0"/>
          </a:p>
        </p:txBody>
      </p:sp>
      <p:grpSp>
        <p:nvGrpSpPr>
          <p:cNvPr id="24" name="Group 23"/>
          <p:cNvGrpSpPr/>
          <p:nvPr/>
        </p:nvGrpSpPr>
        <p:grpSpPr>
          <a:xfrm>
            <a:off x="2895600" y="3771900"/>
            <a:ext cx="1682750" cy="1181100"/>
            <a:chOff x="5574064" y="1468438"/>
            <a:chExt cx="1219200" cy="11811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AutoShape 8"/>
            <p:cNvSpPr>
              <a:spLocks noChangeArrowheads="1"/>
            </p:cNvSpPr>
            <p:nvPr/>
          </p:nvSpPr>
          <p:spPr bwMode="auto">
            <a:xfrm>
              <a:off x="5791200" y="1468438"/>
              <a:ext cx="838200" cy="1160462"/>
            </a:xfrm>
            <a:prstGeom prst="wedgeEllipseCallout">
              <a:avLst>
                <a:gd name="adj1" fmla="val -146602"/>
                <a:gd name="adj2" fmla="val 33886"/>
              </a:avLst>
            </a:prstGeom>
            <a:grpFill/>
            <a:ln>
              <a:solidFill>
                <a:schemeClr val="accent6">
                  <a:lumMod val="75000"/>
                </a:schemeClr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en-US" sz="2400" b="1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5574064" y="1485900"/>
              <a:ext cx="1219200" cy="1163638"/>
            </a:xfrm>
            <a:prstGeom prst="ellips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 smtClean="0">
                  <a:solidFill>
                    <a:schemeClr val="tx1"/>
                  </a:solidFill>
                </a:rPr>
                <a:t>Dầu</a:t>
              </a:r>
              <a:r>
                <a:rPr lang="en-US" sz="26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600" b="1" dirty="0" err="1" smtClean="0">
                  <a:solidFill>
                    <a:schemeClr val="tx1"/>
                  </a:solidFill>
                </a:rPr>
                <a:t>mỏ</a:t>
              </a:r>
              <a:endParaRPr lang="en-US" sz="26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6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28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169" y="114300"/>
            <a:ext cx="3114431" cy="5444836"/>
          </a:xfrm>
          <a:prstGeom prst="rect">
            <a:avLst/>
          </a:prstGeom>
          <a:ln w="38100" cap="sq">
            <a:solidFill>
              <a:srgbClr val="060E1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27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05100"/>
            <a:ext cx="4497572" cy="2854036"/>
          </a:xfrm>
          <a:prstGeom prst="rect">
            <a:avLst/>
          </a:prstGeom>
          <a:ln w="38100" cap="sq">
            <a:solidFill>
              <a:srgbClr val="060E1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29"/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0012"/>
            <a:ext cx="4953000" cy="2452688"/>
          </a:xfrm>
          <a:prstGeom prst="rect">
            <a:avLst/>
          </a:prstGeom>
          <a:ln w="38100">
            <a:solidFill>
              <a:srgbClr val="060E18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685800" y="3009900"/>
            <a:ext cx="1143000" cy="685800"/>
          </a:xfrm>
          <a:prstGeom prst="wedgeEllipseCallout">
            <a:avLst>
              <a:gd name="adj1" fmla="val 95192"/>
              <a:gd name="adj2" fmla="val 2041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Đất</a:t>
            </a:r>
            <a:endParaRPr lang="en-US" sz="2800" b="1" dirty="0"/>
          </a:p>
        </p:txBody>
      </p:sp>
      <p:sp>
        <p:nvSpPr>
          <p:cNvPr id="30" name="AutoShape 8"/>
          <p:cNvSpPr>
            <a:spLocks noChangeArrowheads="1"/>
          </p:cNvSpPr>
          <p:nvPr/>
        </p:nvSpPr>
        <p:spPr bwMode="auto">
          <a:xfrm>
            <a:off x="4114800" y="342900"/>
            <a:ext cx="2247900" cy="685800"/>
          </a:xfrm>
          <a:prstGeom prst="wedgeEllipseCallout">
            <a:avLst>
              <a:gd name="adj1" fmla="val 80350"/>
              <a:gd name="adj2" fmla="val 9305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smtClean="0"/>
              <a:t>Than </a:t>
            </a:r>
            <a:r>
              <a:rPr lang="en-US" sz="2800" b="1" dirty="0" err="1" smtClean="0"/>
              <a:t>đá</a:t>
            </a:r>
            <a:endParaRPr lang="en-US" sz="2800" b="1" dirty="0"/>
          </a:p>
        </p:txBody>
      </p:sp>
      <p:sp>
        <p:nvSpPr>
          <p:cNvPr id="31" name="AutoShape 8"/>
          <p:cNvSpPr>
            <a:spLocks noChangeArrowheads="1"/>
          </p:cNvSpPr>
          <p:nvPr/>
        </p:nvSpPr>
        <p:spPr bwMode="auto">
          <a:xfrm>
            <a:off x="5238750" y="3362036"/>
            <a:ext cx="1676400" cy="685800"/>
          </a:xfrm>
          <a:prstGeom prst="wedgeEllipseCallout">
            <a:avLst>
              <a:gd name="adj1" fmla="val -11638"/>
              <a:gd name="adj2" fmla="val 15046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2800" b="1" dirty="0" err="1" smtClean="0"/>
              <a:t>Nước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066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8">
            <a:extLst>
              <a:ext uri="{FF2B5EF4-FFF2-40B4-BE49-F238E27FC236}">
                <a16:creationId xmlns:a16="http://schemas.microsoft.com/office/drawing/2014/main" xmlns="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29583"/>
          </a:xfrm>
          <a:prstGeom prst="rect">
            <a:avLst/>
          </a:prstGeom>
        </p:spPr>
      </p:pic>
      <p:pic>
        <p:nvPicPr>
          <p:cNvPr id="6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3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24397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1/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là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gì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?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2385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dirty="0" smtClean="0">
                <a:latin typeface="+mj-lt"/>
              </a:rPr>
              <a:t>- </a:t>
            </a:r>
            <a:r>
              <a:rPr lang="en-US" sz="3600" b="1" dirty="0" err="1" smtClean="0">
                <a:latin typeface="+mj-lt"/>
              </a:rPr>
              <a:t>Tài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nguyên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là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những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của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cải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smtClean="0">
                <a:latin typeface="+mj-lt"/>
              </a:rPr>
              <a:t>        </a:t>
            </a:r>
            <a:r>
              <a:rPr lang="en-US" sz="3600" b="1" dirty="0" err="1" smtClean="0">
                <a:latin typeface="+mj-lt"/>
              </a:rPr>
              <a:t>có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sẵn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trong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môi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trường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tự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>
                <a:latin typeface="+mj-lt"/>
              </a:rPr>
              <a:t>nhiên</a:t>
            </a:r>
            <a:r>
              <a:rPr lang="en-US" sz="3600" b="1" dirty="0">
                <a:latin typeface="+mj-lt"/>
              </a:rPr>
              <a:t>. 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B33A5304-92F9-4EC0-9DA1-38D355234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55" y="4533900"/>
            <a:ext cx="1244445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8">
            <a:extLst>
              <a:ext uri="{FF2B5EF4-FFF2-40B4-BE49-F238E27FC236}">
                <a16:creationId xmlns:a16="http://schemas.microsoft.com/office/drawing/2014/main" xmlns="" id="{895CDD55-9CEF-442D-8025-658EA0AC8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9144000" cy="5729583"/>
          </a:xfrm>
          <a:prstGeom prst="rect">
            <a:avLst/>
          </a:prstGeom>
        </p:spPr>
      </p:pic>
      <p:pic>
        <p:nvPicPr>
          <p:cNvPr id="6" name="图片 100">
            <a:extLst>
              <a:ext uri="{FF2B5EF4-FFF2-40B4-BE49-F238E27FC236}">
                <a16:creationId xmlns:a16="http://schemas.microsoft.com/office/drawing/2014/main" xmlns="" id="{F2EFBAB7-60B3-41E9-AB38-E00DB3741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531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2211169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   2/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Công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dụng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của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tài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nguyên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thiên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 </a:t>
            </a:r>
            <a:r>
              <a:rPr lang="en-US" sz="36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nhiên</a:t>
            </a:r>
            <a:r>
              <a:rPr lang="en-US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17375D"/>
                </a:solidFill>
                <a:effectLst/>
              </a:rPr>
              <a:t>: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17375D"/>
              </a:solidFill>
              <a:effectLst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0" y="30099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661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i="1" dirty="0" smtClean="0">
                <a:latin typeface="+mj-lt"/>
              </a:rPr>
              <a:t>- </a:t>
            </a:r>
            <a:r>
              <a:rPr lang="en-US" sz="3600" b="1" i="1" dirty="0" err="1" smtClean="0">
                <a:latin typeface="+mj-lt"/>
              </a:rPr>
              <a:t>Quan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sát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các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hình</a:t>
            </a:r>
            <a:r>
              <a:rPr lang="en-US" sz="3600" b="1" i="1" dirty="0">
                <a:latin typeface="+mj-lt"/>
              </a:rPr>
              <a:t> ở </a:t>
            </a:r>
            <a:r>
              <a:rPr lang="en-US" sz="3600" b="1" i="1" dirty="0" err="1">
                <a:latin typeface="+mj-lt"/>
              </a:rPr>
              <a:t>sách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giáo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khoa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trang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smtClean="0">
                <a:latin typeface="+mj-lt"/>
              </a:rPr>
              <a:t> 130,131. </a:t>
            </a:r>
            <a:r>
              <a:rPr lang="en-US" sz="3600" b="1" i="1" dirty="0" err="1" smtClean="0">
                <a:latin typeface="+mj-lt"/>
              </a:rPr>
              <a:t>Nêu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tên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tài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nguyên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thiên</a:t>
            </a:r>
            <a:r>
              <a:rPr lang="en-US" sz="3600" b="1" i="1" dirty="0">
                <a:latin typeface="+mj-lt"/>
              </a:rPr>
              <a:t> </a:t>
            </a:r>
            <a:endParaRPr lang="en-US" sz="3600" b="1" i="1" dirty="0" smtClean="0">
              <a:latin typeface="+mj-lt"/>
            </a:endParaRPr>
          </a:p>
          <a:p>
            <a:r>
              <a:rPr lang="en-US" sz="3600" b="1" i="1" dirty="0" err="1" smtClean="0">
                <a:latin typeface="+mj-lt"/>
              </a:rPr>
              <a:t>nhiên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và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công</a:t>
            </a:r>
            <a:r>
              <a:rPr lang="en-US" sz="3600" b="1" i="1" dirty="0" smtClean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dụng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của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b="1" i="1" dirty="0" err="1" smtClean="0">
                <a:latin typeface="+mj-lt"/>
              </a:rPr>
              <a:t>chúng</a:t>
            </a:r>
            <a:r>
              <a:rPr lang="en-US" sz="3600" b="1" i="1" dirty="0" smtClean="0">
                <a:latin typeface="+mj-lt"/>
              </a:rPr>
              <a:t>.</a:t>
            </a:r>
            <a:endParaRPr lang="en-US" sz="3600" b="1" i="1" dirty="0">
              <a:latin typeface="+mj-lt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B33A5304-92F9-4EC0-9DA1-38D355234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555" y="4533900"/>
            <a:ext cx="1244445" cy="11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NƯỚC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533900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hoạt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sống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của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con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người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thực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động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vật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,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sản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xuất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trong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các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máy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thủy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000" b="1" dirty="0" err="1">
                <a:solidFill>
                  <a:srgbClr val="004D86"/>
                </a:solidFill>
                <a:latin typeface="+mj-lt"/>
              </a:rPr>
              <a:t>điện</a:t>
            </a:r>
            <a:r>
              <a:rPr lang="en-US" sz="3000" b="1" dirty="0">
                <a:solidFill>
                  <a:srgbClr val="004D86"/>
                </a:solidFill>
                <a:latin typeface="+mj-lt"/>
              </a:rPr>
              <a:t>.</a:t>
            </a:r>
          </a:p>
        </p:txBody>
      </p:sp>
      <p:pic>
        <p:nvPicPr>
          <p:cNvPr id="2054" name="Picture 6" descr="Người Phương Nam: Nước Đến Đường Cùng Thành Thác Nước, Người Đến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4899"/>
            <a:ext cx="5953125" cy="3276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43835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15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8100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00" b="1" cap="none" spc="0" dirty="0" smtClean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TÀI NGUYÊN NĂNG LƯỢNG MẶT TRỜI</a:t>
            </a:r>
            <a:endParaRPr lang="en-US" sz="3800" b="1" cap="none" spc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0" y="453390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ánh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sáng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nhiệt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.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Cung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cấp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sạch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cho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máy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sử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dụng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năng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lượng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mặt</a:t>
            </a:r>
            <a:r>
              <a:rPr lang="en-US" sz="3200" b="1" dirty="0">
                <a:solidFill>
                  <a:srgbClr val="004D86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4D86"/>
                </a:solidFill>
                <a:latin typeface="+mj-lt"/>
              </a:rPr>
              <a:t>trời</a:t>
            </a:r>
            <a:r>
              <a:rPr lang="en-US" sz="3200" b="1" dirty="0" smtClean="0">
                <a:solidFill>
                  <a:srgbClr val="004D86"/>
                </a:solidFill>
                <a:latin typeface="+mj-lt"/>
              </a:rPr>
              <a:t>.</a:t>
            </a:r>
            <a:endParaRPr lang="en-US" sz="3200" b="1" dirty="0">
              <a:solidFill>
                <a:srgbClr val="004D86"/>
              </a:solidFill>
              <a:latin typeface="+mj-lt"/>
            </a:endParaRPr>
          </a:p>
        </p:txBody>
      </p:sp>
      <p:pic>
        <p:nvPicPr>
          <p:cNvPr id="9218" name="Picture 2" descr="Trái Đất và sự sống sẽ bị hủy diệt thế nào nếu Mặt Trời đột nhiên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73070"/>
            <a:ext cx="5867400" cy="330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00658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484</Words>
  <Application>Microsoft Office PowerPoint</Application>
  <PresentationFormat>On-screen Show (16:10)</PresentationFormat>
  <Paragraphs>68</Paragraphs>
  <Slides>20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Ốc Sên</dc:creator>
  <cp:lastModifiedBy>Windows User</cp:lastModifiedBy>
  <cp:revision>34</cp:revision>
  <dcterms:created xsi:type="dcterms:W3CDTF">2006-08-16T00:00:00Z</dcterms:created>
  <dcterms:modified xsi:type="dcterms:W3CDTF">2020-07-09T05:42:40Z</dcterms:modified>
</cp:coreProperties>
</file>