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259" r:id="rId3"/>
    <p:sldId id="256" r:id="rId4"/>
    <p:sldId id="260" r:id="rId5"/>
    <p:sldId id="261" r:id="rId6"/>
    <p:sldId id="262" r:id="rId7"/>
    <p:sldId id="285" r:id="rId8"/>
    <p:sldId id="263" r:id="rId9"/>
    <p:sldId id="265" r:id="rId10"/>
    <p:sldId id="266" r:id="rId11"/>
    <p:sldId id="267" r:id="rId12"/>
    <p:sldId id="286" r:id="rId13"/>
    <p:sldId id="287" r:id="rId14"/>
    <p:sldId id="288" r:id="rId15"/>
    <p:sldId id="289" r:id="rId16"/>
    <p:sldId id="290" r:id="rId17"/>
    <p:sldId id="291" r:id="rId18"/>
    <p:sldId id="269" r:id="rId19"/>
    <p:sldId id="268" r:id="rId20"/>
    <p:sldId id="281" r:id="rId21"/>
    <p:sldId id="280" r:id="rId22"/>
    <p:sldId id="279" r:id="rId23"/>
    <p:sldId id="270" r:id="rId24"/>
    <p:sldId id="283" r:id="rId25"/>
    <p:sldId id="292" r:id="rId26"/>
    <p:sldId id="293" r:id="rId27"/>
    <p:sldId id="294" r:id="rId28"/>
    <p:sldId id="295" r:id="rId29"/>
    <p:sldId id="282" r:id="rId30"/>
    <p:sldId id="273" r:id="rId31"/>
    <p:sldId id="275" r:id="rId32"/>
    <p:sldId id="277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>
        <p:scale>
          <a:sx n="77" d="100"/>
          <a:sy n="77" d="100"/>
        </p:scale>
        <p:origin x="-30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597EF-EE70-4D95-A47F-D58C6E5805EE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C3DD3-943E-4C56-955F-BB9054297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0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3DD3-943E-4C56-955F-BB9054297A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8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028EDEF-F8A5-4FED-9735-F41C2368D0BC}" type="slidenum">
              <a:rPr lang="en-US" smtClean="0">
                <a:latin typeface="VNI-Times" pitchFamily="2" charset="0"/>
              </a:rPr>
              <a:pPr/>
              <a:t>13</a:t>
            </a:fld>
            <a:endParaRPr lang="en-US" smtClean="0">
              <a:latin typeface="VNI-Times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558F148-7908-4B76-B039-9406E53234C3}" type="slidenum">
              <a:rPr lang="en-US" altLang="en-US" smtClean="0">
                <a:latin typeface="VNI-Times" pitchFamily="2" charset="0"/>
              </a:rPr>
              <a:pPr/>
              <a:t>19</a:t>
            </a:fld>
            <a:endParaRPr lang="en-US" altLang="en-US" smtClean="0">
              <a:latin typeface="VNI-Times" pitchFamily="2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5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8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043FD-3A6B-4257-B2B8-E827F3B3BD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189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F9CFB-C6BC-47B5-8E6E-BA8AC1785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414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alphaModFix amt="9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28B64-B6EA-46B4-83E1-A9B4726CF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6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91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0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67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62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2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67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28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6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00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32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12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85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043FD-3A6B-4257-B2B8-E827F3B3BD3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6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3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5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5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30-988A-4567-B3FB-4F43458EAE2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2C3E-84B4-4261-9BB8-BF3D9012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6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75C30-988A-4567-B3FB-4F43458EAE2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2C3E-84B4-4261-9BB8-BF3D9012E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75C30-988A-4567-B3FB-4F43458EAE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2C3E-84B4-4261-9BB8-BF3D9012E7F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6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://int.search.tb.ask.com/search/video.jhtml?n=78486586&amp;p2=%5eBNF%5exdm096%5eS24930%5evn&amp;pg=video&amp;pn=1&amp;ptb=1D60BD71-0166-4D04-80F0-F3D75E0539E7&amp;qs=&amp;searchfor=clip+m%C3%A1y+thu+ho%E1%BA%A1ch+l%C3%BAa+m%C3%AC+%E1%BB%9F+M%C4%A9&amp;si=EAIaIQobChMIrMKKkq3A2AIVS7-9Ch3oYAIFEAEYASAAEgKdbPD_BwE&amp;ss=sub&amp;st=sb&amp;tpr=sbt&amp;vidOrd=3&amp;vidId=AFODKSG4_M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s://www.youtube.com/watch?v=Ly_k8DlMrPs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41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6000" t="-5000" r="-2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7296" y="2996952"/>
            <a:ext cx="44947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Môn: Địa lí</a:t>
            </a:r>
            <a:endParaRPr lang="en-US" sz="4800" b="1" cap="all" spc="0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8879" y="3827949"/>
            <a:ext cx="3746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Bài 26: Châu Mĩ </a:t>
            </a:r>
          </a:p>
          <a:p>
            <a:pPr algn="ctr"/>
            <a:r>
              <a:rPr lang="vi-V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(tiếp theo)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030" y="2355650"/>
            <a:ext cx="7768206" cy="41044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Chào mừng quý thầy cô về dự giờ</a:t>
            </a:r>
          </a:p>
          <a:p>
            <a:pPr algn="ctr"/>
            <a:r>
              <a:rPr lang="vi-V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Lớp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</a:rPr>
              <a:t>5A4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71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4648200" y="3581400"/>
            <a:ext cx="4114800" cy="3008313"/>
            <a:chOff x="2880" y="192"/>
            <a:chExt cx="2592" cy="1895"/>
          </a:xfrm>
        </p:grpSpPr>
        <p:pic>
          <p:nvPicPr>
            <p:cNvPr id="12303" name="Picture 3" descr="nuoi b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92"/>
              <a:ext cx="2592" cy="1895"/>
            </a:xfrm>
            <a:prstGeom prst="rect">
              <a:avLst/>
            </a:prstGeom>
            <a:noFill/>
            <a:ln w="60325" cmpd="thinThick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04" name="Rectangle 4"/>
            <p:cNvSpPr>
              <a:spLocks noChangeArrowheads="1"/>
            </p:cNvSpPr>
            <p:nvPr/>
          </p:nvSpPr>
          <p:spPr bwMode="auto">
            <a:xfrm>
              <a:off x="2880" y="192"/>
              <a:ext cx="9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Ch</a:t>
              </a:r>
              <a:r>
                <a:rPr lang="vi-VN" altLang="en-US" b="1">
                  <a:solidFill>
                    <a:srgbClr val="FFFF00"/>
                  </a:solidFill>
                  <a:latin typeface="Times New Roman" pitchFamily="18" charset="0"/>
                </a:rPr>
                <a:t>ă</a:t>
              </a:r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n nu</a:t>
              </a:r>
              <a:r>
                <a:rPr lang="vi-VN" altLang="en-US" b="1">
                  <a:solidFill>
                    <a:srgbClr val="FFFF00"/>
                  </a:solidFill>
                  <a:latin typeface="Times New Roman" pitchFamily="18" charset="0"/>
                </a:rPr>
                <a:t>ô</a:t>
              </a:r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i b</a:t>
              </a:r>
              <a:r>
                <a:rPr lang="vi-VN" altLang="en-US" b="1">
                  <a:solidFill>
                    <a:srgbClr val="FFFF00"/>
                  </a:solidFill>
                  <a:latin typeface="Times New Roman" pitchFamily="18" charset="0"/>
                </a:rPr>
                <a:t>ò</a:t>
              </a:r>
            </a:p>
          </p:txBody>
        </p:sp>
      </p:grp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381000" y="3581400"/>
            <a:ext cx="3962400" cy="3040063"/>
            <a:chOff x="2928" y="2256"/>
            <a:chExt cx="2592" cy="1915"/>
          </a:xfrm>
        </p:grpSpPr>
        <p:pic>
          <p:nvPicPr>
            <p:cNvPr id="12301" name="Picture 6" descr="khai thac ba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256"/>
              <a:ext cx="2592" cy="1915"/>
            </a:xfrm>
            <a:prstGeom prst="rect">
              <a:avLst/>
            </a:prstGeom>
            <a:noFill/>
            <a:ln w="60325" cmpd="thinThick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02" name="Rectangle 7"/>
            <p:cNvSpPr>
              <a:spLocks noChangeArrowheads="1"/>
            </p:cNvSpPr>
            <p:nvPr/>
          </p:nvSpPr>
          <p:spPr bwMode="auto">
            <a:xfrm>
              <a:off x="2928" y="2256"/>
              <a:ext cx="10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Khai th</a:t>
              </a:r>
              <a:r>
                <a:rPr lang="vi-VN" altLang="en-US" b="1">
                  <a:solidFill>
                    <a:srgbClr val="FFFF00"/>
                  </a:solidFill>
                  <a:latin typeface="Times New Roman" pitchFamily="18" charset="0"/>
                </a:rPr>
                <a:t>á</a:t>
              </a:r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c B</a:t>
              </a:r>
              <a:r>
                <a:rPr lang="vi-VN" altLang="en-US" b="1">
                  <a:solidFill>
                    <a:srgbClr val="FFFF00"/>
                  </a:solidFill>
                  <a:latin typeface="Times New Roman" pitchFamily="18" charset="0"/>
                </a:rPr>
                <a:t>ạ</a:t>
              </a:r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c</a:t>
              </a:r>
              <a:r>
                <a:rPr lang="vi-VN" altLang="en-US">
                  <a:solidFill>
                    <a:srgbClr val="FFFF00"/>
                  </a:solidFill>
                </a:rPr>
                <a:t> </a:t>
              </a:r>
            </a:p>
          </p:txBody>
        </p:sp>
      </p:grpSp>
      <p:grpSp>
        <p:nvGrpSpPr>
          <p:cNvPr id="36872" name="Group 8"/>
          <p:cNvGrpSpPr>
            <a:grpSpLocks/>
          </p:cNvGrpSpPr>
          <p:nvPr/>
        </p:nvGrpSpPr>
        <p:grpSpPr bwMode="auto">
          <a:xfrm>
            <a:off x="381000" y="228600"/>
            <a:ext cx="3962400" cy="3128963"/>
            <a:chOff x="240" y="2208"/>
            <a:chExt cx="2448" cy="1971"/>
          </a:xfrm>
        </p:grpSpPr>
        <p:pic>
          <p:nvPicPr>
            <p:cNvPr id="12299" name="Picture 9" descr="lap rap may b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208"/>
              <a:ext cx="2448" cy="1971"/>
            </a:xfrm>
            <a:prstGeom prst="rect">
              <a:avLst/>
            </a:prstGeom>
            <a:noFill/>
            <a:ln w="60325" cmpd="thinThick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300" name="Rectangle 10"/>
            <p:cNvSpPr>
              <a:spLocks noChangeArrowheads="1"/>
            </p:cNvSpPr>
            <p:nvPr/>
          </p:nvSpPr>
          <p:spPr bwMode="auto">
            <a:xfrm>
              <a:off x="240" y="2208"/>
              <a:ext cx="1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L</a:t>
              </a:r>
              <a:r>
                <a:rPr lang="vi-VN" altLang="en-US" b="1">
                  <a:solidFill>
                    <a:srgbClr val="FFFF00"/>
                  </a:solidFill>
                  <a:latin typeface="Times New Roman" pitchFamily="18" charset="0"/>
                </a:rPr>
                <a:t>ắ</a:t>
              </a:r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p r</a:t>
              </a:r>
              <a:r>
                <a:rPr lang="vi-VN" altLang="en-US" b="1">
                  <a:solidFill>
                    <a:srgbClr val="FFFF00"/>
                  </a:solidFill>
                  <a:latin typeface="Times New Roman" pitchFamily="18" charset="0"/>
                </a:rPr>
                <a:t>á</a:t>
              </a:r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p m</a:t>
              </a:r>
              <a:r>
                <a:rPr lang="vi-VN" altLang="en-US" b="1">
                  <a:solidFill>
                    <a:srgbClr val="FFFF00"/>
                  </a:solidFill>
                  <a:latin typeface="Times New Roman" pitchFamily="18" charset="0"/>
                </a:rPr>
                <a:t>á</a:t>
              </a:r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y bay B</a:t>
              </a:r>
              <a:r>
                <a:rPr lang="vi-VN" altLang="en-US" b="1">
                  <a:solidFill>
                    <a:srgbClr val="FFFF00"/>
                  </a:solidFill>
                  <a:latin typeface="Times New Roman" pitchFamily="18" charset="0"/>
                </a:rPr>
                <a:t>ô</a:t>
              </a:r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-ing</a:t>
              </a:r>
              <a:r>
                <a:rPr lang="vi-VN" altLang="en-US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36875" name="Group 11"/>
          <p:cNvGrpSpPr>
            <a:grpSpLocks/>
          </p:cNvGrpSpPr>
          <p:nvPr/>
        </p:nvGrpSpPr>
        <p:grpSpPr bwMode="auto">
          <a:xfrm>
            <a:off x="4635500" y="228600"/>
            <a:ext cx="4114800" cy="3124200"/>
            <a:chOff x="240" y="144"/>
            <a:chExt cx="2448" cy="1913"/>
          </a:xfrm>
        </p:grpSpPr>
        <p:pic>
          <p:nvPicPr>
            <p:cNvPr id="12297" name="Picture 12" descr="lua mi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4"/>
              <a:ext cx="2448" cy="1913"/>
            </a:xfrm>
            <a:prstGeom prst="rect">
              <a:avLst/>
            </a:prstGeom>
            <a:noFill/>
            <a:ln w="60325" cmpd="thinThick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8" name="Rectangle 13"/>
            <p:cNvSpPr>
              <a:spLocks noChangeArrowheads="1"/>
            </p:cNvSpPr>
            <p:nvPr/>
          </p:nvSpPr>
          <p:spPr bwMode="auto">
            <a:xfrm>
              <a:off x="240" y="147"/>
              <a:ext cx="117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Thu hoạch l</a:t>
              </a:r>
              <a:r>
                <a:rPr lang="vi-VN" altLang="en-US" b="1">
                  <a:solidFill>
                    <a:srgbClr val="FFFF00"/>
                  </a:solidFill>
                  <a:latin typeface="Times New Roman" pitchFamily="18" charset="0"/>
                </a:rPr>
                <a:t>ú</a:t>
              </a:r>
              <a:r>
                <a:rPr lang="en-US" altLang="en-US" b="1">
                  <a:solidFill>
                    <a:srgbClr val="FFFF00"/>
                  </a:solidFill>
                  <a:latin typeface="Times New Roman" pitchFamily="18" charset="0"/>
                </a:rPr>
                <a:t>a m</a:t>
              </a:r>
              <a:r>
                <a:rPr lang="vi-VN" altLang="en-US" b="1">
                  <a:solidFill>
                    <a:srgbClr val="FFFF00"/>
                  </a:solidFill>
                  <a:latin typeface="Times New Roman" pitchFamily="18" charset="0"/>
                </a:rPr>
                <a:t>ì</a:t>
              </a:r>
              <a:r>
                <a:rPr lang="vi-VN" altLang="en-US">
                  <a:solidFill>
                    <a:srgbClr val="FFFF00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12295" name="Rectangle 1"/>
          <p:cNvSpPr>
            <a:spLocks noChangeArrowheads="1"/>
          </p:cNvSpPr>
          <p:nvPr/>
        </p:nvSpPr>
        <p:spPr bwMode="auto">
          <a:xfrm>
            <a:off x="3867150" y="18224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6" name="Rectangle 5">
            <a:hlinkClick r:id="rId7"/>
          </p:cNvPr>
          <p:cNvSpPr>
            <a:spLocks noChangeArrowheads="1"/>
          </p:cNvSpPr>
          <p:nvPr/>
        </p:nvSpPr>
        <p:spPr bwMode="auto">
          <a:xfrm>
            <a:off x="8369442" y="200861"/>
            <a:ext cx="374650" cy="3984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4585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6248400" y="6334125"/>
            <a:ext cx="28956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TRỒNG LÚA MÌ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30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5376863" y="6334125"/>
            <a:ext cx="37719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THU HOẠCH LÚA MÌ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6685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540375" y="6334125"/>
            <a:ext cx="3611563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THU HOẠCH BÔNG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1639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6248400" y="6334125"/>
            <a:ext cx="28956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CHĂN NUÔI BÒ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90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5638800" y="6334125"/>
            <a:ext cx="3516313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LẮP RÁP MÁY BAY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4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6021388" y="6334125"/>
            <a:ext cx="31242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KHAI THÁC BẠC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26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D the goi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64704"/>
            <a:ext cx="8763000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Ảnh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078038"/>
            <a:ext cx="152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Anh2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9477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Freeform 1"/>
          <p:cNvSpPr>
            <a:spLocks/>
          </p:cNvSpPr>
          <p:nvPr/>
        </p:nvSpPr>
        <p:spPr bwMode="auto">
          <a:xfrm>
            <a:off x="3754438" y="887413"/>
            <a:ext cx="1501775" cy="1314450"/>
          </a:xfrm>
          <a:custGeom>
            <a:avLst/>
            <a:gdLst>
              <a:gd name="T0" fmla="*/ 1279658 w 1502266"/>
              <a:gd name="T1" fmla="*/ 953950 h 1315483"/>
              <a:gd name="T2" fmla="*/ 1389736 w 1502266"/>
              <a:gd name="T3" fmla="*/ 1240136 h 1315483"/>
              <a:gd name="T4" fmla="*/ 0 w 1502266"/>
              <a:gd name="T5" fmla="*/ 0 h 13154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02266" h="1315483">
                <a:moveTo>
                  <a:pt x="1288473" y="969818"/>
                </a:moveTo>
                <a:cubicBezTo>
                  <a:pt x="1451263" y="1196109"/>
                  <a:pt x="1614054" y="1422400"/>
                  <a:pt x="1399309" y="1260764"/>
                </a:cubicBezTo>
                <a:cubicBezTo>
                  <a:pt x="1184564" y="1099128"/>
                  <a:pt x="1281545" y="505691"/>
                  <a:pt x="0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Freeform 2"/>
          <p:cNvSpPr>
            <a:spLocks/>
          </p:cNvSpPr>
          <p:nvPr/>
        </p:nvSpPr>
        <p:spPr bwMode="auto">
          <a:xfrm>
            <a:off x="2922588" y="3449638"/>
            <a:ext cx="984250" cy="844550"/>
          </a:xfrm>
          <a:custGeom>
            <a:avLst/>
            <a:gdLst>
              <a:gd name="T0" fmla="*/ 0 w 651164"/>
              <a:gd name="T1" fmla="*/ 2147483647 h 318734"/>
              <a:gd name="T2" fmla="*/ 1103344508 w 651164"/>
              <a:gd name="T3" fmla="*/ 2147483647 h 318734"/>
              <a:gd name="T4" fmla="*/ 1838908710 w 651164"/>
              <a:gd name="T5" fmla="*/ 0 h 318734"/>
              <a:gd name="T6" fmla="*/ 2147483647 w 651164"/>
              <a:gd name="T7" fmla="*/ 2147483647 h 318734"/>
              <a:gd name="T8" fmla="*/ 2147483647 w 651164"/>
              <a:gd name="T9" fmla="*/ 2147483647 h 318734"/>
              <a:gd name="T10" fmla="*/ 2147483647 w 651164"/>
              <a:gd name="T11" fmla="*/ 2147483647 h 318734"/>
              <a:gd name="T12" fmla="*/ 2147483647 w 651164"/>
              <a:gd name="T13" fmla="*/ 2147483647 h 318734"/>
              <a:gd name="T14" fmla="*/ 2147483647 w 651164"/>
              <a:gd name="T15" fmla="*/ 2147483647 h 318734"/>
              <a:gd name="T16" fmla="*/ 2147483647 w 651164"/>
              <a:gd name="T17" fmla="*/ 2147483647 h 3187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51164" h="318734">
                <a:moveTo>
                  <a:pt x="0" y="152400"/>
                </a:moveTo>
                <a:cubicBezTo>
                  <a:pt x="41564" y="110836"/>
                  <a:pt x="68927" y="46297"/>
                  <a:pt x="124691" y="27709"/>
                </a:cubicBezTo>
                <a:lnTo>
                  <a:pt x="207818" y="0"/>
                </a:lnTo>
                <a:cubicBezTo>
                  <a:pt x="230909" y="23091"/>
                  <a:pt x="246111" y="58947"/>
                  <a:pt x="277091" y="69273"/>
                </a:cubicBezTo>
                <a:cubicBezTo>
                  <a:pt x="332932" y="87886"/>
                  <a:pt x="337652" y="87282"/>
                  <a:pt x="401782" y="124691"/>
                </a:cubicBezTo>
                <a:cubicBezTo>
                  <a:pt x="430548" y="141471"/>
                  <a:pt x="461361" y="156561"/>
                  <a:pt x="484909" y="180109"/>
                </a:cubicBezTo>
                <a:cubicBezTo>
                  <a:pt x="498764" y="193964"/>
                  <a:pt x="511007" y="209644"/>
                  <a:pt x="526473" y="221673"/>
                </a:cubicBezTo>
                <a:cubicBezTo>
                  <a:pt x="552760" y="242119"/>
                  <a:pt x="609600" y="277091"/>
                  <a:pt x="609600" y="277091"/>
                </a:cubicBezTo>
                <a:cubicBezTo>
                  <a:pt x="639871" y="322497"/>
                  <a:pt x="620658" y="318654"/>
                  <a:pt x="651164" y="31865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2699792" y="2420888"/>
            <a:ext cx="333375" cy="24923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CC0000"/>
              </a:solidFill>
              <a:cs typeface="+mn-cs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9849" y="138722"/>
            <a:ext cx="3168352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5.Hoa Kì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78016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9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ttps://upload.wikimedia.org/wikipedia/commons/7/79/United_States-CIA_WFB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16634"/>
            <a:ext cx="7145274" cy="501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419872" y="6335713"/>
            <a:ext cx="2617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Kì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73875" y="605768"/>
            <a:ext cx="68847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Chỉ</a:t>
            </a:r>
            <a:r>
              <a:rPr lang="en-US" alt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nêu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alt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thủ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đô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Hoa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Kì</a:t>
            </a: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?</a:t>
            </a:r>
          </a:p>
        </p:txBody>
      </p:sp>
      <p:sp>
        <p:nvSpPr>
          <p:cNvPr id="6" name="Pentagon 5"/>
          <p:cNvSpPr/>
          <p:nvPr/>
        </p:nvSpPr>
        <p:spPr>
          <a:xfrm>
            <a:off x="139849" y="138722"/>
            <a:ext cx="2631951" cy="484632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5.Hoa Kì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43605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0350" y="5802313"/>
            <a:ext cx="6318250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vi-V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Quốc kì của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Kì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333375" y="160338"/>
            <a:ext cx="8564563" cy="5483225"/>
            <a:chOff x="1440" y="1296"/>
            <a:chExt cx="3849" cy="2851"/>
          </a:xfrm>
        </p:grpSpPr>
        <p:pic>
          <p:nvPicPr>
            <p:cNvPr id="14340" name="Picture 5" descr="americanflag w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96"/>
              <a:ext cx="3801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Text Box 6"/>
            <p:cNvSpPr txBox="1">
              <a:spLocks noChangeArrowheads="1"/>
            </p:cNvSpPr>
            <p:nvPr/>
          </p:nvSpPr>
          <p:spPr bwMode="auto">
            <a:xfrm>
              <a:off x="1440" y="1296"/>
              <a:ext cx="1824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32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79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5714"/>
              </p:ext>
            </p:extLst>
          </p:nvPr>
        </p:nvGraphicFramePr>
        <p:xfrm>
          <a:off x="3635896" y="1412776"/>
          <a:ext cx="25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C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A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R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I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B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Ê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165562"/>
              </p:ext>
            </p:extLst>
          </p:nvPr>
        </p:nvGraphicFramePr>
        <p:xfrm>
          <a:off x="1907992" y="1900639"/>
          <a:ext cx="25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A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A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D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Ô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495058"/>
              </p:ext>
            </p:extLst>
          </p:nvPr>
        </p:nvGraphicFramePr>
        <p:xfrm>
          <a:off x="2339992" y="2388502"/>
          <a:ext cx="216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C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H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I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L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Ê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703592"/>
              </p:ext>
            </p:extLst>
          </p:nvPr>
        </p:nvGraphicFramePr>
        <p:xfrm>
          <a:off x="3635896" y="2876365"/>
          <a:ext cx="216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Ô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Đ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Ớ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I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00463"/>
              </p:ext>
            </p:extLst>
          </p:nvPr>
        </p:nvGraphicFramePr>
        <p:xfrm>
          <a:off x="2772040" y="3364228"/>
          <a:ext cx="216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A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M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Ĩ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420125"/>
              </p:ext>
            </p:extLst>
          </p:nvPr>
        </p:nvGraphicFramePr>
        <p:xfrm>
          <a:off x="1908328" y="3852091"/>
          <a:ext cx="561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T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Á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I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B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Ì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H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D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Ư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Ơ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G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904993"/>
              </p:ext>
            </p:extLst>
          </p:nvPr>
        </p:nvGraphicFramePr>
        <p:xfrm>
          <a:off x="3204328" y="4339952"/>
          <a:ext cx="432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S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Ô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G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P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A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R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A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N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</a:rPr>
                        <a:t>A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câu 1"/>
          <p:cNvSpPr/>
          <p:nvPr/>
        </p:nvSpPr>
        <p:spPr>
          <a:xfrm>
            <a:off x="555786" y="1340816"/>
            <a:ext cx="432000" cy="432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FFFF00"/>
                </a:solidFill>
                <a:latin typeface="+mj-lt"/>
              </a:rPr>
              <a:t>1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1" name="Bảng câu hỏi"/>
          <p:cNvSpPr/>
          <p:nvPr/>
        </p:nvSpPr>
        <p:spPr>
          <a:xfrm>
            <a:off x="1388857" y="5013176"/>
            <a:ext cx="6552728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i="1" dirty="0">
                <a:latin typeface="+mj-lt"/>
              </a:rPr>
              <a:t> Đây là một vùng biển bao bọc bởi một chuỗi hải đảo cùng hai lục địa, Bắc và Nam Mỹ.</a:t>
            </a:r>
            <a:endParaRPr lang="en-US" sz="2000" i="1" dirty="0">
              <a:latin typeface="+mj-lt"/>
            </a:endParaRPr>
          </a:p>
        </p:txBody>
      </p:sp>
      <p:sp>
        <p:nvSpPr>
          <p:cNvPr id="22" name="câu 1"/>
          <p:cNvSpPr/>
          <p:nvPr/>
        </p:nvSpPr>
        <p:spPr>
          <a:xfrm>
            <a:off x="555786" y="1844824"/>
            <a:ext cx="432000" cy="432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+mj-lt"/>
              </a:rPr>
              <a:t>2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3" name="Bảng câu hỏi"/>
          <p:cNvSpPr/>
          <p:nvPr/>
        </p:nvSpPr>
        <p:spPr>
          <a:xfrm>
            <a:off x="1388857" y="5013176"/>
            <a:ext cx="6552728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i="1" dirty="0">
                <a:latin typeface="+mj-lt"/>
              </a:rPr>
              <a:t> </a:t>
            </a:r>
            <a:r>
              <a:rPr lang="vi-VN" sz="2000" i="1" dirty="0" smtClean="0">
                <a:latin typeface="+mj-lt"/>
              </a:rPr>
              <a:t>Đây là con sông dài nhất </a:t>
            </a:r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có lưu vực rộng nhất thế giới.</a:t>
            </a:r>
            <a:endParaRPr 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câu 3"/>
          <p:cNvSpPr/>
          <p:nvPr/>
        </p:nvSpPr>
        <p:spPr>
          <a:xfrm>
            <a:off x="555786" y="2348880"/>
            <a:ext cx="432000" cy="432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FFFF00"/>
                </a:solidFill>
                <a:latin typeface="+mj-lt"/>
              </a:rPr>
              <a:t>3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8" name="Bảng câu hỏi"/>
          <p:cNvSpPr/>
          <p:nvPr/>
        </p:nvSpPr>
        <p:spPr>
          <a:xfrm>
            <a:off x="1388857" y="5013176"/>
            <a:ext cx="6552728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i="1" dirty="0">
                <a:latin typeface="+mj-lt"/>
              </a:rPr>
              <a:t> </a:t>
            </a:r>
            <a:r>
              <a:rPr lang="vi-VN" sz="2000" i="1" dirty="0" smtClean="0">
                <a:latin typeface="+mj-lt"/>
              </a:rPr>
              <a:t>Hoang mạc khô cằn nhất thế giới nằm ở đất nước nào?</a:t>
            </a:r>
            <a:endParaRPr 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câu 4"/>
          <p:cNvSpPr/>
          <p:nvPr/>
        </p:nvSpPr>
        <p:spPr>
          <a:xfrm>
            <a:off x="555786" y="2852936"/>
            <a:ext cx="432000" cy="432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+mj-lt"/>
              </a:rPr>
              <a:t>4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1" name="Bảng câu hỏi"/>
          <p:cNvSpPr/>
          <p:nvPr/>
        </p:nvSpPr>
        <p:spPr>
          <a:xfrm>
            <a:off x="1388857" y="5013176"/>
            <a:ext cx="6552728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Ở Bắc Mĩ, loại khí hậu nào chiếm diện tích lớn nhất.</a:t>
            </a:r>
            <a:endParaRPr 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câu 5"/>
          <p:cNvSpPr/>
          <p:nvPr/>
        </p:nvSpPr>
        <p:spPr>
          <a:xfrm>
            <a:off x="555786" y="3357040"/>
            <a:ext cx="432000" cy="432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+mj-lt"/>
              </a:rPr>
              <a:t>5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Bảng câu hỏi"/>
          <p:cNvSpPr/>
          <p:nvPr/>
        </p:nvSpPr>
        <p:spPr>
          <a:xfrm>
            <a:off x="1388857" y="5013176"/>
            <a:ext cx="6552728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Dãy núi dài nhất thế giới nằm ở phần nào của Châu Mĩ?</a:t>
            </a:r>
            <a:endParaRPr 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câu 6"/>
          <p:cNvSpPr/>
          <p:nvPr/>
        </p:nvSpPr>
        <p:spPr>
          <a:xfrm>
            <a:off x="555786" y="3855349"/>
            <a:ext cx="432000" cy="432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rgbClr val="FFFF00"/>
                </a:solidFill>
                <a:latin typeface="+mj-lt"/>
              </a:rPr>
              <a:t>6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5" name="Bảng câu hỏi"/>
          <p:cNvSpPr/>
          <p:nvPr/>
        </p:nvSpPr>
        <p:spPr>
          <a:xfrm>
            <a:off x="1388857" y="5013176"/>
            <a:ext cx="6552728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Châu Mĩ giáp đại dương nào về phía tây?</a:t>
            </a:r>
            <a:endParaRPr 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câu 6"/>
          <p:cNvSpPr/>
          <p:nvPr/>
        </p:nvSpPr>
        <p:spPr>
          <a:xfrm>
            <a:off x="555786" y="4365104"/>
            <a:ext cx="432000" cy="432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+mj-lt"/>
              </a:rPr>
              <a:t>7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1" name="Bảng câu hỏi"/>
          <p:cNvSpPr/>
          <p:nvPr/>
        </p:nvSpPr>
        <p:spPr>
          <a:xfrm>
            <a:off x="1388857" y="5013176"/>
            <a:ext cx="6552728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Đây là con sông dài thứ 2 ở Nam Mĩ.</a:t>
            </a:r>
            <a:endParaRPr lang="en-US" sz="2000" i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884632"/>
              </p:ext>
            </p:extLst>
          </p:nvPr>
        </p:nvGraphicFramePr>
        <p:xfrm>
          <a:off x="3635608" y="1417704"/>
          <a:ext cx="25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196037"/>
              </p:ext>
            </p:extLst>
          </p:nvPr>
        </p:nvGraphicFramePr>
        <p:xfrm>
          <a:off x="1907704" y="1905567"/>
          <a:ext cx="259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87165"/>
              </p:ext>
            </p:extLst>
          </p:nvPr>
        </p:nvGraphicFramePr>
        <p:xfrm>
          <a:off x="2339704" y="2393430"/>
          <a:ext cx="216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41400"/>
              </p:ext>
            </p:extLst>
          </p:nvPr>
        </p:nvGraphicFramePr>
        <p:xfrm>
          <a:off x="3635608" y="2881293"/>
          <a:ext cx="216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30622"/>
              </p:ext>
            </p:extLst>
          </p:nvPr>
        </p:nvGraphicFramePr>
        <p:xfrm>
          <a:off x="2771752" y="3369156"/>
          <a:ext cx="216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09680"/>
              </p:ext>
            </p:extLst>
          </p:nvPr>
        </p:nvGraphicFramePr>
        <p:xfrm>
          <a:off x="1908040" y="3857019"/>
          <a:ext cx="561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67900"/>
              </p:ext>
            </p:extLst>
          </p:nvPr>
        </p:nvGraphicFramePr>
        <p:xfrm>
          <a:off x="3204040" y="4344880"/>
          <a:ext cx="432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câu 6"/>
          <p:cNvSpPr/>
          <p:nvPr/>
        </p:nvSpPr>
        <p:spPr>
          <a:xfrm>
            <a:off x="2281437" y="486782"/>
            <a:ext cx="432000" cy="43200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FF00"/>
                </a:solidFill>
                <a:latin typeface="+mj-lt"/>
              </a:rPr>
              <a:t>?</a:t>
            </a:r>
            <a:endParaRPr 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71800" y="379617"/>
            <a:ext cx="41809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Trò chơi ô chữ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80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"/>
                            </p:stCondLst>
                            <p:childTnLst>
                              <p:par>
                                <p:cTn id="1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"/>
                            </p:stCondLst>
                            <p:childTnLst>
                              <p:par>
                                <p:cTn id="1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8" grpId="0" animBg="1"/>
      <p:bldP spid="28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41" grpId="0" animBg="1"/>
      <p:bldP spid="41" grpId="1" animBg="1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IMG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467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95488" y="5822950"/>
            <a:ext cx="626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Nhà Quốc hội ở Thủ đô Oa-sinh-tơn</a:t>
            </a:r>
          </a:p>
        </p:txBody>
      </p:sp>
    </p:spTree>
    <p:extLst>
      <p:ext uri="{BB962C8B-B14F-4D97-AF65-F5344CB8AC3E}">
        <p14:creationId xmlns:p14="http://schemas.microsoft.com/office/powerpoint/2010/main" val="19096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Kết quả hình ảnh cho Nữ thần tự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52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00400" y="6040438"/>
            <a:ext cx="256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/>
              <a:t>N</a:t>
            </a:r>
            <a:r>
              <a:rPr lang="vi-VN" sz="2800"/>
              <a:t>ữ</a:t>
            </a:r>
            <a:r>
              <a:rPr lang="en-US" sz="2800"/>
              <a:t> thần tự do</a:t>
            </a:r>
          </a:p>
        </p:txBody>
      </p:sp>
    </p:spTree>
    <p:extLst>
      <p:ext uri="{BB962C8B-B14F-4D97-AF65-F5344CB8AC3E}">
        <p14:creationId xmlns:p14="http://schemas.microsoft.com/office/powerpoint/2010/main" val="12505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88380"/>
              </p:ext>
            </p:extLst>
          </p:nvPr>
        </p:nvGraphicFramePr>
        <p:xfrm>
          <a:off x="467544" y="1067686"/>
          <a:ext cx="8203520" cy="5241634"/>
        </p:xfrm>
        <a:graphic>
          <a:graphicData uri="http://schemas.openxmlformats.org/drawingml/2006/table">
            <a:tbl>
              <a:tblPr/>
              <a:tblGrid>
                <a:gridCol w="546841"/>
                <a:gridCol w="5255436"/>
                <a:gridCol w="1166603"/>
                <a:gridCol w="1234640"/>
              </a:tblGrid>
              <a:tr h="786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Kì ở</a:t>
                      </a: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nằm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Bắc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ĩ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Kì có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iện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thứ tư trên thế giới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 Kì có số dân đứng thứ ba trên thế giới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Thủ đô của Hoa Kì là </a:t>
                      </a:r>
                      <a:r>
                        <a:rPr lang="en-US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New York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4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Nền kinh tế Hoa Kì đứng thứ đầu trên thế giới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Hoa Kì có khí hậu ôn đới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4" name="TextBox 2"/>
          <p:cNvSpPr txBox="1">
            <a:spLocks noChangeArrowheads="1"/>
          </p:cNvSpPr>
          <p:nvPr/>
        </p:nvSpPr>
        <p:spPr bwMode="auto">
          <a:xfrm>
            <a:off x="2843808" y="447864"/>
            <a:ext cx="3338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sz="2800" u="sng" dirty="0">
                <a:latin typeface="Times New Roman" pitchFamily="18" charset="0"/>
                <a:cs typeface="Times New Roman" pitchFamily="18" charset="0"/>
              </a:rPr>
              <a:t>Tìm hiểu về Hoa Kì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19888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60758" y="26369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34197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X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60758" y="41490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49411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566124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88170" y="1916832"/>
            <a:ext cx="84582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Hoa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Kì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nằm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ở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Bắc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những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nền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kinh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tế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phát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triển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nhất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thế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giới</a:t>
            </a:r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  <a:endParaRPr lang="vi-VN" altLang="en-US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alt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Hoa</a:t>
            </a:r>
            <a:r>
              <a:rPr lang="en-US" alt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Kì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nổi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tiếng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về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sản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xuất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điện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máy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móc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thiết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bị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…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ngành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công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nghệ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cao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còn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những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xuất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khẩu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nông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sản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lớn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nhất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thế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giới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5" name="Pentagon 4"/>
          <p:cNvSpPr/>
          <p:nvPr/>
        </p:nvSpPr>
        <p:spPr>
          <a:xfrm>
            <a:off x="276220" y="502964"/>
            <a:ext cx="2631951" cy="484632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5.Hoa Kì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35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JLM-US from above_Chicago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1350"/>
            <a:ext cx="9144000" cy="636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6"/>
          <p:cNvSpPr>
            <a:spLocks noChangeArrowheads="1"/>
          </p:cNvSpPr>
          <p:nvPr/>
        </p:nvSpPr>
        <p:spPr bwMode="auto">
          <a:xfrm flipV="1">
            <a:off x="990600" y="1211263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93738" y="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Thành phố Chi-ca-gô</a:t>
            </a:r>
          </a:p>
        </p:txBody>
      </p:sp>
    </p:spTree>
    <p:extLst>
      <p:ext uri="{BB962C8B-B14F-4D97-AF65-F5344CB8AC3E}">
        <p14:creationId xmlns:p14="http://schemas.microsoft.com/office/powerpoint/2010/main" val="412870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184900"/>
            <a:ext cx="80772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 Niagara ở New York, Hoa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K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ì</a:t>
            </a:r>
          </a:p>
        </p:txBody>
      </p:sp>
    </p:spTree>
    <p:extLst>
      <p:ext uri="{BB962C8B-B14F-4D97-AF65-F5344CB8AC3E}">
        <p14:creationId xmlns:p14="http://schemas.microsoft.com/office/powerpoint/2010/main" val="1507587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Arial" pitchFamily="34" charset="0"/>
              </a:rPr>
              <a:t>ĐỨNG ĐẦU THẾ GIỚI VỀ:</a:t>
            </a:r>
          </a:p>
          <a:p>
            <a:pPr algn="ctr">
              <a:spcBef>
                <a:spcPct val="50000"/>
              </a:spcBef>
            </a:pPr>
            <a:endParaRPr lang="en-US" b="1">
              <a:solidFill>
                <a:srgbClr val="D60093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0963" name="Picture 5" descr="j01963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5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7" descr="Atlapedia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5250"/>
            <a:ext cx="762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5" descr="bigblufffull.jpg image by rednecktex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52513"/>
            <a:ext cx="441960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7" descr="Patri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052513"/>
            <a:ext cx="461010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9" descr="f16block502er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48113"/>
            <a:ext cx="441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8" name="Group 17"/>
          <p:cNvGrpSpPr>
            <a:grpSpLocks/>
          </p:cNvGrpSpPr>
          <p:nvPr/>
        </p:nvGrpSpPr>
        <p:grpSpPr bwMode="auto">
          <a:xfrm>
            <a:off x="103188" y="1052513"/>
            <a:ext cx="9040812" cy="5562600"/>
            <a:chOff x="65" y="663"/>
            <a:chExt cx="5695" cy="3504"/>
          </a:xfrm>
        </p:grpSpPr>
        <p:pic>
          <p:nvPicPr>
            <p:cNvPr id="40970" name="Picture 11" descr="merkavaiiibazcompanypatrol-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523"/>
              <a:ext cx="3024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1" name="Picture 5" descr="bigblufffull.jpg image by rednecktex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663"/>
              <a:ext cx="2784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2" name="Picture 9" descr="f16block502erh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487"/>
              <a:ext cx="2784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203575" y="365125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CC"/>
                </a:solidFill>
              </a:rPr>
              <a:t>CÔNG NGHỆ QUÂN SỰ</a:t>
            </a:r>
          </a:p>
        </p:txBody>
      </p:sp>
    </p:spTree>
    <p:extLst>
      <p:ext uri="{BB962C8B-B14F-4D97-AF65-F5344CB8AC3E}">
        <p14:creationId xmlns:p14="http://schemas.microsoft.com/office/powerpoint/2010/main" val="306265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FFFF99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cs typeface="Arial" pitchFamily="34" charset="0"/>
              </a:rPr>
              <a:t>ĐỨNG ĐẦU THẾ GIỚI VỀ:</a:t>
            </a:r>
          </a:p>
          <a:p>
            <a:pPr algn="ctr"/>
            <a:endParaRPr lang="en-US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41987" name="Picture 5" descr="j01963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815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 descr="Atlapedia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50800"/>
            <a:ext cx="762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2401888" y="279400"/>
            <a:ext cx="434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CC"/>
                </a:solidFill>
              </a:rPr>
              <a:t>CÔNG NGHỆ HÀNG KHÔNG – VŨ TRỤ</a:t>
            </a:r>
          </a:p>
        </p:txBody>
      </p:sp>
      <p:grpSp>
        <p:nvGrpSpPr>
          <p:cNvPr id="37902" name="Group 14"/>
          <p:cNvGrpSpPr>
            <a:grpSpLocks/>
          </p:cNvGrpSpPr>
          <p:nvPr/>
        </p:nvGrpSpPr>
        <p:grpSpPr bwMode="auto">
          <a:xfrm>
            <a:off x="0" y="1047750"/>
            <a:ext cx="9148763" cy="5810250"/>
            <a:chOff x="0" y="660"/>
            <a:chExt cx="5763" cy="3660"/>
          </a:xfrm>
        </p:grpSpPr>
        <p:pic>
          <p:nvPicPr>
            <p:cNvPr id="41991" name="Picture 19" descr="Endeavour(4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1"/>
              <a:ext cx="2595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23" descr="37ae2510b1ff74d4eafcbb195983e6a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387"/>
              <a:ext cx="2592" cy="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25" descr="Hubble_Spac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" y="660"/>
              <a:ext cx="3162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27" descr="ImageVie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" y="2352"/>
              <a:ext cx="316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183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l="-7000" t="-5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475656" y="1772816"/>
            <a:ext cx="6984776" cy="375487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Phần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lớn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cư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dân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châu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người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nhập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cư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. </a:t>
            </a:r>
            <a:endParaRPr lang="vi-VN" altLang="en-US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Bắc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nền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nông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nghiệp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tiên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tiến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công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nghiệp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hiện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đại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. </a:t>
            </a:r>
            <a:endParaRPr lang="vi-VN" alt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Trung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Nam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Mĩ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chủ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yếu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sản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xuất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nông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sản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khai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thác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khoáng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sản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để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xuất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khẩu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. </a:t>
            </a:r>
            <a:endParaRPr lang="vi-VN" altLang="en-US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Hoa</a:t>
            </a:r>
            <a:r>
              <a:rPr lang="en-US" alt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Kì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một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những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nền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kinh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tế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phát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triển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nhất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thế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giới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3400374" y="836712"/>
            <a:ext cx="2880320" cy="707886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8235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051720" y="1916832"/>
            <a:ext cx="6086127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ĩ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gồm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A.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vàng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B.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trắn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g.</a:t>
            </a:r>
          </a:p>
          <a:p>
            <a:pPr marL="0" indent="0"/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C.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/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D.  Cả 3 phương án trên.</a:t>
            </a:r>
          </a:p>
          <a:p>
            <a:pPr marL="0" indent="0"/>
            <a:r>
              <a:rPr lang="vi-VN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2267744" y="4077072"/>
            <a:ext cx="501224" cy="432048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Font typeface="Arial" charset="0"/>
              <a:buNone/>
            </a:pPr>
            <a:endParaRPr lang="en-US" alt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077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5194" y="929919"/>
            <a:ext cx="41376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Thứ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tư</a:t>
            </a:r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</a:t>
            </a:r>
            <a:r>
              <a:rPr lang="vi-VN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ngày </a:t>
            </a:r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0</a:t>
            </a:r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tháng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5</a:t>
            </a:r>
            <a:r>
              <a:rPr lang="vi-VN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năm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2020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7193" y="1628800"/>
            <a:ext cx="48558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Địa lí</a:t>
            </a:r>
          </a:p>
          <a:p>
            <a:pPr algn="ctr"/>
            <a:r>
              <a:rPr lang="vi-VN" sz="3200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Bài 26</a:t>
            </a:r>
            <a:r>
              <a:rPr lang="vi-VN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 Châu Mĩ (Tiếp theo)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68816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051720" y="1916832"/>
            <a:ext cx="6086127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vi-VN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Dân cư châu Mĩ nằm tập trung ở:</a:t>
            </a:r>
            <a:endParaRPr lang="vi-VN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vi-VN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A.   Ven biển và miền Tây</a:t>
            </a:r>
            <a:endParaRPr lang="en-US" sz="28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vi-VN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Ven biển và miền Đông</a:t>
            </a:r>
          </a:p>
          <a:p>
            <a:pPr marL="0" indent="0"/>
            <a:r>
              <a:rPr lang="vi-VN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C.   Ở vùng núi phía Tây</a:t>
            </a:r>
            <a:endParaRPr lang="vi-VN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vi-VN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D.   Ở vùng ven biển</a:t>
            </a:r>
            <a:endParaRPr lang="vi-VN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vi-VN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vi-VN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2267744" y="3242171"/>
            <a:ext cx="501224" cy="459509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vi-VN" altLang="en-US" sz="2800" dirty="0" smtClean="0">
                <a:solidFill>
                  <a:schemeClr val="bg1"/>
                </a:solidFill>
                <a:latin typeface="Times New Roman"/>
              </a:rPr>
              <a:t> B.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198568" y="2060848"/>
            <a:ext cx="608612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vi-VN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Tổng thống Hoa Kì hiện nay là:</a:t>
            </a:r>
            <a:endParaRPr lang="vi-VN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vi-VN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   Barack Obama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vi-VN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   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Donald Trump</a:t>
            </a:r>
            <a:endParaRPr lang="vi-VN" sz="28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vi-VN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C.    </a:t>
            </a:r>
            <a:r>
              <a:rPr lang="vi-VN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Abraham Lincoln</a:t>
            </a:r>
            <a:endParaRPr lang="vi-VN" sz="28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vi-VN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D.  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George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Washington</a:t>
            </a:r>
            <a:endParaRPr lang="vi-V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2425529" y="3359121"/>
            <a:ext cx="501224" cy="459509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Arial" charset="0"/>
              <a:buNone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t="21009" r="9694" b="34310"/>
          <a:stretch/>
        </p:blipFill>
        <p:spPr bwMode="auto">
          <a:xfrm>
            <a:off x="0" y="1342"/>
            <a:ext cx="9144000" cy="20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91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0" y="371263"/>
            <a:ext cx="3168352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3.Dân cư châu Mĩ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4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288253"/>
              </p:ext>
            </p:extLst>
          </p:nvPr>
        </p:nvGraphicFramePr>
        <p:xfrm>
          <a:off x="395536" y="1340768"/>
          <a:ext cx="8451850" cy="5168027"/>
        </p:xfrm>
        <a:graphic>
          <a:graphicData uri="http://schemas.openxmlformats.org/drawingml/2006/table">
            <a:tbl>
              <a:tblPr/>
              <a:tblGrid>
                <a:gridCol w="3740983">
                  <a:extLst>
                    <a:ext uri="{9D8B030D-6E8A-4147-A177-3AD203B41FA5}"/>
                  </a:extLst>
                </a:gridCol>
                <a:gridCol w="4710867">
                  <a:extLst>
                    <a:ext uri="{9D8B030D-6E8A-4147-A177-3AD203B41FA5}"/>
                  </a:extLst>
                </a:gridCol>
              </a:tblGrid>
              <a:tr h="947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lục</a:t>
                      </a:r>
                      <a:endParaRPr kumimoji="0" lang="en-U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91446" marR="91446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Dân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vi-V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giữa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201</a:t>
                      </a:r>
                      <a:r>
                        <a:rPr kumimoji="0" lang="vi-V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1</a:t>
                      </a:r>
                      <a:endParaRPr kumimoji="0" lang="en-US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(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triệu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)</a:t>
                      </a:r>
                    </a:p>
                  </a:txBody>
                  <a:tcPr marL="91446" marR="91446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/>
                </a:extLst>
              </a:tr>
              <a:tr h="652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Á</a:t>
                      </a:r>
                    </a:p>
                  </a:txBody>
                  <a:tcPr marL="91446" marR="91446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              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216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91446" marR="91446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651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Mĩ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91446" marR="91446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  </a:t>
                      </a: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         942,2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91446" marR="91446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652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Phi</a:t>
                      </a:r>
                    </a:p>
                  </a:txBody>
                  <a:tcPr marL="91446" marR="91446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 </a:t>
                      </a: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          1051,5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91446" marR="91446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651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Âu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46" marR="91446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 </a:t>
                      </a: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          740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91446" marR="91446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7569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Dương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91446" marR="91446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    37,1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91446" marR="91446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/>
                </a:extLst>
              </a:tr>
              <a:tr h="6389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Châu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 Nam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anose="02010600030101010101" pitchFamily="2" charset="-122"/>
                          <a:cs typeface="Times New Roman" pitchFamily="18" charset="0"/>
                        </a:rPr>
                        <a:t>Cực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91446" marR="91446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91446" marR="91446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917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539552" y="764704"/>
            <a:ext cx="7056784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hỏi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Dân </a:t>
            </a:r>
            <a:r>
              <a:rPr lang="vi-VN" sz="27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cư châu Mĩ sống tập trung ở đâu ?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7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7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-Dân cư sống tập trung ở: </a:t>
            </a:r>
            <a:r>
              <a:rPr lang="vi-VN" sz="2700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ven biển và miền Đông</a:t>
            </a:r>
            <a:r>
              <a:rPr lang="vi-VN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7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Người </a:t>
            </a:r>
            <a:r>
              <a:rPr lang="vi-VN" sz="27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 từ châu lục nào đã đến châu Mĩ sinh sống </a:t>
            </a:r>
            <a:r>
              <a:rPr lang="en-US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7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7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700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 Âu</a:t>
            </a:r>
            <a:r>
              <a:rPr lang="vi-VN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700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 Phi</a:t>
            </a:r>
            <a:r>
              <a:rPr lang="vi-VN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700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Châu Á</a:t>
            </a:r>
            <a:r>
              <a:rPr lang="vi-VN" sz="27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vi-VN" sz="27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9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228600" y="228600"/>
            <a:ext cx="2590800" cy="3570288"/>
            <a:chOff x="144" y="144"/>
            <a:chExt cx="1632" cy="2249"/>
          </a:xfrm>
        </p:grpSpPr>
        <p:pic>
          <p:nvPicPr>
            <p:cNvPr id="15375" name="Picture 3" descr="da d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44"/>
              <a:ext cx="1632" cy="2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Text Box 4"/>
            <p:cNvSpPr txBox="1">
              <a:spLocks noChangeArrowheads="1"/>
            </p:cNvSpPr>
            <p:nvPr/>
          </p:nvSpPr>
          <p:spPr bwMode="auto">
            <a:xfrm>
              <a:off x="200" y="2160"/>
              <a:ext cx="1536" cy="23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Điêng</a:t>
              </a:r>
              <a:endPara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6400800" y="304800"/>
            <a:ext cx="2451100" cy="3481388"/>
            <a:chOff x="4032" y="192"/>
            <a:chExt cx="1544" cy="2193"/>
          </a:xfrm>
        </p:grpSpPr>
        <p:pic>
          <p:nvPicPr>
            <p:cNvPr id="15373" name="Picture 6" descr="nguoi my goc ph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92"/>
              <a:ext cx="153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 Box 7"/>
            <p:cNvSpPr txBox="1">
              <a:spLocks noChangeArrowheads="1"/>
            </p:cNvSpPr>
            <p:nvPr/>
          </p:nvSpPr>
          <p:spPr bwMode="auto">
            <a:xfrm>
              <a:off x="4040" y="2152"/>
              <a:ext cx="1536" cy="23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gốc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Phi</a:t>
              </a:r>
              <a:endPara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1295400" y="3929063"/>
            <a:ext cx="1981200" cy="2820987"/>
            <a:chOff x="816" y="2448"/>
            <a:chExt cx="1248" cy="1777"/>
          </a:xfrm>
        </p:grpSpPr>
        <p:pic>
          <p:nvPicPr>
            <p:cNvPr id="15371" name="Picture 9" descr="nguoi mi goc a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448"/>
              <a:ext cx="1171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Text Box 10"/>
            <p:cNvSpPr txBox="1">
              <a:spLocks noChangeArrowheads="1"/>
            </p:cNvSpPr>
            <p:nvPr/>
          </p:nvSpPr>
          <p:spPr bwMode="auto">
            <a:xfrm>
              <a:off x="816" y="3992"/>
              <a:ext cx="1248" cy="23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gốc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Á</a:t>
              </a:r>
              <a:endPara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611" name="Group 11"/>
          <p:cNvGrpSpPr>
            <a:grpSpLocks/>
          </p:cNvGrpSpPr>
          <p:nvPr/>
        </p:nvGrpSpPr>
        <p:grpSpPr bwMode="auto">
          <a:xfrm>
            <a:off x="3594100" y="228600"/>
            <a:ext cx="2209800" cy="3494088"/>
            <a:chOff x="2264" y="144"/>
            <a:chExt cx="1392" cy="2201"/>
          </a:xfrm>
        </p:grpSpPr>
        <p:sp>
          <p:nvSpPr>
            <p:cNvPr id="15369" name="Text Box 12"/>
            <p:cNvSpPr txBox="1">
              <a:spLocks noChangeArrowheads="1"/>
            </p:cNvSpPr>
            <p:nvPr/>
          </p:nvSpPr>
          <p:spPr bwMode="auto">
            <a:xfrm>
              <a:off x="2264" y="2112"/>
              <a:ext cx="1392" cy="23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gốc</a:t>
              </a:r>
              <a:r>
                <a:rPr lang="en-US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Âu</a:t>
              </a:r>
              <a:endPara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370" name="Picture 13" descr="nguoi mi goc au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" y="144"/>
              <a:ext cx="1392" cy="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 14"/>
          <p:cNvGrpSpPr>
            <a:grpSpLocks/>
          </p:cNvGrpSpPr>
          <p:nvPr/>
        </p:nvGrpSpPr>
        <p:grpSpPr bwMode="auto">
          <a:xfrm>
            <a:off x="4267200" y="3886200"/>
            <a:ext cx="3276600" cy="2876550"/>
            <a:chOff x="2688" y="2448"/>
            <a:chExt cx="2064" cy="1812"/>
          </a:xfrm>
        </p:grpSpPr>
        <p:pic>
          <p:nvPicPr>
            <p:cNvPr id="15367" name="Picture 15" descr="nguoi lai obam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448"/>
              <a:ext cx="2064" cy="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Text Box 16"/>
            <p:cNvSpPr txBox="1">
              <a:spLocks noChangeArrowheads="1"/>
            </p:cNvSpPr>
            <p:nvPr/>
          </p:nvSpPr>
          <p:spPr bwMode="auto">
            <a:xfrm>
              <a:off x="2976" y="4027"/>
              <a:ext cx="1536" cy="23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lai</a:t>
              </a:r>
              <a:endPara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8910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7920880" cy="5217809"/>
          </a:xfrm>
        </p:spPr>
      </p:pic>
    </p:spTree>
    <p:extLst>
      <p:ext uri="{BB962C8B-B14F-4D97-AF65-F5344CB8AC3E}">
        <p14:creationId xmlns:p14="http://schemas.microsoft.com/office/powerpoint/2010/main" val="118664573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946183"/>
              </p:ext>
            </p:extLst>
          </p:nvPr>
        </p:nvGraphicFramePr>
        <p:xfrm>
          <a:off x="208237" y="1556792"/>
          <a:ext cx="8701089" cy="4867275"/>
        </p:xfrm>
        <a:graphic>
          <a:graphicData uri="http://schemas.openxmlformats.org/drawingml/2006/table">
            <a:tbl>
              <a:tblPr/>
              <a:tblGrid>
                <a:gridCol w="1524075"/>
                <a:gridCol w="3948743"/>
                <a:gridCol w="3228271"/>
              </a:tblGrid>
              <a:tr h="457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Bắc Mĩ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 Mĩ và Nam Mĩ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 tế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6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 nghiệp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5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 nghiệp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43184" y="872316"/>
            <a:ext cx="3029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PHIẾU HỌC TẬP</a:t>
            </a:r>
          </a:p>
        </p:txBody>
      </p:sp>
      <p:sp>
        <p:nvSpPr>
          <p:cNvPr id="4" name="Pentagon 3"/>
          <p:cNvSpPr/>
          <p:nvPr/>
        </p:nvSpPr>
        <p:spPr>
          <a:xfrm>
            <a:off x="179512" y="368390"/>
            <a:ext cx="3168352" cy="48463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4.Hoạt động kinh tế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77897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028210"/>
              </p:ext>
            </p:extLst>
          </p:nvPr>
        </p:nvGraphicFramePr>
        <p:xfrm>
          <a:off x="323528" y="925420"/>
          <a:ext cx="8496944" cy="5455908"/>
        </p:xfrm>
        <a:graphic>
          <a:graphicData uri="http://schemas.openxmlformats.org/drawingml/2006/table">
            <a:tbl>
              <a:tblPr/>
              <a:tblGrid>
                <a:gridCol w="1488317"/>
                <a:gridCol w="3574618"/>
                <a:gridCol w="3434009"/>
              </a:tblGrid>
              <a:tr h="457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Bắc Mĩ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 Mĩ và Nam Mĩ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Kinh tế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triển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Đang phát triển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6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 nghiệp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vi-V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Nhiều phương tiện sản xuất hiện đại, quy mô sản xuất lớn.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-Sản phẩm:lúa mì, bông, lợn, bò, sữa, cam, nho,...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-Chuyên sản xuất muối, cà phê, mía, bông.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-Chăn nuôi bò, cừu...</a:t>
                      </a: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5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 nghiệp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Nhiều ngành công nghiệp kĩ thuật cao như điện tử, hàng không vũ trụ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vi-V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Chủ yếu là công nghiệp khai thác khoáng sản để xuất khẩu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771800" y="291773"/>
            <a:ext cx="3029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157925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840</Words>
  <Application>Microsoft Office PowerPoint</Application>
  <PresentationFormat>On-screen Show (4:3)</PresentationFormat>
  <Paragraphs>207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Quốc kì của Hoa Kì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Windows User</cp:lastModifiedBy>
  <cp:revision>49</cp:revision>
  <dcterms:created xsi:type="dcterms:W3CDTF">2019-03-16T02:31:46Z</dcterms:created>
  <dcterms:modified xsi:type="dcterms:W3CDTF">2020-05-20T09:24:59Z</dcterms:modified>
</cp:coreProperties>
</file>