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  <p:sldMasterId id="2147483708" r:id="rId4"/>
  </p:sldMasterIdLst>
  <p:sldIdLst>
    <p:sldId id="256" r:id="rId5"/>
    <p:sldId id="279" r:id="rId6"/>
    <p:sldId id="258" r:id="rId7"/>
    <p:sldId id="280" r:id="rId8"/>
    <p:sldId id="263" r:id="rId9"/>
    <p:sldId id="265" r:id="rId10"/>
    <p:sldId id="266" r:id="rId11"/>
    <p:sldId id="267" r:id="rId12"/>
    <p:sldId id="268" r:id="rId13"/>
    <p:sldId id="283" r:id="rId14"/>
    <p:sldId id="269" r:id="rId15"/>
    <p:sldId id="264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1" r:id="rId25"/>
    <p:sldId id="285" r:id="rId26"/>
    <p:sldId id="282" r:id="rId27"/>
    <p:sldId id="284" r:id="rId28"/>
    <p:sldId id="286" r:id="rId29"/>
    <p:sldId id="287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FF"/>
    <a:srgbClr val="1D1DFF"/>
    <a:srgbClr val="F20000"/>
    <a:srgbClr val="E6E6E6"/>
    <a:srgbClr val="B7FAB4"/>
    <a:srgbClr val="CBFDC7"/>
    <a:srgbClr val="E0FEDE"/>
    <a:srgbClr val="C6FDC3"/>
    <a:srgbClr val="C1F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97" autoAdjust="0"/>
    <p:restoredTop sz="94660"/>
  </p:normalViewPr>
  <p:slideViewPr>
    <p:cSldViewPr snapToGrid="0">
      <p:cViewPr varScale="1">
        <p:scale>
          <a:sx n="86" d="100"/>
          <a:sy n="86" d="100"/>
        </p:scale>
        <p:origin x="124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7FFC0-BCEA-4B1C-AA0D-257C147950F7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B9409-0BDC-4334-9B8C-8B8948A2E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385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7FFC0-BCEA-4B1C-AA0D-257C147950F7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B9409-0BDC-4334-9B8C-8B8948A2E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842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7FFC0-BCEA-4B1C-AA0D-257C147950F7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B9409-0BDC-4334-9B8C-8B8948A2E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191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>
              <a:defRPr/>
            </a:pPr>
            <a:fld id="{B411FFCA-BF32-4FCE-933D-7B62AED23889}" type="datetimeFigureOut">
              <a:rPr lang="en-US" smtClean="0">
                <a:cs typeface="Arial" panose="020B0604020202020204" pitchFamily="34" charset="0"/>
              </a:rPr>
              <a:pPr defTabSz="761970">
                <a:defRPr/>
              </a:pPr>
              <a:t>4/26/2020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>
              <a:defRPr/>
            </a:pPr>
            <a:fld id="{4C2846EA-620D-4A00-B40B-08A06B14579A}" type="slidenum">
              <a:rPr lang="en-US" smtClean="0">
                <a:cs typeface="Arial" panose="020B0604020202020204" pitchFamily="34" charset="0"/>
              </a:rPr>
              <a:pPr defTabSz="761970"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653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>
              <a:defRPr/>
            </a:pPr>
            <a:fld id="{DB358E1A-B4A7-4E70-82AE-3EA41B547953}" type="datetimeFigureOut">
              <a:rPr lang="en-US" smtClean="0">
                <a:cs typeface="Arial" panose="020B0604020202020204" pitchFamily="34" charset="0"/>
              </a:rPr>
              <a:pPr defTabSz="761970">
                <a:defRPr/>
              </a:pPr>
              <a:t>4/26/2020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>
              <a:defRPr/>
            </a:pPr>
            <a:fld id="{6D295B0F-2529-4C47-A0D3-63936CAF4A99}" type="slidenum">
              <a:rPr lang="en-US" smtClean="0">
                <a:cs typeface="Arial" panose="020B0604020202020204" pitchFamily="34" charset="0"/>
              </a:rPr>
              <a:pPr defTabSz="761970"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044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>
              <a:defRPr/>
            </a:pPr>
            <a:fld id="{F4D7EB9E-42B7-4F78-AC7F-10BC6CD1A2AB}" type="datetimeFigureOut">
              <a:rPr lang="en-US" smtClean="0">
                <a:cs typeface="Arial" panose="020B0604020202020204" pitchFamily="34" charset="0"/>
              </a:rPr>
              <a:pPr defTabSz="761970">
                <a:defRPr/>
              </a:pPr>
              <a:t>4/26/2020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>
              <a:defRPr/>
            </a:pPr>
            <a:fld id="{6E54D59B-E10F-42D7-AA08-2F054D39D824}" type="slidenum">
              <a:rPr lang="en-US" smtClean="0">
                <a:cs typeface="Arial" panose="020B0604020202020204" pitchFamily="34" charset="0"/>
              </a:rPr>
              <a:pPr defTabSz="761970"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475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>
              <a:defRPr/>
            </a:pPr>
            <a:fld id="{D5663681-DB26-4D70-A40E-B723BC391DFD}" type="datetimeFigureOut">
              <a:rPr lang="en-US" smtClean="0">
                <a:cs typeface="Arial" panose="020B0604020202020204" pitchFamily="34" charset="0"/>
              </a:rPr>
              <a:pPr defTabSz="761970">
                <a:defRPr/>
              </a:pPr>
              <a:t>4/26/2020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>
              <a:defRPr/>
            </a:pPr>
            <a:fld id="{48213734-1E89-47A8-8A05-F48A21E74F76}" type="slidenum">
              <a:rPr lang="en-US" smtClean="0">
                <a:cs typeface="Arial" panose="020B0604020202020204" pitchFamily="34" charset="0"/>
              </a:rPr>
              <a:pPr defTabSz="761970"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241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>
              <a:defRPr/>
            </a:pPr>
            <a:fld id="{C3EF483D-B2A6-44AF-834B-53B47159B348}" type="datetimeFigureOut">
              <a:rPr lang="en-US" smtClean="0">
                <a:cs typeface="Arial" panose="020B0604020202020204" pitchFamily="34" charset="0"/>
              </a:rPr>
              <a:pPr defTabSz="761970">
                <a:defRPr/>
              </a:pPr>
              <a:t>4/26/2020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>
              <a:defRPr/>
            </a:pPr>
            <a:fld id="{8002126B-EF98-47F8-BB09-3B5D320270B2}" type="slidenum">
              <a:rPr lang="en-US" smtClean="0">
                <a:cs typeface="Arial" panose="020B0604020202020204" pitchFamily="34" charset="0"/>
              </a:rPr>
              <a:pPr defTabSz="761970"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860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>
              <a:defRPr/>
            </a:pPr>
            <a:fld id="{8F2C7B35-6B57-4D76-9A5C-028B0CCA2515}" type="datetimeFigureOut">
              <a:rPr lang="en-US" smtClean="0">
                <a:cs typeface="Arial" panose="020B0604020202020204" pitchFamily="34" charset="0"/>
              </a:rPr>
              <a:pPr defTabSz="761970">
                <a:defRPr/>
              </a:pPr>
              <a:t>4/26/2020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>
              <a:defRPr/>
            </a:pPr>
            <a:fld id="{3DBF4046-161F-40BD-8084-86572401BAB8}" type="slidenum">
              <a:rPr lang="en-US" smtClean="0">
                <a:cs typeface="Arial" panose="020B0604020202020204" pitchFamily="34" charset="0"/>
              </a:rPr>
              <a:pPr defTabSz="761970"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5276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>
              <a:defRPr/>
            </a:pPr>
            <a:fld id="{78FCED62-95BE-4D39-95F1-2DCC9955A157}" type="datetimeFigureOut">
              <a:rPr lang="en-US" smtClean="0">
                <a:cs typeface="Arial" panose="020B0604020202020204" pitchFamily="34" charset="0"/>
              </a:rPr>
              <a:pPr defTabSz="761970">
                <a:defRPr/>
              </a:pPr>
              <a:t>4/26/2020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>
              <a:defRPr/>
            </a:pPr>
            <a:fld id="{4BD5E2A6-55F0-4F49-BFB0-4847E5D5C576}" type="slidenum">
              <a:rPr lang="en-US" smtClean="0">
                <a:cs typeface="Arial" panose="020B0604020202020204" pitchFamily="34" charset="0"/>
              </a:rPr>
              <a:pPr defTabSz="761970"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2388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>
              <a:defRPr/>
            </a:pPr>
            <a:fld id="{37AAA54F-0B4E-4837-8ED8-7BF10AE6D9AD}" type="datetimeFigureOut">
              <a:rPr lang="en-US" smtClean="0">
                <a:cs typeface="Arial" panose="020B0604020202020204" pitchFamily="34" charset="0"/>
              </a:rPr>
              <a:pPr defTabSz="761970">
                <a:defRPr/>
              </a:pPr>
              <a:t>4/26/2020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>
              <a:defRPr/>
            </a:pPr>
            <a:fld id="{DF1495B3-08A4-4FF9-8C6C-48707632D368}" type="slidenum">
              <a:rPr lang="en-US" smtClean="0">
                <a:cs typeface="Arial" panose="020B0604020202020204" pitchFamily="34" charset="0"/>
              </a:rPr>
              <a:pPr defTabSz="761970"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2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7FFC0-BCEA-4B1C-AA0D-257C147950F7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B9409-0BDC-4334-9B8C-8B8948A2E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4290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>
              <a:defRPr/>
            </a:pPr>
            <a:fld id="{F3E22EAF-E457-4E2C-898F-D290B9D2DB7E}" type="datetimeFigureOut">
              <a:rPr lang="en-US" smtClean="0">
                <a:cs typeface="Arial" panose="020B0604020202020204" pitchFamily="34" charset="0"/>
              </a:rPr>
              <a:pPr defTabSz="761970">
                <a:defRPr/>
              </a:pPr>
              <a:t>4/26/2020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>
              <a:defRPr/>
            </a:pPr>
            <a:fld id="{DDFC4642-50C6-44FA-B16A-B793067F48E4}" type="slidenum">
              <a:rPr lang="en-US" smtClean="0">
                <a:cs typeface="Arial" panose="020B0604020202020204" pitchFamily="34" charset="0"/>
              </a:rPr>
              <a:pPr defTabSz="761970"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9145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>
              <a:defRPr/>
            </a:pPr>
            <a:fld id="{8E23811C-4BF7-45BD-8AB3-6A51C493D313}" type="datetimeFigureOut">
              <a:rPr lang="en-US" smtClean="0">
                <a:cs typeface="Arial" panose="020B0604020202020204" pitchFamily="34" charset="0"/>
              </a:rPr>
              <a:pPr defTabSz="761970">
                <a:defRPr/>
              </a:pPr>
              <a:t>4/26/2020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>
              <a:defRPr/>
            </a:pPr>
            <a:fld id="{BCD7BFC6-000A-4EC5-82ED-B236ABF57FC3}" type="slidenum">
              <a:rPr lang="en-US" smtClean="0">
                <a:cs typeface="Arial" panose="020B0604020202020204" pitchFamily="34" charset="0"/>
              </a:rPr>
              <a:pPr defTabSz="761970"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7759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>
              <a:defRPr/>
            </a:pPr>
            <a:fld id="{D66FBD97-5114-4115-A98B-7E1C950BEDE8}" type="datetimeFigureOut">
              <a:rPr lang="en-US" smtClean="0">
                <a:cs typeface="Arial" panose="020B0604020202020204" pitchFamily="34" charset="0"/>
              </a:rPr>
              <a:pPr defTabSz="761970">
                <a:defRPr/>
              </a:pPr>
              <a:t>4/26/2020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>
              <a:defRPr/>
            </a:pPr>
            <a:fld id="{610CDC80-C7A2-42C0-99CB-35D818FA35C6}" type="slidenum">
              <a:rPr lang="en-US" smtClean="0">
                <a:cs typeface="Arial" panose="020B0604020202020204" pitchFamily="34" charset="0"/>
              </a:rPr>
              <a:pPr defTabSz="761970"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0012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37A34-F3B0-4036-BEE0-447608446E1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963B8A-2D94-4504-A281-0732434601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988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37A34-F3B0-4036-BEE0-447608446E1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963B8A-2D94-4504-A281-0732434601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887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37A34-F3B0-4036-BEE0-447608446E1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963B8A-2D94-4504-A281-0732434601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3707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37A34-F3B0-4036-BEE0-447608446E1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963B8A-2D94-4504-A281-0732434601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4317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37A34-F3B0-4036-BEE0-447608446E1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963B8A-2D94-4504-A281-0732434601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9237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37A34-F3B0-4036-BEE0-447608446E1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963B8A-2D94-4504-A281-0732434601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0302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37A34-F3B0-4036-BEE0-447608446E1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963B8A-2D94-4504-A281-0732434601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1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7FFC0-BCEA-4B1C-AA0D-257C147950F7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B9409-0BDC-4334-9B8C-8B8948A2E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467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37A34-F3B0-4036-BEE0-447608446E1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963B8A-2D94-4504-A281-0732434601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2879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37A34-F3B0-4036-BEE0-447608446E1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963B8A-2D94-4504-A281-0732434601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8710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37A34-F3B0-4036-BEE0-447608446E1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963B8A-2D94-4504-A281-0732434601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4480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37A34-F3B0-4036-BEE0-447608446E1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963B8A-2D94-4504-A281-0732434601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3453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428987-8492-4A9E-974F-C9FC0211B92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6678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3D213D-751A-405B-8576-F55D6CFF273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6535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D1DBD2-71C0-444F-8B5D-83CA84DD76F7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3741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73BB35-D18D-4F6B-8EAC-E93C1323BE5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4073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B717CC-1701-48D6-9B70-B99AD0E33BAF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1885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23E444-A6B6-4627-BD16-9F2CEF05B46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536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7FFC0-BCEA-4B1C-AA0D-257C147950F7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B9409-0BDC-4334-9B8C-8B8948A2E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305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0E8938-5B4F-42BE-8237-30B01F2493E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5585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63D1BA-28A4-49D2-8864-94E6B992FFB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4945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293CA1-6EEA-4E80-99C8-92E7CF50460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2620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DDE45D-431A-40E6-AC88-F1A32E8EF24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1524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D061A1-6489-4FEE-86D4-1099E046693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398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7FFC0-BCEA-4B1C-AA0D-257C147950F7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B9409-0BDC-4334-9B8C-8B8948A2E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022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7FFC0-BCEA-4B1C-AA0D-257C147950F7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B9409-0BDC-4334-9B8C-8B8948A2E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628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7FFC0-BCEA-4B1C-AA0D-257C147950F7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B9409-0BDC-4334-9B8C-8B8948A2E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517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7FFC0-BCEA-4B1C-AA0D-257C147950F7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B9409-0BDC-4334-9B8C-8B8948A2E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62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7FFC0-BCEA-4B1C-AA0D-257C147950F7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B9409-0BDC-4334-9B8C-8B8948A2E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228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7FFC0-BCEA-4B1C-AA0D-257C147950F7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B9409-0BDC-4334-9B8C-8B8948A2E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0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386" y="365126"/>
            <a:ext cx="7887229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386" y="1825625"/>
            <a:ext cx="7887229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386" y="6356351"/>
            <a:ext cx="20571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defTabSz="761970">
              <a:defRPr/>
            </a:pPr>
            <a:fld id="{4D94AC6A-8F00-42A3-9816-9ADF2BC9B1A8}" type="datetimeFigureOut">
              <a:rPr lang="en-US" smtClean="0">
                <a:cs typeface="Arial" panose="020B0604020202020204" pitchFamily="34" charset="0"/>
              </a:rPr>
              <a:pPr defTabSz="761970">
                <a:defRPr/>
              </a:pPr>
              <a:t>4/26/2020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9479" y="6356351"/>
            <a:ext cx="30850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defTabSz="761970"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8480" y="6356351"/>
            <a:ext cx="20571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defTabSz="761970">
              <a:defRPr/>
            </a:pPr>
            <a:fld id="{6DE1F90C-2E5F-4F3C-A05F-D98E54BC321C}" type="slidenum">
              <a:rPr lang="en-US" smtClean="0">
                <a:cs typeface="Arial" panose="020B0604020202020204" pitchFamily="34" charset="0"/>
              </a:rPr>
              <a:pPr defTabSz="761970"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511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 Light" panose="020F0302020204030204" pitchFamily="34" charset="0"/>
        </a:defRPr>
      </a:lvl5pPr>
      <a:lvl6pPr marL="380985" algn="l" rtl="0" fontAlgn="base">
        <a:lnSpc>
          <a:spcPct val="90000"/>
        </a:lnSpc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 Light" panose="020F0302020204030204" pitchFamily="34" charset="0"/>
        </a:defRPr>
      </a:lvl6pPr>
      <a:lvl7pPr marL="761970" algn="l" rtl="0" fontAlgn="base">
        <a:lnSpc>
          <a:spcPct val="90000"/>
        </a:lnSpc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 Light" panose="020F0302020204030204" pitchFamily="34" charset="0"/>
        </a:defRPr>
      </a:lvl7pPr>
      <a:lvl8pPr marL="1142954" algn="l" rtl="0" fontAlgn="base">
        <a:lnSpc>
          <a:spcPct val="90000"/>
        </a:lnSpc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 Light" panose="020F0302020204030204" pitchFamily="34" charset="0"/>
        </a:defRPr>
      </a:lvl8pPr>
      <a:lvl9pPr marL="1523939" algn="l" rtl="0" fontAlgn="base">
        <a:lnSpc>
          <a:spcPct val="90000"/>
        </a:lnSpc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90492" indent="-190492" algn="l" rtl="0" fontAlgn="base">
        <a:lnSpc>
          <a:spcPct val="90000"/>
        </a:lnSpc>
        <a:spcBef>
          <a:spcPts val="833"/>
        </a:spcBef>
        <a:spcAft>
          <a:spcPct val="0"/>
        </a:spcAft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rtl="0" fontAlgn="base">
        <a:lnSpc>
          <a:spcPct val="90000"/>
        </a:lnSpc>
        <a:spcBef>
          <a:spcPts val="417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>
        <a:lnSpc>
          <a:spcPct val="90000"/>
        </a:lnSpc>
        <a:spcBef>
          <a:spcPts val="417"/>
        </a:spcBef>
        <a:spcAft>
          <a:spcPct val="0"/>
        </a:spcAft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>
        <a:lnSpc>
          <a:spcPct val="90000"/>
        </a:lnSpc>
        <a:spcBef>
          <a:spcPts val="417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>
        <a:lnSpc>
          <a:spcPct val="90000"/>
        </a:lnSpc>
        <a:spcBef>
          <a:spcPts val="417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37A34-F3B0-4036-BEE0-447608446E1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963B8A-2D94-4504-A281-0732434601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675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064FAD-FBF3-4C63-B140-1D82912C764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91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hyperlink" Target="http://www.google.com.vn/imgres?imgurl=http://www.hanoimoi.com.vn/Uploads/image/Hong%20Van/kim%20tu%20thap.jpg&amp;imgrefurl=http://www.hanoimoi.com.vn/newsdetail/Khoa_hoc/305435/kim-tu-thap-duoc-xay-boi-nhung-nguoi-dan-ong-tu-do.htm&amp;usg=__IW9M-Wfjhl_SN11OuWDyh3nXgxQ=&amp;h=339&amp;w=500&amp;sz=29&amp;hl=vi&amp;start=24&amp;zoom=1&amp;tbnid=TJ1rHUz3hNPupM:&amp;tbnh=88&amp;tbnw=130&amp;prev=/images?q=kim+tu+thap+ai+cap&amp;start=20&amp;um=1&amp;hl=vi&amp;sa=N&amp;rlz=1T4GGLL_viVN392VN392&amp;tbs=isch:1&amp;um=1&amp;itbs=1" TargetMode="External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12" Type="http://schemas.openxmlformats.org/officeDocument/2006/relationships/image" Target="../media/image35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0.jpeg"/><Relationship Id="rId11" Type="http://schemas.openxmlformats.org/officeDocument/2006/relationships/image" Target="../media/image34.jpeg"/><Relationship Id="rId5" Type="http://schemas.openxmlformats.org/officeDocument/2006/relationships/image" Target="../media/image29.jpeg"/><Relationship Id="rId10" Type="http://schemas.openxmlformats.org/officeDocument/2006/relationships/hyperlink" Target="http://www.google.com.vn/imgres?imgurl=http://www.tongocthach.vn/tnthach_admin/news_images/images/News/QtrDo%5b1%5d.jpg&amp;imgrefurl=http://www.tongocthach.vn/index.php?loading=6&amp;sid=032afd896fe76&amp;title=index&amp;setallid=010000110111000111001100111&amp;group_id=2&amp;new_id=292&amp;cap=Tin%20n%C3%B3ng&amp;usg=__-MlyJheU2qna_b_-nO0hs8Hy56o=&amp;h=600&amp;w=476&amp;sz=58&amp;hl=vi&amp;start=220&amp;zoom=1&amp;tbnid=uRXE_h_aAAtjOM:&amp;tbnh=135&amp;tbnw=107&amp;prev=/images?q=xanh+petecbua&amp;start=200&amp;um=1&amp;hl=vi&amp;sa=N&amp;rlz=1T4GGLL_viVN392VN392&amp;tbs=isch:1&amp;um=1&amp;itbs=1" TargetMode="External"/><Relationship Id="rId4" Type="http://schemas.openxmlformats.org/officeDocument/2006/relationships/image" Target="../media/image28.png"/><Relationship Id="rId9" Type="http://schemas.openxmlformats.org/officeDocument/2006/relationships/image" Target="../media/image33.jpeg"/><Relationship Id="rId1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0"/>
            <a:ext cx="9144793" cy="6858000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688289" y="732406"/>
            <a:ext cx="19711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761970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u="sng" dirty="0">
                <a:latin typeface="Times New Roman" panose="02020603050405020304" pitchFamily="18" charset="0"/>
              </a:rPr>
              <a:t>Đạo đức</a:t>
            </a:r>
            <a:endParaRPr lang="en-US" altLang="en-US" sz="2800" b="1" u="sng" dirty="0">
              <a:latin typeface="Calibri Light" panose="020F03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4802" y="1783169"/>
            <a:ext cx="76644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61970">
              <a:defRPr/>
            </a:pPr>
            <a:r>
              <a:rPr lang="vi-VN" sz="4000" b="1" spc="42" dirty="0" smtClean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EM YÊU TỔ QUỐC VIỆT NAM</a:t>
            </a:r>
            <a:endParaRPr lang="en-US" sz="3600" b="1" spc="42" dirty="0">
              <a:ln w="0"/>
              <a:solidFill>
                <a:srgbClr val="0000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 Light" panose="020F0302020204030204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883371" y="266329"/>
            <a:ext cx="1260629" cy="9321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242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0887" y="1837823"/>
            <a:ext cx="8983216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vi-VN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Em có cảm nghĩ gì về đất nước và con người Việt Nam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73394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88"/>
          <p:cNvSpPr>
            <a:spLocks noChangeArrowheads="1"/>
          </p:cNvSpPr>
          <p:nvPr/>
        </p:nvSpPr>
        <p:spPr bwMode="auto">
          <a:xfrm>
            <a:off x="551543" y="670966"/>
            <a:ext cx="8265887" cy="4758303"/>
          </a:xfrm>
          <a:prstGeom prst="roundRect">
            <a:avLst>
              <a:gd name="adj" fmla="val 13558"/>
            </a:avLst>
          </a:prstGeom>
          <a:solidFill>
            <a:srgbClr val="E0FEDE"/>
          </a:solidFill>
          <a:ln w="3175">
            <a:solidFill>
              <a:srgbClr val="00B050"/>
            </a:solidFill>
            <a:round/>
            <a:headEnd/>
            <a:tailEnd/>
          </a:ln>
        </p:spPr>
        <p:txBody>
          <a:bodyPr wrap="square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Kết</a:t>
            </a:r>
            <a:r>
              <a:rPr kumimoji="0" lang="en-US" sz="3200" b="1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luận</a:t>
            </a:r>
            <a:endParaRPr kumimoji="0" lang="vi-VN" sz="3200" b="1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</a:t>
            </a:r>
            <a:r>
              <a:rPr kumimoji="0" lang="en-US" sz="320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Việt</a:t>
            </a:r>
            <a:r>
              <a:rPr kumimoji="0" lang="en-US" sz="320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Nam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một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đất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tươi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đẹp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thống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văn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hóa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lâu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đời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Việt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Nam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đang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thay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đổi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phát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triển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từng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ngày</a:t>
            </a:r>
            <a:r>
              <a:rPr kumimoji="0" lang="en-US" sz="320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3200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sz="32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Nam. </a:t>
            </a:r>
            <a:r>
              <a:rPr lang="en-US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i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99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874486" y="2052651"/>
            <a:ext cx="78486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2 tháng 9 năm 1945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7 tháng 5 năm 1954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30 tháng 4 năm 1975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đ) Bến Nhà Rồng </a:t>
            </a:r>
          </a:p>
          <a:p>
            <a:pPr eaLnBrk="1" hangingPunct="1">
              <a:lnSpc>
                <a:spcPct val="150000"/>
              </a:lnSpc>
            </a:pP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e) Cây đa Tân Trào </a:t>
            </a: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362858" y="420915"/>
            <a:ext cx="836022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eaLnBrk="1" hangingPunct="1"/>
            <a:r>
              <a:rPr lang="vi-VN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 (SGK-35): Em </a:t>
            </a:r>
            <a:r>
              <a:rPr lang="vi-VN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cho biết các mốc thời gian và địa danh sau liên quan đến những sự kiện nào của đất nước ta?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2614" y="3363478"/>
            <a:ext cx="2218872" cy="290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43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0" name="Picture 50" descr="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1" y="2064657"/>
            <a:ext cx="5261428" cy="4043236"/>
          </a:xfrm>
          <a:prstGeom prst="rect">
            <a:avLst/>
          </a:prstGeom>
          <a:noFill/>
          <a:ln w="9525">
            <a:solidFill>
              <a:srgbClr val="99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5429" y="2532003"/>
            <a:ext cx="283028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Hồ đọc bản Tuyên ngôn đọc lập tại quảng trường Ba Đình, khai sinh ra nước Việt Nam dân chủ cộng hòa.</a:t>
            </a:r>
            <a:endParaRPr lang="en-US" sz="2800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38402" y="496761"/>
            <a:ext cx="4429228" cy="52322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 2 tháng 9 năm 1945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201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Text Box 8"/>
          <p:cNvSpPr txBox="1">
            <a:spLocks noChangeArrowheads="1"/>
          </p:cNvSpPr>
          <p:nvPr/>
        </p:nvSpPr>
        <p:spPr bwMode="auto">
          <a:xfrm>
            <a:off x="228600" y="20574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9852" y="6101681"/>
            <a:ext cx="5074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 thắng </a:t>
            </a:r>
            <a:r>
              <a:rPr lang="vi-VN" sz="28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 </a:t>
            </a:r>
            <a:r>
              <a:rPr lang="vi-VN" sz="28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 Phủ</a:t>
            </a:r>
            <a:endParaRPr lang="en-US" sz="2800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565" t="4603" r="3599" b="18410"/>
          <a:stretch/>
        </p:blipFill>
        <p:spPr>
          <a:xfrm>
            <a:off x="1068209" y="934687"/>
            <a:ext cx="6922974" cy="49449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90800" y="189456"/>
            <a:ext cx="4432363" cy="52322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7 tháng 5 năm 1954</a:t>
            </a:r>
          </a:p>
        </p:txBody>
      </p:sp>
    </p:spTree>
    <p:extLst>
      <p:ext uri="{BB962C8B-B14F-4D97-AF65-F5344CB8AC3E}">
        <p14:creationId xmlns:p14="http://schemas.microsoft.com/office/powerpoint/2010/main" val="359277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7" name="Picture 7" descr="vtc_112685_VNT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922" y="1089781"/>
            <a:ext cx="6331184" cy="47824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Text Box 9"/>
          <p:cNvSpPr txBox="1">
            <a:spLocks noChangeArrowheads="1"/>
          </p:cNvSpPr>
          <p:nvPr/>
        </p:nvSpPr>
        <p:spPr bwMode="auto">
          <a:xfrm>
            <a:off x="152400" y="20574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8199" name="Text Box 10"/>
          <p:cNvSpPr txBox="1">
            <a:spLocks noChangeArrowheads="1"/>
          </p:cNvSpPr>
          <p:nvPr/>
        </p:nvSpPr>
        <p:spPr bwMode="auto">
          <a:xfrm>
            <a:off x="0" y="19812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1293921" y="5987651"/>
            <a:ext cx="69623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8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phóng miền Nam, thống nhất đất nước</a:t>
            </a:r>
            <a:endParaRPr kumimoji="0" lang="en-US" altLang="en-US" sz="2800" b="1" i="1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90440" y="293967"/>
            <a:ext cx="4644148" cy="52322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30 tháng 4 năm 1975</a:t>
            </a:r>
          </a:p>
        </p:txBody>
      </p:sp>
    </p:spTree>
    <p:extLst>
      <p:ext uri="{BB962C8B-B14F-4D97-AF65-F5344CB8AC3E}">
        <p14:creationId xmlns:p14="http://schemas.microsoft.com/office/powerpoint/2010/main" val="153550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Text Box 8"/>
          <p:cNvSpPr txBox="1">
            <a:spLocks noChangeArrowheads="1"/>
          </p:cNvSpPr>
          <p:nvPr/>
        </p:nvSpPr>
        <p:spPr bwMode="auto">
          <a:xfrm>
            <a:off x="228600" y="19812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90791" y="215948"/>
            <a:ext cx="4432363" cy="52322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vi-V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 Bạch Đằng</a:t>
            </a:r>
            <a:endParaRPr lang="vi-V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Ai cắm cọc xuống sông Bạch Đằng năm 1288? - Tư vấn - ZING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923" y="1004359"/>
            <a:ext cx="6156096" cy="423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5928" y="5354488"/>
            <a:ext cx="839278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7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 thắng của Ngô Quyền chống quân Nam Hán và chiến thắng của nhà Trần trong cuộc kháng chiến chống quân xâm lược Mông – Nguyên.</a:t>
            </a:r>
            <a:endParaRPr lang="en-US" sz="2700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9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5" name="Picture 7" descr="Ben+nha+ROng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808" y="812800"/>
            <a:ext cx="6466132" cy="497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7" name="Text Box 9"/>
          <p:cNvSpPr txBox="1">
            <a:spLocks noChangeArrowheads="1"/>
          </p:cNvSpPr>
          <p:nvPr/>
        </p:nvSpPr>
        <p:spPr bwMode="auto">
          <a:xfrm>
            <a:off x="304800" y="26670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0248" name="Text Box 10"/>
          <p:cNvSpPr txBox="1">
            <a:spLocks noChangeArrowheads="1"/>
          </p:cNvSpPr>
          <p:nvPr/>
        </p:nvSpPr>
        <p:spPr bwMode="auto">
          <a:xfrm>
            <a:off x="0" y="27432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55155" y="100449"/>
            <a:ext cx="3127655" cy="52322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Bến Nhà Rồng 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6817" y="5856259"/>
            <a:ext cx="79137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05/6/1911, tại bến cảng Nhà Rồng, Bác Hồ đã ra đi tìm đường cứu nước.</a:t>
            </a:r>
            <a:endParaRPr lang="en-US" sz="2800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06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2859314" y="344715"/>
            <a:ext cx="3178629" cy="52322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vi-VN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đa Tân Trào</a:t>
            </a: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315686" y="1885723"/>
            <a:ext cx="3893457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vi-VN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hiều ngày 16/8/1945,</a:t>
            </a:r>
            <a:r>
              <a:rPr kumimoji="0" lang="en-US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gốc</a:t>
            </a:r>
            <a:r>
              <a:rPr kumimoji="0" lang="en-US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</a:t>
            </a:r>
            <a:r>
              <a:rPr kumimoji="0" lang="en-US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Tân</a:t>
            </a:r>
            <a:r>
              <a:rPr kumimoji="0" lang="en-US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Trào</a:t>
            </a:r>
            <a:r>
              <a:rPr kumimoji="0" lang="en-US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 chí Võ Nguyên Giáp đã thay mặt Uỷ ban Khởi nghĩa Toàn quốc đọc Bản Quân lệnh số 1 và hạ lệnh xuất quân tiến về Hà Nội.</a:t>
            </a:r>
            <a:endParaRPr kumimoji="0" lang="en-US" altLang="en-US" sz="2800" b="1" i="1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045" t="1973" r="14312" b="-1973"/>
          <a:stretch/>
        </p:blipFill>
        <p:spPr>
          <a:xfrm>
            <a:off x="4448628" y="1563460"/>
            <a:ext cx="4438650" cy="386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6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988969" y="2067017"/>
            <a:ext cx="1415580" cy="1100223"/>
            <a:chOff x="184" y="2830"/>
            <a:chExt cx="952" cy="858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" y="2830"/>
              <a:ext cx="671" cy="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84" y="2830"/>
              <a:ext cx="240" cy="3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vi-VN" sz="2400" b="1" dirty="0" smtClean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7</a:t>
              </a:r>
              <a:endParaRPr lang="en-US" sz="2400" dirty="0">
                <a:latin typeface="Arial" charset="0"/>
              </a:endParaRP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6953699" y="898742"/>
            <a:ext cx="1451243" cy="1168276"/>
            <a:chOff x="1910" y="2294"/>
            <a:chExt cx="900" cy="1296"/>
          </a:xfrm>
        </p:grpSpPr>
        <p:pic>
          <p:nvPicPr>
            <p:cNvPr id="8" name="Picture 7" descr="eiffel-tower-day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66" t="4692" r="17970"/>
            <a:stretch/>
          </p:blipFill>
          <p:spPr bwMode="auto">
            <a:xfrm>
              <a:off x="2191" y="2312"/>
              <a:ext cx="619" cy="1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910" y="2294"/>
              <a:ext cx="267" cy="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vi-VN" sz="2400" b="1" dirty="0" smtClean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6</a:t>
              </a:r>
              <a:endParaRPr lang="en-US" sz="2400" dirty="0">
                <a:latin typeface="Arial" charset="0"/>
              </a:endParaRPr>
            </a:p>
          </p:txBody>
        </p:sp>
      </p:grpSp>
      <p:pic>
        <p:nvPicPr>
          <p:cNvPr id="12" name="Picture 11" descr="6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"/>
          <a:stretch/>
        </p:blipFill>
        <p:spPr bwMode="auto">
          <a:xfrm>
            <a:off x="3162580" y="1252109"/>
            <a:ext cx="3027126" cy="534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255820" y="965264"/>
            <a:ext cx="1944823" cy="977380"/>
            <a:chOff x="35" y="158"/>
            <a:chExt cx="907" cy="547"/>
          </a:xfrm>
        </p:grpSpPr>
        <p:pic>
          <p:nvPicPr>
            <p:cNvPr id="14" name="Picture 13" descr="d00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" y="192"/>
              <a:ext cx="662" cy="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35" y="158"/>
              <a:ext cx="240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en-US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1</a:t>
              </a:r>
              <a:endParaRPr lang="en-US" sz="2400" dirty="0">
                <a:latin typeface="Arial" charset="0"/>
              </a:endParaRPr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343775" y="1949813"/>
            <a:ext cx="1802425" cy="1190608"/>
            <a:chOff x="796" y="596"/>
            <a:chExt cx="1175" cy="1084"/>
          </a:xfrm>
        </p:grpSpPr>
        <p:pic>
          <p:nvPicPr>
            <p:cNvPr id="17" name="Picture 16" descr="chutichhochiminh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4" y="645"/>
              <a:ext cx="707" cy="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796" y="596"/>
              <a:ext cx="240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en-US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2</a:t>
              </a:r>
              <a:endParaRPr lang="en-US" sz="2400" dirty="0">
                <a:latin typeface="Arial" charset="0"/>
              </a:endParaRPr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392306" y="5379568"/>
            <a:ext cx="1813159" cy="1307065"/>
            <a:chOff x="2922" y="1058"/>
            <a:chExt cx="925" cy="953"/>
          </a:xfrm>
        </p:grpSpPr>
        <p:pic>
          <p:nvPicPr>
            <p:cNvPr id="20" name="Picture 19" descr="untitled"/>
            <p:cNvPicPr>
              <a:picLocks noChangeAspect="1" noChangeArrowheads="1"/>
            </p:cNvPicPr>
            <p:nvPr/>
          </p:nvPicPr>
          <p:blipFill>
            <a:blip r:embed="rId7" cstate="print">
              <a:lum bright="6000" contrast="-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280"/>
            <a:stretch>
              <a:fillRect/>
            </a:stretch>
          </p:blipFill>
          <p:spPr bwMode="auto">
            <a:xfrm>
              <a:off x="3228" y="1099"/>
              <a:ext cx="619" cy="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2922" y="1058"/>
              <a:ext cx="240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en-US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5</a:t>
              </a:r>
              <a:endParaRPr lang="en-US" sz="2400" dirty="0">
                <a:latin typeface="Arial" charset="0"/>
              </a:endParaRPr>
            </a:p>
          </p:txBody>
        </p:sp>
      </p:grpSp>
      <p:sp>
        <p:nvSpPr>
          <p:cNvPr id="27" name="AutoShape 2" descr="Hội kỳ Liên Hiệp Quốc – Wikipedia tiếng Việ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392439" y="3162322"/>
            <a:ext cx="1862320" cy="962860"/>
            <a:chOff x="32751" y="3028595"/>
            <a:chExt cx="1617310" cy="1003168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8"/>
            <a:srcRect l="8816" t="7854" r="9294" b="12028"/>
            <a:stretch/>
          </p:blipFill>
          <p:spPr>
            <a:xfrm>
              <a:off x="441184" y="3123343"/>
              <a:ext cx="1208877" cy="908420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32751" y="3028595"/>
              <a:ext cx="363922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 smtClean="0"/>
                <a:t>3</a:t>
              </a:r>
              <a:endParaRPr lang="en-US" sz="2400" b="1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92439" y="4194488"/>
            <a:ext cx="1808305" cy="1184456"/>
            <a:chOff x="24684" y="4051352"/>
            <a:chExt cx="1570401" cy="1234038"/>
          </a:xfrm>
        </p:grpSpPr>
        <p:pic>
          <p:nvPicPr>
            <p:cNvPr id="25" name="Picture 24" descr="Hinh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082"/>
            <a:stretch/>
          </p:blipFill>
          <p:spPr bwMode="auto">
            <a:xfrm>
              <a:off x="552341" y="4051352"/>
              <a:ext cx="1042744" cy="1234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24684" y="4081176"/>
              <a:ext cx="3639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/>
                <a:t>4</a:t>
              </a:r>
              <a:endParaRPr lang="en-US" sz="2400" b="1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992710" y="3146803"/>
            <a:ext cx="1428260" cy="1186865"/>
            <a:chOff x="7149555" y="3022430"/>
            <a:chExt cx="1428260" cy="1186865"/>
          </a:xfrm>
        </p:grpSpPr>
        <p:pic>
          <p:nvPicPr>
            <p:cNvPr id="11" name="Picture 10">
              <a:hlinkClick r:id="rId10"/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56" r="12711"/>
            <a:stretch/>
          </p:blipFill>
          <p:spPr bwMode="auto">
            <a:xfrm>
              <a:off x="7571975" y="3041210"/>
              <a:ext cx="1005840" cy="11680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7149555" y="3022430"/>
              <a:ext cx="353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 smtClean="0"/>
                <a:t>8</a:t>
              </a:r>
              <a:endParaRPr lang="en-US" sz="2400" b="1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022635" y="4287364"/>
            <a:ext cx="1398335" cy="1192780"/>
            <a:chOff x="7179480" y="4162991"/>
            <a:chExt cx="1398335" cy="1192780"/>
          </a:xfrm>
        </p:grpSpPr>
        <p:pic>
          <p:nvPicPr>
            <p:cNvPr id="26" name="Picture 25" descr="4[2]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42" t="16588" r="18522" b="6658"/>
            <a:stretch/>
          </p:blipFill>
          <p:spPr bwMode="auto">
            <a:xfrm>
              <a:off x="7563395" y="4209295"/>
              <a:ext cx="1014420" cy="1146476"/>
            </a:xfrm>
            <a:prstGeom prst="rect">
              <a:avLst/>
            </a:prstGeom>
            <a:ln w="3175" cap="sq">
              <a:solidFill>
                <a:srgbClr val="E6E6E6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6" name="TextBox 35"/>
            <p:cNvSpPr txBox="1"/>
            <p:nvPr/>
          </p:nvSpPr>
          <p:spPr>
            <a:xfrm>
              <a:off x="7179480" y="4162991"/>
              <a:ext cx="3615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 smtClean="0"/>
                <a:t>9</a:t>
              </a:r>
              <a:endParaRPr lang="en-US" sz="2400" b="1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852200" y="5480144"/>
            <a:ext cx="1618659" cy="1192039"/>
            <a:chOff x="7009045" y="5355771"/>
            <a:chExt cx="1618659" cy="1192039"/>
          </a:xfrm>
        </p:grpSpPr>
        <p:pic>
          <p:nvPicPr>
            <p:cNvPr id="10" name="Picture 9">
              <a:hlinkClick r:id="rId13"/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25" r="10290" b="10084"/>
            <a:stretch/>
          </p:blipFill>
          <p:spPr bwMode="auto">
            <a:xfrm>
              <a:off x="7582675" y="5383039"/>
              <a:ext cx="1045029" cy="1164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7009045" y="5355771"/>
              <a:ext cx="6132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 smtClean="0"/>
                <a:t>10</a:t>
              </a:r>
              <a:endParaRPr lang="en-US" sz="2400" b="1" dirty="0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842690" y="113911"/>
            <a:ext cx="5786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 smtClean="0">
                <a:solidFill>
                  <a:srgbClr val="F20000"/>
                </a:solidFill>
                <a:latin typeface="VNI-Ariston" pitchFamily="2" charset="0"/>
              </a:rPr>
              <a:t>Vieät Nam queâ höông em</a:t>
            </a:r>
            <a:endParaRPr lang="en-US" sz="3600" dirty="0">
              <a:solidFill>
                <a:srgbClr val="F20000"/>
              </a:solidFill>
              <a:latin typeface="VNI-Ariston" pitchFamily="2" charset="0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2146200" y="797708"/>
            <a:ext cx="819069" cy="861275"/>
          </a:xfrm>
          <a:prstGeom prst="straightConnector1">
            <a:avLst/>
          </a:prstGeom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 w="med" len="med"/>
          </a:ln>
          <a:effectLst>
            <a:glow rad="63500">
              <a:schemeClr val="accent4">
                <a:lumMod val="50000"/>
                <a:lumOff val="50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2011680" y="797709"/>
            <a:ext cx="1436914" cy="2049994"/>
          </a:xfrm>
          <a:prstGeom prst="straightConnector1">
            <a:avLst/>
          </a:prstGeom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 w="med" len="med"/>
          </a:ln>
          <a:effectLst>
            <a:glow rad="63500">
              <a:schemeClr val="accent4">
                <a:lumMod val="50000"/>
                <a:lumOff val="50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2011680" y="797708"/>
            <a:ext cx="1841863" cy="3951321"/>
          </a:xfrm>
          <a:prstGeom prst="straightConnector1">
            <a:avLst/>
          </a:prstGeom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 w="med" len="med"/>
          </a:ln>
          <a:effectLst>
            <a:glow rad="63500">
              <a:schemeClr val="accent4">
                <a:lumMod val="50000"/>
                <a:lumOff val="50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 flipV="1">
            <a:off x="4323806" y="797708"/>
            <a:ext cx="13063" cy="1269309"/>
          </a:xfrm>
          <a:prstGeom prst="straightConnector1">
            <a:avLst/>
          </a:prstGeom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 w="med" len="med"/>
          </a:ln>
          <a:effectLst>
            <a:glow rad="63500">
              <a:schemeClr val="accent4">
                <a:lumMod val="50000"/>
                <a:lumOff val="50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 flipV="1">
            <a:off x="4990011" y="797708"/>
            <a:ext cx="2639525" cy="3868522"/>
          </a:xfrm>
          <a:prstGeom prst="straightConnector1">
            <a:avLst/>
          </a:prstGeom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 w="med" len="med"/>
          </a:ln>
          <a:effectLst>
            <a:glow rad="63500">
              <a:schemeClr val="accent4">
                <a:lumMod val="50000"/>
                <a:lumOff val="50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3515599" y="3460193"/>
            <a:ext cx="514617" cy="464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0" hangingPunct="0"/>
            <a:r>
              <a:rPr lang="en-US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1</a:t>
            </a:r>
            <a:r>
              <a:rPr lang="vi-VN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1</a:t>
            </a:r>
            <a:endParaRPr lang="en-US" sz="2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25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96388" y="431074"/>
            <a:ext cx="2194560" cy="1685108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chemeClr val="tx1"/>
                </a:solidFill>
              </a:rPr>
              <a:t>Đông Nam Á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468188" y="431071"/>
            <a:ext cx="2194560" cy="1685108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chemeClr val="tx1"/>
                </a:solidFill>
              </a:rPr>
              <a:t>Hình chữ S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439989" y="431072"/>
            <a:ext cx="2194560" cy="1685108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chemeClr val="tx1"/>
                </a:solidFill>
              </a:rPr>
              <a:t>330 000 </a:t>
            </a:r>
            <a:r>
              <a:rPr lang="en-US" sz="2400" b="1" dirty="0">
                <a:solidFill>
                  <a:schemeClr val="tx1"/>
                </a:solidFill>
                <a:ea typeface="Tahoma" pitchFamily="34" charset="0"/>
                <a:cs typeface="Times New Roman" panose="02020603050405020304" pitchFamily="18" charset="0"/>
              </a:rPr>
              <a:t>km</a:t>
            </a:r>
            <a:r>
              <a:rPr lang="en-US" sz="2400" b="1" baseline="30000" dirty="0">
                <a:solidFill>
                  <a:schemeClr val="tx1"/>
                </a:solidFill>
                <a:ea typeface="Tahoma" pitchFamily="34" charset="0"/>
                <a:cs typeface="Times New Roman" panose="02020603050405020304" pitchFamily="18" charset="0"/>
              </a:rPr>
              <a:t>2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96387" y="2619100"/>
            <a:ext cx="2194560" cy="1685108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chemeClr val="tx1"/>
                </a:solidFill>
              </a:rPr>
              <a:t>Vùng biển rộng lớn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468188" y="2619099"/>
            <a:ext cx="2194560" cy="1685108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chemeClr val="tx1"/>
                </a:solidFill>
              </a:rPr>
              <a:t>Hoàng Sa,</a:t>
            </a:r>
          </a:p>
          <a:p>
            <a:pPr algn="ctr"/>
            <a:r>
              <a:rPr lang="vi-VN" sz="2400" b="1" dirty="0" smtClean="0">
                <a:solidFill>
                  <a:schemeClr val="tx1"/>
                </a:solidFill>
              </a:rPr>
              <a:t>Trường Sa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485708" y="2619099"/>
            <a:ext cx="2194560" cy="1685108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chemeClr val="tx1"/>
                </a:solidFill>
              </a:rPr>
              <a:t>Trung Quốc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96387" y="4807132"/>
            <a:ext cx="2194560" cy="1685108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chemeClr val="tx1"/>
                </a:solidFill>
              </a:rPr>
              <a:t>Campuchia,</a:t>
            </a:r>
          </a:p>
          <a:p>
            <a:pPr algn="ctr"/>
            <a:r>
              <a:rPr lang="vi-VN" sz="2400" b="1" dirty="0" smtClean="0">
                <a:solidFill>
                  <a:schemeClr val="tx1"/>
                </a:solidFill>
              </a:rPr>
              <a:t>Lào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468188" y="4807131"/>
            <a:ext cx="2194560" cy="1685108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chemeClr val="tx1"/>
                </a:solidFill>
              </a:rPr>
              <a:t>Vịnh Thái Lan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485708" y="4807131"/>
            <a:ext cx="2194560" cy="1685108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300" b="1" dirty="0" smtClean="0">
                <a:solidFill>
                  <a:schemeClr val="tx1"/>
                </a:solidFill>
              </a:rPr>
              <a:t>Vịnh Bắc Bộ,</a:t>
            </a:r>
          </a:p>
          <a:p>
            <a:pPr algn="ctr"/>
            <a:r>
              <a:rPr lang="vi-VN" sz="2400" b="1" dirty="0" smtClean="0">
                <a:solidFill>
                  <a:schemeClr val="tx1"/>
                </a:solidFill>
              </a:rPr>
              <a:t>Biển Đông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32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6351932" y="292100"/>
            <a:ext cx="2568574" cy="3609988"/>
            <a:chOff x="6351932" y="468814"/>
            <a:chExt cx="2568574" cy="3421138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6351932" y="2635746"/>
              <a:ext cx="2568574" cy="12542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  </a:t>
              </a:r>
              <a:r>
                <a:rPr kumimoji="0" lang="en-US" sz="2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Bác</a:t>
              </a: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Hồ</a:t>
              </a: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là</a:t>
              </a: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lãnh</a:t>
              </a: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tụ</a:t>
              </a: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vĩ</a:t>
              </a: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đại</a:t>
              </a: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của</a:t>
              </a: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dân</a:t>
              </a: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tộc</a:t>
              </a: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Việt</a:t>
              </a: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Nam, </a:t>
              </a:r>
              <a:r>
                <a:rPr kumimoji="0" lang="en-US" sz="2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là</a:t>
              </a: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danh</a:t>
              </a: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nhân</a:t>
              </a: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văn</a:t>
              </a: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hoá</a:t>
              </a: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thế</a:t>
              </a: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giới</a:t>
              </a: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.</a:t>
              </a:r>
            </a:p>
          </p:txBody>
        </p:sp>
        <p:pic>
          <p:nvPicPr>
            <p:cNvPr id="17" name="Picture 16" descr="chutichhochiminh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2760" y="468814"/>
              <a:ext cx="1586919" cy="2075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3424642" y="292100"/>
            <a:ext cx="2610395" cy="3378026"/>
            <a:chOff x="3581399" y="292100"/>
            <a:chExt cx="2323011" cy="2992298"/>
          </a:xfrm>
        </p:grpSpPr>
        <p:sp>
          <p:nvSpPr>
            <p:cNvPr id="7" name="Text Box 19"/>
            <p:cNvSpPr txBox="1">
              <a:spLocks noChangeArrowheads="1"/>
            </p:cNvSpPr>
            <p:nvPr/>
          </p:nvSpPr>
          <p:spPr bwMode="auto">
            <a:xfrm>
              <a:off x="3581399" y="2576512"/>
              <a:ext cx="2323011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Đất</a:t>
              </a: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nước</a:t>
              </a: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Việt</a:t>
              </a: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Nam </a:t>
              </a:r>
              <a:r>
                <a:rPr kumimoji="0" lang="en-US" sz="2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có</a:t>
              </a: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dạng</a:t>
              </a: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hình</a:t>
              </a: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chữ</a:t>
              </a: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S.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56397" y="292100"/>
              <a:ext cx="1303149" cy="2057400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316619" y="4134048"/>
            <a:ext cx="4121842" cy="2160054"/>
            <a:chOff x="316619" y="4134048"/>
            <a:chExt cx="4121842" cy="2160054"/>
          </a:xfrm>
        </p:grpSpPr>
        <p:sp>
          <p:nvSpPr>
            <p:cNvPr id="9" name="Text Box 23"/>
            <p:cNvSpPr txBox="1">
              <a:spLocks noChangeArrowheads="1"/>
            </p:cNvSpPr>
            <p:nvPr/>
          </p:nvSpPr>
          <p:spPr bwMode="auto">
            <a:xfrm>
              <a:off x="316619" y="4552355"/>
              <a:ext cx="2283603" cy="1323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Văn</a:t>
              </a: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Miếu</a:t>
              </a: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Quốc</a:t>
              </a: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Tử</a:t>
              </a: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Giám</a:t>
              </a: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là</a:t>
              </a: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trường</a:t>
              </a: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Đại</a:t>
              </a: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học</a:t>
              </a: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đầu</a:t>
              </a: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tiên</a:t>
              </a: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ở </a:t>
              </a:r>
              <a:r>
                <a:rPr kumimoji="0" lang="en-US" sz="2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nước</a:t>
              </a: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ta. 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l="21480" r="19818"/>
            <a:stretch/>
          </p:blipFill>
          <p:spPr>
            <a:xfrm>
              <a:off x="2685861" y="4134048"/>
              <a:ext cx="1752600" cy="2160054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4729840" y="4134048"/>
            <a:ext cx="3953576" cy="2146663"/>
            <a:chOff x="4729840" y="4134048"/>
            <a:chExt cx="3953576" cy="2146663"/>
          </a:xfrm>
        </p:grpSpPr>
        <p:sp>
          <p:nvSpPr>
            <p:cNvPr id="11" name="Text Box 25"/>
            <p:cNvSpPr txBox="1">
              <a:spLocks noChangeArrowheads="1"/>
            </p:cNvSpPr>
            <p:nvPr/>
          </p:nvSpPr>
          <p:spPr bwMode="auto">
            <a:xfrm>
              <a:off x="6534357" y="4699547"/>
              <a:ext cx="2149059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Áo</a:t>
              </a: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dài</a:t>
              </a:r>
              <a:r>
                <a:rPr kumimoji="0" lang="en-US" sz="20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vi-VN" sz="2000" b="1" i="1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- Trang phục truyền thống của Việt Nam</a:t>
              </a:r>
              <a:endPara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/>
            <a:srcRect l="6837" t="6195" r="7282" b="4276"/>
            <a:stretch/>
          </p:blipFill>
          <p:spPr>
            <a:xfrm>
              <a:off x="4729840" y="4134048"/>
              <a:ext cx="1676400" cy="2146663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225575" y="416326"/>
            <a:ext cx="2993944" cy="3273467"/>
            <a:chOff x="225575" y="416326"/>
            <a:chExt cx="2993944" cy="3273467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6"/>
            <a:srcRect b="6627"/>
            <a:stretch/>
          </p:blipFill>
          <p:spPr>
            <a:xfrm>
              <a:off x="225575" y="416326"/>
              <a:ext cx="2993944" cy="209665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57200" y="2674130"/>
              <a:ext cx="253069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000" b="1" i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 kì Việt Nam là lá cờ đỏ, ở giữa có ngôi sao vàng 5 cánh.</a:t>
              </a:r>
              <a:endParaRPr lang="en-US" sz="2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45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074" y="222069"/>
            <a:ext cx="841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 smtClean="0">
                <a:latin typeface="+mj-lt"/>
              </a:rPr>
              <a:t>Bài tập 3: Em hãy kể về một danh lam thắng cảnh hoặc một di tích lịch sử của nước ta mà em biết</a:t>
            </a:r>
            <a:endParaRPr lang="en-US" sz="2400" b="1" i="1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198" y="1163274"/>
            <a:ext cx="5743133" cy="39061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60119" y="5179657"/>
            <a:ext cx="735438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/>
              <a:t>Lăng Chủ tịch Hồ Chí Minh, hay còn gọi là Lăng Hồ Chủ tịch, Lăng </a:t>
            </a:r>
            <a:r>
              <a:rPr lang="vi-VN" dirty="0" smtClean="0"/>
              <a:t>Bác, </a:t>
            </a:r>
            <a:r>
              <a:rPr lang="vi-VN" dirty="0"/>
              <a:t>Lăng Ba </a:t>
            </a:r>
            <a:r>
              <a:rPr lang="vi-VN" dirty="0" smtClean="0"/>
              <a:t>Đình. Đây </a:t>
            </a:r>
            <a:r>
              <a:rPr lang="vi-VN" dirty="0"/>
              <a:t>là nơi đặt thi hài Chủ tịch Hồ Chí Minh. Lăng </a:t>
            </a:r>
            <a:r>
              <a:rPr lang="vi-VN" dirty="0" smtClean="0"/>
              <a:t>Bác </a:t>
            </a:r>
            <a:r>
              <a:rPr lang="vi-VN" dirty="0"/>
              <a:t>được chính thức khởi công ngày 2 tháng 9 năm 1973, tại vị trí của lễ đài cũ giữa Quảng trường Ba Đình, nơi </a:t>
            </a:r>
            <a:r>
              <a:rPr lang="vi-VN" dirty="0" smtClean="0"/>
              <a:t>Bác </a:t>
            </a:r>
            <a:r>
              <a:rPr lang="vi-VN" dirty="0"/>
              <a:t>đã từng chủ trì các cuộc mít tinh lớn.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69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À NỘI - BÁI ĐÍNH - THUNG NHAM - YÊN TỬ - HẠ L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0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35837" y="6356412"/>
            <a:ext cx="6764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/>
              <a:t>Di tích lịch sử và khảo cổ </a:t>
            </a:r>
            <a:r>
              <a:rPr lang="vi-VN" sz="2000" b="1" dirty="0" smtClean="0"/>
              <a:t>Hoàng </a:t>
            </a:r>
            <a:r>
              <a:rPr lang="vi-VN" sz="2000" b="1" dirty="0"/>
              <a:t>Thành Thăng Long</a:t>
            </a:r>
          </a:p>
        </p:txBody>
      </p:sp>
    </p:spTree>
    <p:extLst>
      <p:ext uri="{BB962C8B-B14F-4D97-AF65-F5344CB8AC3E}">
        <p14:creationId xmlns:p14="http://schemas.microsoft.com/office/powerpoint/2010/main" val="283558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34" y="257310"/>
            <a:ext cx="4890937" cy="29822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16526"/>
          <a:stretch/>
        </p:blipFill>
        <p:spPr>
          <a:xfrm>
            <a:off x="331333" y="3478258"/>
            <a:ext cx="4890447" cy="30662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08023" y="800602"/>
            <a:ext cx="35661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tích nhà Trần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Đông Triều thuộc địa bàn 4 xã: An Sinh, Bình Khê, Thủy An và Tràng An đã được Nhà nước đặc cách xếp hạng cấp quốc gia từ năm 1962.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08023" y="3478258"/>
            <a:ext cx="35661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 smtClean="0">
                <a:solidFill>
                  <a:srgbClr val="0518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518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 smtClean="0">
                <a:solidFill>
                  <a:srgbClr val="0518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518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518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518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518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solidFill>
                  <a:srgbClr val="0518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518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518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518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518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0518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518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0518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518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rgbClr val="0518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518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518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518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518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518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518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518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rgbClr val="0518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518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rgbClr val="0518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518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vi-VN" sz="2400" dirty="0" smtClean="0">
                <a:solidFill>
                  <a:srgbClr val="0518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l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quần thể di tích danh thắng Yên Tử.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5463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anh-lam-thang-canh-viet-nam (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36994" y="6273225"/>
            <a:ext cx="2467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 Pa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50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hững góc “sống ảo” đảm bảo cho bộ ảnh du lịch Hội An nhận nghì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0965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ộ Xây dựng cho ý kiến về quy hoạch tổng thể bảo tồn, tôn tạo và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082" y="0"/>
            <a:ext cx="4982068" cy="333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hong Nha - Kỳ quan đệ nhất độ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183" y="3552825"/>
            <a:ext cx="6096000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489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c\Desktop\ban d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18455"/>
            <a:ext cx="4343400" cy="571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95800" y="718455"/>
            <a:ext cx="4469402" cy="594008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Việt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thuộc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khu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vực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Nam Á.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dạng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S.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Diện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thổ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ta:</a:t>
            </a:r>
            <a:r>
              <a:rPr kumimoji="0" lang="vi-VN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330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.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000 km</a:t>
            </a:r>
            <a:r>
              <a:rPr kumimoji="0" lang="en-US" sz="2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rộng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thuộc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quần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Phía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giáp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Phía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giáp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Campuchia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Phía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giáp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vịnh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Lan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Phía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giáp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vịnh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Đông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30628"/>
            <a:ext cx="5072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1.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72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80" y="287381"/>
            <a:ext cx="4083036" cy="2717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243" y="287381"/>
            <a:ext cx="4335108" cy="2717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543" y="3224894"/>
            <a:ext cx="5339034" cy="344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4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64455" y="2499759"/>
            <a:ext cx="7119257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just"/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Nam?</a:t>
            </a:r>
            <a:endParaRPr lang="vi-VN" sz="32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Danh lam thắng cảnh nổi tiếng, các lễ hội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Truyền thống dựng nước và giữ nước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Thành tựu khoa học – kĩ thuật</a:t>
            </a:r>
          </a:p>
          <a:p>
            <a:pPr marL="457200" indent="-457200" algn="just">
              <a:buFont typeface="Wingdings" pitchFamily="2" charset="2"/>
              <a:buChar char="Ø"/>
            </a:pPr>
            <a:endParaRPr lang="vi-VN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Wingdings" pitchFamily="2" charset="2"/>
              <a:buChar char="Ø"/>
            </a:pPr>
            <a:endParaRPr lang="vi-VN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140404" y="1032370"/>
            <a:ext cx="476736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CanUp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eaLnBrk="1" hangingPunct="1"/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THẢO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072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3758" y="133233"/>
            <a:ext cx="55643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Danh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lam </a:t>
            </a: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thắng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cảnh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lễ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hội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8418" y="3344419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Vịnh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Hạ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Long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8" t="-522" r="5826" b="522"/>
          <a:stretch/>
        </p:blipFill>
        <p:spPr>
          <a:xfrm>
            <a:off x="875212" y="902453"/>
            <a:ext cx="3579223" cy="25026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242" y="3897091"/>
            <a:ext cx="3560307" cy="24964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39282" y="6361285"/>
            <a:ext cx="2974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Thánh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địa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Mỹ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Sơn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74" y="3892029"/>
            <a:ext cx="3609661" cy="24978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949" y="907515"/>
            <a:ext cx="3657600" cy="24975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88102" y="3361878"/>
            <a:ext cx="1587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Cố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đô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Huế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50772" y="6356223"/>
            <a:ext cx="1997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Chùa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Cột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92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/>
        </p:nvSpPr>
        <p:spPr bwMode="auto">
          <a:xfrm>
            <a:off x="1919533" y="2886890"/>
            <a:ext cx="5624757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Dù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ai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ngược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về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xuôi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Nhớ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giỗ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tổ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mùng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mười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tháng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ba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114" y="226290"/>
            <a:ext cx="3535353" cy="27520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64" y="226289"/>
            <a:ext cx="4268348" cy="27520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33" y="3947290"/>
            <a:ext cx="4693920" cy="25908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001880" y="5969194"/>
            <a:ext cx="1542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Hội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Gióng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45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74007"/>
            <a:ext cx="6379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3. </a:t>
            </a: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Truyền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thống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dựng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 Box 46"/>
          <p:cNvSpPr txBox="1">
            <a:spLocks noChangeArrowheads="1"/>
          </p:cNvSpPr>
          <p:nvPr/>
        </p:nvSpPr>
        <p:spPr bwMode="auto">
          <a:xfrm>
            <a:off x="5088821" y="2553406"/>
            <a:ext cx="2286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Khởi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nghĩa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endParaRPr kumimoji="0" lang="vi-VN" sz="2400" b="1" i="1" u="none" strike="noStrike" kern="1200" cap="none" spc="0" normalizeH="0" baseline="0" noProof="0" dirty="0" smtClean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Hai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BàTrư­ng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" t="3385" r="4519" b="4981"/>
          <a:stretch/>
        </p:blipFill>
        <p:spPr bwMode="auto">
          <a:xfrm>
            <a:off x="607034" y="848441"/>
            <a:ext cx="4583387" cy="2786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734" y="3681245"/>
            <a:ext cx="4907696" cy="29404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83658" y="5744619"/>
            <a:ext cx="2133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Chiến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thắng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Bạch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Đằng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40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1"/>
          <p:cNvSpPr txBox="1">
            <a:spLocks noChangeArrowheads="1"/>
          </p:cNvSpPr>
          <p:nvPr/>
        </p:nvSpPr>
        <p:spPr bwMode="auto">
          <a:xfrm>
            <a:off x="3352800" y="7458547"/>
            <a:ext cx="7302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76" y="778426"/>
            <a:ext cx="3917121" cy="2674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399" y="71735"/>
            <a:ext cx="7409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4. </a:t>
            </a: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Thành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tựu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Khoa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– </a:t>
            </a: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Kỹ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Thuật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1619" y="3391215"/>
            <a:ext cx="2397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Nhà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máy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Thủy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Điện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 Box 52"/>
          <p:cNvSpPr txBox="1">
            <a:spLocks noChangeArrowheads="1"/>
          </p:cNvSpPr>
          <p:nvPr/>
        </p:nvSpPr>
        <p:spPr bwMode="auto">
          <a:xfrm>
            <a:off x="4457697" y="3788035"/>
            <a:ext cx="4800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2632" y="778426"/>
            <a:ext cx="3841484" cy="266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449795" y="3401450"/>
            <a:ext cx="2720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Nhà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máy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nhiệt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Title 1"/>
          <p:cNvSpPr>
            <a:spLocks noGrp="1"/>
          </p:cNvSpPr>
          <p:nvPr/>
        </p:nvSpPr>
        <p:spPr bwMode="auto">
          <a:xfrm>
            <a:off x="-110652" y="6151706"/>
            <a:ext cx="5299974" cy="70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Hầm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đường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bộ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qua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Đèo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Hải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Vân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4" name="Picture 13" descr="300px-Cua_ham_phia_Ba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76" y="3860957"/>
            <a:ext cx="3917121" cy="2458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Cau my th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633" y="3860957"/>
            <a:ext cx="3841483" cy="242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7562086" y="10172647"/>
            <a:ext cx="150589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Cầu Mỹ Thuận</a:t>
            </a:r>
          </a:p>
        </p:txBody>
      </p:sp>
      <p:sp>
        <p:nvSpPr>
          <p:cNvPr id="19" name="Title 1"/>
          <p:cNvSpPr>
            <a:spLocks noGrp="1"/>
          </p:cNvSpPr>
          <p:nvPr/>
        </p:nvSpPr>
        <p:spPr bwMode="auto">
          <a:xfrm>
            <a:off x="4117981" y="6126266"/>
            <a:ext cx="5299974" cy="70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Cầu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Mỹ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Thuận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41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563</TotalTime>
  <Words>842</Words>
  <Application>Microsoft Office PowerPoint</Application>
  <PresentationFormat>On-screen Show (4:3)</PresentationFormat>
  <Paragraphs>94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Arial</vt:lpstr>
      <vt:lpstr>Calibri</vt:lpstr>
      <vt:lpstr>Calibri Light</vt:lpstr>
      <vt:lpstr>Tahoma</vt:lpstr>
      <vt:lpstr>Times New Roman</vt:lpstr>
      <vt:lpstr>VNI-Ariston</vt:lpstr>
      <vt:lpstr>VNI-Avo</vt:lpstr>
      <vt:lpstr>Wingdings</vt:lpstr>
      <vt:lpstr>Office Theme</vt:lpstr>
      <vt:lpstr>1_Office Theme</vt:lpstr>
      <vt:lpstr>3_Office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37</cp:revision>
  <dcterms:created xsi:type="dcterms:W3CDTF">2020-03-31T08:52:22Z</dcterms:created>
  <dcterms:modified xsi:type="dcterms:W3CDTF">2020-04-26T16:08:20Z</dcterms:modified>
</cp:coreProperties>
</file>