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5" r:id="rId4"/>
    <p:sldId id="273" r:id="rId5"/>
    <p:sldId id="285" r:id="rId6"/>
    <p:sldId id="283" r:id="rId7"/>
    <p:sldId id="275" r:id="rId8"/>
    <p:sldId id="276" r:id="rId9"/>
    <p:sldId id="286" r:id="rId10"/>
    <p:sldId id="280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6BA"/>
    <a:srgbClr val="CC00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95" autoAdjust="0"/>
    <p:restoredTop sz="92181" autoAdjust="0"/>
  </p:normalViewPr>
  <p:slideViewPr>
    <p:cSldViewPr snapToGrid="0">
      <p:cViewPr>
        <p:scale>
          <a:sx n="70" d="100"/>
          <a:sy n="70" d="100"/>
        </p:scale>
        <p:origin x="-120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7/9/2020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inh anh bầm ơ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WordArt 122"/>
          <p:cNvSpPr>
            <a:spLocks noChangeArrowheads="1" noChangeShapeType="1" noTextEdit="1"/>
          </p:cNvSpPr>
          <p:nvPr/>
        </p:nvSpPr>
        <p:spPr bwMode="auto">
          <a:xfrm>
            <a:off x="1990725" y="2363527"/>
            <a:ext cx="4419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BÀI: </a:t>
            </a:r>
            <a:r>
              <a:rPr lang="vi-VN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BẦM ƠI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" name="WordArt 19"/>
          <p:cNvSpPr>
            <a:spLocks noChangeArrowheads="1" noChangeShapeType="1" noTextEdit="1"/>
          </p:cNvSpPr>
          <p:nvPr/>
        </p:nvSpPr>
        <p:spPr bwMode="auto">
          <a:xfrm>
            <a:off x="1854200" y="615950"/>
            <a:ext cx="531971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4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NGỌC LÂM</a:t>
            </a:r>
            <a:endParaRPr lang="en-US" sz="2400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1990725" y="1511300"/>
            <a:ext cx="5253038" cy="515938"/>
            <a:chOff x="1488" y="576"/>
            <a:chExt cx="2880" cy="624"/>
          </a:xfrm>
        </p:grpSpPr>
        <p:sp>
          <p:nvSpPr>
            <p:cNvPr id="13" name="WordArt 3"/>
            <p:cNvSpPr>
              <a:spLocks noChangeArrowheads="1" noChangeShapeType="1" noTextEdit="1"/>
            </p:cNvSpPr>
            <p:nvPr/>
          </p:nvSpPr>
          <p:spPr bwMode="auto">
            <a:xfrm>
              <a:off x="1488" y="576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>
                <a:defRPr/>
              </a:pPr>
              <a:r>
                <a:rPr lang="en-US" sz="3600" kern="10" dirty="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latin typeface="Times New Roman"/>
                  <a:cs typeface="Times New Roman"/>
                </a:rPr>
                <a:t>C</a:t>
              </a:r>
              <a:r>
                <a:rPr lang="vi-VN" sz="3600" kern="10" dirty="0" smtClean="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latin typeface="Times New Roman"/>
                  <a:cs typeface="Times New Roman"/>
                </a:rPr>
                <a:t>HÍNH TẢ </a:t>
              </a:r>
              <a:r>
                <a:rPr lang="en-US" sz="3600" kern="10" dirty="0" smtClean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-  </a:t>
              </a:r>
              <a:r>
                <a:rPr lang="en-US" sz="3600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92D050"/>
                  </a:soli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/>
                  <a:cs typeface="Times New Roman"/>
                </a:rPr>
                <a:t>LỚP 5</a:t>
              </a:r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856088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7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8" name="Rectangle 49"/>
          <p:cNvSpPr>
            <a:spLocks noChangeArrowheads="1"/>
          </p:cNvSpPr>
          <p:nvPr/>
        </p:nvSpPr>
        <p:spPr bwMode="auto">
          <a:xfrm>
            <a:off x="423082" y="1976646"/>
            <a:ext cx="91440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chemeClr val="tx1"/>
                </a:solidFill>
              </a:rPr>
              <a:t>	a) </a:t>
            </a:r>
            <a:r>
              <a:rPr lang="en-US" altLang="en-US" sz="4000" dirty="0" err="1">
                <a:solidFill>
                  <a:schemeClr val="tx1"/>
                </a:solidFill>
              </a:rPr>
              <a:t>Nhà</a:t>
            </a:r>
            <a:r>
              <a:rPr lang="en-US" altLang="en-US" sz="4000" dirty="0">
                <a:solidFill>
                  <a:schemeClr val="tx1"/>
                </a:solidFill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</a:rPr>
              <a:t>hát</a:t>
            </a:r>
            <a:r>
              <a:rPr lang="en-US" altLang="en-US" sz="4000" dirty="0">
                <a:solidFill>
                  <a:schemeClr val="tx1"/>
                </a:solidFill>
              </a:rPr>
              <a:t>   </a:t>
            </a:r>
            <a:r>
              <a:rPr lang="en-US" altLang="en-US" sz="4000" dirty="0" err="1">
                <a:solidFill>
                  <a:schemeClr val="tx1"/>
                </a:solidFill>
              </a:rPr>
              <a:t>uổi</a:t>
            </a:r>
            <a:r>
              <a:rPr lang="en-US" altLang="en-US" sz="4000" dirty="0">
                <a:solidFill>
                  <a:schemeClr val="tx1"/>
                </a:solidFill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</a:rPr>
              <a:t>trẻ</a:t>
            </a:r>
            <a:endParaRPr lang="en-US" altLang="en-US" sz="4000" dirty="0">
              <a:solidFill>
                <a:schemeClr val="tx1"/>
              </a:solidFill>
            </a:endParaRPr>
          </a:p>
        </p:txBody>
      </p:sp>
      <p:sp>
        <p:nvSpPr>
          <p:cNvPr id="49" name="Rectangle 50"/>
          <p:cNvSpPr>
            <a:spLocks noChangeArrowheads="1"/>
          </p:cNvSpPr>
          <p:nvPr/>
        </p:nvSpPr>
        <p:spPr bwMode="auto">
          <a:xfrm>
            <a:off x="1310187" y="2514597"/>
            <a:ext cx="6059604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 smtClean="0">
                <a:solidFill>
                  <a:schemeClr val="tx1"/>
                </a:solidFill>
              </a:rPr>
              <a:t>b</a:t>
            </a:r>
            <a:r>
              <a:rPr lang="en-US" altLang="en-US" sz="4000" dirty="0">
                <a:solidFill>
                  <a:schemeClr val="tx1"/>
                </a:solidFill>
              </a:rPr>
              <a:t>) </a:t>
            </a:r>
            <a:r>
              <a:rPr lang="en-US" altLang="en-US" sz="4000" dirty="0" err="1">
                <a:solidFill>
                  <a:schemeClr val="tx1"/>
                </a:solidFill>
              </a:rPr>
              <a:t>Nhà</a:t>
            </a:r>
            <a:r>
              <a:rPr lang="en-US" altLang="en-US" sz="4000" dirty="0">
                <a:solidFill>
                  <a:schemeClr val="tx1"/>
                </a:solidFill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</a:rPr>
              <a:t>xuất</a:t>
            </a:r>
            <a:r>
              <a:rPr lang="en-US" altLang="en-US" sz="4000" dirty="0">
                <a:solidFill>
                  <a:schemeClr val="tx1"/>
                </a:solidFill>
              </a:rPr>
              <a:t> </a:t>
            </a:r>
            <a:r>
              <a:rPr lang="en-US" altLang="en-US" sz="4000" dirty="0" err="1" smtClean="0">
                <a:solidFill>
                  <a:schemeClr val="tx1"/>
                </a:solidFill>
              </a:rPr>
              <a:t>bản</a:t>
            </a:r>
            <a:r>
              <a:rPr lang="en-US" altLang="en-US" sz="4000" dirty="0" smtClean="0">
                <a:solidFill>
                  <a:schemeClr val="tx1"/>
                </a:solidFill>
              </a:rPr>
              <a:t>   </a:t>
            </a:r>
            <a:r>
              <a:rPr lang="en-US" altLang="en-US" sz="4000" dirty="0" err="1">
                <a:solidFill>
                  <a:schemeClr val="tx1"/>
                </a:solidFill>
              </a:rPr>
              <a:t>iáo</a:t>
            </a:r>
            <a:r>
              <a:rPr lang="en-US" altLang="en-US" sz="4000" dirty="0">
                <a:solidFill>
                  <a:schemeClr val="tx1"/>
                </a:solidFill>
              </a:rPr>
              <a:t> </a:t>
            </a:r>
            <a:r>
              <a:rPr lang="en-US" altLang="en-US" sz="4000" dirty="0" err="1">
                <a:solidFill>
                  <a:schemeClr val="tx1"/>
                </a:solidFill>
              </a:rPr>
              <a:t>dục</a:t>
            </a:r>
            <a:endParaRPr lang="en-US" altLang="en-US" sz="4000" dirty="0">
              <a:solidFill>
                <a:schemeClr val="tx1"/>
              </a:solidFill>
            </a:endParaRPr>
          </a:p>
        </p:txBody>
      </p:sp>
      <p:sp>
        <p:nvSpPr>
          <p:cNvPr id="50" name="Text Box 63"/>
          <p:cNvSpPr txBox="1">
            <a:spLocks noChangeArrowheads="1"/>
          </p:cNvSpPr>
          <p:nvPr/>
        </p:nvSpPr>
        <p:spPr bwMode="auto">
          <a:xfrm>
            <a:off x="1032681" y="1382970"/>
            <a:ext cx="105542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200" b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51" name="Text Box 64"/>
          <p:cNvSpPr txBox="1">
            <a:spLocks noChangeArrowheads="1"/>
          </p:cNvSpPr>
          <p:nvPr/>
        </p:nvSpPr>
        <p:spPr bwMode="auto">
          <a:xfrm>
            <a:off x="1323834" y="3003642"/>
            <a:ext cx="7772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ầm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alt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3"/>
          <p:cNvSpPr>
            <a:spLocks noChangeArrowheads="1"/>
          </p:cNvSpPr>
          <p:nvPr/>
        </p:nvSpPr>
        <p:spPr bwMode="auto">
          <a:xfrm>
            <a:off x="3672385" y="1976654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58" name="Rectangle 54"/>
          <p:cNvSpPr>
            <a:spLocks noChangeArrowheads="1"/>
          </p:cNvSpPr>
          <p:nvPr/>
        </p:nvSpPr>
        <p:spPr bwMode="auto">
          <a:xfrm>
            <a:off x="4610672" y="2514594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59" name="Rectangle 57"/>
          <p:cNvSpPr>
            <a:spLocks noChangeArrowheads="1"/>
          </p:cNvSpPr>
          <p:nvPr/>
        </p:nvSpPr>
        <p:spPr bwMode="auto">
          <a:xfrm>
            <a:off x="3473350" y="3116046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0" name="Rectangle 61"/>
          <p:cNvSpPr>
            <a:spLocks noChangeArrowheads="1"/>
          </p:cNvSpPr>
          <p:nvPr/>
        </p:nvSpPr>
        <p:spPr bwMode="auto">
          <a:xfrm>
            <a:off x="6229065" y="3115098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61" name="Rectangle 59"/>
          <p:cNvSpPr>
            <a:spLocks noChangeArrowheads="1"/>
          </p:cNvSpPr>
          <p:nvPr/>
        </p:nvSpPr>
        <p:spPr bwMode="auto">
          <a:xfrm>
            <a:off x="5437496" y="3116046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 smtClean="0">
                <a:solidFill>
                  <a:schemeClr val="tx1"/>
                </a:solidFill>
              </a:rPr>
              <a:t>s </a:t>
            </a:r>
            <a:endParaRPr lang="en-US" altLang="en-US" sz="4000" dirty="0">
              <a:solidFill>
                <a:schemeClr val="tx1"/>
              </a:solidFill>
            </a:endParaRPr>
          </a:p>
        </p:txBody>
      </p:sp>
      <p:sp>
        <p:nvSpPr>
          <p:cNvPr id="62" name="Rectangle 52"/>
          <p:cNvSpPr>
            <a:spLocks noChangeArrowheads="1"/>
          </p:cNvSpPr>
          <p:nvPr/>
        </p:nvSpPr>
        <p:spPr bwMode="auto">
          <a:xfrm>
            <a:off x="3533637" y="1976650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63" name="Rectangle 56"/>
          <p:cNvSpPr>
            <a:spLocks noChangeArrowheads="1"/>
          </p:cNvSpPr>
          <p:nvPr/>
        </p:nvSpPr>
        <p:spPr bwMode="auto">
          <a:xfrm>
            <a:off x="3424456" y="3115096"/>
            <a:ext cx="6477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64" name="Rectangle 58"/>
          <p:cNvSpPr>
            <a:spLocks noChangeArrowheads="1"/>
          </p:cNvSpPr>
          <p:nvPr/>
        </p:nvSpPr>
        <p:spPr bwMode="auto">
          <a:xfrm>
            <a:off x="5361296" y="3128746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65" name="Rectangle 60"/>
          <p:cNvSpPr>
            <a:spLocks noChangeArrowheads="1"/>
          </p:cNvSpPr>
          <p:nvPr/>
        </p:nvSpPr>
        <p:spPr bwMode="auto">
          <a:xfrm>
            <a:off x="6164616" y="3115103"/>
            <a:ext cx="7366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66" name="Rectangle 55"/>
          <p:cNvSpPr>
            <a:spLocks noChangeArrowheads="1"/>
          </p:cNvSpPr>
          <p:nvPr/>
        </p:nvSpPr>
        <p:spPr bwMode="auto">
          <a:xfrm>
            <a:off x="4694829" y="2514594"/>
            <a:ext cx="4572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4000" dirty="0">
                <a:solidFill>
                  <a:schemeClr val="tx1"/>
                </a:solidFill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157018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7" grpId="0"/>
      <p:bldP spid="57" grpId="1"/>
      <p:bldP spid="58" grpId="0"/>
      <p:bldP spid="59" grpId="0"/>
      <p:bldP spid="59" grpId="1"/>
      <p:bldP spid="60" grpId="0"/>
      <p:bldP spid="60" grpId="1"/>
      <p:bldP spid="61" grpId="0"/>
      <p:bldP spid="61" grpId="1"/>
      <p:bldP spid="62" grpId="0"/>
      <p:bldP spid="63" grpId="0"/>
      <p:bldP spid="64" grpId="0"/>
      <p:bldP spid="65" grpId="0"/>
      <p:bldP spid="66" grpId="0"/>
      <p:bldP spid="6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1743496" y="2554010"/>
            <a:ext cx="8620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4877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142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17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4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2018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122" name="Picture 2" descr="Kết quả hình ảnh cho hinh anh bầm ơ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7595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120365" y="3680842"/>
            <a:ext cx="68572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Mạ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non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mấy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đon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Ruột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gan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lần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phùn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ướt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áo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tứ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thân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bao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nhiêu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hạt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nhiêu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6204" y="5193857"/>
            <a:ext cx="71739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sớm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sớm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con,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chớ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 lo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nghe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!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đi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trăm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núi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ngàn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khe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muôn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nỗi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tê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lòng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08392" y="1369355"/>
            <a:ext cx="5964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Ai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thăm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quê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ta</a:t>
            </a:r>
          </a:p>
          <a:p>
            <a:pPr algn="ctr"/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nay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đứa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xa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nhớ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3436090" y="2178189"/>
            <a:ext cx="56698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ơi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rét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 algn="ctr"/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Heo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heo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gió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núi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lâm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thâm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phùn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run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Chân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lội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dưới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bùn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tay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mạ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non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8934527" y="6597040"/>
            <a:ext cx="100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dirty="0" smtClean="0"/>
              <a:t>TỐ HỮU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1468275" y="1428460"/>
            <a:ext cx="7252645" cy="63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3200" dirty="0" err="1">
                <a:solidFill>
                  <a:schemeClr val="tx1"/>
                </a:solidFill>
              </a:rPr>
              <a:t>Điều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gì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gợi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cho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anh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chiến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sĩ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nhớ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tới</a:t>
            </a:r>
            <a:r>
              <a:rPr lang="en-US" altLang="en-US" sz="3200" dirty="0">
                <a:solidFill>
                  <a:schemeClr val="tx1"/>
                </a:solidFill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</a:rPr>
              <a:t>mẹ</a:t>
            </a:r>
            <a:r>
              <a:rPr lang="en-US" altLang="en-US" sz="3200" dirty="0">
                <a:solidFill>
                  <a:schemeClr val="tx1"/>
                </a:solidFill>
              </a:rPr>
              <a:t> ?</a:t>
            </a: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1404584" y="2048294"/>
            <a:ext cx="7848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bấc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sz="3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51699" y="3053263"/>
            <a:ext cx="88777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Anh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chieán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só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nhôù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ñeán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hình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aûnh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naøo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ngöôøi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meï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?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29134" y="3583505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Baàm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ra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ruoäng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caáy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baàm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run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Chaân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loäi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döôùi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buøn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caáy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maï</a:t>
            </a:r>
            <a:r>
              <a:rPr lang="en-US" sz="3200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</a:rPr>
              <a:t> non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81481" y="4568165"/>
            <a:ext cx="6300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Baøi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thô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ñöôïc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theo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theå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thô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naøo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?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63177" y="5086782"/>
            <a:ext cx="66543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Baøi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thô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ñöôïc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theå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thô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luïc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baùt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1306B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895146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744037" y="2200743"/>
            <a:ext cx="252028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möa</a:t>
            </a:r>
            <a:r>
              <a:rPr lang="en-US" sz="3200" b="1" i="1" dirty="0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phuøn</a:t>
            </a:r>
            <a:endParaRPr lang="en-US" sz="3200" b="1" i="1" dirty="0" smtClean="0">
              <a:solidFill>
                <a:srgbClr val="1306BA"/>
              </a:solidFill>
              <a:latin typeface="VNI-Times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baàm</a:t>
            </a:r>
            <a:r>
              <a:rPr lang="en-US" sz="3200" b="1" i="1" dirty="0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run</a:t>
            </a:r>
          </a:p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loäi</a:t>
            </a:r>
            <a:r>
              <a:rPr lang="en-US" sz="3200" b="1" i="1" dirty="0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döôùi</a:t>
            </a:r>
            <a:r>
              <a:rPr lang="en-US" sz="3200" b="1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buøn</a:t>
            </a:r>
            <a:endParaRPr lang="en-US" sz="3200" b="1" i="1" dirty="0" smtClean="0">
              <a:solidFill>
                <a:srgbClr val="1306BA"/>
              </a:solidFill>
              <a:latin typeface="VNI-Times" pitchFamily="2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b="1" i="1" dirty="0" err="1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ngaøn</a:t>
            </a:r>
            <a:r>
              <a:rPr lang="en-US" sz="3200" b="1" i="1" dirty="0" smtClean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khe</a:t>
            </a:r>
            <a:endParaRPr lang="en-US" sz="3200" b="1" i="1" dirty="0">
              <a:solidFill>
                <a:srgbClr val="1306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74240" y="1497421"/>
            <a:ext cx="73276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Tìm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nhöõng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ngöõ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deã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sai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9598569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Rectangle 1"/>
          <p:cNvSpPr/>
          <p:nvPr/>
        </p:nvSpPr>
        <p:spPr>
          <a:xfrm>
            <a:off x="490121" y="3975280"/>
            <a:ext cx="1097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Phaân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bieät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</a:rPr>
              <a:t>chính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taû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8670" y="1430265"/>
            <a:ext cx="48020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töø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khoù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baûng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con: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176586" y="1440269"/>
            <a:ext cx="19202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200" dirty="0" smtClean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1306BA"/>
                </a:solidFill>
                <a:latin typeface="Times New Roman" pitchFamily="18" charset="0"/>
                <a:cs typeface="Times New Roman" pitchFamily="18" charset="0"/>
              </a:rPr>
              <a:t>phùn</a:t>
            </a:r>
            <a:endParaRPr lang="en-US" sz="3200" dirty="0">
              <a:solidFill>
                <a:srgbClr val="1306B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72501" y="1951557"/>
            <a:ext cx="16923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Bầm</a:t>
            </a:r>
            <a:r>
              <a:rPr lang="en-US" sz="3200" dirty="0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run</a:t>
            </a:r>
            <a:r>
              <a:rPr lang="en-US" sz="3200" dirty="0" smtClean="0">
                <a:solidFill>
                  <a:srgbClr val="1306BA"/>
                </a:solidFill>
                <a:latin typeface="VNI-Times" pitchFamily="2" charset="0"/>
              </a:rPr>
              <a:t> </a:t>
            </a:r>
            <a:endParaRPr lang="en-US" sz="3200" b="1" dirty="0">
              <a:solidFill>
                <a:srgbClr val="1306B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170358" y="2465293"/>
            <a:ext cx="39463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Lội</a:t>
            </a:r>
            <a:r>
              <a:rPr lang="en-US" sz="3200" dirty="0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200" dirty="0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endParaRPr lang="en-US" sz="3200" b="1" dirty="0">
              <a:solidFill>
                <a:srgbClr val="1306BA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72630" y="2958891"/>
            <a:ext cx="23199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</a:t>
            </a:r>
            <a:r>
              <a:rPr lang="en-US" sz="3200" dirty="0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endParaRPr lang="en-US" sz="3200" b="1" dirty="0">
              <a:solidFill>
                <a:srgbClr val="1306BA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267203" y="5494194"/>
            <a:ext cx="2119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ngaøn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endParaRPr lang="en-US" sz="3200" dirty="0"/>
          </a:p>
        </p:txBody>
      </p:sp>
      <p:sp>
        <p:nvSpPr>
          <p:cNvPr id="18" name="Rectangle 17"/>
          <p:cNvSpPr/>
          <p:nvPr/>
        </p:nvSpPr>
        <p:spPr>
          <a:xfrm>
            <a:off x="4239119" y="3994958"/>
            <a:ext cx="1991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laâm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thaâm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25" name="Rectangle 24"/>
          <p:cNvSpPr/>
          <p:nvPr/>
        </p:nvSpPr>
        <p:spPr>
          <a:xfrm>
            <a:off x="6036659" y="3994962"/>
            <a:ext cx="21050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thaêm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hoûi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26" name="Rectangle 25"/>
          <p:cNvSpPr/>
          <p:nvPr/>
        </p:nvSpPr>
        <p:spPr>
          <a:xfrm>
            <a:off x="4243839" y="4499924"/>
            <a:ext cx="17812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baàm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27" name="Rectangle 26"/>
          <p:cNvSpPr/>
          <p:nvPr/>
        </p:nvSpPr>
        <p:spPr>
          <a:xfrm>
            <a:off x="5830255" y="4513573"/>
            <a:ext cx="21355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b="1" dirty="0" smtClean="0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rung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rinh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28" name="Rectangle 27"/>
          <p:cNvSpPr/>
          <p:nvPr/>
        </p:nvSpPr>
        <p:spPr>
          <a:xfrm>
            <a:off x="4257378" y="4991246"/>
            <a:ext cx="15343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loäi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buøn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29" name="Rectangle 28"/>
          <p:cNvSpPr/>
          <p:nvPr/>
        </p:nvSpPr>
        <p:spPr>
          <a:xfrm>
            <a:off x="5663432" y="4991243"/>
            <a:ext cx="2265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luøng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buøng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30" name="Rectangle 29"/>
          <p:cNvSpPr/>
          <p:nvPr/>
        </p:nvSpPr>
        <p:spPr>
          <a:xfrm>
            <a:off x="5980535" y="5496211"/>
            <a:ext cx="22557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200" dirty="0" err="1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ngôõ</a:t>
            </a:r>
            <a:r>
              <a:rPr lang="en-US" sz="3200" dirty="0"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Time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ngaøng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91177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3" grpId="2"/>
      <p:bldP spid="16" grpId="0"/>
      <p:bldP spid="16" grpId="1"/>
      <p:bldP spid="16" grpId="2"/>
      <p:bldP spid="17" grpId="0"/>
      <p:bldP spid="17" grpId="1"/>
      <p:bldP spid="17" grpId="2"/>
      <p:bldP spid="14" grpId="0"/>
      <p:bldP spid="14" grpId="1"/>
      <p:bldP spid="14" grpId="2"/>
      <p:bldP spid="15" grpId="0"/>
      <p:bldP spid="18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Rectangle 2"/>
          <p:cNvSpPr/>
          <p:nvPr/>
        </p:nvSpPr>
        <p:spPr>
          <a:xfrm>
            <a:off x="413568" y="1060751"/>
            <a:ext cx="29399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Nhớ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-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: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8466" y="1079775"/>
            <a:ext cx="3552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486400" algn="l"/>
              </a:tabLst>
            </a:pP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-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Kieåm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tra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VNI-Times" pitchFamily="2" charset="0"/>
                <a:ea typeface="Times New Roman" panose="02020603050405020304" pitchFamily="18" charset="0"/>
              </a:rPr>
              <a:t>loãi</a:t>
            </a:r>
            <a:r>
              <a:rPr lang="en-US" sz="3200" dirty="0" smtClean="0">
                <a:latin typeface="VNI-Times" pitchFamily="2" charset="0"/>
                <a:ea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120365" y="3680842"/>
            <a:ext cx="68572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Mạ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non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mấy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đon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Ruột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gan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lần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</a:p>
          <a:p>
            <a:pPr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phùn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ướt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áo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tứ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thân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1" hangingPunct="1">
              <a:spcBef>
                <a:spcPts val="0"/>
              </a:spcBef>
              <a:buClrTx/>
              <a:buSzTx/>
              <a:buFontTx/>
              <a:buNone/>
            </a:pPr>
            <a:r>
              <a:rPr lang="vi-VN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bao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nhiêu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hạt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nhiêu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16204" y="5193857"/>
            <a:ext cx="71739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</a:t>
            </a:r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sớm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sớm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Thương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con,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chớ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 lo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nghe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!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  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Con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đi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trăm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núi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ngàn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khe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Chưa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bằng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muôn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nỗi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tái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tê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lòng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08392" y="1369355"/>
            <a:ext cx="5964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Ai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thăm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mẹ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quê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ta</a:t>
            </a:r>
          </a:p>
          <a:p>
            <a:pPr algn="ctr"/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Chiều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nay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đứa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con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xa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nhớ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3436090" y="2178189"/>
            <a:ext cx="56698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ơi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có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rét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?</a:t>
            </a:r>
          </a:p>
          <a:p>
            <a:pPr algn="ctr"/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Heo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heo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gió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núi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lâm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thâm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mưa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phùn</a:t>
            </a:r>
            <a:endParaRPr lang="en-US" altLang="en-US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ra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ruộng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bầm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run</a:t>
            </a:r>
          </a:p>
          <a:p>
            <a:r>
              <a:rPr lang="vi-VN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Chân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lội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dưới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bùn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tay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cấy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mạ</a:t>
            </a:r>
            <a:r>
              <a:rPr lang="en-US" altLang="en-US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non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8934527" y="6597040"/>
            <a:ext cx="1001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600" dirty="0" smtClean="0"/>
              <a:t>TỐ HỮU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40177043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0" grpId="0"/>
      <p:bldP spid="11" grpId="0"/>
      <p:bldP spid="12" grpId="0"/>
      <p:bldP spid="14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859812" y="1361362"/>
            <a:ext cx="10508776" cy="78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800" dirty="0" smtClean="0"/>
              <a:t>2</a:t>
            </a:r>
            <a:r>
              <a:rPr lang="en-US" altLang="en-US" sz="2800" dirty="0"/>
              <a:t>. </a:t>
            </a:r>
            <a:r>
              <a:rPr lang="en-US" altLang="en-US" sz="2800" dirty="0" err="1"/>
              <a:t>Phân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tích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tên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mỗi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cơ</a:t>
            </a:r>
            <a:r>
              <a:rPr lang="en-US" altLang="en-US" sz="2800" dirty="0"/>
              <a:t> </a:t>
            </a:r>
            <a:r>
              <a:rPr lang="en-US" altLang="en-US" sz="2800" dirty="0" err="1"/>
              <a:t>quan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đơn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vị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dưới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đây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thành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</a:t>
            </a:r>
            <a:r>
              <a:rPr lang="en-US" altLang="en-US" sz="2800" dirty="0" err="1" smtClean="0"/>
              <a:t>bộ</a:t>
            </a:r>
            <a:r>
              <a:rPr lang="en-US" altLang="en-US" sz="2800" dirty="0" smtClean="0"/>
              <a:t> </a:t>
            </a:r>
            <a:r>
              <a:rPr lang="en-US" altLang="en-US" sz="2800" dirty="0" err="1"/>
              <a:t>phận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cấu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tạo</a:t>
            </a:r>
            <a:r>
              <a:rPr lang="en-US" altLang="en-US" sz="2800" dirty="0"/>
              <a:t> </a:t>
            </a:r>
            <a:r>
              <a:rPr lang="en-US" altLang="en-US" sz="2800" dirty="0" err="1"/>
              <a:t>ứng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với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các</a:t>
            </a:r>
            <a:r>
              <a:rPr lang="en-US" altLang="en-US" sz="2800" dirty="0"/>
              <a:t> ô </a:t>
            </a:r>
            <a:r>
              <a:rPr lang="en-US" altLang="en-US" sz="2800" dirty="0" err="1"/>
              <a:t>trong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bảng</a:t>
            </a:r>
            <a:r>
              <a:rPr lang="en-US" altLang="en-US" sz="2800" dirty="0"/>
              <a:t> ?</a:t>
            </a:r>
          </a:p>
        </p:txBody>
      </p:sp>
      <p:graphicFrame>
        <p:nvGraphicFramePr>
          <p:cNvPr id="22" name="Group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194495"/>
              </p:ext>
            </p:extLst>
          </p:nvPr>
        </p:nvGraphicFramePr>
        <p:xfrm>
          <a:off x="859810" y="2158709"/>
          <a:ext cx="10563366" cy="3535680"/>
        </p:xfrm>
        <a:graphic>
          <a:graphicData uri="http://schemas.openxmlformats.org/drawingml/2006/table">
            <a:tbl>
              <a:tblPr/>
              <a:tblGrid>
                <a:gridCol w="3480178">
                  <a:extLst>
                    <a:ext uri="{9D8B030D-6E8A-4147-A177-3AD203B41FA5}">
                      <a16:colId xmlns:a16="http://schemas.microsoft.com/office/drawing/2014/main" xmlns="" val="2369104600"/>
                    </a:ext>
                  </a:extLst>
                </a:gridCol>
                <a:gridCol w="2096192">
                  <a:extLst>
                    <a:ext uri="{9D8B030D-6E8A-4147-A177-3AD203B41FA5}">
                      <a16:colId xmlns:a16="http://schemas.microsoft.com/office/drawing/2014/main" xmlns="" val="1811084285"/>
                    </a:ext>
                  </a:extLst>
                </a:gridCol>
                <a:gridCol w="2538835">
                  <a:extLst>
                    <a:ext uri="{9D8B030D-6E8A-4147-A177-3AD203B41FA5}">
                      <a16:colId xmlns:a16="http://schemas.microsoft.com/office/drawing/2014/main" xmlns="" val="4273918731"/>
                    </a:ext>
                  </a:extLst>
                </a:gridCol>
                <a:gridCol w="2448161">
                  <a:extLst>
                    <a:ext uri="{9D8B030D-6E8A-4147-A177-3AD203B41FA5}">
                      <a16:colId xmlns:a16="http://schemas.microsoft.com/office/drawing/2014/main" xmlns="" val="2199268385"/>
                    </a:ext>
                  </a:extLst>
                </a:gridCol>
              </a:tblGrid>
              <a:tr h="8796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phận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 phận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hai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 phận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 ba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0313732"/>
                  </a:ext>
                </a:extLst>
              </a:tr>
              <a:tr h="8796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Tiểu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Bế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Đàn</a:t>
                      </a: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2805268"/>
                  </a:ext>
                </a:extLst>
              </a:tr>
              <a:tr h="8796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Trường Trung học cơ sở Đoàn Kết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42558532"/>
                  </a:ext>
                </a:extLst>
              </a:tr>
              <a:tr h="8796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kumimoji="0" lang="en-US" alt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42683627"/>
                  </a:ext>
                </a:extLst>
              </a:tr>
            </a:tbl>
          </a:graphicData>
        </a:graphic>
      </p:graphicFrame>
      <p:sp>
        <p:nvSpPr>
          <p:cNvPr id="13" name="Rectangle 147"/>
          <p:cNvSpPr>
            <a:spLocks noChangeArrowheads="1"/>
          </p:cNvSpPr>
          <p:nvPr/>
        </p:nvSpPr>
        <p:spPr bwMode="auto">
          <a:xfrm>
            <a:off x="4766480" y="3189022"/>
            <a:ext cx="13716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600" b="1" dirty="0" err="1">
                <a:solidFill>
                  <a:srgbClr val="0000FF"/>
                </a:solidFill>
              </a:rPr>
              <a:t>Trường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4" name="Rectangle 148"/>
          <p:cNvSpPr>
            <a:spLocks noChangeArrowheads="1"/>
          </p:cNvSpPr>
          <p:nvPr/>
        </p:nvSpPr>
        <p:spPr bwMode="auto">
          <a:xfrm>
            <a:off x="4684594" y="4135457"/>
            <a:ext cx="13716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600" b="1" dirty="0" err="1">
                <a:solidFill>
                  <a:srgbClr val="0000FF"/>
                </a:solidFill>
              </a:rPr>
              <a:t>Trường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5" name="Rectangle 149"/>
          <p:cNvSpPr>
            <a:spLocks noChangeArrowheads="1"/>
          </p:cNvSpPr>
          <p:nvPr/>
        </p:nvSpPr>
        <p:spPr bwMode="auto">
          <a:xfrm>
            <a:off x="4739184" y="5024456"/>
            <a:ext cx="1371600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l"/>
            <a:r>
              <a:rPr lang="en-US" altLang="en-US" sz="2600" b="1" dirty="0" err="1">
                <a:solidFill>
                  <a:srgbClr val="0000FF"/>
                </a:solidFill>
              </a:rPr>
              <a:t>Trường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6" name="Rectangle 150"/>
          <p:cNvSpPr>
            <a:spLocks noChangeArrowheads="1"/>
          </p:cNvSpPr>
          <p:nvPr/>
        </p:nvSpPr>
        <p:spPr bwMode="auto">
          <a:xfrm>
            <a:off x="6691952" y="3205512"/>
            <a:ext cx="194708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Tiểu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7" name="Rectangle 151"/>
          <p:cNvSpPr>
            <a:spLocks noChangeArrowheads="1"/>
          </p:cNvSpPr>
          <p:nvPr/>
        </p:nvSpPr>
        <p:spPr bwMode="auto">
          <a:xfrm>
            <a:off x="6514531" y="4011678"/>
            <a:ext cx="2209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Trung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br>
              <a:rPr lang="en-US" altLang="en-US" sz="2600" b="1" dirty="0">
                <a:solidFill>
                  <a:srgbClr val="0000FF"/>
                </a:solidFill>
              </a:rPr>
            </a:br>
            <a:r>
              <a:rPr lang="en-US" altLang="en-US" sz="2600" b="1" dirty="0" err="1">
                <a:solidFill>
                  <a:srgbClr val="0000FF"/>
                </a:solidFill>
              </a:rPr>
              <a:t>cơ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sở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8" name="Rectangle 152"/>
          <p:cNvSpPr>
            <a:spLocks noChangeArrowheads="1"/>
          </p:cNvSpPr>
          <p:nvPr/>
        </p:nvSpPr>
        <p:spPr bwMode="auto">
          <a:xfrm>
            <a:off x="6555475" y="5064452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Dầu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khí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19" name="Rectangle 153"/>
          <p:cNvSpPr>
            <a:spLocks noChangeArrowheads="1"/>
          </p:cNvSpPr>
          <p:nvPr/>
        </p:nvSpPr>
        <p:spPr bwMode="auto">
          <a:xfrm>
            <a:off x="9090546" y="3220109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Bế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Văn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Đàn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20" name="Rectangle 154"/>
          <p:cNvSpPr>
            <a:spLocks noChangeArrowheads="1"/>
          </p:cNvSpPr>
          <p:nvPr/>
        </p:nvSpPr>
        <p:spPr bwMode="auto">
          <a:xfrm>
            <a:off x="8953121" y="4138300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Đoàn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Kết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  <p:sp>
        <p:nvSpPr>
          <p:cNvPr id="21" name="Rectangle 155"/>
          <p:cNvSpPr>
            <a:spLocks noChangeArrowheads="1"/>
          </p:cNvSpPr>
          <p:nvPr/>
        </p:nvSpPr>
        <p:spPr bwMode="auto">
          <a:xfrm>
            <a:off x="9076898" y="5068241"/>
            <a:ext cx="2209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US" altLang="en-US" sz="2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Đông</a:t>
            </a:r>
            <a:endParaRPr lang="en-US" altLang="en-US" sz="2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smtClean="0">
                <a:solidFill>
                  <a:srgbClr val="0000FF"/>
                </a:solidFill>
                <a:latin typeface="Times New Roman" panose="02020603050405020304" pitchFamily="18" charset="0"/>
              </a:rPr>
              <a:t>Chính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Bầm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ơi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1321" y="1594672"/>
            <a:ext cx="11191165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7200">
              <a:spcAft>
                <a:spcPts val="0"/>
              </a:spcAft>
              <a:tabLst>
                <a:tab pos="5486400" algn="l"/>
              </a:tabLst>
            </a:pPr>
            <a:r>
              <a:rPr lang="en-US" sz="3200" b="1" u="sng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Keát</a:t>
            </a:r>
            <a:r>
              <a:rPr lang="en-US" sz="3200" b="1" u="sng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b="1" u="sng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luaän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: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Teân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cô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quan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ñôn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vò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ñöôïc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chöõ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caùi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ñaàu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moãi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boä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phaän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taïo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thaønh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teân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ñoù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.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Boä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phaän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thöù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ba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laø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teân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rieâng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neân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vieát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hoa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caùc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chöõ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caùi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ñaàu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cuûa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moãi</a:t>
            </a:r>
            <a:r>
              <a:rPr lang="en-US" sz="3200" i="1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tieáng</a:t>
            </a:r>
            <a:r>
              <a:rPr lang="en-US" sz="3200" dirty="0">
                <a:solidFill>
                  <a:srgbClr val="1306BA"/>
                </a:solidFill>
                <a:latin typeface="VNI-Times" pitchFamily="2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1306B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285456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620</Words>
  <Application>Microsoft Office PowerPoint</Application>
  <PresentationFormat>Custom</PresentationFormat>
  <Paragraphs>116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213</cp:revision>
  <dcterms:created xsi:type="dcterms:W3CDTF">2017-11-24T09:12:01Z</dcterms:created>
  <dcterms:modified xsi:type="dcterms:W3CDTF">2020-07-09T05:59:32Z</dcterms:modified>
</cp:coreProperties>
</file>