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833" r:id="rId2"/>
  </p:sldMasterIdLst>
  <p:notesMasterIdLst>
    <p:notesMasterId r:id="rId14"/>
  </p:notesMasterIdLst>
  <p:sldIdLst>
    <p:sldId id="275" r:id="rId3"/>
    <p:sldId id="276" r:id="rId4"/>
    <p:sldId id="282" r:id="rId5"/>
    <p:sldId id="286" r:id="rId6"/>
    <p:sldId id="289" r:id="rId7"/>
    <p:sldId id="292" r:id="rId8"/>
    <p:sldId id="293" r:id="rId9"/>
    <p:sldId id="294" r:id="rId10"/>
    <p:sldId id="295" r:id="rId11"/>
    <p:sldId id="296" r:id="rId12"/>
    <p:sldId id="29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CC"/>
    <a:srgbClr val="00FFFF"/>
    <a:srgbClr val="E9E8B2"/>
    <a:srgbClr val="0035DE"/>
    <a:srgbClr val="FFCCCC"/>
    <a:srgbClr val="A0CBFA"/>
    <a:srgbClr val="AEE5EC"/>
    <a:srgbClr val="00FF99"/>
    <a:srgbClr val="FF99FF"/>
    <a:srgbClr val="E46E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728" autoAdjust="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291360-8D3B-4317-93B9-509033E29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91360-8D3B-4317-93B9-509033E2943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9118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22B9-B983-4260-A103-14E283B1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5203863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5367-2512-4F77-A48E-E2F6406C8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86497393"/>
      </p:ext>
    </p:extLst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F55D-2045-4DFA-BF83-9679D60B4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57027650"/>
      </p:ext>
    </p:extLst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A0B6C-5655-4268-99B8-3FE34D3D1D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6616974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0283B-8E9E-4332-AB0C-F7F4A8C1D6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3959734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C07D-4730-4623-8263-EF96A96C54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3919400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E364E-52EB-4C73-BE89-FFA624674C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100834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730EA-1741-4301-A384-824EB6B2A9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5018536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A41FE-B3B0-4567-A72E-6D8B5E820C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5182032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976B3-50C4-47E9-8BDB-A27E98AFE3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0202816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6A3C-4C53-4D50-B063-D5B6AF2CFF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9846412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F6B35-A596-430B-95CD-6048E656B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90154966"/>
      </p:ext>
    </p:extLst>
  </p:cSld>
  <p:clrMapOvr>
    <a:masterClrMapping/>
  </p:clrMapOvr>
  <p:transition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179F1-2802-410D-9635-38F57658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5328837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56F1A-AC37-4413-8DCD-10E61E5F81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8276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56F1A-AC37-4413-8DCD-10E61E5F81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574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56F1A-AC37-4413-8DCD-10E61E5F81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7619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56F1A-AC37-4413-8DCD-10E61E5F81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8368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56F1A-AC37-4413-8DCD-10E61E5F81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56637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B3E36-93D5-4AF1-9574-0AEDF02B2B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0565153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FEC9D-D870-45B2-9677-72BFFBEDDB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6398846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5E170-CE83-486C-97D2-1D2CEE772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43128712"/>
      </p:ext>
    </p:extLst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412F-C465-45E7-8A22-DEE8190A6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22708938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E817-62F5-4B6F-8632-DB4EB2C3D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21296205"/>
      </p:ext>
    </p:extLst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D19C-C1BD-420E-83C1-179090FBD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99540719"/>
      </p:ext>
    </p:extLst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FD3C9-CE44-41DF-BC61-80D83280E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55589319"/>
      </p:ext>
    </p:extLst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8E27-9311-4A4C-9E31-376743FCD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48470399"/>
      </p:ext>
    </p:extLst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A037B-1A0A-4613-88C4-BBD99B3DA6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07724755"/>
      </p:ext>
    </p:extLst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68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68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68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68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68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8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8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C756F1A-AC37-4413-8DCD-10E61E5F8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68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/>
      <p:bldP spid="3688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8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8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8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8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8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C756F1A-AC37-4413-8DCD-10E61E5F81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2376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1.m4a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NULL" TargetMode="Externa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microsoft.com/office/2007/relationships/media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microsoft.com/office/2007/relationships/media" Target="../media/media4.m4a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microsoft.com/office/2007/relationships/media" Target="../media/media5.m4a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microsoft.com/office/2007/relationships/media" Target="../media/media6.m4a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microsoft.com/office/2007/relationships/media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NULL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microsoft.com/office/2007/relationships/media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NULL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microsoft.com/office/2007/relationships/media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9410175"/>
              </p:ext>
            </p:extLst>
          </p:nvPr>
        </p:nvGraphicFramePr>
        <p:xfrm>
          <a:off x="-304683" y="-99392"/>
          <a:ext cx="9324528" cy="678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4528">
                  <a:extLst>
                    <a:ext uri="{9D8B030D-6E8A-4147-A177-3AD203B41FA5}">
                      <a16:colId xmlns="" xmlns:a16="http://schemas.microsoft.com/office/drawing/2014/main" val="1085694082"/>
                    </a:ext>
                  </a:extLst>
                </a:gridCol>
              </a:tblGrid>
              <a:tr h="67859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374913"/>
                  </a:ext>
                </a:extLst>
              </a:tr>
            </a:tbl>
          </a:graphicData>
        </a:graphic>
      </p:graphicFrame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-324561" y="113853"/>
            <a:ext cx="9542397" cy="769938"/>
          </a:xfrm>
          <a:prstGeom prst="rect">
            <a:avLst/>
          </a:prstGeom>
          <a:solidFill>
            <a:srgbClr val="FFCC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Lâm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2 -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: 2019 - 2020</a:t>
            </a:r>
            <a:endParaRPr lang="en-US" altLang="en-US" sz="2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188364" y="1384438"/>
            <a:ext cx="8715163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CC00CC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MÔN: CHÍNH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TẢ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37" y="2636912"/>
            <a:ext cx="9213281" cy="3606380"/>
          </a:xfrm>
          <a:prstGeom prst="rect">
            <a:avLst/>
          </a:prstGeom>
        </p:spPr>
      </p:pic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90546989"/>
      </p:ext>
    </p:extLst>
  </p:cSld>
  <p:clrMapOvr>
    <a:masterClrMapping/>
  </p:clrMapOvr>
  <p:transition advTm="1081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3" grpId="0" animBg="1"/>
      <p:bldP spid="13" grpId="1" animBg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3568" y="203810"/>
            <a:ext cx="2808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3200" b="1" u="sng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b="1" u="sng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200" b="1" u="sng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u="sng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35D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1600" y="687434"/>
            <a:ext cx="3446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u="sng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 2b tr.43 SGK.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539552" y="1232488"/>
            <a:ext cx="799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(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ướt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):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ướt</a:t>
            </a:r>
            <a:endParaRPr lang="en-US" altLang="en-US" sz="2800" dirty="0">
              <a:solidFill>
                <a:srgbClr val="0035D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622733" y="1921567"/>
            <a:ext cx="799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(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):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lượt</a:t>
            </a:r>
            <a:endParaRPr lang="en-US" altLang="en-US" sz="2800" dirty="0">
              <a:solidFill>
                <a:srgbClr val="0035D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966003" y="2636912"/>
            <a:ext cx="3311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u="sng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 3a tr.43 SGK</a:t>
            </a:r>
            <a:r>
              <a:rPr lang="en-US" altLang="en-US" sz="2800" u="sng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1039029" y="3312539"/>
            <a:ext cx="70613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l </a:t>
            </a:r>
            <a:r>
              <a:rPr lang="en-US" altLang="en-US" sz="28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:  </a:t>
            </a:r>
            <a:r>
              <a:rPr lang="vi-VN" altLang="en-US" sz="2800" dirty="0">
                <a:solidFill>
                  <a:srgbClr val="0035DE"/>
                </a:solidFill>
                <a:latin typeface="Times New Roman" panose="02020603050405020304" pitchFamily="18" charset="0"/>
              </a:rPr>
              <a:t>lúa, lao động, lễ phép, làm lụng, lợn lòi, lần lượt, … 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887129" y="4771007"/>
            <a:ext cx="706136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n </a:t>
            </a: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nồi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niêu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nương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rẫy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lã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nướng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,…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67242175"/>
      </p:ext>
    </p:extLst>
  </p:cSld>
  <p:clrMapOvr>
    <a:masterClrMapping/>
  </p:clrMapOvr>
  <p:transition advTm="838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0"/>
            <a:ext cx="8424936" cy="68580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75656" y="2377316"/>
            <a:ext cx="6435234" cy="1200329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CC00CC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CHÚC CÁC EM LUÔN VUI KHỎE, HỌC TẬP TỐT.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63688" y="476672"/>
            <a:ext cx="5486400" cy="14465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CC00CC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alt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xin</a:t>
            </a:r>
            <a:r>
              <a:rPr lang="en-US" alt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chào</a:t>
            </a:r>
            <a:r>
              <a:rPr lang="en-US" alt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hẹn</a:t>
            </a:r>
            <a:r>
              <a:rPr lang="en-US" alt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gặp</a:t>
            </a:r>
            <a:r>
              <a:rPr lang="en-US" alt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lại</a:t>
            </a:r>
            <a:r>
              <a:rPr lang="en-US" alt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em</a:t>
            </a:r>
            <a:endParaRPr lang="en-US" altLang="en-US" sz="44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9765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96944" cy="1503065"/>
          </a:xfrm>
          <a:noFill/>
        </p:spPr>
        <p:txBody>
          <a:bodyPr/>
          <a:lstStyle/>
          <a:p>
            <a:pPr algn="ctr" eaLnBrk="1" hangingPunct="1"/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2020</a:t>
            </a:r>
            <a:b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</a:b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79712" y="1770453"/>
            <a:ext cx="504056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Sói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85319" y="2780928"/>
            <a:ext cx="84248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thịt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.”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mưu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vờ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cắn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cú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46448657"/>
      </p:ext>
    </p:extLst>
  </p:cSld>
  <p:clrMapOvr>
    <a:masterClrMapping/>
  </p:clrMapOvr>
  <p:transition advTm="3841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332656"/>
            <a:ext cx="4176464" cy="561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/>
              <a:t>HỎI VÀ GỢI Ý TRẢ LỜI :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851920" y="1282208"/>
            <a:ext cx="529208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203848" y="2070914"/>
            <a:ext cx="5940152" cy="519112"/>
          </a:xfrm>
          <a:prstGeom prst="rect">
            <a:avLst/>
          </a:prstGeom>
          <a:solidFill>
            <a:srgbClr val="E9E8B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123728" y="2912590"/>
            <a:ext cx="7020272" cy="519113"/>
          </a:xfrm>
          <a:prstGeom prst="rect">
            <a:avLst/>
          </a:prstGeom>
          <a:solidFill>
            <a:srgbClr val="0035DE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205818" y="3770878"/>
            <a:ext cx="7938182" cy="523220"/>
          </a:xfrm>
          <a:prstGeom prst="rect">
            <a:avLst/>
          </a:prstGeom>
          <a:solidFill>
            <a:srgbClr val="A0CBFA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9754" y="4559584"/>
            <a:ext cx="8514246" cy="51911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tĩnh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phó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sz="28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5576" y="5269189"/>
            <a:ext cx="9071410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00150" lvl="1" indent="-457200">
              <a:spcBef>
                <a:spcPct val="50000"/>
              </a:spcBef>
              <a:buFontTx/>
              <a:buChar char="-"/>
            </a:pPr>
            <a:r>
              <a:rPr lang="en-US" altLang="en-US" sz="2400" i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sz="2400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2400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giáng</a:t>
            </a:r>
            <a:r>
              <a:rPr lang="en-US" altLang="en-US" sz="2400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79539353"/>
      </p:ext>
    </p:extLst>
  </p:cSld>
  <p:clrMapOvr>
    <a:masterClrMapping/>
  </p:clrMapOvr>
  <p:transition advTm="49331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6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 bwMode="auto">
          <a:xfrm>
            <a:off x="-108520" y="188640"/>
            <a:ext cx="4680520" cy="1224136"/>
          </a:xfrm>
          <a:prstGeom prst="cloud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800" dirty="0" err="1" smtClean="0">
                <a:solidFill>
                  <a:srgbClr val="0035DE"/>
                </a:solidFill>
              </a:rPr>
              <a:t>Đoạn</a:t>
            </a:r>
            <a:r>
              <a:rPr lang="en-US" altLang="en-US" sz="2800" dirty="0" smtClean="0">
                <a:solidFill>
                  <a:srgbClr val="0035DE"/>
                </a:solidFill>
              </a:rPr>
              <a:t> </a:t>
            </a:r>
            <a:r>
              <a:rPr lang="en-US" altLang="en-US" sz="2800" dirty="0" err="1">
                <a:solidFill>
                  <a:srgbClr val="0035DE"/>
                </a:solidFill>
              </a:rPr>
              <a:t>văn</a:t>
            </a:r>
            <a:r>
              <a:rPr lang="en-US" altLang="en-US" sz="2800" dirty="0">
                <a:solidFill>
                  <a:srgbClr val="0035DE"/>
                </a:solidFill>
              </a:rPr>
              <a:t> </a:t>
            </a:r>
            <a:r>
              <a:rPr lang="en-US" altLang="en-US" sz="2800" dirty="0" err="1">
                <a:solidFill>
                  <a:srgbClr val="0035DE"/>
                </a:solidFill>
              </a:rPr>
              <a:t>có</a:t>
            </a:r>
            <a:r>
              <a:rPr lang="en-US" altLang="en-US" sz="2800" dirty="0">
                <a:solidFill>
                  <a:srgbClr val="0035DE"/>
                </a:solidFill>
              </a:rPr>
              <a:t> </a:t>
            </a:r>
            <a:r>
              <a:rPr lang="en-US" altLang="en-US" sz="2800" dirty="0" err="1">
                <a:solidFill>
                  <a:srgbClr val="0035DE"/>
                </a:solidFill>
              </a:rPr>
              <a:t>mấy</a:t>
            </a:r>
            <a:r>
              <a:rPr lang="en-US" altLang="en-US" sz="2800" dirty="0">
                <a:solidFill>
                  <a:srgbClr val="0035DE"/>
                </a:solidFill>
              </a:rPr>
              <a:t> </a:t>
            </a:r>
            <a:r>
              <a:rPr lang="en-US" altLang="en-US" sz="2800" dirty="0" err="1">
                <a:solidFill>
                  <a:srgbClr val="0035DE"/>
                </a:solidFill>
              </a:rPr>
              <a:t>câu</a:t>
            </a:r>
            <a:r>
              <a:rPr lang="en-US" altLang="en-US" sz="2800" dirty="0">
                <a:solidFill>
                  <a:srgbClr val="0035DE"/>
                </a:solidFill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35DE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3203848" y="525796"/>
            <a:ext cx="4176464" cy="1525797"/>
          </a:xfrm>
          <a:prstGeom prst="cloud">
            <a:avLst/>
          </a:prstGeom>
          <a:solidFill>
            <a:srgbClr val="A0CBF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000" i="1" dirty="0" err="1">
                <a:solidFill>
                  <a:srgbClr val="FF0066"/>
                </a:solidFill>
              </a:rPr>
              <a:t>Đoạn</a:t>
            </a:r>
            <a:r>
              <a:rPr lang="en-US" altLang="en-US" sz="4000" i="1" dirty="0">
                <a:solidFill>
                  <a:srgbClr val="FF0066"/>
                </a:solidFill>
              </a:rPr>
              <a:t> </a:t>
            </a:r>
            <a:r>
              <a:rPr lang="en-US" altLang="en-US" sz="4000" i="1" dirty="0" err="1">
                <a:solidFill>
                  <a:srgbClr val="FF0066"/>
                </a:solidFill>
              </a:rPr>
              <a:t>văn</a:t>
            </a:r>
            <a:r>
              <a:rPr lang="en-US" altLang="en-US" sz="4000" i="1" dirty="0">
                <a:solidFill>
                  <a:srgbClr val="FF0066"/>
                </a:solidFill>
              </a:rPr>
              <a:t> </a:t>
            </a:r>
            <a:r>
              <a:rPr lang="en-US" altLang="en-US" sz="4000" i="1" dirty="0" err="1">
                <a:solidFill>
                  <a:srgbClr val="FF0066"/>
                </a:solidFill>
              </a:rPr>
              <a:t>có</a:t>
            </a:r>
            <a:r>
              <a:rPr lang="en-US" altLang="en-US" sz="4000" i="1" dirty="0">
                <a:solidFill>
                  <a:srgbClr val="FF0066"/>
                </a:solidFill>
              </a:rPr>
              <a:t> 3 </a:t>
            </a:r>
            <a:r>
              <a:rPr lang="en-US" altLang="en-US" sz="4000" i="1" dirty="0" err="1">
                <a:solidFill>
                  <a:srgbClr val="FF0066"/>
                </a:solidFill>
              </a:rPr>
              <a:t>câu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Flowchart: Punched Tape 7"/>
          <p:cNvSpPr/>
          <p:nvPr/>
        </p:nvSpPr>
        <p:spPr bwMode="auto">
          <a:xfrm>
            <a:off x="12032" y="2780928"/>
            <a:ext cx="9144000" cy="1224136"/>
          </a:xfrm>
          <a:prstGeom prst="flowChartPunchedTape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7030A0"/>
                </a:solidFill>
              </a:rPr>
              <a:t>Chữ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cái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đầu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đoạn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văn</a:t>
            </a:r>
            <a:r>
              <a:rPr lang="en-US" altLang="en-US" sz="3600" dirty="0">
                <a:solidFill>
                  <a:srgbClr val="7030A0"/>
                </a:solidFill>
              </a:rPr>
              <a:t> ta </a:t>
            </a:r>
            <a:r>
              <a:rPr lang="en-US" altLang="en-US" sz="3600" dirty="0" err="1">
                <a:solidFill>
                  <a:srgbClr val="7030A0"/>
                </a:solidFill>
              </a:rPr>
              <a:t>viết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như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thế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nào</a:t>
            </a:r>
            <a:r>
              <a:rPr lang="en-US" altLang="en-US" sz="36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" name="Flowchart: Punched Tape 8"/>
          <p:cNvSpPr/>
          <p:nvPr/>
        </p:nvSpPr>
        <p:spPr bwMode="auto">
          <a:xfrm>
            <a:off x="0" y="3621505"/>
            <a:ext cx="9144000" cy="1666583"/>
          </a:xfrm>
          <a:prstGeom prst="flowChartPunchedTap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i="1" dirty="0" smtClean="0">
                <a:solidFill>
                  <a:srgbClr val="FF0066"/>
                </a:solidFill>
              </a:rPr>
              <a:t>     </a:t>
            </a:r>
            <a:r>
              <a:rPr lang="en-US" altLang="en-US" sz="3600" i="1" dirty="0" err="1" smtClean="0">
                <a:solidFill>
                  <a:srgbClr val="FF0066"/>
                </a:solidFill>
              </a:rPr>
              <a:t>Viết</a:t>
            </a:r>
            <a:r>
              <a:rPr lang="en-US" altLang="en-US" sz="3600" i="1" dirty="0" smtClean="0">
                <a:solidFill>
                  <a:srgbClr val="FF0066"/>
                </a:solidFill>
              </a:rPr>
              <a:t> </a:t>
            </a:r>
            <a:r>
              <a:rPr lang="en-US" altLang="en-US" sz="3600" i="1" dirty="0" err="1">
                <a:solidFill>
                  <a:srgbClr val="FF0066"/>
                </a:solidFill>
              </a:rPr>
              <a:t>lùi</a:t>
            </a:r>
            <a:r>
              <a:rPr lang="en-US" altLang="en-US" sz="3600" i="1" dirty="0">
                <a:solidFill>
                  <a:srgbClr val="FF0066"/>
                </a:solidFill>
              </a:rPr>
              <a:t> </a:t>
            </a:r>
            <a:r>
              <a:rPr lang="en-US" altLang="en-US" sz="3600" i="1" dirty="0" err="1">
                <a:solidFill>
                  <a:srgbClr val="FF0066"/>
                </a:solidFill>
              </a:rPr>
              <a:t>vào</a:t>
            </a:r>
            <a:r>
              <a:rPr lang="en-US" altLang="en-US" sz="3600" i="1" dirty="0">
                <a:solidFill>
                  <a:srgbClr val="FF0066"/>
                </a:solidFill>
              </a:rPr>
              <a:t> </a:t>
            </a:r>
            <a:r>
              <a:rPr lang="en-US" altLang="en-US" sz="3600" i="1" dirty="0" err="1">
                <a:solidFill>
                  <a:srgbClr val="FF0066"/>
                </a:solidFill>
              </a:rPr>
              <a:t>một</a:t>
            </a:r>
            <a:r>
              <a:rPr lang="en-US" altLang="en-US" sz="3600" i="1" dirty="0">
                <a:solidFill>
                  <a:srgbClr val="FF0066"/>
                </a:solidFill>
              </a:rPr>
              <a:t> ô </a:t>
            </a:r>
            <a:r>
              <a:rPr lang="en-US" altLang="en-US" sz="3600" i="1" dirty="0" err="1">
                <a:solidFill>
                  <a:srgbClr val="FF0066"/>
                </a:solidFill>
              </a:rPr>
              <a:t>và</a:t>
            </a:r>
            <a:r>
              <a:rPr lang="en-US" altLang="en-US" sz="3600" i="1" dirty="0">
                <a:solidFill>
                  <a:srgbClr val="FF0066"/>
                </a:solidFill>
              </a:rPr>
              <a:t> </a:t>
            </a:r>
            <a:r>
              <a:rPr lang="en-US" altLang="en-US" sz="3600" i="1" dirty="0" err="1">
                <a:solidFill>
                  <a:srgbClr val="FF0066"/>
                </a:solidFill>
              </a:rPr>
              <a:t>viết</a:t>
            </a:r>
            <a:r>
              <a:rPr lang="en-US" altLang="en-US" sz="3600" i="1" dirty="0">
                <a:solidFill>
                  <a:srgbClr val="FF0066"/>
                </a:solidFill>
              </a:rPr>
              <a:t> </a:t>
            </a:r>
            <a:r>
              <a:rPr lang="en-US" altLang="en-US" sz="3600" i="1" dirty="0" err="1">
                <a:solidFill>
                  <a:srgbClr val="FF0066"/>
                </a:solidFill>
              </a:rPr>
              <a:t>hoa</a:t>
            </a:r>
            <a:r>
              <a:rPr lang="en-US" altLang="en-US" sz="3600" i="1" dirty="0">
                <a:solidFill>
                  <a:srgbClr val="FF0066"/>
                </a:solidFill>
              </a:rPr>
              <a:t> </a:t>
            </a:r>
            <a:r>
              <a:rPr lang="en-US" altLang="en-US" sz="3600" i="1" dirty="0" err="1">
                <a:solidFill>
                  <a:srgbClr val="FF0066"/>
                </a:solidFill>
              </a:rPr>
              <a:t>chữ</a:t>
            </a:r>
            <a:r>
              <a:rPr lang="en-US" altLang="en-US" sz="3600" i="1" dirty="0">
                <a:solidFill>
                  <a:srgbClr val="FF0066"/>
                </a:solidFill>
              </a:rPr>
              <a:t> </a:t>
            </a:r>
            <a:r>
              <a:rPr lang="en-US" altLang="en-US" sz="3600" i="1" dirty="0" err="1">
                <a:solidFill>
                  <a:srgbClr val="FF0066"/>
                </a:solidFill>
              </a:rPr>
              <a:t>cái</a:t>
            </a:r>
            <a:r>
              <a:rPr lang="en-US" altLang="en-US" sz="3600" i="1" dirty="0">
                <a:solidFill>
                  <a:srgbClr val="FF0066"/>
                </a:solidFill>
              </a:rPr>
              <a:t> </a:t>
            </a:r>
            <a:r>
              <a:rPr lang="en-US" altLang="en-US" sz="3600" i="1" dirty="0" err="1">
                <a:solidFill>
                  <a:srgbClr val="FF0066"/>
                </a:solidFill>
              </a:rPr>
              <a:t>đầu</a:t>
            </a:r>
            <a:r>
              <a:rPr lang="en-US" altLang="en-US" sz="3600" i="1" dirty="0">
                <a:solidFill>
                  <a:srgbClr val="FF0066"/>
                </a:solidFill>
              </a:rPr>
              <a:t> </a:t>
            </a:r>
            <a:r>
              <a:rPr lang="en-US" altLang="en-US" sz="3600" i="1" dirty="0" err="1">
                <a:solidFill>
                  <a:srgbClr val="FF0066"/>
                </a:solidFill>
              </a:rPr>
              <a:t>câu</a:t>
            </a:r>
            <a:r>
              <a:rPr lang="en-US" altLang="en-US" sz="3600" i="1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4845641"/>
            <a:ext cx="9144000" cy="201235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22527525"/>
      </p:ext>
    </p:extLst>
  </p:cSld>
  <p:clrMapOvr>
    <a:masterClrMapping/>
  </p:clrMapOvr>
  <p:transition advTm="39882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216024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583738" y="1334"/>
            <a:ext cx="4608512" cy="219682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kép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259632" y="1268760"/>
            <a:ext cx="3600400" cy="223224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52111312"/>
      </p:ext>
    </p:extLst>
  </p:cSld>
  <p:clrMapOvr>
    <a:masterClrMapping/>
  </p:clrMapOvr>
  <p:transition advTm="23392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xit" presetSubtype="32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331640" y="1091159"/>
            <a:ext cx="3096344" cy="1728193"/>
          </a:xfrm>
          <a:prstGeom prst="wedgeEllipseCallout">
            <a:avLst/>
          </a:prstGeom>
          <a:solidFill>
            <a:srgbClr val="A0CB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</a:rPr>
              <a:t>Dấu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chấm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dấu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phẩy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047656" y="1205161"/>
            <a:ext cx="3096344" cy="1728193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hoa</a:t>
            </a:r>
            <a:r>
              <a:rPr lang="en-US" altLang="en-US" dirty="0">
                <a:latin typeface="Times New Roman" panose="02020603050405020304" pitchFamily="18" charset="0"/>
              </a:rPr>
              <a:t>?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4644008" y="2924944"/>
            <a:ext cx="4680520" cy="1728193"/>
          </a:xfrm>
          <a:prstGeom prst="wave">
            <a:avLst>
              <a:gd name="adj1" fmla="val 12500"/>
              <a:gd name="adj2" fmla="val 1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Sói</a:t>
            </a:r>
            <a:r>
              <a:rPr lang="en-US" altLang="en-US" i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endParaRPr lang="en-US" altLang="en-US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0249" y="43490"/>
            <a:ext cx="4968552" cy="864096"/>
          </a:xfrm>
          <a:prstGeom prst="wedgeRoundRectCallout">
            <a:avLst>
              <a:gd name="adj1" fmla="val -2948"/>
              <a:gd name="adj2" fmla="val 1206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còn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dấu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gì</a:t>
            </a:r>
            <a:r>
              <a:rPr lang="en-US" altLang="en-US" dirty="0" smtClean="0">
                <a:latin typeface="Times New Roman" panose="02020603050405020304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" y="3058287"/>
            <a:ext cx="4677815" cy="377312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7135399"/>
      </p:ext>
    </p:extLst>
  </p:cSld>
  <p:clrMapOvr>
    <a:masterClrMapping/>
  </p:clrMapOvr>
  <p:transition advTm="44866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xit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build="allAtOnce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2376264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3.Viết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85800" y="2438400"/>
            <a:ext cx="201622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Chữa</a:t>
            </a:r>
            <a:endParaRPr lang="en-US" altLang="en-US" sz="4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971800" y="2438400"/>
            <a:ext cx="2232025" cy="701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35DE"/>
                </a:solidFill>
                <a:latin typeface="Times New Roman" panose="02020603050405020304" pitchFamily="18" charset="0"/>
              </a:rPr>
              <a:t>giúp</a:t>
            </a:r>
            <a:endParaRPr lang="en-US" altLang="en-US" sz="4000" dirty="0">
              <a:solidFill>
                <a:srgbClr val="0035D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6019800" y="2438400"/>
            <a:ext cx="2519363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giáng</a:t>
            </a:r>
            <a:endParaRPr lang="en-US" altLang="en-US" sz="40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0660825"/>
      </p:ext>
    </p:extLst>
  </p:cSld>
  <p:clrMapOvr>
    <a:masterClrMapping/>
  </p:clrMapOvr>
  <p:transition advTm="14864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528" y="188640"/>
            <a:ext cx="8496944" cy="1503065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2020</a:t>
            </a:r>
            <a:b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</a:b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35DE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dirty="0" smtClean="0">
                <a:solidFill>
                  <a:srgbClr val="0035DE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 smtClean="0">
              <a:solidFill>
                <a:srgbClr val="0035D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83568" y="2272129"/>
            <a:ext cx="6985273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600" dirty="0" err="1">
                <a:latin typeface="Times New Roman" panose="02020603050405020304" pitchFamily="18" charset="0"/>
              </a:rPr>
              <a:t>uốn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ăn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thịt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gựa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3600" dirty="0" err="1">
                <a:latin typeface="Times New Roman" panose="02020603050405020304" pitchFamily="18" charset="0"/>
              </a:rPr>
              <a:t>ói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600" dirty="0" err="1">
                <a:latin typeface="Times New Roman" panose="02020603050405020304" pitchFamily="18" charset="0"/>
              </a:rPr>
              <a:t>gựa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600" dirty="0">
                <a:latin typeface="Times New Roman" panose="02020603050405020304" pitchFamily="18" charset="0"/>
              </a:rPr>
              <a:t>: “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3600" dirty="0" err="1">
                <a:latin typeface="Times New Roman" panose="02020603050405020304" pitchFamily="18" charset="0"/>
              </a:rPr>
              <a:t>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600" dirty="0">
                <a:latin typeface="Times New Roman" panose="02020603050405020304" pitchFamily="18" charset="0"/>
              </a:rPr>
              <a:t>, ta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chữa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</a:rPr>
              <a:t>.”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600" dirty="0" err="1">
                <a:latin typeface="Times New Roman" panose="02020603050405020304" pitchFamily="18" charset="0"/>
              </a:rPr>
              <a:t>gựa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mưu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3600" dirty="0" err="1">
                <a:latin typeface="Times New Roman" panose="02020603050405020304" pitchFamily="18" charset="0"/>
              </a:rPr>
              <a:t>ói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vờ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3600" dirty="0" err="1">
                <a:latin typeface="Times New Roman" panose="02020603050405020304" pitchFamily="18" charset="0"/>
              </a:rPr>
              <a:t>ói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khám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3600" dirty="0" err="1">
                <a:latin typeface="Times New Roman" panose="02020603050405020304" pitchFamily="18" charset="0"/>
              </a:rPr>
              <a:t>ói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cắn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600" dirty="0" err="1">
                <a:latin typeface="Times New Roman" panose="02020603050405020304" pitchFamily="18" charset="0"/>
              </a:rPr>
              <a:t>gựa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chạy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600" dirty="0" err="1">
                <a:latin typeface="Times New Roman" panose="02020603050405020304" pitchFamily="18" charset="0"/>
              </a:rPr>
              <a:t>gựa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kịp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tung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vó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đá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3600" dirty="0" err="1">
                <a:latin typeface="Times New Roman" panose="02020603050405020304" pitchFamily="18" charset="0"/>
              </a:rPr>
              <a:t>ói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cú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giáng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1295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Bác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sĩ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Sói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4690078"/>
      </p:ext>
    </p:extLst>
  </p:cSld>
  <p:clrMapOvr>
    <a:masterClrMapping/>
  </p:clrMapOvr>
  <p:transition advTm="10904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0713" y="557213"/>
            <a:ext cx="2808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solidFill>
                  <a:srgbClr val="0035DE"/>
                </a:solidFill>
                <a:latin typeface="Times New Roman" panose="02020603050405020304" pitchFamily="18" charset="0"/>
              </a:rPr>
              <a:t>2.Bài </a:t>
            </a:r>
            <a:r>
              <a:rPr lang="en-US" altLang="en-US" sz="3200" b="1" u="sng" dirty="0" err="1">
                <a:solidFill>
                  <a:srgbClr val="0035DE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u="sng" dirty="0">
                <a:solidFill>
                  <a:srgbClr val="0035DE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7800" y="1120775"/>
            <a:ext cx="8785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u="sng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 2b tr.43 SGK.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79388" y="2101850"/>
            <a:ext cx="799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(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ướt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):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…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79388" y="2898775"/>
            <a:ext cx="799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(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):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…    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…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36513" y="3935413"/>
            <a:ext cx="8353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u="sng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 3a tr.43 SGK.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282945" y="4459288"/>
            <a:ext cx="7920037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30698510"/>
      </p:ext>
    </p:extLst>
  </p:cSld>
  <p:clrMapOvr>
    <a:masterClrMapping/>
  </p:clrMapOvr>
  <p:transition advTm="7386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5|7.8|10.7|25.7|3.7|2.7|3.2|7.9|1.4|0.8|0.9|0.7|0.8|1.3|1.4|6.4|0.9|40.3|1.7|3.4|22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5|1.1|5.8|6.2|1.7|1|10.4|6.4|0.6|3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3|1|3.4|4.2|10.5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.1|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7.4|1.6|9.1|1.5|7.5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3.1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5|7.8|10.7|25.7|3.7|2.7|3.2|7.9|1.4|0.8|0.9|0.7|0.8|1.3|1.4|6.4|0.9|40.3|1.7|3.4|22.6|1.4"/>
</p:tagLst>
</file>

<file path=ppt/theme/theme1.xml><?xml version="1.0" encoding="utf-8"?>
<a:theme xmlns:a="http://schemas.openxmlformats.org/drawingml/2006/main" name="Curtain Call">
  <a:themeElements>
    <a:clrScheme name="Curtain Call 9">
      <a:dk1>
        <a:srgbClr val="000000"/>
      </a:dk1>
      <a:lt1>
        <a:srgbClr val="FFFFFF"/>
      </a:lt1>
      <a:dk2>
        <a:srgbClr val="000099"/>
      </a:dk2>
      <a:lt2>
        <a:srgbClr val="DDDDDD"/>
      </a:lt2>
      <a:accent1>
        <a:srgbClr val="C6D4D4"/>
      </a:accent1>
      <a:accent2>
        <a:srgbClr val="C0C0C0"/>
      </a:accent2>
      <a:accent3>
        <a:srgbClr val="FFFFFF"/>
      </a:accent3>
      <a:accent4>
        <a:srgbClr val="000000"/>
      </a:accent4>
      <a:accent5>
        <a:srgbClr val="DFE6E6"/>
      </a:accent5>
      <a:accent6>
        <a:srgbClr val="AEAEAE"/>
      </a:accent6>
      <a:hlink>
        <a:srgbClr val="6600FF"/>
      </a:hlink>
      <a:folHlink>
        <a:srgbClr val="9900CC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HINH TA LỚP 2 TUẦN 23 BAC SI SOI [Compatibility Mode]" id="{0B01FEC9-1C57-4C83-ABB2-14C612E240BC}" vid="{D690EF1B-E449-4596-AC92-B26A5EF8BB46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INH TA LỚP 2 TUẦN 23 BAC SI SOI [Compatibility Mode]" id="{0B01FEC9-1C57-4C83-ABB2-14C612E240BC}" vid="{3C5B542D-099A-427A-B62E-B505D80BD92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</TotalTime>
  <Words>514</Words>
  <Application>Microsoft Office PowerPoint</Application>
  <PresentationFormat>On-screen Show (4:3)</PresentationFormat>
  <Paragraphs>50</Paragraphs>
  <Slides>11</Slides>
  <Notes>1</Notes>
  <HiddenSlides>0</HiddenSlides>
  <MMClips>11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Curtain Call</vt:lpstr>
      <vt:lpstr>Facet</vt:lpstr>
      <vt:lpstr>Slide 1</vt:lpstr>
      <vt:lpstr>Thứ hai ngày 20 tháng 4 năm 2020     Chính tả:</vt:lpstr>
      <vt:lpstr>HỎI VÀ GỢI Ý TRẢ LỜI :</vt:lpstr>
      <vt:lpstr>Slide 4</vt:lpstr>
      <vt:lpstr>Slide 5</vt:lpstr>
      <vt:lpstr>Slide 6</vt:lpstr>
      <vt:lpstr>3.Viết từ khó:</vt:lpstr>
      <vt:lpstr>Thứ hai ngày 20 tháng 4 năm 2020     Chính tả (tập chép)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Dell</cp:lastModifiedBy>
  <cp:revision>130</cp:revision>
  <dcterms:created xsi:type="dcterms:W3CDTF">2011-02-15T03:30:37Z</dcterms:created>
  <dcterms:modified xsi:type="dcterms:W3CDTF">2020-04-22T09:53:16Z</dcterms:modified>
</cp:coreProperties>
</file>