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2" r:id="rId8"/>
    <p:sldId id="268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1E6"/>
    <a:srgbClr val="F7D1F4"/>
    <a:srgbClr val="CCFFFF"/>
    <a:srgbClr val="FEF4EC"/>
    <a:srgbClr val="9E5ECE"/>
    <a:srgbClr val="F5F6BC"/>
    <a:srgbClr val="F9DFF7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2" autoAdjust="0"/>
    <p:restoredTop sz="94660"/>
  </p:normalViewPr>
  <p:slideViewPr>
    <p:cSldViewPr>
      <p:cViewPr>
        <p:scale>
          <a:sx n="60" d="100"/>
          <a:sy n="60" d="100"/>
        </p:scale>
        <p:origin x="-1848" y="-276"/>
      </p:cViewPr>
      <p:guideLst>
        <p:guide orient="horz" pos="18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D116CAE-201E-4F50-8BD8-96BFCFD0C06E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E77CE14-0217-4D3F-854F-796355B37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697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BF95E-E917-47F0-8246-413C0CBA15B6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6CCC6-FBFF-43BA-A2C8-4B44C45EB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DCE73-22E1-4E85-A654-587051E3F49F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A1AD7-EA2C-4C9D-B569-98952A524A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E46B5-B237-4B8C-B635-9306FB6F264B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BD071-4214-4E36-94DF-DA41AFA197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D0AE8-3549-42C5-98F8-31F760B363C1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3A6D7-6681-4D07-8F28-613D2170CE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A54F730-F5FF-4808-8C91-18264CA0CDCC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D8EC2B-3B9A-415F-BDA5-3E30F60FC6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DA5E9-C537-446E-AC35-38D776797733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B1F259-BD8C-4F06-8601-3D206D2B6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632B3-D8C2-47EC-A961-A07677EE8B5D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6660-AE2A-47E1-9181-F8532AC47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10915-CA1F-4B4A-8FAB-7D86FB1E694F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BE9C5-CAF8-44D4-B57A-D6482A902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4340C25-5BDE-48E8-BA6E-465DF8FB2ED3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649829-75BF-45CD-9651-C6EEA6D30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99D29-1A39-4517-8449-55B685073EF5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414B1-6E80-4E6A-BCA7-3B4BF9EE5D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23012F-8173-4E46-9386-0605B0B74D21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C49C31-D12C-4DFA-9E9B-EACB9123E0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F05E-2929-4182-AF96-9ED84BB8A5B7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641AF-1316-4B84-88B7-3643D1117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72F435A-ACAF-4736-B57D-35168D756BA9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95730FF-0835-45EB-8B0F-0478586404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08115-45E8-49FD-B48C-D39BA3FE4838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3570F-8FC7-42B0-9A27-2CF554C40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4C54-7915-4B69-A8BB-E2EB5987B5FC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25C19-E5D9-4DDF-9CDE-2CF751042A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D251C-F64F-4A1B-A8BA-5B9AAC291A71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2C36E-DBD0-4976-8494-20EE68DDA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7721D-1482-4A3C-9163-D902BA0D1245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25CA5-1810-4576-9471-91A8829E4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C580A-DEFE-487F-B86D-1D607C354600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A4C79-F61C-4B2F-B088-8960BAB1B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59743-9462-4C9A-9DF5-AEF9D6BEC6EF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191C37-D5B6-4985-9B2E-786E7629B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419B2-D31B-479D-B639-F93E28BB4B81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E32AF-DE2C-4B35-AD60-5FDC557C8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F64A-398D-4DF0-BA4D-D942451EA6E7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E14C9-C4D5-4362-B87A-2A89547CF2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845ED-C155-431F-B2B4-F7F562C4059C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49F32-216D-44EB-B4FD-B3E43E095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E816A40-870A-420F-8BA5-BA458A30CCF5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8708334-92FA-4A1C-AD69-FD29312AA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2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50537C3A-CAD5-4A63-8672-BEA349ABFD6D}" type="datetimeFigureOut">
              <a:rPr lang="en-US"/>
              <a:pPr>
                <a:defRPr/>
              </a:pPr>
              <a:t>4/28/2020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6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8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09AEE21-4D03-4A42-B3C5-20E850057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4" r:id="rId1"/>
    <p:sldLayoutId id="2147483935" r:id="rId2"/>
    <p:sldLayoutId id="2147483936" r:id="rId3"/>
    <p:sldLayoutId id="2147483929" r:id="rId4"/>
    <p:sldLayoutId id="2147483930" r:id="rId5"/>
    <p:sldLayoutId id="2147483937" r:id="rId6"/>
    <p:sldLayoutId id="2147483931" r:id="rId7"/>
    <p:sldLayoutId id="2147483938" r:id="rId8"/>
    <p:sldLayoutId id="2147483939" r:id="rId9"/>
    <p:sldLayoutId id="2147483932" r:id="rId10"/>
    <p:sldLayoutId id="21474839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:\hinh nen\hhhhaa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382713" y="1295400"/>
            <a:ext cx="609600" cy="609600"/>
            <a:chOff x="1219200" y="914400"/>
            <a:chExt cx="4343400" cy="4343400"/>
          </a:xfrm>
        </p:grpSpPr>
        <p:sp>
          <p:nvSpPr>
            <p:cNvPr id="27" name="Rounded Rectangle 26"/>
            <p:cNvSpPr/>
            <p:nvPr/>
          </p:nvSpPr>
          <p:spPr>
            <a:xfrm>
              <a:off x="1219200" y="914400"/>
              <a:ext cx="4343400" cy="43434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425523" y="3576484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3811229" y="3646540"/>
              <a:ext cx="1404936" cy="1404936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2630424" y="2426399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1411224" y="1146048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3874008" y="1194816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4" name="Right Brace 103"/>
          <p:cNvSpPr/>
          <p:nvPr/>
        </p:nvSpPr>
        <p:spPr>
          <a:xfrm>
            <a:off x="2100263" y="1322388"/>
            <a:ext cx="184150" cy="549275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2601913" y="1276350"/>
            <a:ext cx="204735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10246" name="TextBox 107"/>
          <p:cNvSpPr txBox="1">
            <a:spLocks noChangeArrowheads="1"/>
          </p:cNvSpPr>
          <p:nvPr/>
        </p:nvSpPr>
        <p:spPr bwMode="auto">
          <a:xfrm>
            <a:off x="0" y="-762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10247" name="TextBox 108"/>
          <p:cNvSpPr txBox="1">
            <a:spLocks noChangeArrowheads="1"/>
          </p:cNvSpPr>
          <p:nvPr/>
        </p:nvSpPr>
        <p:spPr bwMode="auto">
          <a:xfrm>
            <a:off x="3402013" y="609600"/>
            <a:ext cx="1997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Bảng nhân 5</a:t>
            </a:r>
          </a:p>
        </p:txBody>
      </p:sp>
      <p:sp>
        <p:nvSpPr>
          <p:cNvPr id="10248" name="TextBox 112"/>
          <p:cNvSpPr txBox="1">
            <a:spLocks noChangeArrowheads="1"/>
          </p:cNvSpPr>
          <p:nvPr/>
        </p:nvSpPr>
        <p:spPr bwMode="auto">
          <a:xfrm>
            <a:off x="3287713" y="1600200"/>
            <a:ext cx="128272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5 x 1 = 5</a:t>
            </a:r>
          </a:p>
        </p:txBody>
      </p:sp>
      <p:grpSp>
        <p:nvGrpSpPr>
          <p:cNvPr id="3" name="Group 113"/>
          <p:cNvGrpSpPr>
            <a:grpSpLocks/>
          </p:cNvGrpSpPr>
          <p:nvPr/>
        </p:nvGrpSpPr>
        <p:grpSpPr bwMode="auto">
          <a:xfrm>
            <a:off x="1382713" y="2438400"/>
            <a:ext cx="609600" cy="609600"/>
            <a:chOff x="1219200" y="914400"/>
            <a:chExt cx="4343400" cy="4343400"/>
          </a:xfrm>
        </p:grpSpPr>
        <p:sp>
          <p:nvSpPr>
            <p:cNvPr id="115" name="Rounded Rectangle 114"/>
            <p:cNvSpPr/>
            <p:nvPr/>
          </p:nvSpPr>
          <p:spPr>
            <a:xfrm>
              <a:off x="1219200" y="914400"/>
              <a:ext cx="4343400" cy="43434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1425523" y="3576484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7" name="Oval 116"/>
            <p:cNvSpPr/>
            <p:nvPr/>
          </p:nvSpPr>
          <p:spPr>
            <a:xfrm>
              <a:off x="3811229" y="3646540"/>
              <a:ext cx="1404936" cy="1404936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2630424" y="2426399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1411224" y="1146048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3874008" y="1194816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1" name="Right Brace 120"/>
          <p:cNvSpPr/>
          <p:nvPr/>
        </p:nvSpPr>
        <p:spPr>
          <a:xfrm>
            <a:off x="2114550" y="2514600"/>
            <a:ext cx="182563" cy="1189038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2601913" y="2514600"/>
            <a:ext cx="186140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10252" name="TextBox 122"/>
          <p:cNvSpPr txBox="1">
            <a:spLocks noChangeArrowheads="1"/>
          </p:cNvSpPr>
          <p:nvPr/>
        </p:nvSpPr>
        <p:spPr bwMode="auto">
          <a:xfrm>
            <a:off x="2601913" y="2819400"/>
            <a:ext cx="10518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5 x 2 =</a:t>
            </a:r>
          </a:p>
        </p:txBody>
      </p:sp>
      <p:sp>
        <p:nvSpPr>
          <p:cNvPr id="131" name="Right Brace 130"/>
          <p:cNvSpPr/>
          <p:nvPr/>
        </p:nvSpPr>
        <p:spPr>
          <a:xfrm>
            <a:off x="2114550" y="4403725"/>
            <a:ext cx="182563" cy="1920875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133"/>
          <p:cNvGrpSpPr>
            <a:grpSpLocks/>
          </p:cNvGrpSpPr>
          <p:nvPr/>
        </p:nvGrpSpPr>
        <p:grpSpPr bwMode="auto">
          <a:xfrm>
            <a:off x="1382713" y="3124200"/>
            <a:ext cx="609600" cy="609600"/>
            <a:chOff x="1219200" y="914400"/>
            <a:chExt cx="4343400" cy="4343400"/>
          </a:xfrm>
        </p:grpSpPr>
        <p:sp>
          <p:nvSpPr>
            <p:cNvPr id="135" name="Rounded Rectangle 134"/>
            <p:cNvSpPr/>
            <p:nvPr/>
          </p:nvSpPr>
          <p:spPr>
            <a:xfrm>
              <a:off x="1219200" y="914400"/>
              <a:ext cx="4343400" cy="4343400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1425523" y="3576484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3811229" y="3646540"/>
              <a:ext cx="1404936" cy="1404936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8" name="Oval 137"/>
            <p:cNvSpPr/>
            <p:nvPr/>
          </p:nvSpPr>
          <p:spPr>
            <a:xfrm>
              <a:off x="2630424" y="2426399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1411224" y="1146048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3874008" y="1194816"/>
              <a:ext cx="1404938" cy="1404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1" name="TextBox 140"/>
          <p:cNvSpPr txBox="1"/>
          <p:nvPr/>
        </p:nvSpPr>
        <p:spPr>
          <a:xfrm>
            <a:off x="2728913" y="3276600"/>
            <a:ext cx="23114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 x 2 = 10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614613" y="4657725"/>
            <a:ext cx="198323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</p:txBody>
      </p:sp>
      <p:sp>
        <p:nvSpPr>
          <p:cNvPr id="10258" name="TextBox 142"/>
          <p:cNvSpPr txBox="1">
            <a:spLocks noChangeArrowheads="1"/>
          </p:cNvSpPr>
          <p:nvPr/>
        </p:nvSpPr>
        <p:spPr bwMode="auto">
          <a:xfrm>
            <a:off x="2601913" y="4962525"/>
            <a:ext cx="105189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5 x 3 =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2740025" y="5419725"/>
            <a:ext cx="231298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 x 3 = 15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1382713" y="4362450"/>
            <a:ext cx="609600" cy="1962150"/>
            <a:chOff x="1382713" y="4362450"/>
            <a:chExt cx="609600" cy="1962150"/>
          </a:xfrm>
        </p:grpSpPr>
        <p:grpSp>
          <p:nvGrpSpPr>
            <p:cNvPr id="10267" name="Group 123"/>
            <p:cNvGrpSpPr>
              <a:grpSpLocks/>
            </p:cNvGrpSpPr>
            <p:nvPr/>
          </p:nvGrpSpPr>
          <p:grpSpPr bwMode="auto">
            <a:xfrm>
              <a:off x="1382713" y="4362450"/>
              <a:ext cx="609600" cy="609600"/>
              <a:chOff x="1219200" y="914400"/>
              <a:chExt cx="4343400" cy="4343400"/>
            </a:xfrm>
          </p:grpSpPr>
          <p:sp>
            <p:nvSpPr>
              <p:cNvPr id="125" name="Rounded Rectangle 124"/>
              <p:cNvSpPr/>
              <p:nvPr/>
            </p:nvSpPr>
            <p:spPr>
              <a:xfrm>
                <a:off x="1219200" y="914400"/>
                <a:ext cx="4343400" cy="4343400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1425523" y="3576484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7" name="Oval 126"/>
              <p:cNvSpPr/>
              <p:nvPr/>
            </p:nvSpPr>
            <p:spPr>
              <a:xfrm>
                <a:off x="3811229" y="3646540"/>
                <a:ext cx="1404936" cy="1404936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8" name="Oval 127"/>
              <p:cNvSpPr/>
              <p:nvPr/>
            </p:nvSpPr>
            <p:spPr>
              <a:xfrm>
                <a:off x="2630424" y="2426399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9" name="Oval 128"/>
              <p:cNvSpPr/>
              <p:nvPr/>
            </p:nvSpPr>
            <p:spPr>
              <a:xfrm>
                <a:off x="1411224" y="1146048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0" name="Oval 129"/>
              <p:cNvSpPr/>
              <p:nvPr/>
            </p:nvSpPr>
            <p:spPr>
              <a:xfrm>
                <a:off x="3874008" y="1194816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68" name="Group 144"/>
            <p:cNvGrpSpPr>
              <a:grpSpLocks/>
            </p:cNvGrpSpPr>
            <p:nvPr/>
          </p:nvGrpSpPr>
          <p:grpSpPr bwMode="auto">
            <a:xfrm>
              <a:off x="1382713" y="5715000"/>
              <a:ext cx="609600" cy="609600"/>
              <a:chOff x="1219200" y="914400"/>
              <a:chExt cx="4343400" cy="4343400"/>
            </a:xfrm>
          </p:grpSpPr>
          <p:sp>
            <p:nvSpPr>
              <p:cNvPr id="146" name="Rounded Rectangle 145"/>
              <p:cNvSpPr/>
              <p:nvPr/>
            </p:nvSpPr>
            <p:spPr>
              <a:xfrm>
                <a:off x="1219200" y="914400"/>
                <a:ext cx="4343400" cy="4343400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1425523" y="3576484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8" name="Oval 147"/>
              <p:cNvSpPr/>
              <p:nvPr/>
            </p:nvSpPr>
            <p:spPr>
              <a:xfrm>
                <a:off x="3811229" y="3646540"/>
                <a:ext cx="1404936" cy="1404936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9" name="Oval 148"/>
              <p:cNvSpPr/>
              <p:nvPr/>
            </p:nvSpPr>
            <p:spPr>
              <a:xfrm>
                <a:off x="2630424" y="2426399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0" name="Oval 149"/>
              <p:cNvSpPr/>
              <p:nvPr/>
            </p:nvSpPr>
            <p:spPr>
              <a:xfrm>
                <a:off x="1411224" y="1146048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1" name="Oval 150"/>
              <p:cNvSpPr/>
              <p:nvPr/>
            </p:nvSpPr>
            <p:spPr>
              <a:xfrm>
                <a:off x="3874008" y="1194816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269" name="Group 151"/>
            <p:cNvGrpSpPr>
              <a:grpSpLocks/>
            </p:cNvGrpSpPr>
            <p:nvPr/>
          </p:nvGrpSpPr>
          <p:grpSpPr bwMode="auto">
            <a:xfrm>
              <a:off x="1382713" y="5029200"/>
              <a:ext cx="609600" cy="609600"/>
              <a:chOff x="1219200" y="914400"/>
              <a:chExt cx="4343400" cy="4343400"/>
            </a:xfrm>
          </p:grpSpPr>
          <p:sp>
            <p:nvSpPr>
              <p:cNvPr id="153" name="Rounded Rectangle 152"/>
              <p:cNvSpPr/>
              <p:nvPr/>
            </p:nvSpPr>
            <p:spPr>
              <a:xfrm>
                <a:off x="1219200" y="914400"/>
                <a:ext cx="4343400" cy="4343400"/>
              </a:xfrm>
              <a:prstGeom prst="round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4" name="Oval 153"/>
              <p:cNvSpPr/>
              <p:nvPr/>
            </p:nvSpPr>
            <p:spPr>
              <a:xfrm>
                <a:off x="1425523" y="3576484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5" name="Oval 154"/>
              <p:cNvSpPr/>
              <p:nvPr/>
            </p:nvSpPr>
            <p:spPr>
              <a:xfrm>
                <a:off x="3811229" y="3646540"/>
                <a:ext cx="1404936" cy="1404936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2630424" y="2426399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1411224" y="1146048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58" name="Oval 157"/>
              <p:cNvSpPr/>
              <p:nvPr/>
            </p:nvSpPr>
            <p:spPr>
              <a:xfrm>
                <a:off x="3874008" y="1194816"/>
                <a:ext cx="1404938" cy="1404937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cxnSp>
        <p:nvCxnSpPr>
          <p:cNvPr id="160" name="Straight Connector 159"/>
          <p:cNvCxnSpPr/>
          <p:nvPr/>
        </p:nvCxnSpPr>
        <p:spPr>
          <a:xfrm rot="5400000">
            <a:off x="3658394" y="3428206"/>
            <a:ext cx="4419600" cy="15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263" name="TextBox 161"/>
          <p:cNvSpPr txBox="1">
            <a:spLocks noChangeArrowheads="1"/>
          </p:cNvSpPr>
          <p:nvPr/>
        </p:nvSpPr>
        <p:spPr bwMode="auto">
          <a:xfrm>
            <a:off x="6019800" y="1066800"/>
            <a:ext cx="1752600" cy="494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1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2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3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4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5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6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7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8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9 = …..</a:t>
            </a:r>
          </a:p>
          <a:p>
            <a:pPr marL="182563">
              <a:lnSpc>
                <a:spcPct val="150000"/>
              </a:lnSpc>
              <a:spcBef>
                <a:spcPts val="600"/>
              </a:spcBef>
            </a:pPr>
            <a:r>
              <a:rPr lang="en-US" b="1">
                <a:solidFill>
                  <a:srgbClr val="6600FF"/>
                </a:solidFill>
                <a:latin typeface="Times New Roman" pitchFamily="18" charset="0"/>
                <a:cs typeface="Times New Roman" pitchFamily="18" charset="0"/>
              </a:rPr>
              <a:t>5 x 10 = …..</a:t>
            </a:r>
          </a:p>
        </p:txBody>
      </p:sp>
      <p:sp>
        <p:nvSpPr>
          <p:cNvPr id="10264" name="TextBox 163"/>
          <p:cNvSpPr txBox="1">
            <a:spLocks noChangeArrowheads="1"/>
          </p:cNvSpPr>
          <p:nvPr/>
        </p:nvSpPr>
        <p:spPr bwMode="auto">
          <a:xfrm>
            <a:off x="3473450" y="2803525"/>
            <a:ext cx="16113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 5 + 5 = 10 </a:t>
            </a:r>
          </a:p>
        </p:txBody>
      </p:sp>
      <p:sp>
        <p:nvSpPr>
          <p:cNvPr id="10266" name="TextBox 166"/>
          <p:cNvSpPr txBox="1">
            <a:spLocks noChangeArrowheads="1"/>
          </p:cNvSpPr>
          <p:nvPr/>
        </p:nvSpPr>
        <p:spPr bwMode="auto">
          <a:xfrm>
            <a:off x="3505200" y="4953000"/>
            <a:ext cx="193995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5 + 5 + 5 = 15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233863" y="2532063"/>
            <a:ext cx="871537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4419600" y="1295400"/>
            <a:ext cx="87153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4419600" y="4648200"/>
            <a:ext cx="87153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endParaRPr lang="en-US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9" presetID="18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0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8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7" grpId="0"/>
      <p:bldP spid="10247" grpId="0"/>
      <p:bldP spid="10248" grpId="0"/>
      <p:bldP spid="10248" grpId="1"/>
      <p:bldP spid="121" grpId="0" animBg="1"/>
      <p:bldP spid="122" grpId="0"/>
      <p:bldP spid="10252" grpId="0"/>
      <p:bldP spid="131" grpId="0" animBg="1"/>
      <p:bldP spid="141" grpId="0"/>
      <p:bldP spid="141" grpId="1"/>
      <p:bldP spid="142" grpId="0"/>
      <p:bldP spid="10258" grpId="0"/>
      <p:bldP spid="144" grpId="0"/>
      <p:bldP spid="144" grpId="1"/>
      <p:bldP spid="10263" grpId="0"/>
      <p:bldP spid="10264" grpId="0"/>
      <p:bldP spid="10266" grpId="0"/>
      <p:bldP spid="64" grpId="0"/>
      <p:bldP spid="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:\hinh nen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3657600"/>
            <a:ext cx="6553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2" descr="H:\hinh nen\Picture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228600"/>
            <a:ext cx="6553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Round Diagonal Corner Rectangle 38"/>
          <p:cNvSpPr/>
          <p:nvPr/>
        </p:nvSpPr>
        <p:spPr>
          <a:xfrm>
            <a:off x="533400" y="2971800"/>
            <a:ext cx="8077200" cy="3200400"/>
          </a:xfrm>
          <a:prstGeom prst="round2Diag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271" name="Group 5"/>
          <p:cNvGrpSpPr>
            <a:grpSpLocks/>
          </p:cNvGrpSpPr>
          <p:nvPr/>
        </p:nvGrpSpPr>
        <p:grpSpPr bwMode="auto">
          <a:xfrm>
            <a:off x="0" y="0"/>
            <a:ext cx="9144000" cy="1133173"/>
            <a:chOff x="0" y="0"/>
            <a:chExt cx="9144000" cy="1132518"/>
          </a:xfrm>
        </p:grpSpPr>
        <p:sp>
          <p:nvSpPr>
            <p:cNvPr id="11296" name="TextBox 3"/>
            <p:cNvSpPr txBox="1">
              <a:spLocks noChangeArrowheads="1"/>
            </p:cNvSpPr>
            <p:nvPr/>
          </p:nvSpPr>
          <p:spPr bwMode="auto">
            <a:xfrm>
              <a:off x="0" y="0"/>
              <a:ext cx="9144000" cy="399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sp>
          <p:nvSpPr>
            <p:cNvPr id="11297" name="TextBox 4"/>
            <p:cNvSpPr txBox="1">
              <a:spLocks noChangeArrowheads="1"/>
            </p:cNvSpPr>
            <p:nvPr/>
          </p:nvSpPr>
          <p:spPr bwMode="auto">
            <a:xfrm>
              <a:off x="3401546" y="609600"/>
              <a:ext cx="1997663" cy="522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Bảng nhân 5</a:t>
              </a:r>
            </a:p>
          </p:txBody>
        </p:sp>
      </p:grpSp>
      <p:sp>
        <p:nvSpPr>
          <p:cNvPr id="7" name="Explosion 1 6"/>
          <p:cNvSpPr/>
          <p:nvPr/>
        </p:nvSpPr>
        <p:spPr>
          <a:xfrm>
            <a:off x="1447800" y="1676400"/>
            <a:ext cx="6172200" cy="914400"/>
          </a:xfrm>
          <a:prstGeom prst="irregularSeal1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 Tính nhẩm</a:t>
            </a:r>
            <a:r>
              <a:rPr lang="en-US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273" name="TextBox 8"/>
          <p:cNvSpPr txBox="1">
            <a:spLocks noChangeArrowheads="1"/>
          </p:cNvSpPr>
          <p:nvPr/>
        </p:nvSpPr>
        <p:spPr bwMode="auto">
          <a:xfrm flipH="1">
            <a:off x="1143000" y="3048000"/>
            <a:ext cx="1295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3 =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5 = 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7 =</a:t>
            </a:r>
          </a:p>
        </p:txBody>
      </p:sp>
      <p:sp>
        <p:nvSpPr>
          <p:cNvPr id="11274" name="TextBox 9"/>
          <p:cNvSpPr txBox="1">
            <a:spLocks noChangeArrowheads="1"/>
          </p:cNvSpPr>
          <p:nvPr/>
        </p:nvSpPr>
        <p:spPr bwMode="auto">
          <a:xfrm flipH="1">
            <a:off x="6096000" y="3048000"/>
            <a:ext cx="16764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10 =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9 = 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8 =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1 =</a:t>
            </a:r>
          </a:p>
        </p:txBody>
      </p:sp>
      <p:sp>
        <p:nvSpPr>
          <p:cNvPr id="11275" name="TextBox 11"/>
          <p:cNvSpPr txBox="1">
            <a:spLocks noChangeArrowheads="1"/>
          </p:cNvSpPr>
          <p:nvPr/>
        </p:nvSpPr>
        <p:spPr bwMode="auto">
          <a:xfrm flipH="1">
            <a:off x="3657600" y="3048000"/>
            <a:ext cx="12954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2 =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4 = </a:t>
            </a:r>
          </a:p>
          <a:p>
            <a:pPr>
              <a:lnSpc>
                <a:spcPct val="150000"/>
              </a:lnSpc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5 x 6 =</a:t>
            </a:r>
          </a:p>
        </p:txBody>
      </p:sp>
      <p:sp>
        <p:nvSpPr>
          <p:cNvPr id="14" name="TextBox 13"/>
          <p:cNvSpPr txBox="1"/>
          <p:nvPr/>
        </p:nvSpPr>
        <p:spPr>
          <a:xfrm flipH="1">
            <a:off x="2209800" y="3057525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15 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2205038" y="3713163"/>
            <a:ext cx="6858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25 </a:t>
            </a:r>
          </a:p>
        </p:txBody>
      </p:sp>
      <p:sp>
        <p:nvSpPr>
          <p:cNvPr id="16" name="TextBox 15"/>
          <p:cNvSpPr txBox="1"/>
          <p:nvPr/>
        </p:nvSpPr>
        <p:spPr>
          <a:xfrm flipH="1">
            <a:off x="2225675" y="4327525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35 </a:t>
            </a:r>
          </a:p>
        </p:txBody>
      </p:sp>
      <p:sp>
        <p:nvSpPr>
          <p:cNvPr id="17" name="TextBox 16"/>
          <p:cNvSpPr txBox="1"/>
          <p:nvPr/>
        </p:nvSpPr>
        <p:spPr>
          <a:xfrm flipH="1">
            <a:off x="4721225" y="3048000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10 </a:t>
            </a:r>
          </a:p>
        </p:txBody>
      </p:sp>
      <p:sp>
        <p:nvSpPr>
          <p:cNvPr id="18" name="TextBox 17"/>
          <p:cNvSpPr txBox="1"/>
          <p:nvPr/>
        </p:nvSpPr>
        <p:spPr>
          <a:xfrm flipH="1">
            <a:off x="4716463" y="3705225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20 </a:t>
            </a:r>
          </a:p>
        </p:txBody>
      </p:sp>
      <p:sp>
        <p:nvSpPr>
          <p:cNvPr id="19" name="TextBox 18"/>
          <p:cNvSpPr txBox="1"/>
          <p:nvPr/>
        </p:nvSpPr>
        <p:spPr>
          <a:xfrm flipH="1">
            <a:off x="4737100" y="4319588"/>
            <a:ext cx="6858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30 </a:t>
            </a:r>
          </a:p>
        </p:txBody>
      </p:sp>
      <p:sp>
        <p:nvSpPr>
          <p:cNvPr id="20" name="TextBox 19"/>
          <p:cNvSpPr txBox="1"/>
          <p:nvPr/>
        </p:nvSpPr>
        <p:spPr>
          <a:xfrm flipH="1">
            <a:off x="7273925" y="3035300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50 </a:t>
            </a:r>
          </a:p>
        </p:txBody>
      </p:sp>
      <p:sp>
        <p:nvSpPr>
          <p:cNvPr id="23" name="TextBox 22"/>
          <p:cNvSpPr txBox="1"/>
          <p:nvPr/>
        </p:nvSpPr>
        <p:spPr>
          <a:xfrm flipH="1">
            <a:off x="7131050" y="3675063"/>
            <a:ext cx="6858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45 </a:t>
            </a:r>
          </a:p>
        </p:txBody>
      </p:sp>
      <p:sp>
        <p:nvSpPr>
          <p:cNvPr id="24" name="TextBox 23"/>
          <p:cNvSpPr txBox="1"/>
          <p:nvPr/>
        </p:nvSpPr>
        <p:spPr>
          <a:xfrm flipH="1">
            <a:off x="7126288" y="4332288"/>
            <a:ext cx="6858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40 </a:t>
            </a:r>
          </a:p>
        </p:txBody>
      </p:sp>
      <p:sp>
        <p:nvSpPr>
          <p:cNvPr id="25" name="TextBox 24"/>
          <p:cNvSpPr txBox="1"/>
          <p:nvPr/>
        </p:nvSpPr>
        <p:spPr>
          <a:xfrm flipH="1">
            <a:off x="7146925" y="4946650"/>
            <a:ext cx="6858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5 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5181600" y="302260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TextBox 28"/>
          <p:cNvSpPr txBox="1"/>
          <p:nvPr/>
        </p:nvSpPr>
        <p:spPr>
          <a:xfrm flipH="1">
            <a:off x="5153025" y="3681413"/>
            <a:ext cx="6096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 flipH="1">
            <a:off x="5121275" y="431165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 flipH="1">
            <a:off x="7620000" y="302260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 flipH="1">
            <a:off x="2590800" y="304800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3" name="TextBox 32"/>
          <p:cNvSpPr txBox="1"/>
          <p:nvPr/>
        </p:nvSpPr>
        <p:spPr>
          <a:xfrm flipH="1">
            <a:off x="2562225" y="365760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4" name="TextBox 33"/>
          <p:cNvSpPr txBox="1"/>
          <p:nvPr/>
        </p:nvSpPr>
        <p:spPr>
          <a:xfrm flipH="1">
            <a:off x="2530475" y="4337050"/>
            <a:ext cx="609600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5" name="TextBox 34"/>
          <p:cNvSpPr txBox="1"/>
          <p:nvPr/>
        </p:nvSpPr>
        <p:spPr>
          <a:xfrm flipH="1">
            <a:off x="7467600" y="3611563"/>
            <a:ext cx="6096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6" name="TextBox 35"/>
          <p:cNvSpPr txBox="1"/>
          <p:nvPr/>
        </p:nvSpPr>
        <p:spPr>
          <a:xfrm flipH="1">
            <a:off x="7439025" y="4291013"/>
            <a:ext cx="6096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flipH="1">
            <a:off x="7407275" y="4900613"/>
            <a:ext cx="6096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273" grpId="0"/>
      <p:bldP spid="11274" grpId="0"/>
      <p:bldP spid="11275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3" grpId="0"/>
      <p:bldP spid="24" grpId="0"/>
      <p:bldP spid="25" grpId="0"/>
      <p:bldP spid="26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3"/>
          <p:cNvGrpSpPr>
            <a:grpSpLocks/>
          </p:cNvGrpSpPr>
          <p:nvPr/>
        </p:nvGrpSpPr>
        <p:grpSpPr bwMode="auto">
          <a:xfrm>
            <a:off x="0" y="0"/>
            <a:ext cx="9144000" cy="1133173"/>
            <a:chOff x="0" y="0"/>
            <a:chExt cx="9144000" cy="1132518"/>
          </a:xfrm>
        </p:grpSpPr>
        <p:sp>
          <p:nvSpPr>
            <p:cNvPr id="12316" name="TextBox 4"/>
            <p:cNvSpPr txBox="1">
              <a:spLocks noChangeArrowheads="1"/>
            </p:cNvSpPr>
            <p:nvPr/>
          </p:nvSpPr>
          <p:spPr bwMode="auto">
            <a:xfrm>
              <a:off x="0" y="0"/>
              <a:ext cx="9144000" cy="399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sp>
          <p:nvSpPr>
            <p:cNvPr id="12317" name="TextBox 5"/>
            <p:cNvSpPr txBox="1">
              <a:spLocks noChangeArrowheads="1"/>
            </p:cNvSpPr>
            <p:nvPr/>
          </p:nvSpPr>
          <p:spPr bwMode="auto">
            <a:xfrm>
              <a:off x="3401546" y="609600"/>
              <a:ext cx="1997663" cy="522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Bảng nhân 5</a:t>
              </a: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-76200" y="914400"/>
            <a:ext cx="2133600" cy="1143000"/>
            <a:chOff x="228600" y="4191000"/>
            <a:chExt cx="2133600" cy="1143000"/>
          </a:xfrm>
        </p:grpSpPr>
        <p:sp>
          <p:nvSpPr>
            <p:cNvPr id="15" name="Flowchart: Sequential Access Storage 14"/>
            <p:cNvSpPr/>
            <p:nvPr/>
          </p:nvSpPr>
          <p:spPr>
            <a:xfrm rot="1392523">
              <a:off x="228600" y="4191000"/>
              <a:ext cx="2133600" cy="1143000"/>
            </a:xfrm>
            <a:prstGeom prst="flowChartMagneticTap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15" name="TextBox 10"/>
            <p:cNvSpPr txBox="1">
              <a:spLocks noChangeArrowheads="1"/>
            </p:cNvSpPr>
            <p:nvPr/>
          </p:nvSpPr>
          <p:spPr bwMode="auto">
            <a:xfrm flipH="1">
              <a:off x="733098" y="4498430"/>
              <a:ext cx="126531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solidFill>
                    <a:srgbClr val="0070C0"/>
                  </a:solidFill>
                  <a:latin typeface="Times New Roman" pitchFamily="18" charset="0"/>
                  <a:cs typeface="Times New Roman" pitchFamily="18" charset="0"/>
                </a:rPr>
                <a:t>Bài 2 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1981200" y="1066800"/>
            <a:ext cx="6477000" cy="1905000"/>
            <a:chOff x="2066365" y="990600"/>
            <a:chExt cx="6324600" cy="2057400"/>
          </a:xfrm>
        </p:grpSpPr>
        <p:sp>
          <p:nvSpPr>
            <p:cNvPr id="18" name="Flowchart: Punched Tape 17"/>
            <p:cNvSpPr/>
            <p:nvPr/>
          </p:nvSpPr>
          <p:spPr>
            <a:xfrm>
              <a:off x="2066365" y="990600"/>
              <a:ext cx="6324600" cy="2057400"/>
            </a:xfrm>
            <a:prstGeom prst="flowChartPunchedTape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313" name="TextBox 16"/>
            <p:cNvSpPr txBox="1">
              <a:spLocks noChangeArrowheads="1"/>
            </p:cNvSpPr>
            <p:nvPr/>
          </p:nvSpPr>
          <p:spPr bwMode="auto">
            <a:xfrm>
              <a:off x="2819400" y="1524000"/>
              <a:ext cx="5410200" cy="9639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 sz="2600" b="1" i="1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Mỗi tuần lễ mẹ </a:t>
              </a:r>
              <a:r>
                <a:rPr lang="vi-VN" sz="2600" b="1" i="1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đ</a:t>
              </a:r>
              <a:r>
                <a:rPr lang="en-US" sz="2600" b="1" i="1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i làm 5 ngày. Hỏi 4 tuần lễ mẹ </a:t>
              </a:r>
              <a:r>
                <a:rPr lang="vi-VN" sz="2600" b="1" i="1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đ</a:t>
              </a:r>
              <a:r>
                <a:rPr lang="en-US" sz="2600" b="1" i="1">
                  <a:solidFill>
                    <a:srgbClr val="7030A0"/>
                  </a:solidFill>
                  <a:latin typeface="Times New Roman" pitchFamily="18" charset="0"/>
                  <a:cs typeface="Times New Roman" pitchFamily="18" charset="0"/>
                </a:rPr>
                <a:t>i làm bao nhiêu ngày?</a:t>
              </a:r>
            </a:p>
          </p:txBody>
        </p:sp>
      </p:grpSp>
      <p:sp>
        <p:nvSpPr>
          <p:cNvPr id="12293" name="TextBox 19"/>
          <p:cNvSpPr txBox="1">
            <a:spLocks noChangeArrowheads="1"/>
          </p:cNvSpPr>
          <p:nvPr/>
        </p:nvSpPr>
        <p:spPr bwMode="auto">
          <a:xfrm>
            <a:off x="1165225" y="3122613"/>
            <a:ext cx="15856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u="sng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 tắt:</a:t>
            </a:r>
          </a:p>
        </p:txBody>
      </p:sp>
      <p:sp>
        <p:nvSpPr>
          <p:cNvPr id="12294" name="TextBox 20"/>
          <p:cNvSpPr txBox="1">
            <a:spLocks noChangeArrowheads="1"/>
          </p:cNvSpPr>
          <p:nvPr/>
        </p:nvSpPr>
        <p:spPr bwMode="auto">
          <a:xfrm>
            <a:off x="-76200" y="3884613"/>
            <a:ext cx="38227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Mỗi tuần lễ mẹ làm	: 5 ngày</a:t>
            </a:r>
            <a:endParaRPr lang="en-US" sz="2400" b="1">
              <a:solidFill>
                <a:srgbClr val="FF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5" name="TextBox 21"/>
          <p:cNvSpPr txBox="1">
            <a:spLocks noChangeArrowheads="1"/>
          </p:cNvSpPr>
          <p:nvPr/>
        </p:nvSpPr>
        <p:spPr bwMode="auto">
          <a:xfrm>
            <a:off x="5888038" y="3122613"/>
            <a:ext cx="12065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u="sng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</a:p>
        </p:txBody>
      </p:sp>
      <p:sp>
        <p:nvSpPr>
          <p:cNvPr id="12296" name="TextBox 22"/>
          <p:cNvSpPr txBox="1">
            <a:spLocks noChangeArrowheads="1"/>
          </p:cNvSpPr>
          <p:nvPr/>
        </p:nvSpPr>
        <p:spPr bwMode="auto">
          <a:xfrm>
            <a:off x="4470400" y="4451350"/>
            <a:ext cx="40925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219F51"/>
                </a:solidFill>
                <a:latin typeface="Times New Roman" pitchFamily="18" charset="0"/>
                <a:cs typeface="Times New Roman" pitchFamily="18" charset="0"/>
              </a:rPr>
              <a:t> 5  x  4  =  20 (ngày)</a:t>
            </a:r>
          </a:p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219F51"/>
                </a:solidFill>
                <a:latin typeface="Times New Roman" pitchFamily="18" charset="0"/>
                <a:cs typeface="Times New Roman" pitchFamily="18" charset="0"/>
              </a:rPr>
              <a:t>         Đáp số: 20 ngày</a:t>
            </a:r>
          </a:p>
        </p:txBody>
      </p:sp>
      <p:pic>
        <p:nvPicPr>
          <p:cNvPr id="12297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05800" y="5238750"/>
            <a:ext cx="8763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4900" y="5638800"/>
            <a:ext cx="647700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9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" y="5238750"/>
            <a:ext cx="8763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0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7600" y="5638800"/>
            <a:ext cx="647700" cy="125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1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9775" y="5867400"/>
            <a:ext cx="50482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2" name="Picture 4" descr="H:\hinh nen\afhj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52725" y="6096000"/>
            <a:ext cx="37147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4" descr="H:\hinh nen\afhjj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57975" y="5867400"/>
            <a:ext cx="504825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4" descr="H:\hinh nen\afhjj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6925" y="6096000"/>
            <a:ext cx="371475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4" descr="H:\hinh nen\afhj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56000" y="6324600"/>
            <a:ext cx="2540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4" descr="H:\hinh nen\afhj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89400" y="6324600"/>
            <a:ext cx="2540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4" descr="H:\hinh nen\afhj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99000" y="6324600"/>
            <a:ext cx="2540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8" name="Picture 4" descr="H:\hinh nen\afhjj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08600" y="6324600"/>
            <a:ext cx="2540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-69850" y="4419600"/>
            <a:ext cx="419417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b="1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4 tuần lễ mẹ làm	: … ngày?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442148" y="3902075"/>
            <a:ext cx="41681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219F51"/>
                </a:solidFill>
                <a:latin typeface="Times New Roman" pitchFamily="18" charset="0"/>
                <a:cs typeface="Times New Roman" pitchFamily="18" charset="0"/>
              </a:rPr>
              <a:t>4 tuần lễ mẹ đi làm số ngày là: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3886014" y="3886200"/>
            <a:ext cx="500893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>
                <a:solidFill>
                  <a:srgbClr val="219F51"/>
                </a:solidFill>
                <a:latin typeface="Times New Roman" pitchFamily="18" charset="0"/>
                <a:cs typeface="Times New Roman" pitchFamily="18" charset="0"/>
              </a:rPr>
              <a:t>Số ngày mẹ đi làm trong 4 tuần lễ là:</a:t>
            </a: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4" grpId="0"/>
      <p:bldP spid="12295" grpId="0"/>
      <p:bldP spid="12296" grpId="0"/>
      <p:bldP spid="27" grpId="0"/>
      <p:bldP spid="28" grpId="0"/>
      <p:bldP spid="28" grpId="1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H:\hinh nen\nzzh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57200" y="-304800"/>
            <a:ext cx="9601200" cy="792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315" name="Group 5"/>
          <p:cNvGrpSpPr>
            <a:grpSpLocks/>
          </p:cNvGrpSpPr>
          <p:nvPr/>
        </p:nvGrpSpPr>
        <p:grpSpPr bwMode="auto">
          <a:xfrm>
            <a:off x="0" y="0"/>
            <a:ext cx="9144000" cy="1133173"/>
            <a:chOff x="0" y="0"/>
            <a:chExt cx="9144000" cy="1132518"/>
          </a:xfrm>
        </p:grpSpPr>
        <p:sp>
          <p:nvSpPr>
            <p:cNvPr id="13342" name="TextBox 6"/>
            <p:cNvSpPr txBox="1">
              <a:spLocks noChangeArrowheads="1"/>
            </p:cNvSpPr>
            <p:nvPr/>
          </p:nvSpPr>
          <p:spPr bwMode="auto">
            <a:xfrm>
              <a:off x="0" y="0"/>
              <a:ext cx="9144000" cy="399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sp>
          <p:nvSpPr>
            <p:cNvPr id="13343" name="TextBox 7"/>
            <p:cNvSpPr txBox="1">
              <a:spLocks noChangeArrowheads="1"/>
            </p:cNvSpPr>
            <p:nvPr/>
          </p:nvSpPr>
          <p:spPr bwMode="auto">
            <a:xfrm>
              <a:off x="3401546" y="609600"/>
              <a:ext cx="1997663" cy="522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Bảng nhân 5</a:t>
              </a:r>
            </a:p>
          </p:txBody>
        </p:sp>
      </p:grpSp>
      <p:sp>
        <p:nvSpPr>
          <p:cNvPr id="11" name="Up Arrow 10"/>
          <p:cNvSpPr/>
          <p:nvPr/>
        </p:nvSpPr>
        <p:spPr bwMode="auto">
          <a:xfrm>
            <a:off x="947738" y="1295400"/>
            <a:ext cx="839787" cy="1090613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Half Frame 11"/>
          <p:cNvSpPr/>
          <p:nvPr/>
        </p:nvSpPr>
        <p:spPr bwMode="auto">
          <a:xfrm>
            <a:off x="1892300" y="1866900"/>
            <a:ext cx="630238" cy="519113"/>
          </a:xfrm>
          <a:prstGeom prst="halfFram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Smiley Face 12"/>
          <p:cNvSpPr/>
          <p:nvPr/>
        </p:nvSpPr>
        <p:spPr bwMode="auto">
          <a:xfrm>
            <a:off x="2522538" y="1866900"/>
            <a:ext cx="1154112" cy="519113"/>
          </a:xfrm>
          <a:prstGeom prst="smileyFace">
            <a:avLst/>
          </a:prstGeom>
          <a:solidFill>
            <a:srgbClr val="9E5EC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Lightning Bolt 13"/>
          <p:cNvSpPr/>
          <p:nvPr/>
        </p:nvSpPr>
        <p:spPr bwMode="auto">
          <a:xfrm>
            <a:off x="3362325" y="1658938"/>
            <a:ext cx="523875" cy="155575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Pie 14"/>
          <p:cNvSpPr/>
          <p:nvPr/>
        </p:nvSpPr>
        <p:spPr bwMode="auto">
          <a:xfrm>
            <a:off x="4724400" y="1608138"/>
            <a:ext cx="890588" cy="830262"/>
          </a:xfrm>
          <a:prstGeom prst="pi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848350" y="1447800"/>
            <a:ext cx="704850" cy="919163"/>
            <a:chOff x="5772054" y="1447800"/>
            <a:chExt cx="663257" cy="919842"/>
          </a:xfrm>
        </p:grpSpPr>
        <p:sp>
          <p:nvSpPr>
            <p:cNvPr id="16" name="Right Arrow Callout 15"/>
            <p:cNvSpPr/>
            <p:nvPr/>
          </p:nvSpPr>
          <p:spPr>
            <a:xfrm>
              <a:off x="5772054" y="1447800"/>
              <a:ext cx="334616" cy="919842"/>
            </a:xfrm>
            <a:prstGeom prst="rightArrowCallout">
              <a:avLst/>
            </a:prstGeom>
            <a:solidFill>
              <a:srgbClr val="FF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Left Arrow Callout 16"/>
            <p:cNvSpPr/>
            <p:nvPr/>
          </p:nvSpPr>
          <p:spPr>
            <a:xfrm>
              <a:off x="6100695" y="1447800"/>
              <a:ext cx="334616" cy="919842"/>
            </a:xfrm>
            <a:prstGeom prst="leftArrowCallout">
              <a:avLst/>
            </a:prstGeom>
            <a:solidFill>
              <a:srgbClr val="FF99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Sun 17"/>
          <p:cNvSpPr/>
          <p:nvPr/>
        </p:nvSpPr>
        <p:spPr bwMode="auto">
          <a:xfrm>
            <a:off x="6664325" y="1519238"/>
            <a:ext cx="1338263" cy="847725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Diagonal Stripe 19"/>
          <p:cNvSpPr/>
          <p:nvPr/>
        </p:nvSpPr>
        <p:spPr bwMode="auto">
          <a:xfrm rot="1388095" flipV="1">
            <a:off x="8088313" y="1625600"/>
            <a:ext cx="522287" cy="704850"/>
          </a:xfrm>
          <a:prstGeom prst="diagStripe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Bevel 26"/>
          <p:cNvSpPr/>
          <p:nvPr/>
        </p:nvSpPr>
        <p:spPr bwMode="auto">
          <a:xfrm>
            <a:off x="-60325" y="4206875"/>
            <a:ext cx="893763" cy="835025"/>
          </a:xfrm>
          <a:prstGeom prst="bevel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8" name="Bevel 27"/>
          <p:cNvSpPr/>
          <p:nvPr/>
        </p:nvSpPr>
        <p:spPr bwMode="auto">
          <a:xfrm>
            <a:off x="852488" y="4206875"/>
            <a:ext cx="895350" cy="835025"/>
          </a:xfrm>
          <a:prstGeom prst="beve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29" name="Bevel 28"/>
          <p:cNvSpPr/>
          <p:nvPr/>
        </p:nvSpPr>
        <p:spPr bwMode="auto">
          <a:xfrm>
            <a:off x="2682875" y="4211638"/>
            <a:ext cx="893763" cy="835025"/>
          </a:xfrm>
          <a:prstGeom prst="bevel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Bevel 29"/>
          <p:cNvSpPr/>
          <p:nvPr/>
        </p:nvSpPr>
        <p:spPr bwMode="auto">
          <a:xfrm>
            <a:off x="1765300" y="4206875"/>
            <a:ext cx="895350" cy="835025"/>
          </a:xfrm>
          <a:prstGeom prst="bevel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15</a:t>
            </a:r>
          </a:p>
        </p:txBody>
      </p:sp>
      <p:sp>
        <p:nvSpPr>
          <p:cNvPr id="31" name="Bevel 30"/>
          <p:cNvSpPr/>
          <p:nvPr/>
        </p:nvSpPr>
        <p:spPr bwMode="auto">
          <a:xfrm>
            <a:off x="3597275" y="4191000"/>
            <a:ext cx="893763" cy="835025"/>
          </a:xfrm>
          <a:prstGeom prst="beve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Bevel 31"/>
          <p:cNvSpPr/>
          <p:nvPr/>
        </p:nvSpPr>
        <p:spPr bwMode="auto">
          <a:xfrm>
            <a:off x="4511675" y="4205288"/>
            <a:ext cx="893763" cy="835025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33" name="Bevel 32"/>
          <p:cNvSpPr/>
          <p:nvPr/>
        </p:nvSpPr>
        <p:spPr bwMode="auto">
          <a:xfrm>
            <a:off x="5426075" y="4205288"/>
            <a:ext cx="893763" cy="835025"/>
          </a:xfrm>
          <a:prstGeom prst="beve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Bevel 33"/>
          <p:cNvSpPr/>
          <p:nvPr/>
        </p:nvSpPr>
        <p:spPr bwMode="auto">
          <a:xfrm>
            <a:off x="6348413" y="4206875"/>
            <a:ext cx="895350" cy="835025"/>
          </a:xfrm>
          <a:prstGeom prst="bevel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Bevel 34"/>
          <p:cNvSpPr/>
          <p:nvPr/>
        </p:nvSpPr>
        <p:spPr bwMode="auto">
          <a:xfrm>
            <a:off x="7273925" y="4206875"/>
            <a:ext cx="893763" cy="835025"/>
          </a:xfrm>
          <a:prstGeom prst="beve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TextBox 36"/>
          <p:cNvSpPr txBox="1">
            <a:spLocks noChangeArrowheads="1"/>
          </p:cNvSpPr>
          <p:nvPr/>
        </p:nvSpPr>
        <p:spPr bwMode="auto">
          <a:xfrm>
            <a:off x="1071563" y="2895600"/>
            <a:ext cx="79961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solidFill>
                  <a:srgbClr val="8F26E6"/>
                </a:solidFill>
                <a:latin typeface="Times New Roman" pitchFamily="18" charset="0"/>
                <a:cs typeface="Times New Roman" pitchFamily="18" charset="0"/>
              </a:rPr>
              <a:t>Đếm thêm 5 rồi điền số thích hợp vào ô trống: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730500" y="4267200"/>
            <a:ext cx="76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657600" y="4264025"/>
            <a:ext cx="76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25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486400" y="4283075"/>
            <a:ext cx="76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6403975" y="4295775"/>
            <a:ext cx="76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40</a:t>
            </a:r>
          </a:p>
        </p:txBody>
      </p:sp>
      <p:sp>
        <p:nvSpPr>
          <p:cNvPr id="41" name="Bevel 40"/>
          <p:cNvSpPr/>
          <p:nvPr/>
        </p:nvSpPr>
        <p:spPr bwMode="auto">
          <a:xfrm>
            <a:off x="8174038" y="4222750"/>
            <a:ext cx="893762" cy="835025"/>
          </a:xfrm>
          <a:prstGeom prst="beve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50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315200" y="4275138"/>
            <a:ext cx="762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92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192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6" dur="192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8" dur="192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5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2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7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1" dur="1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9" dur="1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3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7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1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9" dur="1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3" dur="1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8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13318" grpId="0"/>
      <p:bldP spid="36" grpId="0"/>
      <p:bldP spid="38" grpId="0"/>
      <p:bldP spid="39" grpId="0"/>
      <p:bldP spid="40" grpId="0"/>
      <p:bldP spid="41" grpId="0" animBg="1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5" descr="C:\Documents and Settings\cutinh\Desktop\noah_2by2_larg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0" y="0"/>
            <a:ext cx="9144000" cy="1133173"/>
            <a:chOff x="0" y="0"/>
            <a:chExt cx="9144000" cy="1132518"/>
          </a:xfrm>
        </p:grpSpPr>
        <p:sp>
          <p:nvSpPr>
            <p:cNvPr id="14344" name="TextBox 4"/>
            <p:cNvSpPr txBox="1">
              <a:spLocks noChangeArrowheads="1"/>
            </p:cNvSpPr>
            <p:nvPr/>
          </p:nvSpPr>
          <p:spPr bwMode="auto">
            <a:xfrm>
              <a:off x="0" y="0"/>
              <a:ext cx="9144000" cy="399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sp>
          <p:nvSpPr>
            <p:cNvPr id="14345" name="TextBox 5"/>
            <p:cNvSpPr txBox="1">
              <a:spLocks noChangeArrowheads="1"/>
            </p:cNvSpPr>
            <p:nvPr/>
          </p:nvSpPr>
          <p:spPr bwMode="auto">
            <a:xfrm>
              <a:off x="3401546" y="609600"/>
              <a:ext cx="1997663" cy="522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Bảng nhân 5</a:t>
              </a:r>
            </a:p>
          </p:txBody>
        </p:sp>
      </p:grpSp>
      <p:pic>
        <p:nvPicPr>
          <p:cNvPr id="1434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86275"/>
            <a:ext cx="20574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-3276600" y="4495800"/>
            <a:ext cx="5943600" cy="4267200"/>
            <a:chOff x="1793631" y="1295400"/>
            <a:chExt cx="5257800" cy="4267200"/>
          </a:xfrm>
        </p:grpSpPr>
        <p:sp>
          <p:nvSpPr>
            <p:cNvPr id="9" name="Explosion 2 8"/>
            <p:cNvSpPr/>
            <p:nvPr/>
          </p:nvSpPr>
          <p:spPr>
            <a:xfrm>
              <a:off x="1793631" y="1295400"/>
              <a:ext cx="5257800" cy="4267200"/>
            </a:xfrm>
            <a:prstGeom prst="irregularSeal2">
              <a:avLst/>
            </a:prstGeom>
            <a:solidFill>
              <a:srgbClr val="F9DFF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67708" y="2290971"/>
              <a:ext cx="3660157" cy="212365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8000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rPr>
                <a:t>AI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spc="30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8000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rPr>
                <a:t> THÔNG </a:t>
              </a:r>
              <a:r>
                <a:rPr lang="en-US" sz="4400" b="1" spc="300" dirty="0">
                  <a:ln w="11430" cmpd="sng">
                    <a:solidFill>
                      <a:schemeClr val="accent1">
                        <a:tint val="10000"/>
                      </a:schemeClr>
                    </a:solidFill>
                    <a:prstDash val="solid"/>
                    <a:miter lim="800000"/>
                  </a:ln>
                  <a:solidFill>
                    <a:srgbClr val="008000"/>
                  </a:solidFill>
                  <a:effectLst>
                    <a:glow rad="45500">
                      <a:schemeClr val="accent1">
                        <a:satMod val="220000"/>
                        <a:alpha val="35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rPr>
                <a:t>MINH?</a:t>
              </a:r>
            </a:p>
          </p:txBody>
        </p:sp>
      </p:grp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C 0.06441 -0.18588 0.12882 -0.37153 0.2 -0.39537 C 0.27118 -0.41922 0.37413 -0.15718 0.4276 -0.14259 C 0.48108 -0.12801 0.54688 -0.25949 0.52049 -0.3081 C 0.49427 -0.35672 0.2908 -0.37246 0.26892 -0.43449 C 0.24688 -0.49653 0.30642 -0.64375 0.38785 -0.68056 C 0.4691 -0.71736 0.68976 -0.68634 0.75694 -0.65533 C 0.82396 -0.62431 0.82691 -0.54213 0.78958 -0.49422 C 0.75226 -0.4463 0.59236 -0.40371 0.53281 -0.36783 C 0.47309 -0.33195 0.42969 -0.25602 0.4309 -0.27824 C 0.43247 -0.30047 0.52292 -0.46412 0.54132 -0.50116 " pathEditMode="relative" ptsTypes="aaaaaaaaaaA">
                                      <p:cBhvr>
                                        <p:cTn id="6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3"/>
          <p:cNvGrpSpPr>
            <a:grpSpLocks/>
          </p:cNvGrpSpPr>
          <p:nvPr/>
        </p:nvGrpSpPr>
        <p:grpSpPr bwMode="auto">
          <a:xfrm>
            <a:off x="0" y="0"/>
            <a:ext cx="9144000" cy="1133173"/>
            <a:chOff x="0" y="0"/>
            <a:chExt cx="9144000" cy="1132518"/>
          </a:xfrm>
        </p:grpSpPr>
        <p:sp>
          <p:nvSpPr>
            <p:cNvPr id="15371" name="TextBox 4"/>
            <p:cNvSpPr txBox="1">
              <a:spLocks noChangeArrowheads="1"/>
            </p:cNvSpPr>
            <p:nvPr/>
          </p:nvSpPr>
          <p:spPr bwMode="auto">
            <a:xfrm>
              <a:off x="0" y="0"/>
              <a:ext cx="9144000" cy="3998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000" b="1">
                  <a:solidFill>
                    <a:srgbClr val="3333FF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sp>
          <p:nvSpPr>
            <p:cNvPr id="15372" name="TextBox 5"/>
            <p:cNvSpPr txBox="1">
              <a:spLocks noChangeArrowheads="1"/>
            </p:cNvSpPr>
            <p:nvPr/>
          </p:nvSpPr>
          <p:spPr bwMode="auto">
            <a:xfrm>
              <a:off x="3401546" y="609600"/>
              <a:ext cx="1997663" cy="522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Bảng nhân 5</a:t>
              </a:r>
            </a:p>
          </p:txBody>
        </p:sp>
      </p:grpSp>
      <p:pic>
        <p:nvPicPr>
          <p:cNvPr id="15363" name="Picture 2" descr="D:\Tài liệu giảng dạy\tranh ảnh, tư liệu\ảnh động cho bài Tiếng Anh\aapencildanc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500" y="51816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D:\Tài liệu giảng dạy\tranh ảnh, tư liệu\ảnh động cho bài Tiếng Anh\aapencildanc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90500" y="51054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D:\Tài liệu giảng dạy\tranh ảnh, tư liệu\ảnh động cho bài Tiếng Anh\aapencildance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39100" y="5105400"/>
            <a:ext cx="952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1104900" y="1941513"/>
            <a:ext cx="6896100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n-US" sz="3200" b="1" i="1" spc="3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b="1" i="1" spc="30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sát các hình vẽ </a:t>
            </a:r>
            <a:r>
              <a:rPr lang="en-US" sz="3200" b="1" i="1" spc="30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và dựa vào các kiến thức </a:t>
            </a:r>
            <a:r>
              <a:rPr lang="vi-VN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ã học, hãy lập </a:t>
            </a:r>
            <a:r>
              <a:rPr lang="en-US" sz="3200" b="1" i="1" u="sng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sz="3200" b="1" i="1" u="sng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200" b="1" i="1" u="sng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ề toán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có phép tính </a:t>
            </a:r>
            <a:r>
              <a:rPr lang="en-US" sz="3200" b="1" i="1" spc="30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u="sng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bảng nhân 5 </a:t>
            </a:r>
            <a:r>
              <a:rPr lang="en-US" sz="3200" b="1" i="1" spc="30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 con vừa học</a:t>
            </a:r>
            <a:r>
              <a:rPr lang="en-US" sz="3200" b="1" i="1" spc="3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5367" name="Picture 15" descr="Picture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-1818481" y="2448719"/>
            <a:ext cx="4568825" cy="59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5" descr="Picture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6317456" y="2448719"/>
            <a:ext cx="4568825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5" descr="Picture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019800"/>
            <a:ext cx="32004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5" descr="Picture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6019800"/>
            <a:ext cx="320040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H:\hinh nen\hha.e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5105400" y="304800"/>
            <a:ext cx="3733800" cy="3048000"/>
            <a:chOff x="4648200" y="381000"/>
            <a:chExt cx="3733800" cy="3048000"/>
          </a:xfrm>
        </p:grpSpPr>
        <p:sp>
          <p:nvSpPr>
            <p:cNvPr id="29" name="7-Point Star 28"/>
            <p:cNvSpPr/>
            <p:nvPr/>
          </p:nvSpPr>
          <p:spPr>
            <a:xfrm>
              <a:off x="4648200" y="381000"/>
              <a:ext cx="3733800" cy="3048000"/>
            </a:xfrm>
            <a:prstGeom prst="star7">
              <a:avLst/>
            </a:prstGeom>
            <a:solidFill>
              <a:srgbClr val="FEF1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6396" name="Picture 3" descr="C:\Documents and Settings\cutinh\Desktop\IMG_1100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715000" y="1143000"/>
              <a:ext cx="1636382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914400" y="2438400"/>
            <a:ext cx="5943600" cy="4038600"/>
            <a:chOff x="914400" y="2438400"/>
            <a:chExt cx="5943600" cy="4038600"/>
          </a:xfrm>
        </p:grpSpPr>
        <p:sp>
          <p:nvSpPr>
            <p:cNvPr id="24" name="Flowchart: Delay 23"/>
            <p:cNvSpPr/>
            <p:nvPr/>
          </p:nvSpPr>
          <p:spPr>
            <a:xfrm>
              <a:off x="914400" y="2438400"/>
              <a:ext cx="5943600" cy="4038600"/>
            </a:xfrm>
            <a:prstGeom prst="flowChartDelay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F7D1F4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6392" name="Picture 3" descr="C:\Documents and Settings\cutinh\Desktop\IMG_1100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868818" y="4724400"/>
              <a:ext cx="1636382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3" name="Picture 3" descr="C:\Documents and Settings\cutinh\Desktop\IMG_1100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802117" y="3124200"/>
              <a:ext cx="1636382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394" name="Picture 3" descr="C:\Documents and Settings\cutinh\Desktop\IMG_1100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11618" y="2819400"/>
              <a:ext cx="1636382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7" name="Curved Down Arrow 36"/>
          <p:cNvSpPr/>
          <p:nvPr/>
        </p:nvSpPr>
        <p:spPr>
          <a:xfrm rot="19434988" flipH="1">
            <a:off x="2967038" y="1325563"/>
            <a:ext cx="2708275" cy="914400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206875" y="4648200"/>
            <a:ext cx="7302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</a:t>
            </a:r>
            <a:endParaRPr lang="en-US" sz="96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5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3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2 -0.004  0.012 -0.04533  0.037 -0.04267  C 0.075 -0.03867  0.09 -0.00933  0.125 -0.03867  C 0.147 -0.056  0.173 -0.1  0.192 -0.09867  C 0.235 -0.09733  0.244 -0.052  0.244 -0.01067  C 0.245 0.048  0.189 0.09733  0.121 0.10267  C 0.052 0.10667  -0.005 0.044  0 0  Z" pathEditMode="relative" ptsTypes="">
                                      <p:cBhvr>
                                        <p:cTn id="2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/>
      <p:bldP spid="3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sp>
        <p:nvSpPr>
          <p:cNvPr id="17411" name="WordArt 7"/>
          <p:cNvSpPr>
            <a:spLocks noChangeArrowheads="1" noChangeShapeType="1" noTextEdit="1"/>
          </p:cNvSpPr>
          <p:nvPr/>
        </p:nvSpPr>
        <p:spPr bwMode="auto">
          <a:xfrm>
            <a:off x="1447800" y="381000"/>
            <a:ext cx="5943600" cy="1219200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85713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D60093"/>
                </a:solidFill>
                <a:latin typeface="Times New Roman" pitchFamily="18" charset="0"/>
                <a:cs typeface="Times New Roman" pitchFamily="18" charset="0"/>
              </a:rPr>
              <a:t>CHÚC SỨC KHOẺ</a:t>
            </a:r>
          </a:p>
        </p:txBody>
      </p:sp>
      <p:sp>
        <p:nvSpPr>
          <p:cNvPr id="17412" name="WordArt 6"/>
          <p:cNvSpPr>
            <a:spLocks noChangeArrowheads="1" noChangeShapeType="1" noTextEdit="1"/>
          </p:cNvSpPr>
          <p:nvPr/>
        </p:nvSpPr>
        <p:spPr bwMode="auto">
          <a:xfrm>
            <a:off x="304800" y="2514600"/>
            <a:ext cx="8534400" cy="23622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31917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9966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các thầy giáo, cô giáo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</TotalTime>
  <Words>321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cutinh</dc:creator>
  <cp:lastModifiedBy>Admin-PC</cp:lastModifiedBy>
  <cp:revision>37</cp:revision>
  <dcterms:created xsi:type="dcterms:W3CDTF">2010-01-20T17:28:00Z</dcterms:created>
  <dcterms:modified xsi:type="dcterms:W3CDTF">2020-04-28T08:12:56Z</dcterms:modified>
</cp:coreProperties>
</file>