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5" r:id="rId2"/>
    <p:sldId id="277" r:id="rId3"/>
    <p:sldId id="276" r:id="rId4"/>
    <p:sldId id="278" r:id="rId5"/>
    <p:sldId id="279" r:id="rId6"/>
    <p:sldId id="280" r:id="rId7"/>
    <p:sldId id="281" r:id="rId8"/>
    <p:sldId id="283" r:id="rId9"/>
    <p:sldId id="284" r:id="rId10"/>
    <p:sldId id="273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.Vn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.Vn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.Vn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.Vn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FF3300"/>
    <a:srgbClr val="CC3300"/>
    <a:srgbClr val="000066"/>
    <a:srgbClr val="660066"/>
    <a:srgbClr val="0000CC"/>
    <a:srgbClr val="FF0066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94" autoAdjust="0"/>
    <p:restoredTop sz="94761" autoAdjust="0"/>
  </p:normalViewPr>
  <p:slideViewPr>
    <p:cSldViewPr>
      <p:cViewPr varScale="1">
        <p:scale>
          <a:sx n="70" d="100"/>
          <a:sy n="70" d="100"/>
        </p:scale>
        <p:origin x="-15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14E78A0-B4E1-47E7-9CCD-1287F0164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474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0A7FA-8500-42AC-B5E5-954415C7D9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02E71-4B53-4A43-90F0-C6E2DC9B8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615B5-27B7-4FF1-96B7-A55713F07B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E046E-50F7-4DC0-997F-B120448B4E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293BF-BD70-452D-9060-FC80A9CB02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C7BCA-0E40-467D-B9FE-F36C6B49B2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A53D3-CF50-40BC-ADD8-F0D0377E4E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6EFB4-06A2-40B5-970F-C6CA527F5D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ACAEE-0BD8-496D-90DF-725756C12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1551E-8787-4DDB-B4B8-736AB504B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25852-A0BB-4FD0-BD24-DD9A74DFE7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908DF9F-2EC5-46C5-9C5C-589F62065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066800" y="19812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latin typeface="Times New Roman" pitchFamily="18" charset="0"/>
                <a:cs typeface="Times New Roman" pitchFamily="18" charset="0"/>
              </a:rPr>
              <a:t>Tính: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2895600" y="2028825"/>
            <a:ext cx="2133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+ 4 =</a:t>
            </a:r>
          </a:p>
          <a:p>
            <a:pPr algn="r"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+ 4 + 4 =</a:t>
            </a:r>
          </a:p>
          <a:p>
            <a:pPr algn="r"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+ 4 + 4 + 4 =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2819400" y="990600"/>
            <a:ext cx="1219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Tiết 98: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4038600" y="1004888"/>
            <a:ext cx="3276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Bảng nhân 4</a:t>
            </a:r>
          </a:p>
        </p:txBody>
      </p:sp>
      <p:grpSp>
        <p:nvGrpSpPr>
          <p:cNvPr id="2" name="Group 91"/>
          <p:cNvGrpSpPr>
            <a:grpSpLocks/>
          </p:cNvGrpSpPr>
          <p:nvPr/>
        </p:nvGrpSpPr>
        <p:grpSpPr bwMode="auto">
          <a:xfrm>
            <a:off x="4916497" y="2016125"/>
            <a:ext cx="522288" cy="1516063"/>
            <a:chOff x="3097" y="1270"/>
            <a:chExt cx="329" cy="955"/>
          </a:xfrm>
        </p:grpSpPr>
        <p:sp>
          <p:nvSpPr>
            <p:cNvPr id="3080" name="Text Box 87"/>
            <p:cNvSpPr txBox="1">
              <a:spLocks noChangeArrowheads="1"/>
            </p:cNvSpPr>
            <p:nvPr/>
          </p:nvSpPr>
          <p:spPr bwMode="auto">
            <a:xfrm>
              <a:off x="3168" y="1270"/>
              <a:ext cx="21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8</a:t>
              </a:r>
            </a:p>
          </p:txBody>
        </p:sp>
        <p:sp>
          <p:nvSpPr>
            <p:cNvPr id="3081" name="Text Box 88"/>
            <p:cNvSpPr txBox="1">
              <a:spLocks noChangeArrowheads="1"/>
            </p:cNvSpPr>
            <p:nvPr/>
          </p:nvSpPr>
          <p:spPr bwMode="auto">
            <a:xfrm>
              <a:off x="3116" y="1584"/>
              <a:ext cx="31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12</a:t>
              </a:r>
            </a:p>
          </p:txBody>
        </p:sp>
        <p:sp>
          <p:nvSpPr>
            <p:cNvPr id="3082" name="Text Box 89"/>
            <p:cNvSpPr txBox="1">
              <a:spLocks noChangeArrowheads="1"/>
            </p:cNvSpPr>
            <p:nvPr/>
          </p:nvSpPr>
          <p:spPr bwMode="auto">
            <a:xfrm>
              <a:off x="3097" y="1934"/>
              <a:ext cx="31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16</a:t>
              </a:r>
            </a:p>
          </p:txBody>
        </p:sp>
      </p:grpSp>
      <p:sp>
        <p:nvSpPr>
          <p:cNvPr id="3079" name="Title 1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1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1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/>
      <p:bldP spid="28675" grpId="1"/>
      <p:bldP spid="28676" grpId="0"/>
      <p:bldP spid="28676" grpId="1"/>
      <p:bldP spid="28677" grpId="0"/>
      <p:bldP spid="2867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11"/>
          <p:cNvGrpSpPr>
            <a:grpSpLocks/>
          </p:cNvGrpSpPr>
          <p:nvPr/>
        </p:nvGrpSpPr>
        <p:grpSpPr bwMode="auto">
          <a:xfrm>
            <a:off x="685800" y="558800"/>
            <a:ext cx="7924800" cy="5727700"/>
            <a:chOff x="432" y="352"/>
            <a:chExt cx="4992" cy="3608"/>
          </a:xfrm>
        </p:grpSpPr>
        <p:pic>
          <p:nvPicPr>
            <p:cNvPr id="12291" name="Picture 7" descr="Sunset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0" y="360"/>
              <a:ext cx="4800" cy="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292" name="Rectangle 8"/>
            <p:cNvSpPr>
              <a:spLocks noChangeArrowheads="1"/>
            </p:cNvSpPr>
            <p:nvPr/>
          </p:nvSpPr>
          <p:spPr bwMode="auto">
            <a:xfrm>
              <a:off x="432" y="352"/>
              <a:ext cx="4896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36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BÀI HỌC ĐẾN ĐÂY LÀ HẾT !</a:t>
              </a:r>
            </a:p>
          </p:txBody>
        </p:sp>
        <p:sp>
          <p:nvSpPr>
            <p:cNvPr id="12293" name="Rectangle 9"/>
            <p:cNvSpPr>
              <a:spLocks noChangeArrowheads="1"/>
            </p:cNvSpPr>
            <p:nvPr/>
          </p:nvSpPr>
          <p:spPr bwMode="auto">
            <a:xfrm>
              <a:off x="432" y="1152"/>
              <a:ext cx="4992" cy="1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54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Xin chân thành cảm </a:t>
              </a:r>
              <a:r>
                <a:rPr lang="vi-VN" sz="54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ơ</a:t>
              </a:r>
              <a:r>
                <a:rPr lang="en-US" sz="54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n các thầy giáo, cô giáo và </a:t>
              </a:r>
            </a:p>
            <a:p>
              <a:pPr algn="ctr"/>
              <a:r>
                <a:rPr lang="en-US" sz="54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các em học sinh!</a:t>
              </a:r>
              <a:r>
                <a:rPr lang="en-US" sz="540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2819400" y="990600"/>
            <a:ext cx="1219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Tiết 98: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4038600" y="1004888"/>
            <a:ext cx="3276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Bảng nhân 4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914400" y="2057400"/>
            <a:ext cx="838200" cy="609600"/>
            <a:chOff x="576" y="1296"/>
            <a:chExt cx="528" cy="384"/>
          </a:xfrm>
        </p:grpSpPr>
        <p:grpSp>
          <p:nvGrpSpPr>
            <p:cNvPr id="4165" name="Group 6"/>
            <p:cNvGrpSpPr>
              <a:grpSpLocks/>
            </p:cNvGrpSpPr>
            <p:nvPr/>
          </p:nvGrpSpPr>
          <p:grpSpPr bwMode="auto">
            <a:xfrm>
              <a:off x="576" y="1296"/>
              <a:ext cx="384" cy="384"/>
              <a:chOff x="576" y="1344"/>
              <a:chExt cx="480" cy="480"/>
            </a:xfrm>
          </p:grpSpPr>
          <p:sp>
            <p:nvSpPr>
              <p:cNvPr id="4167" name="Rectangle 7"/>
              <p:cNvSpPr>
                <a:spLocks noChangeArrowheads="1"/>
              </p:cNvSpPr>
              <p:nvPr/>
            </p:nvSpPr>
            <p:spPr bwMode="auto">
              <a:xfrm>
                <a:off x="576" y="1344"/>
                <a:ext cx="480" cy="48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68" name="Oval 8"/>
              <p:cNvSpPr>
                <a:spLocks noChangeArrowheads="1"/>
              </p:cNvSpPr>
              <p:nvPr/>
            </p:nvSpPr>
            <p:spPr bwMode="auto">
              <a:xfrm>
                <a:off x="645" y="1410"/>
                <a:ext cx="144" cy="144"/>
              </a:xfrm>
              <a:prstGeom prst="ellipse">
                <a:avLst/>
              </a:prstGeom>
              <a:solidFill>
                <a:srgbClr val="FF0066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69" name="Oval 9"/>
              <p:cNvSpPr>
                <a:spLocks noChangeArrowheads="1"/>
              </p:cNvSpPr>
              <p:nvPr/>
            </p:nvSpPr>
            <p:spPr bwMode="auto">
              <a:xfrm>
                <a:off x="846" y="1410"/>
                <a:ext cx="144" cy="144"/>
              </a:xfrm>
              <a:prstGeom prst="ellipse">
                <a:avLst/>
              </a:prstGeom>
              <a:solidFill>
                <a:srgbClr val="FF0066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70" name="Oval 10"/>
              <p:cNvSpPr>
                <a:spLocks noChangeArrowheads="1"/>
              </p:cNvSpPr>
              <p:nvPr/>
            </p:nvSpPr>
            <p:spPr bwMode="auto">
              <a:xfrm>
                <a:off x="646" y="1611"/>
                <a:ext cx="144" cy="144"/>
              </a:xfrm>
              <a:prstGeom prst="ellipse">
                <a:avLst/>
              </a:prstGeom>
              <a:solidFill>
                <a:srgbClr val="FF0066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71" name="Oval 11"/>
              <p:cNvSpPr>
                <a:spLocks noChangeArrowheads="1"/>
              </p:cNvSpPr>
              <p:nvPr/>
            </p:nvSpPr>
            <p:spPr bwMode="auto">
              <a:xfrm>
                <a:off x="838" y="1602"/>
                <a:ext cx="144" cy="144"/>
              </a:xfrm>
              <a:prstGeom prst="ellipse">
                <a:avLst/>
              </a:prstGeom>
              <a:solidFill>
                <a:srgbClr val="FF0066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4166" name="AutoShape 12"/>
            <p:cNvSpPr>
              <a:spLocks/>
            </p:cNvSpPr>
            <p:nvPr/>
          </p:nvSpPr>
          <p:spPr bwMode="auto">
            <a:xfrm>
              <a:off x="1056" y="1296"/>
              <a:ext cx="48" cy="336"/>
            </a:xfrm>
            <a:prstGeom prst="rightBrace">
              <a:avLst>
                <a:gd name="adj1" fmla="val 58333"/>
                <a:gd name="adj2" fmla="val 50000"/>
              </a:avLst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914400" y="2819400"/>
            <a:ext cx="990600" cy="1295400"/>
            <a:chOff x="576" y="1776"/>
            <a:chExt cx="624" cy="816"/>
          </a:xfrm>
        </p:grpSpPr>
        <p:grpSp>
          <p:nvGrpSpPr>
            <p:cNvPr id="4151" name="Group 14"/>
            <p:cNvGrpSpPr>
              <a:grpSpLocks/>
            </p:cNvGrpSpPr>
            <p:nvPr/>
          </p:nvGrpSpPr>
          <p:grpSpPr bwMode="auto">
            <a:xfrm>
              <a:off x="576" y="1776"/>
              <a:ext cx="384" cy="816"/>
              <a:chOff x="576" y="1776"/>
              <a:chExt cx="384" cy="816"/>
            </a:xfrm>
          </p:grpSpPr>
          <p:grpSp>
            <p:nvGrpSpPr>
              <p:cNvPr id="4153" name="Group 15"/>
              <p:cNvGrpSpPr>
                <a:grpSpLocks/>
              </p:cNvGrpSpPr>
              <p:nvPr/>
            </p:nvGrpSpPr>
            <p:grpSpPr bwMode="auto">
              <a:xfrm>
                <a:off x="576" y="1776"/>
                <a:ext cx="384" cy="384"/>
                <a:chOff x="576" y="1344"/>
                <a:chExt cx="480" cy="480"/>
              </a:xfrm>
            </p:grpSpPr>
            <p:sp>
              <p:nvSpPr>
                <p:cNvPr id="4160" name="Rectangle 16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61" name="Oval 17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62" name="Oval 18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63" name="Oval 19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64" name="Oval 20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4154" name="Group 21"/>
              <p:cNvGrpSpPr>
                <a:grpSpLocks/>
              </p:cNvGrpSpPr>
              <p:nvPr/>
            </p:nvGrpSpPr>
            <p:grpSpPr bwMode="auto">
              <a:xfrm>
                <a:off x="576" y="2208"/>
                <a:ext cx="384" cy="384"/>
                <a:chOff x="576" y="1344"/>
                <a:chExt cx="480" cy="480"/>
              </a:xfrm>
            </p:grpSpPr>
            <p:sp>
              <p:nvSpPr>
                <p:cNvPr id="4155" name="Rectangle 22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56" name="Oval 23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57" name="Oval 24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58" name="Oval 25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59" name="Oval 26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4152" name="AutoShape 27"/>
            <p:cNvSpPr>
              <a:spLocks/>
            </p:cNvSpPr>
            <p:nvPr/>
          </p:nvSpPr>
          <p:spPr bwMode="auto">
            <a:xfrm>
              <a:off x="1056" y="1776"/>
              <a:ext cx="144" cy="816"/>
            </a:xfrm>
            <a:prstGeom prst="rightBrace">
              <a:avLst>
                <a:gd name="adj1" fmla="val 47222"/>
                <a:gd name="adj2" fmla="val 50000"/>
              </a:avLst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914400" y="4343400"/>
            <a:ext cx="1066800" cy="1981200"/>
            <a:chOff x="576" y="2736"/>
            <a:chExt cx="672" cy="1248"/>
          </a:xfrm>
        </p:grpSpPr>
        <p:grpSp>
          <p:nvGrpSpPr>
            <p:cNvPr id="4131" name="Group 29"/>
            <p:cNvGrpSpPr>
              <a:grpSpLocks/>
            </p:cNvGrpSpPr>
            <p:nvPr/>
          </p:nvGrpSpPr>
          <p:grpSpPr bwMode="auto">
            <a:xfrm>
              <a:off x="576" y="2736"/>
              <a:ext cx="384" cy="1248"/>
              <a:chOff x="576" y="2736"/>
              <a:chExt cx="384" cy="1248"/>
            </a:xfrm>
          </p:grpSpPr>
          <p:grpSp>
            <p:nvGrpSpPr>
              <p:cNvPr id="4133" name="Group 30"/>
              <p:cNvGrpSpPr>
                <a:grpSpLocks/>
              </p:cNvGrpSpPr>
              <p:nvPr/>
            </p:nvGrpSpPr>
            <p:grpSpPr bwMode="auto">
              <a:xfrm>
                <a:off x="576" y="2736"/>
                <a:ext cx="384" cy="384"/>
                <a:chOff x="576" y="1344"/>
                <a:chExt cx="480" cy="480"/>
              </a:xfrm>
            </p:grpSpPr>
            <p:sp>
              <p:nvSpPr>
                <p:cNvPr id="4146" name="Rectangle 31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47" name="Oval 32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48" name="Oval 33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49" name="Oval 34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50" name="Oval 35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4134" name="Group 36"/>
              <p:cNvGrpSpPr>
                <a:grpSpLocks/>
              </p:cNvGrpSpPr>
              <p:nvPr/>
            </p:nvGrpSpPr>
            <p:grpSpPr bwMode="auto">
              <a:xfrm>
                <a:off x="576" y="3168"/>
                <a:ext cx="384" cy="384"/>
                <a:chOff x="576" y="1344"/>
                <a:chExt cx="480" cy="480"/>
              </a:xfrm>
            </p:grpSpPr>
            <p:sp>
              <p:nvSpPr>
                <p:cNvPr id="4141" name="Rectangle 37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42" name="Oval 38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43" name="Oval 39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44" name="Oval 40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45" name="Oval 41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4135" name="Group 42"/>
              <p:cNvGrpSpPr>
                <a:grpSpLocks/>
              </p:cNvGrpSpPr>
              <p:nvPr/>
            </p:nvGrpSpPr>
            <p:grpSpPr bwMode="auto">
              <a:xfrm>
                <a:off x="576" y="3600"/>
                <a:ext cx="384" cy="384"/>
                <a:chOff x="576" y="1344"/>
                <a:chExt cx="480" cy="480"/>
              </a:xfrm>
            </p:grpSpPr>
            <p:sp>
              <p:nvSpPr>
                <p:cNvPr id="4136" name="Rectangle 43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37" name="Oval 44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38" name="Oval 45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39" name="Oval 46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40" name="Oval 47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4132" name="AutoShape 48"/>
            <p:cNvSpPr>
              <a:spLocks/>
            </p:cNvSpPr>
            <p:nvPr/>
          </p:nvSpPr>
          <p:spPr bwMode="auto">
            <a:xfrm>
              <a:off x="1056" y="2736"/>
              <a:ext cx="192" cy="1248"/>
            </a:xfrm>
            <a:prstGeom prst="rightBrace">
              <a:avLst>
                <a:gd name="adj1" fmla="val 54167"/>
                <a:gd name="adj2" fmla="val 50000"/>
              </a:avLst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0769" name="Text Box 49"/>
          <p:cNvSpPr txBox="1">
            <a:spLocks noChangeArrowheads="1"/>
          </p:cNvSpPr>
          <p:nvPr/>
        </p:nvSpPr>
        <p:spPr bwMode="auto">
          <a:xfrm>
            <a:off x="2362200" y="2057400"/>
            <a:ext cx="2247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vi-VN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ợc lấy 1 lần,</a:t>
            </a:r>
          </a:p>
        </p:txBody>
      </p:sp>
      <p:grpSp>
        <p:nvGrpSpPr>
          <p:cNvPr id="13" name="Group 50"/>
          <p:cNvGrpSpPr>
            <a:grpSpLocks/>
          </p:cNvGrpSpPr>
          <p:nvPr/>
        </p:nvGrpSpPr>
        <p:grpSpPr bwMode="auto">
          <a:xfrm>
            <a:off x="3276600" y="2057401"/>
            <a:ext cx="2598738" cy="919163"/>
            <a:chOff x="2064" y="1296"/>
            <a:chExt cx="1637" cy="579"/>
          </a:xfrm>
        </p:grpSpPr>
        <p:sp>
          <p:nvSpPr>
            <p:cNvPr id="4129" name="Text Box 51"/>
            <p:cNvSpPr txBox="1">
              <a:spLocks noChangeArrowheads="1"/>
            </p:cNvSpPr>
            <p:nvPr/>
          </p:nvSpPr>
          <p:spPr bwMode="auto">
            <a:xfrm>
              <a:off x="2064" y="1584"/>
              <a:ext cx="80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x 1 = 4</a:t>
              </a:r>
            </a:p>
          </p:txBody>
        </p:sp>
        <p:sp>
          <p:nvSpPr>
            <p:cNvPr id="4130" name="Text Box 52"/>
            <p:cNvSpPr txBox="1">
              <a:spLocks noChangeArrowheads="1"/>
            </p:cNvSpPr>
            <p:nvPr/>
          </p:nvSpPr>
          <p:spPr bwMode="auto">
            <a:xfrm>
              <a:off x="2957" y="1296"/>
              <a:ext cx="7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ta viết : </a:t>
              </a:r>
            </a:p>
          </p:txBody>
        </p:sp>
      </p:grpSp>
      <p:sp>
        <p:nvSpPr>
          <p:cNvPr id="30773" name="Line 53"/>
          <p:cNvSpPr>
            <a:spLocks noChangeShapeType="1"/>
          </p:cNvSpPr>
          <p:nvPr/>
        </p:nvSpPr>
        <p:spPr bwMode="auto">
          <a:xfrm>
            <a:off x="6248400" y="1905000"/>
            <a:ext cx="0" cy="403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4" name="Text Box 54"/>
          <p:cNvSpPr txBox="1">
            <a:spLocks noChangeArrowheads="1"/>
          </p:cNvSpPr>
          <p:nvPr/>
        </p:nvSpPr>
        <p:spPr bwMode="auto">
          <a:xfrm>
            <a:off x="6553200" y="1981200"/>
            <a:ext cx="15905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x   1 =   4</a:t>
            </a:r>
          </a:p>
        </p:txBody>
      </p:sp>
      <p:sp>
        <p:nvSpPr>
          <p:cNvPr id="30775" name="Text Box 55"/>
          <p:cNvSpPr txBox="1">
            <a:spLocks noChangeArrowheads="1"/>
          </p:cNvSpPr>
          <p:nvPr/>
        </p:nvSpPr>
        <p:spPr bwMode="auto">
          <a:xfrm>
            <a:off x="2209800" y="2971800"/>
            <a:ext cx="2247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vi-VN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ợc lấy 2 lần,</a:t>
            </a:r>
          </a:p>
        </p:txBody>
      </p:sp>
      <p:grpSp>
        <p:nvGrpSpPr>
          <p:cNvPr id="14" name="Group 56"/>
          <p:cNvGrpSpPr>
            <a:grpSpLocks/>
          </p:cNvGrpSpPr>
          <p:nvPr/>
        </p:nvGrpSpPr>
        <p:grpSpPr bwMode="auto">
          <a:xfrm>
            <a:off x="2743200" y="2971800"/>
            <a:ext cx="2979738" cy="838200"/>
            <a:chOff x="1728" y="1872"/>
            <a:chExt cx="1877" cy="528"/>
          </a:xfrm>
        </p:grpSpPr>
        <p:sp>
          <p:nvSpPr>
            <p:cNvPr id="4127" name="Text Box 57"/>
            <p:cNvSpPr txBox="1">
              <a:spLocks noChangeArrowheads="1"/>
            </p:cNvSpPr>
            <p:nvPr/>
          </p:nvSpPr>
          <p:spPr bwMode="auto">
            <a:xfrm>
              <a:off x="2861" y="1872"/>
              <a:ext cx="7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ta viết : </a:t>
              </a:r>
            </a:p>
          </p:txBody>
        </p:sp>
        <p:sp>
          <p:nvSpPr>
            <p:cNvPr id="4128" name="Text Box 58"/>
            <p:cNvSpPr txBox="1">
              <a:spLocks noChangeArrowheads="1"/>
            </p:cNvSpPr>
            <p:nvPr/>
          </p:nvSpPr>
          <p:spPr bwMode="auto">
            <a:xfrm>
              <a:off x="1728" y="2112"/>
              <a:ext cx="9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x 2 =             </a:t>
              </a:r>
            </a:p>
          </p:txBody>
        </p:sp>
      </p:grpSp>
      <p:sp>
        <p:nvSpPr>
          <p:cNvPr id="30779" name="Text Box 59"/>
          <p:cNvSpPr txBox="1">
            <a:spLocks noChangeArrowheads="1"/>
          </p:cNvSpPr>
          <p:nvPr/>
        </p:nvSpPr>
        <p:spPr bwMode="auto">
          <a:xfrm>
            <a:off x="3733800" y="33528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+ 4 = 8             </a:t>
            </a:r>
          </a:p>
        </p:txBody>
      </p:sp>
      <p:sp>
        <p:nvSpPr>
          <p:cNvPr id="30780" name="Text Box 60"/>
          <p:cNvSpPr txBox="1">
            <a:spLocks noChangeArrowheads="1"/>
          </p:cNvSpPr>
          <p:nvPr/>
        </p:nvSpPr>
        <p:spPr bwMode="auto">
          <a:xfrm>
            <a:off x="2743200" y="37338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x 2 = 8            </a:t>
            </a:r>
          </a:p>
        </p:txBody>
      </p:sp>
      <p:sp>
        <p:nvSpPr>
          <p:cNvPr id="30781" name="Text Box 61"/>
          <p:cNvSpPr txBox="1">
            <a:spLocks noChangeArrowheads="1"/>
          </p:cNvSpPr>
          <p:nvPr/>
        </p:nvSpPr>
        <p:spPr bwMode="auto">
          <a:xfrm>
            <a:off x="6553200" y="243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x   2 =   8            </a:t>
            </a:r>
          </a:p>
        </p:txBody>
      </p:sp>
      <p:sp>
        <p:nvSpPr>
          <p:cNvPr id="30782" name="Text Box 62"/>
          <p:cNvSpPr txBox="1">
            <a:spLocks noChangeArrowheads="1"/>
          </p:cNvSpPr>
          <p:nvPr/>
        </p:nvSpPr>
        <p:spPr bwMode="auto">
          <a:xfrm>
            <a:off x="2286000" y="4495800"/>
            <a:ext cx="2247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vi-VN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ợc lấy 3 lần,</a:t>
            </a:r>
          </a:p>
        </p:txBody>
      </p:sp>
      <p:sp>
        <p:nvSpPr>
          <p:cNvPr id="30783" name="Text Box 63"/>
          <p:cNvSpPr txBox="1">
            <a:spLocks noChangeArrowheads="1"/>
          </p:cNvSpPr>
          <p:nvPr/>
        </p:nvSpPr>
        <p:spPr bwMode="auto">
          <a:xfrm>
            <a:off x="4618038" y="4495800"/>
            <a:ext cx="11817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 viết : </a:t>
            </a:r>
          </a:p>
        </p:txBody>
      </p:sp>
      <p:sp>
        <p:nvSpPr>
          <p:cNvPr id="30784" name="Text Box 64"/>
          <p:cNvSpPr txBox="1">
            <a:spLocks noChangeArrowheads="1"/>
          </p:cNvSpPr>
          <p:nvPr/>
        </p:nvSpPr>
        <p:spPr bwMode="auto">
          <a:xfrm>
            <a:off x="2667000" y="49530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x 3 =             </a:t>
            </a:r>
          </a:p>
        </p:txBody>
      </p:sp>
      <p:sp>
        <p:nvSpPr>
          <p:cNvPr id="30785" name="Text Box 65"/>
          <p:cNvSpPr txBox="1">
            <a:spLocks noChangeArrowheads="1"/>
          </p:cNvSpPr>
          <p:nvPr/>
        </p:nvSpPr>
        <p:spPr bwMode="auto">
          <a:xfrm>
            <a:off x="3733800" y="49530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+ 4 + 4= 12             </a:t>
            </a:r>
          </a:p>
        </p:txBody>
      </p:sp>
      <p:sp>
        <p:nvSpPr>
          <p:cNvPr id="30786" name="Text Box 66"/>
          <p:cNvSpPr txBox="1">
            <a:spLocks noChangeArrowheads="1"/>
          </p:cNvSpPr>
          <p:nvPr/>
        </p:nvSpPr>
        <p:spPr bwMode="auto">
          <a:xfrm>
            <a:off x="2667000" y="53340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x 3 = 12            </a:t>
            </a:r>
          </a:p>
        </p:txBody>
      </p:sp>
      <p:sp>
        <p:nvSpPr>
          <p:cNvPr id="30787" name="Text Box 67"/>
          <p:cNvSpPr txBox="1">
            <a:spLocks noChangeArrowheads="1"/>
          </p:cNvSpPr>
          <p:nvPr/>
        </p:nvSpPr>
        <p:spPr bwMode="auto">
          <a:xfrm>
            <a:off x="6553200" y="28956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x   3 = 12            </a:t>
            </a:r>
          </a:p>
        </p:txBody>
      </p:sp>
      <p:grpSp>
        <p:nvGrpSpPr>
          <p:cNvPr id="15" name="Group 68"/>
          <p:cNvGrpSpPr>
            <a:grpSpLocks/>
          </p:cNvGrpSpPr>
          <p:nvPr/>
        </p:nvGrpSpPr>
        <p:grpSpPr bwMode="auto">
          <a:xfrm>
            <a:off x="6553200" y="3276600"/>
            <a:ext cx="1905000" cy="3200400"/>
            <a:chOff x="4416" y="1920"/>
            <a:chExt cx="1200" cy="2016"/>
          </a:xfrm>
        </p:grpSpPr>
        <p:sp>
          <p:nvSpPr>
            <p:cNvPr id="4120" name="Text Box 69"/>
            <p:cNvSpPr txBox="1">
              <a:spLocks noChangeArrowheads="1"/>
            </p:cNvSpPr>
            <p:nvPr/>
          </p:nvSpPr>
          <p:spPr bwMode="auto">
            <a:xfrm>
              <a:off x="4416" y="1920"/>
              <a:ext cx="11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4 = ...</a:t>
              </a:r>
            </a:p>
          </p:txBody>
        </p:sp>
        <p:sp>
          <p:nvSpPr>
            <p:cNvPr id="4121" name="Text Box 70"/>
            <p:cNvSpPr txBox="1">
              <a:spLocks noChangeArrowheads="1"/>
            </p:cNvSpPr>
            <p:nvPr/>
          </p:nvSpPr>
          <p:spPr bwMode="auto">
            <a:xfrm>
              <a:off x="4416" y="2208"/>
              <a:ext cx="12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5 = ...</a:t>
              </a:r>
            </a:p>
          </p:txBody>
        </p:sp>
        <p:sp>
          <p:nvSpPr>
            <p:cNvPr id="4122" name="Text Box 71"/>
            <p:cNvSpPr txBox="1">
              <a:spLocks noChangeArrowheads="1"/>
            </p:cNvSpPr>
            <p:nvPr/>
          </p:nvSpPr>
          <p:spPr bwMode="auto">
            <a:xfrm>
              <a:off x="4416" y="2496"/>
              <a:ext cx="12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6 = ...</a:t>
              </a:r>
            </a:p>
          </p:txBody>
        </p:sp>
        <p:sp>
          <p:nvSpPr>
            <p:cNvPr id="4123" name="Text Box 72"/>
            <p:cNvSpPr txBox="1">
              <a:spLocks noChangeArrowheads="1"/>
            </p:cNvSpPr>
            <p:nvPr/>
          </p:nvSpPr>
          <p:spPr bwMode="auto">
            <a:xfrm>
              <a:off x="4416" y="2784"/>
              <a:ext cx="12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7 = ...</a:t>
              </a:r>
            </a:p>
          </p:txBody>
        </p:sp>
        <p:sp>
          <p:nvSpPr>
            <p:cNvPr id="4124" name="Text Box 73"/>
            <p:cNvSpPr txBox="1">
              <a:spLocks noChangeArrowheads="1"/>
            </p:cNvSpPr>
            <p:nvPr/>
          </p:nvSpPr>
          <p:spPr bwMode="auto">
            <a:xfrm>
              <a:off x="4416" y="3072"/>
              <a:ext cx="11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8 = ...</a:t>
              </a:r>
            </a:p>
          </p:txBody>
        </p:sp>
        <p:sp>
          <p:nvSpPr>
            <p:cNvPr id="4125" name="Text Box 74"/>
            <p:cNvSpPr txBox="1">
              <a:spLocks noChangeArrowheads="1"/>
            </p:cNvSpPr>
            <p:nvPr/>
          </p:nvSpPr>
          <p:spPr bwMode="auto">
            <a:xfrm>
              <a:off x="4416" y="3360"/>
              <a:ext cx="11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9 = ...</a:t>
              </a:r>
            </a:p>
          </p:txBody>
        </p:sp>
        <p:sp>
          <p:nvSpPr>
            <p:cNvPr id="4126" name="Text Box 75"/>
            <p:cNvSpPr txBox="1">
              <a:spLocks noChangeArrowheads="1"/>
            </p:cNvSpPr>
            <p:nvPr/>
          </p:nvSpPr>
          <p:spPr bwMode="auto">
            <a:xfrm>
              <a:off x="4416" y="3648"/>
              <a:ext cx="11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x 10 = ...</a:t>
              </a:r>
            </a:p>
          </p:txBody>
        </p:sp>
      </p:grpSp>
      <p:sp>
        <p:nvSpPr>
          <p:cNvPr id="4119" name="Title 7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1000"/>
                                        <p:tgtEl>
                                          <p:spTgt spid="30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30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30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1000"/>
                                        <p:tgtEl>
                                          <p:spTgt spid="30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30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500"/>
                                        <p:tgtEl>
                                          <p:spTgt spid="30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1000"/>
                                        <p:tgtEl>
                                          <p:spTgt spid="30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1000"/>
                                        <p:tgtEl>
                                          <p:spTgt spid="3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1000"/>
                                        <p:tgtEl>
                                          <p:spTgt spid="30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8" dur="1000"/>
                                        <p:tgtEl>
                                          <p:spTgt spid="30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30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9" grpId="0"/>
      <p:bldP spid="30773" grpId="0" animBg="1"/>
      <p:bldP spid="30774" grpId="0"/>
      <p:bldP spid="30775" grpId="0"/>
      <p:bldP spid="30779" grpId="0"/>
      <p:bldP spid="30780" grpId="0"/>
      <p:bldP spid="30781" grpId="0"/>
      <p:bldP spid="30782" grpId="0"/>
      <p:bldP spid="30783" grpId="0"/>
      <p:bldP spid="30784" grpId="0"/>
      <p:bldP spid="30785" grpId="0"/>
      <p:bldP spid="30786" grpId="0"/>
      <p:bldP spid="3078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2819400" y="990600"/>
            <a:ext cx="1219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Tiết 98:</a:t>
            </a: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4038600" y="1004888"/>
            <a:ext cx="3276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Bảng nhân 4</a:t>
            </a:r>
          </a:p>
        </p:txBody>
      </p:sp>
      <p:grpSp>
        <p:nvGrpSpPr>
          <p:cNvPr id="5124" name="Group 84"/>
          <p:cNvGrpSpPr>
            <a:grpSpLocks/>
          </p:cNvGrpSpPr>
          <p:nvPr/>
        </p:nvGrpSpPr>
        <p:grpSpPr bwMode="auto">
          <a:xfrm>
            <a:off x="914400" y="2057400"/>
            <a:ext cx="838200" cy="609600"/>
            <a:chOff x="576" y="1296"/>
            <a:chExt cx="528" cy="384"/>
          </a:xfrm>
        </p:grpSpPr>
        <p:grpSp>
          <p:nvGrpSpPr>
            <p:cNvPr id="5196" name="Group 11"/>
            <p:cNvGrpSpPr>
              <a:grpSpLocks/>
            </p:cNvGrpSpPr>
            <p:nvPr/>
          </p:nvGrpSpPr>
          <p:grpSpPr bwMode="auto">
            <a:xfrm>
              <a:off x="576" y="1296"/>
              <a:ext cx="384" cy="384"/>
              <a:chOff x="576" y="1344"/>
              <a:chExt cx="480" cy="480"/>
            </a:xfrm>
          </p:grpSpPr>
          <p:sp>
            <p:nvSpPr>
              <p:cNvPr id="5198" name="Rectangle 12"/>
              <p:cNvSpPr>
                <a:spLocks noChangeArrowheads="1"/>
              </p:cNvSpPr>
              <p:nvPr/>
            </p:nvSpPr>
            <p:spPr bwMode="auto">
              <a:xfrm>
                <a:off x="576" y="1344"/>
                <a:ext cx="480" cy="48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99" name="Oval 13"/>
              <p:cNvSpPr>
                <a:spLocks noChangeArrowheads="1"/>
              </p:cNvSpPr>
              <p:nvPr/>
            </p:nvSpPr>
            <p:spPr bwMode="auto">
              <a:xfrm>
                <a:off x="645" y="1410"/>
                <a:ext cx="144" cy="144"/>
              </a:xfrm>
              <a:prstGeom prst="ellipse">
                <a:avLst/>
              </a:prstGeom>
              <a:solidFill>
                <a:srgbClr val="FF0066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00" name="Oval 14"/>
              <p:cNvSpPr>
                <a:spLocks noChangeArrowheads="1"/>
              </p:cNvSpPr>
              <p:nvPr/>
            </p:nvSpPr>
            <p:spPr bwMode="auto">
              <a:xfrm>
                <a:off x="846" y="1410"/>
                <a:ext cx="144" cy="144"/>
              </a:xfrm>
              <a:prstGeom prst="ellipse">
                <a:avLst/>
              </a:prstGeom>
              <a:solidFill>
                <a:srgbClr val="FF0066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01" name="Oval 15"/>
              <p:cNvSpPr>
                <a:spLocks noChangeArrowheads="1"/>
              </p:cNvSpPr>
              <p:nvPr/>
            </p:nvSpPr>
            <p:spPr bwMode="auto">
              <a:xfrm>
                <a:off x="646" y="1611"/>
                <a:ext cx="144" cy="144"/>
              </a:xfrm>
              <a:prstGeom prst="ellipse">
                <a:avLst/>
              </a:prstGeom>
              <a:solidFill>
                <a:srgbClr val="FF0066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02" name="Oval 16"/>
              <p:cNvSpPr>
                <a:spLocks noChangeArrowheads="1"/>
              </p:cNvSpPr>
              <p:nvPr/>
            </p:nvSpPr>
            <p:spPr bwMode="auto">
              <a:xfrm>
                <a:off x="838" y="1602"/>
                <a:ext cx="144" cy="144"/>
              </a:xfrm>
              <a:prstGeom prst="ellipse">
                <a:avLst/>
              </a:prstGeom>
              <a:solidFill>
                <a:srgbClr val="FF0066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5197" name="AutoShape 17"/>
            <p:cNvSpPr>
              <a:spLocks/>
            </p:cNvSpPr>
            <p:nvPr/>
          </p:nvSpPr>
          <p:spPr bwMode="auto">
            <a:xfrm>
              <a:off x="1056" y="1296"/>
              <a:ext cx="48" cy="336"/>
            </a:xfrm>
            <a:prstGeom prst="rightBrace">
              <a:avLst>
                <a:gd name="adj1" fmla="val 58333"/>
                <a:gd name="adj2" fmla="val 50000"/>
              </a:avLst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125" name="Group 88"/>
          <p:cNvGrpSpPr>
            <a:grpSpLocks/>
          </p:cNvGrpSpPr>
          <p:nvPr/>
        </p:nvGrpSpPr>
        <p:grpSpPr bwMode="auto">
          <a:xfrm>
            <a:off x="914400" y="2819400"/>
            <a:ext cx="990600" cy="1295400"/>
            <a:chOff x="576" y="1776"/>
            <a:chExt cx="624" cy="816"/>
          </a:xfrm>
        </p:grpSpPr>
        <p:grpSp>
          <p:nvGrpSpPr>
            <p:cNvPr id="5182" name="Group 18"/>
            <p:cNvGrpSpPr>
              <a:grpSpLocks/>
            </p:cNvGrpSpPr>
            <p:nvPr/>
          </p:nvGrpSpPr>
          <p:grpSpPr bwMode="auto">
            <a:xfrm>
              <a:off x="576" y="1776"/>
              <a:ext cx="384" cy="816"/>
              <a:chOff x="576" y="1776"/>
              <a:chExt cx="384" cy="816"/>
            </a:xfrm>
          </p:grpSpPr>
          <p:grpSp>
            <p:nvGrpSpPr>
              <p:cNvPr id="5184" name="Group 19"/>
              <p:cNvGrpSpPr>
                <a:grpSpLocks/>
              </p:cNvGrpSpPr>
              <p:nvPr/>
            </p:nvGrpSpPr>
            <p:grpSpPr bwMode="auto">
              <a:xfrm>
                <a:off x="576" y="1776"/>
                <a:ext cx="384" cy="384"/>
                <a:chOff x="576" y="1344"/>
                <a:chExt cx="480" cy="480"/>
              </a:xfrm>
            </p:grpSpPr>
            <p:sp>
              <p:nvSpPr>
                <p:cNvPr id="5191" name="Rectangle 20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92" name="Oval 21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93" name="Oval 22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94" name="Oval 23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95" name="Oval 24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5185" name="Group 25"/>
              <p:cNvGrpSpPr>
                <a:grpSpLocks/>
              </p:cNvGrpSpPr>
              <p:nvPr/>
            </p:nvGrpSpPr>
            <p:grpSpPr bwMode="auto">
              <a:xfrm>
                <a:off x="576" y="2208"/>
                <a:ext cx="384" cy="384"/>
                <a:chOff x="576" y="1344"/>
                <a:chExt cx="480" cy="480"/>
              </a:xfrm>
            </p:grpSpPr>
            <p:sp>
              <p:nvSpPr>
                <p:cNvPr id="5186" name="Rectangle 26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87" name="Oval 27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88" name="Oval 28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89" name="Oval 29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90" name="Oval 30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5183" name="AutoShape 32"/>
            <p:cNvSpPr>
              <a:spLocks/>
            </p:cNvSpPr>
            <p:nvPr/>
          </p:nvSpPr>
          <p:spPr bwMode="auto">
            <a:xfrm>
              <a:off x="1056" y="1776"/>
              <a:ext cx="144" cy="816"/>
            </a:xfrm>
            <a:prstGeom prst="rightBrace">
              <a:avLst>
                <a:gd name="adj1" fmla="val 47222"/>
                <a:gd name="adj2" fmla="val 50000"/>
              </a:avLst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126" name="Group 104"/>
          <p:cNvGrpSpPr>
            <a:grpSpLocks/>
          </p:cNvGrpSpPr>
          <p:nvPr/>
        </p:nvGrpSpPr>
        <p:grpSpPr bwMode="auto">
          <a:xfrm>
            <a:off x="914400" y="4343400"/>
            <a:ext cx="1066800" cy="1981200"/>
            <a:chOff x="576" y="2736"/>
            <a:chExt cx="672" cy="1248"/>
          </a:xfrm>
        </p:grpSpPr>
        <p:grpSp>
          <p:nvGrpSpPr>
            <p:cNvPr id="5162" name="Group 35"/>
            <p:cNvGrpSpPr>
              <a:grpSpLocks/>
            </p:cNvGrpSpPr>
            <p:nvPr/>
          </p:nvGrpSpPr>
          <p:grpSpPr bwMode="auto">
            <a:xfrm>
              <a:off x="576" y="2736"/>
              <a:ext cx="384" cy="1248"/>
              <a:chOff x="576" y="2736"/>
              <a:chExt cx="384" cy="1248"/>
            </a:xfrm>
          </p:grpSpPr>
          <p:grpSp>
            <p:nvGrpSpPr>
              <p:cNvPr id="5164" name="Group 36"/>
              <p:cNvGrpSpPr>
                <a:grpSpLocks/>
              </p:cNvGrpSpPr>
              <p:nvPr/>
            </p:nvGrpSpPr>
            <p:grpSpPr bwMode="auto">
              <a:xfrm>
                <a:off x="576" y="2736"/>
                <a:ext cx="384" cy="384"/>
                <a:chOff x="576" y="1344"/>
                <a:chExt cx="480" cy="480"/>
              </a:xfrm>
            </p:grpSpPr>
            <p:sp>
              <p:nvSpPr>
                <p:cNvPr id="5177" name="Rectangle 37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78" name="Oval 38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79" name="Oval 39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80" name="Oval 40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81" name="Oval 41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5165" name="Group 42"/>
              <p:cNvGrpSpPr>
                <a:grpSpLocks/>
              </p:cNvGrpSpPr>
              <p:nvPr/>
            </p:nvGrpSpPr>
            <p:grpSpPr bwMode="auto">
              <a:xfrm>
                <a:off x="576" y="3168"/>
                <a:ext cx="384" cy="384"/>
                <a:chOff x="576" y="1344"/>
                <a:chExt cx="480" cy="480"/>
              </a:xfrm>
            </p:grpSpPr>
            <p:sp>
              <p:nvSpPr>
                <p:cNvPr id="5172" name="Rectangle 43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73" name="Oval 44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74" name="Oval 45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75" name="Oval 46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76" name="Oval 47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5166" name="Group 48"/>
              <p:cNvGrpSpPr>
                <a:grpSpLocks/>
              </p:cNvGrpSpPr>
              <p:nvPr/>
            </p:nvGrpSpPr>
            <p:grpSpPr bwMode="auto">
              <a:xfrm>
                <a:off x="576" y="3600"/>
                <a:ext cx="384" cy="384"/>
                <a:chOff x="576" y="1344"/>
                <a:chExt cx="480" cy="480"/>
              </a:xfrm>
            </p:grpSpPr>
            <p:sp>
              <p:nvSpPr>
                <p:cNvPr id="5167" name="Rectangle 49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68" name="Oval 50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69" name="Oval 51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70" name="Oval 52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71" name="Oval 53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5163" name="AutoShape 56"/>
            <p:cNvSpPr>
              <a:spLocks/>
            </p:cNvSpPr>
            <p:nvPr/>
          </p:nvSpPr>
          <p:spPr bwMode="auto">
            <a:xfrm>
              <a:off x="1056" y="2736"/>
              <a:ext cx="192" cy="1248"/>
            </a:xfrm>
            <a:prstGeom prst="rightBrace">
              <a:avLst>
                <a:gd name="adj1" fmla="val 54167"/>
                <a:gd name="adj2" fmla="val 50000"/>
              </a:avLst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127" name="Text Box 33"/>
          <p:cNvSpPr txBox="1">
            <a:spLocks noChangeArrowheads="1"/>
          </p:cNvSpPr>
          <p:nvPr/>
        </p:nvSpPr>
        <p:spPr bwMode="auto">
          <a:xfrm>
            <a:off x="2362200" y="2057400"/>
            <a:ext cx="2247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vi-VN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ợc lấy 1 lần,</a:t>
            </a:r>
          </a:p>
        </p:txBody>
      </p:sp>
      <p:grpSp>
        <p:nvGrpSpPr>
          <p:cNvPr id="5128" name="Group 112"/>
          <p:cNvGrpSpPr>
            <a:grpSpLocks/>
          </p:cNvGrpSpPr>
          <p:nvPr/>
        </p:nvGrpSpPr>
        <p:grpSpPr bwMode="auto">
          <a:xfrm>
            <a:off x="3276600" y="2057401"/>
            <a:ext cx="2598738" cy="919163"/>
            <a:chOff x="2064" y="1296"/>
            <a:chExt cx="1637" cy="579"/>
          </a:xfrm>
        </p:grpSpPr>
        <p:sp>
          <p:nvSpPr>
            <p:cNvPr id="5160" name="Text Box 81"/>
            <p:cNvSpPr txBox="1">
              <a:spLocks noChangeArrowheads="1"/>
            </p:cNvSpPr>
            <p:nvPr/>
          </p:nvSpPr>
          <p:spPr bwMode="auto">
            <a:xfrm>
              <a:off x="2064" y="1584"/>
              <a:ext cx="80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x 1 = 4</a:t>
              </a:r>
            </a:p>
          </p:txBody>
        </p:sp>
        <p:sp>
          <p:nvSpPr>
            <p:cNvPr id="5161" name="Text Box 82"/>
            <p:cNvSpPr txBox="1">
              <a:spLocks noChangeArrowheads="1"/>
            </p:cNvSpPr>
            <p:nvPr/>
          </p:nvSpPr>
          <p:spPr bwMode="auto">
            <a:xfrm>
              <a:off x="2957" y="1296"/>
              <a:ext cx="7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ta viết : </a:t>
              </a:r>
            </a:p>
          </p:txBody>
        </p:sp>
      </p:grpSp>
      <p:sp>
        <p:nvSpPr>
          <p:cNvPr id="5129" name="Line 86"/>
          <p:cNvSpPr>
            <a:spLocks noChangeShapeType="1"/>
          </p:cNvSpPr>
          <p:nvPr/>
        </p:nvSpPr>
        <p:spPr bwMode="auto">
          <a:xfrm>
            <a:off x="6248400" y="1905000"/>
            <a:ext cx="0" cy="403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0" name="Text Box 87"/>
          <p:cNvSpPr txBox="1">
            <a:spLocks noChangeArrowheads="1"/>
          </p:cNvSpPr>
          <p:nvPr/>
        </p:nvSpPr>
        <p:spPr bwMode="auto">
          <a:xfrm>
            <a:off x="6553200" y="1981200"/>
            <a:ext cx="15905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 x  1 =   4</a:t>
            </a:r>
          </a:p>
        </p:txBody>
      </p:sp>
      <p:sp>
        <p:nvSpPr>
          <p:cNvPr id="5131" name="Text Box 90"/>
          <p:cNvSpPr txBox="1">
            <a:spLocks noChangeArrowheads="1"/>
          </p:cNvSpPr>
          <p:nvPr/>
        </p:nvSpPr>
        <p:spPr bwMode="auto">
          <a:xfrm>
            <a:off x="2209800" y="2971800"/>
            <a:ext cx="2247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vi-VN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ợc lấy 2 lần,</a:t>
            </a:r>
          </a:p>
        </p:txBody>
      </p:sp>
      <p:grpSp>
        <p:nvGrpSpPr>
          <p:cNvPr id="5132" name="Group 113"/>
          <p:cNvGrpSpPr>
            <a:grpSpLocks/>
          </p:cNvGrpSpPr>
          <p:nvPr/>
        </p:nvGrpSpPr>
        <p:grpSpPr bwMode="auto">
          <a:xfrm>
            <a:off x="2743200" y="2971800"/>
            <a:ext cx="2979738" cy="838200"/>
            <a:chOff x="1728" y="1872"/>
            <a:chExt cx="1877" cy="528"/>
          </a:xfrm>
        </p:grpSpPr>
        <p:sp>
          <p:nvSpPr>
            <p:cNvPr id="5158" name="Text Box 91"/>
            <p:cNvSpPr txBox="1">
              <a:spLocks noChangeArrowheads="1"/>
            </p:cNvSpPr>
            <p:nvPr/>
          </p:nvSpPr>
          <p:spPr bwMode="auto">
            <a:xfrm>
              <a:off x="2861" y="1872"/>
              <a:ext cx="7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ta viết : </a:t>
              </a:r>
            </a:p>
          </p:txBody>
        </p:sp>
        <p:sp>
          <p:nvSpPr>
            <p:cNvPr id="5159" name="Text Box 96"/>
            <p:cNvSpPr txBox="1">
              <a:spLocks noChangeArrowheads="1"/>
            </p:cNvSpPr>
            <p:nvPr/>
          </p:nvSpPr>
          <p:spPr bwMode="auto">
            <a:xfrm>
              <a:off x="1728" y="2112"/>
              <a:ext cx="9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x 2 =             </a:t>
              </a:r>
            </a:p>
          </p:txBody>
        </p:sp>
      </p:grpSp>
      <p:sp>
        <p:nvSpPr>
          <p:cNvPr id="5133" name="Text Box 100"/>
          <p:cNvSpPr txBox="1">
            <a:spLocks noChangeArrowheads="1"/>
          </p:cNvSpPr>
          <p:nvPr/>
        </p:nvSpPr>
        <p:spPr bwMode="auto">
          <a:xfrm>
            <a:off x="3733800" y="33528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+ 4 = 8             </a:t>
            </a:r>
          </a:p>
        </p:txBody>
      </p:sp>
      <p:sp>
        <p:nvSpPr>
          <p:cNvPr id="5134" name="Text Box 102"/>
          <p:cNvSpPr txBox="1">
            <a:spLocks noChangeArrowheads="1"/>
          </p:cNvSpPr>
          <p:nvPr/>
        </p:nvSpPr>
        <p:spPr bwMode="auto">
          <a:xfrm>
            <a:off x="2743200" y="37338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x 2 = 8            </a:t>
            </a:r>
          </a:p>
        </p:txBody>
      </p:sp>
      <p:sp>
        <p:nvSpPr>
          <p:cNvPr id="5135" name="Text Box 103"/>
          <p:cNvSpPr txBox="1">
            <a:spLocks noChangeArrowheads="1"/>
          </p:cNvSpPr>
          <p:nvPr/>
        </p:nvSpPr>
        <p:spPr bwMode="auto">
          <a:xfrm>
            <a:off x="6553200" y="243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 x  2 =   8            </a:t>
            </a:r>
          </a:p>
        </p:txBody>
      </p:sp>
      <p:sp>
        <p:nvSpPr>
          <p:cNvPr id="5136" name="Text Box 106"/>
          <p:cNvSpPr txBox="1">
            <a:spLocks noChangeArrowheads="1"/>
          </p:cNvSpPr>
          <p:nvPr/>
        </p:nvSpPr>
        <p:spPr bwMode="auto">
          <a:xfrm>
            <a:off x="2286000" y="4495800"/>
            <a:ext cx="2247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vi-VN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ợc lấy 3 lần,</a:t>
            </a:r>
          </a:p>
        </p:txBody>
      </p:sp>
      <p:sp>
        <p:nvSpPr>
          <p:cNvPr id="5137" name="Text Box 107"/>
          <p:cNvSpPr txBox="1">
            <a:spLocks noChangeArrowheads="1"/>
          </p:cNvSpPr>
          <p:nvPr/>
        </p:nvSpPr>
        <p:spPr bwMode="auto">
          <a:xfrm>
            <a:off x="4618038" y="4495800"/>
            <a:ext cx="11817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 viết : </a:t>
            </a:r>
          </a:p>
        </p:txBody>
      </p:sp>
      <p:sp>
        <p:nvSpPr>
          <p:cNvPr id="5138" name="Text Box 108"/>
          <p:cNvSpPr txBox="1">
            <a:spLocks noChangeArrowheads="1"/>
          </p:cNvSpPr>
          <p:nvPr/>
        </p:nvSpPr>
        <p:spPr bwMode="auto">
          <a:xfrm>
            <a:off x="2667000" y="49530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x 3 =             </a:t>
            </a:r>
          </a:p>
        </p:txBody>
      </p:sp>
      <p:sp>
        <p:nvSpPr>
          <p:cNvPr id="5139" name="Text Box 109"/>
          <p:cNvSpPr txBox="1">
            <a:spLocks noChangeArrowheads="1"/>
          </p:cNvSpPr>
          <p:nvPr/>
        </p:nvSpPr>
        <p:spPr bwMode="auto">
          <a:xfrm>
            <a:off x="3733800" y="49530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+ 4 + 4= 12             </a:t>
            </a:r>
          </a:p>
        </p:txBody>
      </p:sp>
      <p:sp>
        <p:nvSpPr>
          <p:cNvPr id="5140" name="Text Box 110"/>
          <p:cNvSpPr txBox="1">
            <a:spLocks noChangeArrowheads="1"/>
          </p:cNvSpPr>
          <p:nvPr/>
        </p:nvSpPr>
        <p:spPr bwMode="auto">
          <a:xfrm>
            <a:off x="2667000" y="53340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x 3 = 12            </a:t>
            </a:r>
          </a:p>
        </p:txBody>
      </p:sp>
      <p:sp>
        <p:nvSpPr>
          <p:cNvPr id="5141" name="Text Box 111"/>
          <p:cNvSpPr txBox="1">
            <a:spLocks noChangeArrowheads="1"/>
          </p:cNvSpPr>
          <p:nvPr/>
        </p:nvSpPr>
        <p:spPr bwMode="auto">
          <a:xfrm>
            <a:off x="6553200" y="28956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 x  3 =12            </a:t>
            </a:r>
          </a:p>
        </p:txBody>
      </p:sp>
      <p:grpSp>
        <p:nvGrpSpPr>
          <p:cNvPr id="5142" name="Group 114"/>
          <p:cNvGrpSpPr>
            <a:grpSpLocks/>
          </p:cNvGrpSpPr>
          <p:nvPr/>
        </p:nvGrpSpPr>
        <p:grpSpPr bwMode="auto">
          <a:xfrm>
            <a:off x="6553200" y="3276600"/>
            <a:ext cx="1905000" cy="3200400"/>
            <a:chOff x="4416" y="1920"/>
            <a:chExt cx="1200" cy="2016"/>
          </a:xfrm>
        </p:grpSpPr>
        <p:sp>
          <p:nvSpPr>
            <p:cNvPr id="5151" name="Text Box 115"/>
            <p:cNvSpPr txBox="1">
              <a:spLocks noChangeArrowheads="1"/>
            </p:cNvSpPr>
            <p:nvPr/>
          </p:nvSpPr>
          <p:spPr bwMode="auto">
            <a:xfrm>
              <a:off x="4416" y="1920"/>
              <a:ext cx="11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4 = ...</a:t>
              </a:r>
            </a:p>
          </p:txBody>
        </p:sp>
        <p:sp>
          <p:nvSpPr>
            <p:cNvPr id="5152" name="Text Box 116"/>
            <p:cNvSpPr txBox="1">
              <a:spLocks noChangeArrowheads="1"/>
            </p:cNvSpPr>
            <p:nvPr/>
          </p:nvSpPr>
          <p:spPr bwMode="auto">
            <a:xfrm>
              <a:off x="4416" y="2208"/>
              <a:ext cx="12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5 = ...</a:t>
              </a:r>
            </a:p>
          </p:txBody>
        </p:sp>
        <p:sp>
          <p:nvSpPr>
            <p:cNvPr id="5153" name="Text Box 117"/>
            <p:cNvSpPr txBox="1">
              <a:spLocks noChangeArrowheads="1"/>
            </p:cNvSpPr>
            <p:nvPr/>
          </p:nvSpPr>
          <p:spPr bwMode="auto">
            <a:xfrm>
              <a:off x="4416" y="2496"/>
              <a:ext cx="12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6 = ...</a:t>
              </a:r>
            </a:p>
          </p:txBody>
        </p:sp>
        <p:sp>
          <p:nvSpPr>
            <p:cNvPr id="5154" name="Text Box 118"/>
            <p:cNvSpPr txBox="1">
              <a:spLocks noChangeArrowheads="1"/>
            </p:cNvSpPr>
            <p:nvPr/>
          </p:nvSpPr>
          <p:spPr bwMode="auto">
            <a:xfrm>
              <a:off x="4416" y="2784"/>
              <a:ext cx="12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7 = ...</a:t>
              </a:r>
            </a:p>
          </p:txBody>
        </p:sp>
        <p:sp>
          <p:nvSpPr>
            <p:cNvPr id="5155" name="Text Box 119"/>
            <p:cNvSpPr txBox="1">
              <a:spLocks noChangeArrowheads="1"/>
            </p:cNvSpPr>
            <p:nvPr/>
          </p:nvSpPr>
          <p:spPr bwMode="auto">
            <a:xfrm>
              <a:off x="4416" y="3072"/>
              <a:ext cx="11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8 = ...</a:t>
              </a:r>
            </a:p>
          </p:txBody>
        </p:sp>
        <p:sp>
          <p:nvSpPr>
            <p:cNvPr id="5156" name="Text Box 120"/>
            <p:cNvSpPr txBox="1">
              <a:spLocks noChangeArrowheads="1"/>
            </p:cNvSpPr>
            <p:nvPr/>
          </p:nvSpPr>
          <p:spPr bwMode="auto">
            <a:xfrm>
              <a:off x="4416" y="3360"/>
              <a:ext cx="11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9 = ...</a:t>
              </a:r>
            </a:p>
          </p:txBody>
        </p:sp>
        <p:sp>
          <p:nvSpPr>
            <p:cNvPr id="5157" name="Text Box 121"/>
            <p:cNvSpPr txBox="1">
              <a:spLocks noChangeArrowheads="1"/>
            </p:cNvSpPr>
            <p:nvPr/>
          </p:nvSpPr>
          <p:spPr bwMode="auto">
            <a:xfrm>
              <a:off x="4416" y="3648"/>
              <a:ext cx="11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x 10 = ...</a:t>
              </a:r>
            </a:p>
          </p:txBody>
        </p:sp>
      </p:grpSp>
      <p:sp>
        <p:nvSpPr>
          <p:cNvPr id="29818" name="Text Box 122"/>
          <p:cNvSpPr txBox="1">
            <a:spLocks noChangeArrowheads="1"/>
          </p:cNvSpPr>
          <p:nvPr/>
        </p:nvSpPr>
        <p:spPr bwMode="auto">
          <a:xfrm>
            <a:off x="7696200" y="3276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16            </a:t>
            </a:r>
          </a:p>
        </p:txBody>
      </p:sp>
      <p:sp>
        <p:nvSpPr>
          <p:cNvPr id="29825" name="Text Box 129"/>
          <p:cNvSpPr txBox="1">
            <a:spLocks noChangeArrowheads="1"/>
          </p:cNvSpPr>
          <p:nvPr/>
        </p:nvSpPr>
        <p:spPr bwMode="auto">
          <a:xfrm>
            <a:off x="7696200" y="3733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20            </a:t>
            </a:r>
          </a:p>
        </p:txBody>
      </p:sp>
      <p:sp>
        <p:nvSpPr>
          <p:cNvPr id="29826" name="Text Box 130"/>
          <p:cNvSpPr txBox="1">
            <a:spLocks noChangeArrowheads="1"/>
          </p:cNvSpPr>
          <p:nvPr/>
        </p:nvSpPr>
        <p:spPr bwMode="auto">
          <a:xfrm>
            <a:off x="7696200" y="4191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24            </a:t>
            </a:r>
          </a:p>
        </p:txBody>
      </p:sp>
      <p:sp>
        <p:nvSpPr>
          <p:cNvPr id="29827" name="Text Box 131"/>
          <p:cNvSpPr txBox="1">
            <a:spLocks noChangeArrowheads="1"/>
          </p:cNvSpPr>
          <p:nvPr/>
        </p:nvSpPr>
        <p:spPr bwMode="auto">
          <a:xfrm>
            <a:off x="7696200" y="4648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28            </a:t>
            </a:r>
          </a:p>
        </p:txBody>
      </p:sp>
      <p:sp>
        <p:nvSpPr>
          <p:cNvPr id="29828" name="Text Box 132"/>
          <p:cNvSpPr txBox="1">
            <a:spLocks noChangeArrowheads="1"/>
          </p:cNvSpPr>
          <p:nvPr/>
        </p:nvSpPr>
        <p:spPr bwMode="auto">
          <a:xfrm>
            <a:off x="7696200" y="5105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32            </a:t>
            </a:r>
          </a:p>
        </p:txBody>
      </p:sp>
      <p:sp>
        <p:nvSpPr>
          <p:cNvPr id="29829" name="Text Box 133"/>
          <p:cNvSpPr txBox="1">
            <a:spLocks noChangeArrowheads="1"/>
          </p:cNvSpPr>
          <p:nvPr/>
        </p:nvSpPr>
        <p:spPr bwMode="auto">
          <a:xfrm>
            <a:off x="7696200" y="5562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36            </a:t>
            </a:r>
          </a:p>
        </p:txBody>
      </p:sp>
      <p:sp>
        <p:nvSpPr>
          <p:cNvPr id="29830" name="Text Box 134"/>
          <p:cNvSpPr txBox="1">
            <a:spLocks noChangeArrowheads="1"/>
          </p:cNvSpPr>
          <p:nvPr/>
        </p:nvSpPr>
        <p:spPr bwMode="auto">
          <a:xfrm>
            <a:off x="7696200" y="6019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40            </a:t>
            </a:r>
          </a:p>
        </p:txBody>
      </p:sp>
      <p:sp>
        <p:nvSpPr>
          <p:cNvPr id="5150" name="Title 8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9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9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9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9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9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9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9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9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9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9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9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9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9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9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818" grpId="0"/>
      <p:bldP spid="29825" grpId="0"/>
      <p:bldP spid="29826" grpId="0"/>
      <p:bldP spid="29827" grpId="0"/>
      <p:bldP spid="29828" grpId="0"/>
      <p:bldP spid="29829" grpId="0"/>
      <p:bldP spid="298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2819400" y="990600"/>
            <a:ext cx="1219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Tiết 98: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4038600" y="1004888"/>
            <a:ext cx="3276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Bảng nhân 4</a:t>
            </a:r>
          </a:p>
        </p:txBody>
      </p:sp>
      <p:grpSp>
        <p:nvGrpSpPr>
          <p:cNvPr id="6148" name="Group 5"/>
          <p:cNvGrpSpPr>
            <a:grpSpLocks/>
          </p:cNvGrpSpPr>
          <p:nvPr/>
        </p:nvGrpSpPr>
        <p:grpSpPr bwMode="auto">
          <a:xfrm>
            <a:off x="914400" y="2057400"/>
            <a:ext cx="838200" cy="609600"/>
            <a:chOff x="576" y="1296"/>
            <a:chExt cx="528" cy="384"/>
          </a:xfrm>
        </p:grpSpPr>
        <p:grpSp>
          <p:nvGrpSpPr>
            <p:cNvPr id="6218" name="Group 6"/>
            <p:cNvGrpSpPr>
              <a:grpSpLocks/>
            </p:cNvGrpSpPr>
            <p:nvPr/>
          </p:nvGrpSpPr>
          <p:grpSpPr bwMode="auto">
            <a:xfrm>
              <a:off x="576" y="1296"/>
              <a:ext cx="384" cy="384"/>
              <a:chOff x="576" y="1344"/>
              <a:chExt cx="480" cy="480"/>
            </a:xfrm>
          </p:grpSpPr>
          <p:sp>
            <p:nvSpPr>
              <p:cNvPr id="6220" name="Rectangle 7"/>
              <p:cNvSpPr>
                <a:spLocks noChangeArrowheads="1"/>
              </p:cNvSpPr>
              <p:nvPr/>
            </p:nvSpPr>
            <p:spPr bwMode="auto">
              <a:xfrm>
                <a:off x="576" y="1344"/>
                <a:ext cx="480" cy="48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21" name="Oval 8"/>
              <p:cNvSpPr>
                <a:spLocks noChangeArrowheads="1"/>
              </p:cNvSpPr>
              <p:nvPr/>
            </p:nvSpPr>
            <p:spPr bwMode="auto">
              <a:xfrm>
                <a:off x="645" y="1410"/>
                <a:ext cx="144" cy="144"/>
              </a:xfrm>
              <a:prstGeom prst="ellipse">
                <a:avLst/>
              </a:prstGeom>
              <a:solidFill>
                <a:srgbClr val="FF0066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22" name="Oval 9"/>
              <p:cNvSpPr>
                <a:spLocks noChangeArrowheads="1"/>
              </p:cNvSpPr>
              <p:nvPr/>
            </p:nvSpPr>
            <p:spPr bwMode="auto">
              <a:xfrm>
                <a:off x="846" y="1410"/>
                <a:ext cx="144" cy="144"/>
              </a:xfrm>
              <a:prstGeom prst="ellipse">
                <a:avLst/>
              </a:prstGeom>
              <a:solidFill>
                <a:srgbClr val="FF0066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23" name="Oval 10"/>
              <p:cNvSpPr>
                <a:spLocks noChangeArrowheads="1"/>
              </p:cNvSpPr>
              <p:nvPr/>
            </p:nvSpPr>
            <p:spPr bwMode="auto">
              <a:xfrm>
                <a:off x="646" y="1611"/>
                <a:ext cx="144" cy="144"/>
              </a:xfrm>
              <a:prstGeom prst="ellipse">
                <a:avLst/>
              </a:prstGeom>
              <a:solidFill>
                <a:srgbClr val="FF0066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24" name="Oval 11"/>
              <p:cNvSpPr>
                <a:spLocks noChangeArrowheads="1"/>
              </p:cNvSpPr>
              <p:nvPr/>
            </p:nvSpPr>
            <p:spPr bwMode="auto">
              <a:xfrm>
                <a:off x="838" y="1602"/>
                <a:ext cx="144" cy="144"/>
              </a:xfrm>
              <a:prstGeom prst="ellipse">
                <a:avLst/>
              </a:prstGeom>
              <a:solidFill>
                <a:srgbClr val="FF0066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219" name="AutoShape 12"/>
            <p:cNvSpPr>
              <a:spLocks/>
            </p:cNvSpPr>
            <p:nvPr/>
          </p:nvSpPr>
          <p:spPr bwMode="auto">
            <a:xfrm>
              <a:off x="1056" y="1296"/>
              <a:ext cx="48" cy="336"/>
            </a:xfrm>
            <a:prstGeom prst="rightBrace">
              <a:avLst>
                <a:gd name="adj1" fmla="val 58333"/>
                <a:gd name="adj2" fmla="val 50000"/>
              </a:avLst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149" name="Group 13"/>
          <p:cNvGrpSpPr>
            <a:grpSpLocks/>
          </p:cNvGrpSpPr>
          <p:nvPr/>
        </p:nvGrpSpPr>
        <p:grpSpPr bwMode="auto">
          <a:xfrm>
            <a:off x="914400" y="2819400"/>
            <a:ext cx="990600" cy="1295400"/>
            <a:chOff x="576" y="1776"/>
            <a:chExt cx="624" cy="816"/>
          </a:xfrm>
        </p:grpSpPr>
        <p:grpSp>
          <p:nvGrpSpPr>
            <p:cNvPr id="6204" name="Group 14"/>
            <p:cNvGrpSpPr>
              <a:grpSpLocks/>
            </p:cNvGrpSpPr>
            <p:nvPr/>
          </p:nvGrpSpPr>
          <p:grpSpPr bwMode="auto">
            <a:xfrm>
              <a:off x="576" y="1776"/>
              <a:ext cx="384" cy="816"/>
              <a:chOff x="576" y="1776"/>
              <a:chExt cx="384" cy="816"/>
            </a:xfrm>
          </p:grpSpPr>
          <p:grpSp>
            <p:nvGrpSpPr>
              <p:cNvPr id="6206" name="Group 15"/>
              <p:cNvGrpSpPr>
                <a:grpSpLocks/>
              </p:cNvGrpSpPr>
              <p:nvPr/>
            </p:nvGrpSpPr>
            <p:grpSpPr bwMode="auto">
              <a:xfrm>
                <a:off x="576" y="1776"/>
                <a:ext cx="384" cy="384"/>
                <a:chOff x="576" y="1344"/>
                <a:chExt cx="480" cy="480"/>
              </a:xfrm>
            </p:grpSpPr>
            <p:sp>
              <p:nvSpPr>
                <p:cNvPr id="6213" name="Rectangle 16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214" name="Oval 17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215" name="Oval 18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216" name="Oval 19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217" name="Oval 20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6207" name="Group 21"/>
              <p:cNvGrpSpPr>
                <a:grpSpLocks/>
              </p:cNvGrpSpPr>
              <p:nvPr/>
            </p:nvGrpSpPr>
            <p:grpSpPr bwMode="auto">
              <a:xfrm>
                <a:off x="576" y="2208"/>
                <a:ext cx="384" cy="384"/>
                <a:chOff x="576" y="1344"/>
                <a:chExt cx="480" cy="480"/>
              </a:xfrm>
            </p:grpSpPr>
            <p:sp>
              <p:nvSpPr>
                <p:cNvPr id="6208" name="Rectangle 22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209" name="Oval 23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210" name="Oval 24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211" name="Oval 25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212" name="Oval 26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6205" name="AutoShape 27"/>
            <p:cNvSpPr>
              <a:spLocks/>
            </p:cNvSpPr>
            <p:nvPr/>
          </p:nvSpPr>
          <p:spPr bwMode="auto">
            <a:xfrm>
              <a:off x="1056" y="1776"/>
              <a:ext cx="144" cy="816"/>
            </a:xfrm>
            <a:prstGeom prst="rightBrace">
              <a:avLst>
                <a:gd name="adj1" fmla="val 47222"/>
                <a:gd name="adj2" fmla="val 50000"/>
              </a:avLst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150" name="Group 28"/>
          <p:cNvGrpSpPr>
            <a:grpSpLocks/>
          </p:cNvGrpSpPr>
          <p:nvPr/>
        </p:nvGrpSpPr>
        <p:grpSpPr bwMode="auto">
          <a:xfrm>
            <a:off x="914400" y="4343400"/>
            <a:ext cx="1066800" cy="1981200"/>
            <a:chOff x="576" y="2736"/>
            <a:chExt cx="672" cy="1248"/>
          </a:xfrm>
        </p:grpSpPr>
        <p:grpSp>
          <p:nvGrpSpPr>
            <p:cNvPr id="6184" name="Group 29"/>
            <p:cNvGrpSpPr>
              <a:grpSpLocks/>
            </p:cNvGrpSpPr>
            <p:nvPr/>
          </p:nvGrpSpPr>
          <p:grpSpPr bwMode="auto">
            <a:xfrm>
              <a:off x="576" y="2736"/>
              <a:ext cx="384" cy="1248"/>
              <a:chOff x="576" y="2736"/>
              <a:chExt cx="384" cy="1248"/>
            </a:xfrm>
          </p:grpSpPr>
          <p:grpSp>
            <p:nvGrpSpPr>
              <p:cNvPr id="6186" name="Group 30"/>
              <p:cNvGrpSpPr>
                <a:grpSpLocks/>
              </p:cNvGrpSpPr>
              <p:nvPr/>
            </p:nvGrpSpPr>
            <p:grpSpPr bwMode="auto">
              <a:xfrm>
                <a:off x="576" y="2736"/>
                <a:ext cx="384" cy="384"/>
                <a:chOff x="576" y="1344"/>
                <a:chExt cx="480" cy="480"/>
              </a:xfrm>
            </p:grpSpPr>
            <p:sp>
              <p:nvSpPr>
                <p:cNvPr id="6199" name="Rectangle 31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200" name="Oval 32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201" name="Oval 33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202" name="Oval 34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203" name="Oval 35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6187" name="Group 36"/>
              <p:cNvGrpSpPr>
                <a:grpSpLocks/>
              </p:cNvGrpSpPr>
              <p:nvPr/>
            </p:nvGrpSpPr>
            <p:grpSpPr bwMode="auto">
              <a:xfrm>
                <a:off x="576" y="3168"/>
                <a:ext cx="384" cy="384"/>
                <a:chOff x="576" y="1344"/>
                <a:chExt cx="480" cy="480"/>
              </a:xfrm>
            </p:grpSpPr>
            <p:sp>
              <p:nvSpPr>
                <p:cNvPr id="6194" name="Rectangle 37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195" name="Oval 38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196" name="Oval 39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197" name="Oval 40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198" name="Oval 41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6188" name="Group 42"/>
              <p:cNvGrpSpPr>
                <a:grpSpLocks/>
              </p:cNvGrpSpPr>
              <p:nvPr/>
            </p:nvGrpSpPr>
            <p:grpSpPr bwMode="auto">
              <a:xfrm>
                <a:off x="576" y="3600"/>
                <a:ext cx="384" cy="384"/>
                <a:chOff x="576" y="1344"/>
                <a:chExt cx="480" cy="480"/>
              </a:xfrm>
            </p:grpSpPr>
            <p:sp>
              <p:nvSpPr>
                <p:cNvPr id="6189" name="Rectangle 43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190" name="Oval 44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191" name="Oval 45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192" name="Oval 46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193" name="Oval 47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6185" name="AutoShape 48"/>
            <p:cNvSpPr>
              <a:spLocks/>
            </p:cNvSpPr>
            <p:nvPr/>
          </p:nvSpPr>
          <p:spPr bwMode="auto">
            <a:xfrm>
              <a:off x="1056" y="2736"/>
              <a:ext cx="192" cy="1248"/>
            </a:xfrm>
            <a:prstGeom prst="rightBrace">
              <a:avLst>
                <a:gd name="adj1" fmla="val 54167"/>
                <a:gd name="adj2" fmla="val 50000"/>
              </a:avLst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151" name="Text Box 49"/>
          <p:cNvSpPr txBox="1">
            <a:spLocks noChangeArrowheads="1"/>
          </p:cNvSpPr>
          <p:nvPr/>
        </p:nvSpPr>
        <p:spPr bwMode="auto">
          <a:xfrm>
            <a:off x="2362200" y="2057400"/>
            <a:ext cx="2247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vi-VN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ợc lấy 1 lần,</a:t>
            </a:r>
          </a:p>
        </p:txBody>
      </p:sp>
      <p:grpSp>
        <p:nvGrpSpPr>
          <p:cNvPr id="6152" name="Group 50"/>
          <p:cNvGrpSpPr>
            <a:grpSpLocks/>
          </p:cNvGrpSpPr>
          <p:nvPr/>
        </p:nvGrpSpPr>
        <p:grpSpPr bwMode="auto">
          <a:xfrm>
            <a:off x="3276600" y="2057401"/>
            <a:ext cx="2598738" cy="919163"/>
            <a:chOff x="2064" y="1296"/>
            <a:chExt cx="1637" cy="579"/>
          </a:xfrm>
        </p:grpSpPr>
        <p:sp>
          <p:nvSpPr>
            <p:cNvPr id="6182" name="Text Box 51"/>
            <p:cNvSpPr txBox="1">
              <a:spLocks noChangeArrowheads="1"/>
            </p:cNvSpPr>
            <p:nvPr/>
          </p:nvSpPr>
          <p:spPr bwMode="auto">
            <a:xfrm>
              <a:off x="2064" y="1584"/>
              <a:ext cx="80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x 1 = 4</a:t>
              </a:r>
            </a:p>
          </p:txBody>
        </p:sp>
        <p:sp>
          <p:nvSpPr>
            <p:cNvPr id="6183" name="Text Box 52"/>
            <p:cNvSpPr txBox="1">
              <a:spLocks noChangeArrowheads="1"/>
            </p:cNvSpPr>
            <p:nvPr/>
          </p:nvSpPr>
          <p:spPr bwMode="auto">
            <a:xfrm>
              <a:off x="2957" y="1296"/>
              <a:ext cx="7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ta viết : </a:t>
              </a:r>
            </a:p>
          </p:txBody>
        </p:sp>
      </p:grpSp>
      <p:sp>
        <p:nvSpPr>
          <p:cNvPr id="6153" name="Line 53"/>
          <p:cNvSpPr>
            <a:spLocks noChangeShapeType="1"/>
          </p:cNvSpPr>
          <p:nvPr/>
        </p:nvSpPr>
        <p:spPr bwMode="auto">
          <a:xfrm>
            <a:off x="6248400" y="1905000"/>
            <a:ext cx="0" cy="403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4" name="Text Box 54"/>
          <p:cNvSpPr txBox="1">
            <a:spLocks noChangeArrowheads="1"/>
          </p:cNvSpPr>
          <p:nvPr/>
        </p:nvSpPr>
        <p:spPr bwMode="auto">
          <a:xfrm>
            <a:off x="6553200" y="1981200"/>
            <a:ext cx="15905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 x  1 =   4</a:t>
            </a:r>
          </a:p>
        </p:txBody>
      </p:sp>
      <p:sp>
        <p:nvSpPr>
          <p:cNvPr id="6155" name="Text Box 55"/>
          <p:cNvSpPr txBox="1">
            <a:spLocks noChangeArrowheads="1"/>
          </p:cNvSpPr>
          <p:nvPr/>
        </p:nvSpPr>
        <p:spPr bwMode="auto">
          <a:xfrm>
            <a:off x="2209800" y="2971800"/>
            <a:ext cx="2247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vi-VN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ợc lấy 2 lần,</a:t>
            </a:r>
          </a:p>
        </p:txBody>
      </p:sp>
      <p:grpSp>
        <p:nvGrpSpPr>
          <p:cNvPr id="6156" name="Group 56"/>
          <p:cNvGrpSpPr>
            <a:grpSpLocks/>
          </p:cNvGrpSpPr>
          <p:nvPr/>
        </p:nvGrpSpPr>
        <p:grpSpPr bwMode="auto">
          <a:xfrm>
            <a:off x="2743200" y="2971800"/>
            <a:ext cx="2979738" cy="838200"/>
            <a:chOff x="1728" y="1872"/>
            <a:chExt cx="1877" cy="528"/>
          </a:xfrm>
        </p:grpSpPr>
        <p:sp>
          <p:nvSpPr>
            <p:cNvPr id="6180" name="Text Box 57"/>
            <p:cNvSpPr txBox="1">
              <a:spLocks noChangeArrowheads="1"/>
            </p:cNvSpPr>
            <p:nvPr/>
          </p:nvSpPr>
          <p:spPr bwMode="auto">
            <a:xfrm>
              <a:off x="2861" y="1872"/>
              <a:ext cx="7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ta viết : </a:t>
              </a:r>
            </a:p>
          </p:txBody>
        </p:sp>
        <p:sp>
          <p:nvSpPr>
            <p:cNvPr id="6181" name="Text Box 58"/>
            <p:cNvSpPr txBox="1">
              <a:spLocks noChangeArrowheads="1"/>
            </p:cNvSpPr>
            <p:nvPr/>
          </p:nvSpPr>
          <p:spPr bwMode="auto">
            <a:xfrm>
              <a:off x="1728" y="2112"/>
              <a:ext cx="9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x 2 =             </a:t>
              </a:r>
            </a:p>
          </p:txBody>
        </p:sp>
      </p:grpSp>
      <p:sp>
        <p:nvSpPr>
          <p:cNvPr id="6157" name="Text Box 59"/>
          <p:cNvSpPr txBox="1">
            <a:spLocks noChangeArrowheads="1"/>
          </p:cNvSpPr>
          <p:nvPr/>
        </p:nvSpPr>
        <p:spPr bwMode="auto">
          <a:xfrm>
            <a:off x="3733800" y="33528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+ 4 = 8             </a:t>
            </a:r>
          </a:p>
        </p:txBody>
      </p:sp>
      <p:sp>
        <p:nvSpPr>
          <p:cNvPr id="6158" name="Text Box 60"/>
          <p:cNvSpPr txBox="1">
            <a:spLocks noChangeArrowheads="1"/>
          </p:cNvSpPr>
          <p:nvPr/>
        </p:nvSpPr>
        <p:spPr bwMode="auto">
          <a:xfrm>
            <a:off x="2743200" y="37338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x 2 = 8            </a:t>
            </a:r>
          </a:p>
        </p:txBody>
      </p:sp>
      <p:sp>
        <p:nvSpPr>
          <p:cNvPr id="6159" name="Text Box 61"/>
          <p:cNvSpPr txBox="1">
            <a:spLocks noChangeArrowheads="1"/>
          </p:cNvSpPr>
          <p:nvPr/>
        </p:nvSpPr>
        <p:spPr bwMode="auto">
          <a:xfrm>
            <a:off x="6553200" y="243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 x  2 =   8            </a:t>
            </a:r>
          </a:p>
        </p:txBody>
      </p:sp>
      <p:sp>
        <p:nvSpPr>
          <p:cNvPr id="6160" name="Text Box 62"/>
          <p:cNvSpPr txBox="1">
            <a:spLocks noChangeArrowheads="1"/>
          </p:cNvSpPr>
          <p:nvPr/>
        </p:nvSpPr>
        <p:spPr bwMode="auto">
          <a:xfrm>
            <a:off x="2286000" y="4495800"/>
            <a:ext cx="2247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vi-VN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ợc lấy 3 lần,</a:t>
            </a:r>
          </a:p>
        </p:txBody>
      </p:sp>
      <p:sp>
        <p:nvSpPr>
          <p:cNvPr id="6161" name="Text Box 63"/>
          <p:cNvSpPr txBox="1">
            <a:spLocks noChangeArrowheads="1"/>
          </p:cNvSpPr>
          <p:nvPr/>
        </p:nvSpPr>
        <p:spPr bwMode="auto">
          <a:xfrm>
            <a:off x="4618038" y="4495800"/>
            <a:ext cx="11817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 viết : </a:t>
            </a:r>
          </a:p>
        </p:txBody>
      </p:sp>
      <p:sp>
        <p:nvSpPr>
          <p:cNvPr id="6162" name="Text Box 64"/>
          <p:cNvSpPr txBox="1">
            <a:spLocks noChangeArrowheads="1"/>
          </p:cNvSpPr>
          <p:nvPr/>
        </p:nvSpPr>
        <p:spPr bwMode="auto">
          <a:xfrm>
            <a:off x="2667000" y="49530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x 3 =             </a:t>
            </a:r>
          </a:p>
        </p:txBody>
      </p:sp>
      <p:sp>
        <p:nvSpPr>
          <p:cNvPr id="6163" name="Text Box 65"/>
          <p:cNvSpPr txBox="1">
            <a:spLocks noChangeArrowheads="1"/>
          </p:cNvSpPr>
          <p:nvPr/>
        </p:nvSpPr>
        <p:spPr bwMode="auto">
          <a:xfrm>
            <a:off x="3733800" y="49530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+ 4 + 4= 12             </a:t>
            </a:r>
          </a:p>
        </p:txBody>
      </p:sp>
      <p:sp>
        <p:nvSpPr>
          <p:cNvPr id="6164" name="Text Box 66"/>
          <p:cNvSpPr txBox="1">
            <a:spLocks noChangeArrowheads="1"/>
          </p:cNvSpPr>
          <p:nvPr/>
        </p:nvSpPr>
        <p:spPr bwMode="auto">
          <a:xfrm>
            <a:off x="2667000" y="53340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x 3 = 12            </a:t>
            </a:r>
          </a:p>
        </p:txBody>
      </p:sp>
      <p:sp>
        <p:nvSpPr>
          <p:cNvPr id="6165" name="Text Box 67"/>
          <p:cNvSpPr txBox="1">
            <a:spLocks noChangeArrowheads="1"/>
          </p:cNvSpPr>
          <p:nvPr/>
        </p:nvSpPr>
        <p:spPr bwMode="auto">
          <a:xfrm>
            <a:off x="6553200" y="28956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 x  3 = 12            </a:t>
            </a:r>
          </a:p>
        </p:txBody>
      </p:sp>
      <p:grpSp>
        <p:nvGrpSpPr>
          <p:cNvPr id="6166" name="Group 68"/>
          <p:cNvGrpSpPr>
            <a:grpSpLocks/>
          </p:cNvGrpSpPr>
          <p:nvPr/>
        </p:nvGrpSpPr>
        <p:grpSpPr bwMode="auto">
          <a:xfrm>
            <a:off x="6553200" y="3276600"/>
            <a:ext cx="1905000" cy="3200400"/>
            <a:chOff x="4416" y="1920"/>
            <a:chExt cx="1200" cy="2016"/>
          </a:xfrm>
        </p:grpSpPr>
        <p:sp>
          <p:nvSpPr>
            <p:cNvPr id="6173" name="Text Box 69"/>
            <p:cNvSpPr txBox="1">
              <a:spLocks noChangeArrowheads="1"/>
            </p:cNvSpPr>
            <p:nvPr/>
          </p:nvSpPr>
          <p:spPr bwMode="auto">
            <a:xfrm>
              <a:off x="4416" y="1920"/>
              <a:ext cx="11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4 = 16</a:t>
              </a:r>
            </a:p>
          </p:txBody>
        </p:sp>
        <p:sp>
          <p:nvSpPr>
            <p:cNvPr id="6174" name="Text Box 70"/>
            <p:cNvSpPr txBox="1">
              <a:spLocks noChangeArrowheads="1"/>
            </p:cNvSpPr>
            <p:nvPr/>
          </p:nvSpPr>
          <p:spPr bwMode="auto">
            <a:xfrm>
              <a:off x="4416" y="2208"/>
              <a:ext cx="12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5 = 20</a:t>
              </a:r>
            </a:p>
          </p:txBody>
        </p:sp>
        <p:sp>
          <p:nvSpPr>
            <p:cNvPr id="6175" name="Text Box 71"/>
            <p:cNvSpPr txBox="1">
              <a:spLocks noChangeArrowheads="1"/>
            </p:cNvSpPr>
            <p:nvPr/>
          </p:nvSpPr>
          <p:spPr bwMode="auto">
            <a:xfrm>
              <a:off x="4416" y="2496"/>
              <a:ext cx="12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6 = 24</a:t>
              </a:r>
            </a:p>
          </p:txBody>
        </p:sp>
        <p:sp>
          <p:nvSpPr>
            <p:cNvPr id="6176" name="Text Box 72"/>
            <p:cNvSpPr txBox="1">
              <a:spLocks noChangeArrowheads="1"/>
            </p:cNvSpPr>
            <p:nvPr/>
          </p:nvSpPr>
          <p:spPr bwMode="auto">
            <a:xfrm>
              <a:off x="4416" y="2784"/>
              <a:ext cx="12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7 = 28</a:t>
              </a:r>
            </a:p>
          </p:txBody>
        </p:sp>
        <p:sp>
          <p:nvSpPr>
            <p:cNvPr id="6177" name="Text Box 73"/>
            <p:cNvSpPr txBox="1">
              <a:spLocks noChangeArrowheads="1"/>
            </p:cNvSpPr>
            <p:nvPr/>
          </p:nvSpPr>
          <p:spPr bwMode="auto">
            <a:xfrm>
              <a:off x="4416" y="3072"/>
              <a:ext cx="11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8 = 32</a:t>
              </a:r>
            </a:p>
          </p:txBody>
        </p:sp>
        <p:sp>
          <p:nvSpPr>
            <p:cNvPr id="6178" name="Text Box 74"/>
            <p:cNvSpPr txBox="1">
              <a:spLocks noChangeArrowheads="1"/>
            </p:cNvSpPr>
            <p:nvPr/>
          </p:nvSpPr>
          <p:spPr bwMode="auto">
            <a:xfrm>
              <a:off x="4416" y="3360"/>
              <a:ext cx="11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9 = 36</a:t>
              </a:r>
            </a:p>
          </p:txBody>
        </p:sp>
        <p:sp>
          <p:nvSpPr>
            <p:cNvPr id="6179" name="Text Box 75"/>
            <p:cNvSpPr txBox="1">
              <a:spLocks noChangeArrowheads="1"/>
            </p:cNvSpPr>
            <p:nvPr/>
          </p:nvSpPr>
          <p:spPr bwMode="auto">
            <a:xfrm>
              <a:off x="4416" y="3648"/>
              <a:ext cx="11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x 10 = 40</a:t>
              </a:r>
            </a:p>
          </p:txBody>
        </p:sp>
      </p:grpSp>
      <p:pic>
        <p:nvPicPr>
          <p:cNvPr id="31820" name="Picture 76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2433638"/>
            <a:ext cx="457200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821" name="Picture 77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3276600"/>
            <a:ext cx="457200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822" name="Picture 78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4262438"/>
            <a:ext cx="457200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823" name="Picture 79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5176838"/>
            <a:ext cx="457200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824" name="Picture 80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6019800"/>
            <a:ext cx="457200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72" name="Title 8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1000"/>
                                        <p:tgtEl>
                                          <p:spTgt spid="318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1" dur="1"/>
                                        <p:tgtEl>
                                          <p:spTgt spid="318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6" dur="1"/>
                                        <p:tgtEl>
                                          <p:spTgt spid="318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21" dur="1"/>
                                        <p:tgtEl>
                                          <p:spTgt spid="318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1000"/>
                                        <p:tgtEl>
                                          <p:spTgt spid="318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2819400" y="990600"/>
            <a:ext cx="1219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Tiết 98: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4038600" y="1004888"/>
            <a:ext cx="3276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Bảng nhân 4</a:t>
            </a:r>
          </a:p>
        </p:txBody>
      </p:sp>
      <p:grpSp>
        <p:nvGrpSpPr>
          <p:cNvPr id="7172" name="Group 5"/>
          <p:cNvGrpSpPr>
            <a:grpSpLocks/>
          </p:cNvGrpSpPr>
          <p:nvPr/>
        </p:nvGrpSpPr>
        <p:grpSpPr bwMode="auto">
          <a:xfrm>
            <a:off x="914400" y="2057400"/>
            <a:ext cx="838200" cy="609600"/>
            <a:chOff x="576" y="1296"/>
            <a:chExt cx="528" cy="384"/>
          </a:xfrm>
        </p:grpSpPr>
        <p:grpSp>
          <p:nvGrpSpPr>
            <p:cNvPr id="7241" name="Group 6"/>
            <p:cNvGrpSpPr>
              <a:grpSpLocks/>
            </p:cNvGrpSpPr>
            <p:nvPr/>
          </p:nvGrpSpPr>
          <p:grpSpPr bwMode="auto">
            <a:xfrm>
              <a:off x="576" y="1296"/>
              <a:ext cx="384" cy="384"/>
              <a:chOff x="576" y="1344"/>
              <a:chExt cx="480" cy="480"/>
            </a:xfrm>
          </p:grpSpPr>
          <p:sp>
            <p:nvSpPr>
              <p:cNvPr id="7243" name="Rectangle 7"/>
              <p:cNvSpPr>
                <a:spLocks noChangeArrowheads="1"/>
              </p:cNvSpPr>
              <p:nvPr/>
            </p:nvSpPr>
            <p:spPr bwMode="auto">
              <a:xfrm>
                <a:off x="576" y="1344"/>
                <a:ext cx="480" cy="48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244" name="Oval 8"/>
              <p:cNvSpPr>
                <a:spLocks noChangeArrowheads="1"/>
              </p:cNvSpPr>
              <p:nvPr/>
            </p:nvSpPr>
            <p:spPr bwMode="auto">
              <a:xfrm>
                <a:off x="645" y="1410"/>
                <a:ext cx="144" cy="144"/>
              </a:xfrm>
              <a:prstGeom prst="ellipse">
                <a:avLst/>
              </a:prstGeom>
              <a:solidFill>
                <a:srgbClr val="FF0066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245" name="Oval 9"/>
              <p:cNvSpPr>
                <a:spLocks noChangeArrowheads="1"/>
              </p:cNvSpPr>
              <p:nvPr/>
            </p:nvSpPr>
            <p:spPr bwMode="auto">
              <a:xfrm>
                <a:off x="846" y="1410"/>
                <a:ext cx="144" cy="144"/>
              </a:xfrm>
              <a:prstGeom prst="ellipse">
                <a:avLst/>
              </a:prstGeom>
              <a:solidFill>
                <a:srgbClr val="FF0066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246" name="Oval 10"/>
              <p:cNvSpPr>
                <a:spLocks noChangeArrowheads="1"/>
              </p:cNvSpPr>
              <p:nvPr/>
            </p:nvSpPr>
            <p:spPr bwMode="auto">
              <a:xfrm>
                <a:off x="646" y="1611"/>
                <a:ext cx="144" cy="144"/>
              </a:xfrm>
              <a:prstGeom prst="ellipse">
                <a:avLst/>
              </a:prstGeom>
              <a:solidFill>
                <a:srgbClr val="FF0066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247" name="Oval 11"/>
              <p:cNvSpPr>
                <a:spLocks noChangeArrowheads="1"/>
              </p:cNvSpPr>
              <p:nvPr/>
            </p:nvSpPr>
            <p:spPr bwMode="auto">
              <a:xfrm>
                <a:off x="838" y="1602"/>
                <a:ext cx="144" cy="144"/>
              </a:xfrm>
              <a:prstGeom prst="ellipse">
                <a:avLst/>
              </a:prstGeom>
              <a:solidFill>
                <a:srgbClr val="FF0066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7242" name="AutoShape 12"/>
            <p:cNvSpPr>
              <a:spLocks/>
            </p:cNvSpPr>
            <p:nvPr/>
          </p:nvSpPr>
          <p:spPr bwMode="auto">
            <a:xfrm>
              <a:off x="1056" y="1296"/>
              <a:ext cx="48" cy="336"/>
            </a:xfrm>
            <a:prstGeom prst="rightBrace">
              <a:avLst>
                <a:gd name="adj1" fmla="val 58333"/>
                <a:gd name="adj2" fmla="val 50000"/>
              </a:avLst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173" name="Group 13"/>
          <p:cNvGrpSpPr>
            <a:grpSpLocks/>
          </p:cNvGrpSpPr>
          <p:nvPr/>
        </p:nvGrpSpPr>
        <p:grpSpPr bwMode="auto">
          <a:xfrm>
            <a:off x="914400" y="2819400"/>
            <a:ext cx="990600" cy="1295400"/>
            <a:chOff x="576" y="1776"/>
            <a:chExt cx="624" cy="816"/>
          </a:xfrm>
        </p:grpSpPr>
        <p:grpSp>
          <p:nvGrpSpPr>
            <p:cNvPr id="7227" name="Group 14"/>
            <p:cNvGrpSpPr>
              <a:grpSpLocks/>
            </p:cNvGrpSpPr>
            <p:nvPr/>
          </p:nvGrpSpPr>
          <p:grpSpPr bwMode="auto">
            <a:xfrm>
              <a:off x="576" y="1776"/>
              <a:ext cx="384" cy="816"/>
              <a:chOff x="576" y="1776"/>
              <a:chExt cx="384" cy="816"/>
            </a:xfrm>
          </p:grpSpPr>
          <p:grpSp>
            <p:nvGrpSpPr>
              <p:cNvPr id="7229" name="Group 15"/>
              <p:cNvGrpSpPr>
                <a:grpSpLocks/>
              </p:cNvGrpSpPr>
              <p:nvPr/>
            </p:nvGrpSpPr>
            <p:grpSpPr bwMode="auto">
              <a:xfrm>
                <a:off x="576" y="1776"/>
                <a:ext cx="384" cy="384"/>
                <a:chOff x="576" y="1344"/>
                <a:chExt cx="480" cy="480"/>
              </a:xfrm>
            </p:grpSpPr>
            <p:sp>
              <p:nvSpPr>
                <p:cNvPr id="7236" name="Rectangle 16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237" name="Oval 17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238" name="Oval 18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239" name="Oval 19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240" name="Oval 20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7230" name="Group 21"/>
              <p:cNvGrpSpPr>
                <a:grpSpLocks/>
              </p:cNvGrpSpPr>
              <p:nvPr/>
            </p:nvGrpSpPr>
            <p:grpSpPr bwMode="auto">
              <a:xfrm>
                <a:off x="576" y="2208"/>
                <a:ext cx="384" cy="384"/>
                <a:chOff x="576" y="1344"/>
                <a:chExt cx="480" cy="480"/>
              </a:xfrm>
            </p:grpSpPr>
            <p:sp>
              <p:nvSpPr>
                <p:cNvPr id="7231" name="Rectangle 22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232" name="Oval 23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233" name="Oval 24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234" name="Oval 25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235" name="Oval 26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7228" name="AutoShape 27"/>
            <p:cNvSpPr>
              <a:spLocks/>
            </p:cNvSpPr>
            <p:nvPr/>
          </p:nvSpPr>
          <p:spPr bwMode="auto">
            <a:xfrm>
              <a:off x="1056" y="1776"/>
              <a:ext cx="144" cy="816"/>
            </a:xfrm>
            <a:prstGeom prst="rightBrace">
              <a:avLst>
                <a:gd name="adj1" fmla="val 47222"/>
                <a:gd name="adj2" fmla="val 50000"/>
              </a:avLst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174" name="Group 28"/>
          <p:cNvGrpSpPr>
            <a:grpSpLocks/>
          </p:cNvGrpSpPr>
          <p:nvPr/>
        </p:nvGrpSpPr>
        <p:grpSpPr bwMode="auto">
          <a:xfrm>
            <a:off x="914400" y="4343400"/>
            <a:ext cx="1066800" cy="1981200"/>
            <a:chOff x="576" y="2736"/>
            <a:chExt cx="672" cy="1248"/>
          </a:xfrm>
        </p:grpSpPr>
        <p:grpSp>
          <p:nvGrpSpPr>
            <p:cNvPr id="7207" name="Group 29"/>
            <p:cNvGrpSpPr>
              <a:grpSpLocks/>
            </p:cNvGrpSpPr>
            <p:nvPr/>
          </p:nvGrpSpPr>
          <p:grpSpPr bwMode="auto">
            <a:xfrm>
              <a:off x="576" y="2736"/>
              <a:ext cx="384" cy="1248"/>
              <a:chOff x="576" y="2736"/>
              <a:chExt cx="384" cy="1248"/>
            </a:xfrm>
          </p:grpSpPr>
          <p:grpSp>
            <p:nvGrpSpPr>
              <p:cNvPr id="7209" name="Group 30"/>
              <p:cNvGrpSpPr>
                <a:grpSpLocks/>
              </p:cNvGrpSpPr>
              <p:nvPr/>
            </p:nvGrpSpPr>
            <p:grpSpPr bwMode="auto">
              <a:xfrm>
                <a:off x="576" y="2736"/>
                <a:ext cx="384" cy="384"/>
                <a:chOff x="576" y="1344"/>
                <a:chExt cx="480" cy="480"/>
              </a:xfrm>
            </p:grpSpPr>
            <p:sp>
              <p:nvSpPr>
                <p:cNvPr id="7222" name="Rectangle 31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223" name="Oval 32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224" name="Oval 33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225" name="Oval 34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226" name="Oval 35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7210" name="Group 36"/>
              <p:cNvGrpSpPr>
                <a:grpSpLocks/>
              </p:cNvGrpSpPr>
              <p:nvPr/>
            </p:nvGrpSpPr>
            <p:grpSpPr bwMode="auto">
              <a:xfrm>
                <a:off x="576" y="3168"/>
                <a:ext cx="384" cy="384"/>
                <a:chOff x="576" y="1344"/>
                <a:chExt cx="480" cy="480"/>
              </a:xfrm>
            </p:grpSpPr>
            <p:sp>
              <p:nvSpPr>
                <p:cNvPr id="7217" name="Rectangle 37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218" name="Oval 38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219" name="Oval 39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220" name="Oval 40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221" name="Oval 41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7211" name="Group 42"/>
              <p:cNvGrpSpPr>
                <a:grpSpLocks/>
              </p:cNvGrpSpPr>
              <p:nvPr/>
            </p:nvGrpSpPr>
            <p:grpSpPr bwMode="auto">
              <a:xfrm>
                <a:off x="576" y="3600"/>
                <a:ext cx="384" cy="384"/>
                <a:chOff x="576" y="1344"/>
                <a:chExt cx="480" cy="480"/>
              </a:xfrm>
            </p:grpSpPr>
            <p:sp>
              <p:nvSpPr>
                <p:cNvPr id="7212" name="Rectangle 43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213" name="Oval 44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214" name="Oval 45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215" name="Oval 46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216" name="Oval 47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7208" name="AutoShape 48"/>
            <p:cNvSpPr>
              <a:spLocks/>
            </p:cNvSpPr>
            <p:nvPr/>
          </p:nvSpPr>
          <p:spPr bwMode="auto">
            <a:xfrm>
              <a:off x="1056" y="2736"/>
              <a:ext cx="192" cy="1248"/>
            </a:xfrm>
            <a:prstGeom prst="rightBrace">
              <a:avLst>
                <a:gd name="adj1" fmla="val 54167"/>
                <a:gd name="adj2" fmla="val 50000"/>
              </a:avLst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175" name="Text Box 49"/>
          <p:cNvSpPr txBox="1">
            <a:spLocks noChangeArrowheads="1"/>
          </p:cNvSpPr>
          <p:nvPr/>
        </p:nvSpPr>
        <p:spPr bwMode="auto">
          <a:xfrm>
            <a:off x="2362200" y="2057400"/>
            <a:ext cx="2247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vi-VN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ợc lấy 1 lần,</a:t>
            </a:r>
          </a:p>
        </p:txBody>
      </p:sp>
      <p:grpSp>
        <p:nvGrpSpPr>
          <p:cNvPr id="7176" name="Group 50"/>
          <p:cNvGrpSpPr>
            <a:grpSpLocks/>
          </p:cNvGrpSpPr>
          <p:nvPr/>
        </p:nvGrpSpPr>
        <p:grpSpPr bwMode="auto">
          <a:xfrm>
            <a:off x="3276600" y="2057401"/>
            <a:ext cx="2598738" cy="919163"/>
            <a:chOff x="2064" y="1296"/>
            <a:chExt cx="1637" cy="579"/>
          </a:xfrm>
        </p:grpSpPr>
        <p:sp>
          <p:nvSpPr>
            <p:cNvPr id="7205" name="Text Box 51"/>
            <p:cNvSpPr txBox="1">
              <a:spLocks noChangeArrowheads="1"/>
            </p:cNvSpPr>
            <p:nvPr/>
          </p:nvSpPr>
          <p:spPr bwMode="auto">
            <a:xfrm>
              <a:off x="2064" y="1584"/>
              <a:ext cx="80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x 1 = 4</a:t>
              </a:r>
            </a:p>
          </p:txBody>
        </p:sp>
        <p:sp>
          <p:nvSpPr>
            <p:cNvPr id="7206" name="Text Box 52"/>
            <p:cNvSpPr txBox="1">
              <a:spLocks noChangeArrowheads="1"/>
            </p:cNvSpPr>
            <p:nvPr/>
          </p:nvSpPr>
          <p:spPr bwMode="auto">
            <a:xfrm>
              <a:off x="2957" y="1296"/>
              <a:ext cx="7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ta viết : </a:t>
              </a:r>
            </a:p>
          </p:txBody>
        </p:sp>
      </p:grpSp>
      <p:sp>
        <p:nvSpPr>
          <p:cNvPr id="7177" name="Line 53"/>
          <p:cNvSpPr>
            <a:spLocks noChangeShapeType="1"/>
          </p:cNvSpPr>
          <p:nvPr/>
        </p:nvSpPr>
        <p:spPr bwMode="auto">
          <a:xfrm>
            <a:off x="6248400" y="1905000"/>
            <a:ext cx="0" cy="403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8" name="Text Box 54"/>
          <p:cNvSpPr txBox="1">
            <a:spLocks noChangeArrowheads="1"/>
          </p:cNvSpPr>
          <p:nvPr/>
        </p:nvSpPr>
        <p:spPr bwMode="auto">
          <a:xfrm>
            <a:off x="6553200" y="1981200"/>
            <a:ext cx="15905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 x  1 =   4</a:t>
            </a:r>
          </a:p>
        </p:txBody>
      </p:sp>
      <p:sp>
        <p:nvSpPr>
          <p:cNvPr id="7179" name="Text Box 55"/>
          <p:cNvSpPr txBox="1">
            <a:spLocks noChangeArrowheads="1"/>
          </p:cNvSpPr>
          <p:nvPr/>
        </p:nvSpPr>
        <p:spPr bwMode="auto">
          <a:xfrm>
            <a:off x="2209800" y="2971800"/>
            <a:ext cx="2247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vi-VN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ợc lấy 2 lần,</a:t>
            </a:r>
          </a:p>
        </p:txBody>
      </p:sp>
      <p:grpSp>
        <p:nvGrpSpPr>
          <p:cNvPr id="7180" name="Group 56"/>
          <p:cNvGrpSpPr>
            <a:grpSpLocks/>
          </p:cNvGrpSpPr>
          <p:nvPr/>
        </p:nvGrpSpPr>
        <p:grpSpPr bwMode="auto">
          <a:xfrm>
            <a:off x="2743200" y="2971800"/>
            <a:ext cx="2979738" cy="838200"/>
            <a:chOff x="1728" y="1872"/>
            <a:chExt cx="1877" cy="528"/>
          </a:xfrm>
        </p:grpSpPr>
        <p:sp>
          <p:nvSpPr>
            <p:cNvPr id="7203" name="Text Box 57"/>
            <p:cNvSpPr txBox="1">
              <a:spLocks noChangeArrowheads="1"/>
            </p:cNvSpPr>
            <p:nvPr/>
          </p:nvSpPr>
          <p:spPr bwMode="auto">
            <a:xfrm>
              <a:off x="2861" y="1872"/>
              <a:ext cx="7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ta viết : </a:t>
              </a:r>
            </a:p>
          </p:txBody>
        </p:sp>
        <p:sp>
          <p:nvSpPr>
            <p:cNvPr id="7204" name="Text Box 58"/>
            <p:cNvSpPr txBox="1">
              <a:spLocks noChangeArrowheads="1"/>
            </p:cNvSpPr>
            <p:nvPr/>
          </p:nvSpPr>
          <p:spPr bwMode="auto">
            <a:xfrm>
              <a:off x="1728" y="2112"/>
              <a:ext cx="9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x 2 =             </a:t>
              </a:r>
            </a:p>
          </p:txBody>
        </p:sp>
      </p:grpSp>
      <p:sp>
        <p:nvSpPr>
          <p:cNvPr id="7181" name="Text Box 59"/>
          <p:cNvSpPr txBox="1">
            <a:spLocks noChangeArrowheads="1"/>
          </p:cNvSpPr>
          <p:nvPr/>
        </p:nvSpPr>
        <p:spPr bwMode="auto">
          <a:xfrm>
            <a:off x="3733800" y="33528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+ 4 = 8             </a:t>
            </a:r>
          </a:p>
        </p:txBody>
      </p:sp>
      <p:sp>
        <p:nvSpPr>
          <p:cNvPr id="7182" name="Text Box 60"/>
          <p:cNvSpPr txBox="1">
            <a:spLocks noChangeArrowheads="1"/>
          </p:cNvSpPr>
          <p:nvPr/>
        </p:nvSpPr>
        <p:spPr bwMode="auto">
          <a:xfrm>
            <a:off x="2743200" y="37338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x 2 = 8            </a:t>
            </a:r>
          </a:p>
        </p:txBody>
      </p:sp>
      <p:sp>
        <p:nvSpPr>
          <p:cNvPr id="7183" name="Text Box 61"/>
          <p:cNvSpPr txBox="1">
            <a:spLocks noChangeArrowheads="1"/>
          </p:cNvSpPr>
          <p:nvPr/>
        </p:nvSpPr>
        <p:spPr bwMode="auto">
          <a:xfrm>
            <a:off x="6553200" y="243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 x  2 =   8            </a:t>
            </a:r>
          </a:p>
        </p:txBody>
      </p:sp>
      <p:sp>
        <p:nvSpPr>
          <p:cNvPr id="7184" name="Text Box 62"/>
          <p:cNvSpPr txBox="1">
            <a:spLocks noChangeArrowheads="1"/>
          </p:cNvSpPr>
          <p:nvPr/>
        </p:nvSpPr>
        <p:spPr bwMode="auto">
          <a:xfrm>
            <a:off x="2286000" y="4495800"/>
            <a:ext cx="2247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vi-VN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ợc lấy 3 lần,</a:t>
            </a:r>
          </a:p>
        </p:txBody>
      </p:sp>
      <p:sp>
        <p:nvSpPr>
          <p:cNvPr id="7185" name="Text Box 63"/>
          <p:cNvSpPr txBox="1">
            <a:spLocks noChangeArrowheads="1"/>
          </p:cNvSpPr>
          <p:nvPr/>
        </p:nvSpPr>
        <p:spPr bwMode="auto">
          <a:xfrm>
            <a:off x="4618038" y="4495800"/>
            <a:ext cx="11817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 viết : </a:t>
            </a:r>
          </a:p>
        </p:txBody>
      </p:sp>
      <p:sp>
        <p:nvSpPr>
          <p:cNvPr id="7186" name="Text Box 64"/>
          <p:cNvSpPr txBox="1">
            <a:spLocks noChangeArrowheads="1"/>
          </p:cNvSpPr>
          <p:nvPr/>
        </p:nvSpPr>
        <p:spPr bwMode="auto">
          <a:xfrm>
            <a:off x="2667000" y="49530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x 3 =             </a:t>
            </a:r>
          </a:p>
        </p:txBody>
      </p:sp>
      <p:sp>
        <p:nvSpPr>
          <p:cNvPr id="7187" name="Text Box 65"/>
          <p:cNvSpPr txBox="1">
            <a:spLocks noChangeArrowheads="1"/>
          </p:cNvSpPr>
          <p:nvPr/>
        </p:nvSpPr>
        <p:spPr bwMode="auto">
          <a:xfrm>
            <a:off x="3733800" y="49530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+ 4 + 4= 12             </a:t>
            </a:r>
          </a:p>
        </p:txBody>
      </p:sp>
      <p:sp>
        <p:nvSpPr>
          <p:cNvPr id="7188" name="Text Box 66"/>
          <p:cNvSpPr txBox="1">
            <a:spLocks noChangeArrowheads="1"/>
          </p:cNvSpPr>
          <p:nvPr/>
        </p:nvSpPr>
        <p:spPr bwMode="auto">
          <a:xfrm>
            <a:off x="2667000" y="53340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x 3 = 12            </a:t>
            </a:r>
          </a:p>
        </p:txBody>
      </p:sp>
      <p:sp>
        <p:nvSpPr>
          <p:cNvPr id="7189" name="Text Box 67"/>
          <p:cNvSpPr txBox="1">
            <a:spLocks noChangeArrowheads="1"/>
          </p:cNvSpPr>
          <p:nvPr/>
        </p:nvSpPr>
        <p:spPr bwMode="auto">
          <a:xfrm>
            <a:off x="6553200" y="28956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 x  3 = 12            </a:t>
            </a:r>
          </a:p>
        </p:txBody>
      </p:sp>
      <p:grpSp>
        <p:nvGrpSpPr>
          <p:cNvPr id="7190" name="Group 68"/>
          <p:cNvGrpSpPr>
            <a:grpSpLocks/>
          </p:cNvGrpSpPr>
          <p:nvPr/>
        </p:nvGrpSpPr>
        <p:grpSpPr bwMode="auto">
          <a:xfrm>
            <a:off x="6553200" y="3276600"/>
            <a:ext cx="1905000" cy="3200400"/>
            <a:chOff x="4416" y="1920"/>
            <a:chExt cx="1200" cy="2016"/>
          </a:xfrm>
        </p:grpSpPr>
        <p:sp>
          <p:nvSpPr>
            <p:cNvPr id="7196" name="Text Box 69"/>
            <p:cNvSpPr txBox="1">
              <a:spLocks noChangeArrowheads="1"/>
            </p:cNvSpPr>
            <p:nvPr/>
          </p:nvSpPr>
          <p:spPr bwMode="auto">
            <a:xfrm>
              <a:off x="4416" y="1920"/>
              <a:ext cx="11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4 = 16</a:t>
              </a:r>
            </a:p>
          </p:txBody>
        </p:sp>
        <p:sp>
          <p:nvSpPr>
            <p:cNvPr id="7197" name="Text Box 70"/>
            <p:cNvSpPr txBox="1">
              <a:spLocks noChangeArrowheads="1"/>
            </p:cNvSpPr>
            <p:nvPr/>
          </p:nvSpPr>
          <p:spPr bwMode="auto">
            <a:xfrm>
              <a:off x="4416" y="2208"/>
              <a:ext cx="12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5 = 20</a:t>
              </a:r>
            </a:p>
          </p:txBody>
        </p:sp>
        <p:sp>
          <p:nvSpPr>
            <p:cNvPr id="7198" name="Text Box 71"/>
            <p:cNvSpPr txBox="1">
              <a:spLocks noChangeArrowheads="1"/>
            </p:cNvSpPr>
            <p:nvPr/>
          </p:nvSpPr>
          <p:spPr bwMode="auto">
            <a:xfrm>
              <a:off x="4416" y="2496"/>
              <a:ext cx="12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6 = 24</a:t>
              </a:r>
            </a:p>
          </p:txBody>
        </p:sp>
        <p:sp>
          <p:nvSpPr>
            <p:cNvPr id="7199" name="Text Box 72"/>
            <p:cNvSpPr txBox="1">
              <a:spLocks noChangeArrowheads="1"/>
            </p:cNvSpPr>
            <p:nvPr/>
          </p:nvSpPr>
          <p:spPr bwMode="auto">
            <a:xfrm>
              <a:off x="4416" y="2784"/>
              <a:ext cx="12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7 = 28</a:t>
              </a:r>
            </a:p>
          </p:txBody>
        </p:sp>
        <p:sp>
          <p:nvSpPr>
            <p:cNvPr id="7200" name="Text Box 73"/>
            <p:cNvSpPr txBox="1">
              <a:spLocks noChangeArrowheads="1"/>
            </p:cNvSpPr>
            <p:nvPr/>
          </p:nvSpPr>
          <p:spPr bwMode="auto">
            <a:xfrm>
              <a:off x="4416" y="3072"/>
              <a:ext cx="11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8 = 32</a:t>
              </a:r>
            </a:p>
          </p:txBody>
        </p:sp>
        <p:sp>
          <p:nvSpPr>
            <p:cNvPr id="7201" name="Text Box 74"/>
            <p:cNvSpPr txBox="1">
              <a:spLocks noChangeArrowheads="1"/>
            </p:cNvSpPr>
            <p:nvPr/>
          </p:nvSpPr>
          <p:spPr bwMode="auto">
            <a:xfrm>
              <a:off x="4416" y="3360"/>
              <a:ext cx="11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9 = 36</a:t>
              </a:r>
            </a:p>
          </p:txBody>
        </p:sp>
        <p:sp>
          <p:nvSpPr>
            <p:cNvPr id="7202" name="Text Box 75"/>
            <p:cNvSpPr txBox="1">
              <a:spLocks noChangeArrowheads="1"/>
            </p:cNvSpPr>
            <p:nvPr/>
          </p:nvSpPr>
          <p:spPr bwMode="auto">
            <a:xfrm>
              <a:off x="4416" y="3648"/>
              <a:ext cx="11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x 10 = 40</a:t>
              </a:r>
            </a:p>
          </p:txBody>
        </p:sp>
      </p:grpSp>
      <p:pic>
        <p:nvPicPr>
          <p:cNvPr id="32844" name="Picture 76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2954338"/>
            <a:ext cx="381000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845" name="Picture 77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3792538"/>
            <a:ext cx="381000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849" name="Picture 81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4706938"/>
            <a:ext cx="381000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850" name="Picture 82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5638800"/>
            <a:ext cx="381000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95" name="Title 7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28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328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2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2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2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2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2819400" y="990600"/>
            <a:ext cx="1219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Tiết 98: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4038600" y="1004888"/>
            <a:ext cx="3276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Bảng nhân 4</a:t>
            </a:r>
          </a:p>
        </p:txBody>
      </p:sp>
      <p:grpSp>
        <p:nvGrpSpPr>
          <p:cNvPr id="8196" name="Group 5"/>
          <p:cNvGrpSpPr>
            <a:grpSpLocks/>
          </p:cNvGrpSpPr>
          <p:nvPr/>
        </p:nvGrpSpPr>
        <p:grpSpPr bwMode="auto">
          <a:xfrm>
            <a:off x="914400" y="2057400"/>
            <a:ext cx="838200" cy="609600"/>
            <a:chOff x="576" y="1296"/>
            <a:chExt cx="528" cy="384"/>
          </a:xfrm>
        </p:grpSpPr>
        <p:grpSp>
          <p:nvGrpSpPr>
            <p:cNvPr id="8271" name="Group 6"/>
            <p:cNvGrpSpPr>
              <a:grpSpLocks/>
            </p:cNvGrpSpPr>
            <p:nvPr/>
          </p:nvGrpSpPr>
          <p:grpSpPr bwMode="auto">
            <a:xfrm>
              <a:off x="576" y="1296"/>
              <a:ext cx="384" cy="384"/>
              <a:chOff x="576" y="1344"/>
              <a:chExt cx="480" cy="480"/>
            </a:xfrm>
          </p:grpSpPr>
          <p:sp>
            <p:nvSpPr>
              <p:cNvPr id="8273" name="Rectangle 7"/>
              <p:cNvSpPr>
                <a:spLocks noChangeArrowheads="1"/>
              </p:cNvSpPr>
              <p:nvPr/>
            </p:nvSpPr>
            <p:spPr bwMode="auto">
              <a:xfrm>
                <a:off x="576" y="1344"/>
                <a:ext cx="480" cy="48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74" name="Oval 8"/>
              <p:cNvSpPr>
                <a:spLocks noChangeArrowheads="1"/>
              </p:cNvSpPr>
              <p:nvPr/>
            </p:nvSpPr>
            <p:spPr bwMode="auto">
              <a:xfrm>
                <a:off x="645" y="1410"/>
                <a:ext cx="144" cy="144"/>
              </a:xfrm>
              <a:prstGeom prst="ellipse">
                <a:avLst/>
              </a:prstGeom>
              <a:solidFill>
                <a:srgbClr val="FF0066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75" name="Oval 9"/>
              <p:cNvSpPr>
                <a:spLocks noChangeArrowheads="1"/>
              </p:cNvSpPr>
              <p:nvPr/>
            </p:nvSpPr>
            <p:spPr bwMode="auto">
              <a:xfrm>
                <a:off x="846" y="1410"/>
                <a:ext cx="144" cy="144"/>
              </a:xfrm>
              <a:prstGeom prst="ellipse">
                <a:avLst/>
              </a:prstGeom>
              <a:solidFill>
                <a:srgbClr val="FF0066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76" name="Oval 10"/>
              <p:cNvSpPr>
                <a:spLocks noChangeArrowheads="1"/>
              </p:cNvSpPr>
              <p:nvPr/>
            </p:nvSpPr>
            <p:spPr bwMode="auto">
              <a:xfrm>
                <a:off x="646" y="1611"/>
                <a:ext cx="144" cy="144"/>
              </a:xfrm>
              <a:prstGeom prst="ellipse">
                <a:avLst/>
              </a:prstGeom>
              <a:solidFill>
                <a:srgbClr val="FF0066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77" name="Oval 11"/>
              <p:cNvSpPr>
                <a:spLocks noChangeArrowheads="1"/>
              </p:cNvSpPr>
              <p:nvPr/>
            </p:nvSpPr>
            <p:spPr bwMode="auto">
              <a:xfrm>
                <a:off x="838" y="1602"/>
                <a:ext cx="144" cy="144"/>
              </a:xfrm>
              <a:prstGeom prst="ellipse">
                <a:avLst/>
              </a:prstGeom>
              <a:solidFill>
                <a:srgbClr val="FF0066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8272" name="AutoShape 12"/>
            <p:cNvSpPr>
              <a:spLocks/>
            </p:cNvSpPr>
            <p:nvPr/>
          </p:nvSpPr>
          <p:spPr bwMode="auto">
            <a:xfrm>
              <a:off x="1056" y="1296"/>
              <a:ext cx="48" cy="336"/>
            </a:xfrm>
            <a:prstGeom prst="rightBrace">
              <a:avLst>
                <a:gd name="adj1" fmla="val 58333"/>
                <a:gd name="adj2" fmla="val 50000"/>
              </a:avLst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197" name="Group 13"/>
          <p:cNvGrpSpPr>
            <a:grpSpLocks/>
          </p:cNvGrpSpPr>
          <p:nvPr/>
        </p:nvGrpSpPr>
        <p:grpSpPr bwMode="auto">
          <a:xfrm>
            <a:off x="914400" y="2819400"/>
            <a:ext cx="990600" cy="1295400"/>
            <a:chOff x="576" y="1776"/>
            <a:chExt cx="624" cy="816"/>
          </a:xfrm>
        </p:grpSpPr>
        <p:grpSp>
          <p:nvGrpSpPr>
            <p:cNvPr id="8257" name="Group 14"/>
            <p:cNvGrpSpPr>
              <a:grpSpLocks/>
            </p:cNvGrpSpPr>
            <p:nvPr/>
          </p:nvGrpSpPr>
          <p:grpSpPr bwMode="auto">
            <a:xfrm>
              <a:off x="576" y="1776"/>
              <a:ext cx="384" cy="816"/>
              <a:chOff x="576" y="1776"/>
              <a:chExt cx="384" cy="816"/>
            </a:xfrm>
          </p:grpSpPr>
          <p:grpSp>
            <p:nvGrpSpPr>
              <p:cNvPr id="8259" name="Group 15"/>
              <p:cNvGrpSpPr>
                <a:grpSpLocks/>
              </p:cNvGrpSpPr>
              <p:nvPr/>
            </p:nvGrpSpPr>
            <p:grpSpPr bwMode="auto">
              <a:xfrm>
                <a:off x="576" y="1776"/>
                <a:ext cx="384" cy="384"/>
                <a:chOff x="576" y="1344"/>
                <a:chExt cx="480" cy="480"/>
              </a:xfrm>
            </p:grpSpPr>
            <p:sp>
              <p:nvSpPr>
                <p:cNvPr id="8266" name="Rectangle 16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267" name="Oval 17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268" name="Oval 18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269" name="Oval 19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270" name="Oval 20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8260" name="Group 21"/>
              <p:cNvGrpSpPr>
                <a:grpSpLocks/>
              </p:cNvGrpSpPr>
              <p:nvPr/>
            </p:nvGrpSpPr>
            <p:grpSpPr bwMode="auto">
              <a:xfrm>
                <a:off x="576" y="2208"/>
                <a:ext cx="384" cy="384"/>
                <a:chOff x="576" y="1344"/>
                <a:chExt cx="480" cy="480"/>
              </a:xfrm>
            </p:grpSpPr>
            <p:sp>
              <p:nvSpPr>
                <p:cNvPr id="8261" name="Rectangle 22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262" name="Oval 23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263" name="Oval 24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264" name="Oval 25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265" name="Oval 26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8258" name="AutoShape 27"/>
            <p:cNvSpPr>
              <a:spLocks/>
            </p:cNvSpPr>
            <p:nvPr/>
          </p:nvSpPr>
          <p:spPr bwMode="auto">
            <a:xfrm>
              <a:off x="1056" y="1776"/>
              <a:ext cx="144" cy="816"/>
            </a:xfrm>
            <a:prstGeom prst="rightBrace">
              <a:avLst>
                <a:gd name="adj1" fmla="val 47222"/>
                <a:gd name="adj2" fmla="val 50000"/>
              </a:avLst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198" name="Group 28"/>
          <p:cNvGrpSpPr>
            <a:grpSpLocks/>
          </p:cNvGrpSpPr>
          <p:nvPr/>
        </p:nvGrpSpPr>
        <p:grpSpPr bwMode="auto">
          <a:xfrm>
            <a:off x="914400" y="4343400"/>
            <a:ext cx="1066800" cy="1981200"/>
            <a:chOff x="576" y="2736"/>
            <a:chExt cx="672" cy="1248"/>
          </a:xfrm>
        </p:grpSpPr>
        <p:grpSp>
          <p:nvGrpSpPr>
            <p:cNvPr id="8237" name="Group 29"/>
            <p:cNvGrpSpPr>
              <a:grpSpLocks/>
            </p:cNvGrpSpPr>
            <p:nvPr/>
          </p:nvGrpSpPr>
          <p:grpSpPr bwMode="auto">
            <a:xfrm>
              <a:off x="576" y="2736"/>
              <a:ext cx="384" cy="1248"/>
              <a:chOff x="576" y="2736"/>
              <a:chExt cx="384" cy="1248"/>
            </a:xfrm>
          </p:grpSpPr>
          <p:grpSp>
            <p:nvGrpSpPr>
              <p:cNvPr id="8239" name="Group 30"/>
              <p:cNvGrpSpPr>
                <a:grpSpLocks/>
              </p:cNvGrpSpPr>
              <p:nvPr/>
            </p:nvGrpSpPr>
            <p:grpSpPr bwMode="auto">
              <a:xfrm>
                <a:off x="576" y="2736"/>
                <a:ext cx="384" cy="384"/>
                <a:chOff x="576" y="1344"/>
                <a:chExt cx="480" cy="480"/>
              </a:xfrm>
            </p:grpSpPr>
            <p:sp>
              <p:nvSpPr>
                <p:cNvPr id="8252" name="Rectangle 31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253" name="Oval 32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254" name="Oval 33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255" name="Oval 34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256" name="Oval 35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8240" name="Group 36"/>
              <p:cNvGrpSpPr>
                <a:grpSpLocks/>
              </p:cNvGrpSpPr>
              <p:nvPr/>
            </p:nvGrpSpPr>
            <p:grpSpPr bwMode="auto">
              <a:xfrm>
                <a:off x="576" y="3168"/>
                <a:ext cx="384" cy="384"/>
                <a:chOff x="576" y="1344"/>
                <a:chExt cx="480" cy="480"/>
              </a:xfrm>
            </p:grpSpPr>
            <p:sp>
              <p:nvSpPr>
                <p:cNvPr id="8247" name="Rectangle 37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248" name="Oval 38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249" name="Oval 39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250" name="Oval 40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251" name="Oval 41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8241" name="Group 42"/>
              <p:cNvGrpSpPr>
                <a:grpSpLocks/>
              </p:cNvGrpSpPr>
              <p:nvPr/>
            </p:nvGrpSpPr>
            <p:grpSpPr bwMode="auto">
              <a:xfrm>
                <a:off x="576" y="3600"/>
                <a:ext cx="384" cy="384"/>
                <a:chOff x="576" y="1344"/>
                <a:chExt cx="480" cy="480"/>
              </a:xfrm>
            </p:grpSpPr>
            <p:sp>
              <p:nvSpPr>
                <p:cNvPr id="8242" name="Rectangle 43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80" cy="48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243" name="Oval 44"/>
                <p:cNvSpPr>
                  <a:spLocks noChangeArrowheads="1"/>
                </p:cNvSpPr>
                <p:nvPr/>
              </p:nvSpPr>
              <p:spPr bwMode="auto">
                <a:xfrm>
                  <a:off x="645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244" name="Oval 45"/>
                <p:cNvSpPr>
                  <a:spLocks noChangeArrowheads="1"/>
                </p:cNvSpPr>
                <p:nvPr/>
              </p:nvSpPr>
              <p:spPr bwMode="auto">
                <a:xfrm>
                  <a:off x="846" y="1410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245" name="Oval 46"/>
                <p:cNvSpPr>
                  <a:spLocks noChangeArrowheads="1"/>
                </p:cNvSpPr>
                <p:nvPr/>
              </p:nvSpPr>
              <p:spPr bwMode="auto">
                <a:xfrm>
                  <a:off x="646" y="1611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246" name="Oval 47"/>
                <p:cNvSpPr>
                  <a:spLocks noChangeArrowheads="1"/>
                </p:cNvSpPr>
                <p:nvPr/>
              </p:nvSpPr>
              <p:spPr bwMode="auto">
                <a:xfrm>
                  <a:off x="838" y="1602"/>
                  <a:ext cx="144" cy="144"/>
                </a:xfrm>
                <a:prstGeom prst="ellipse">
                  <a:avLst/>
                </a:prstGeom>
                <a:solidFill>
                  <a:srgbClr val="FF0066"/>
                </a:solidFill>
                <a:ln w="9525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8238" name="AutoShape 48"/>
            <p:cNvSpPr>
              <a:spLocks/>
            </p:cNvSpPr>
            <p:nvPr/>
          </p:nvSpPr>
          <p:spPr bwMode="auto">
            <a:xfrm>
              <a:off x="1056" y="2736"/>
              <a:ext cx="192" cy="1248"/>
            </a:xfrm>
            <a:prstGeom prst="rightBrace">
              <a:avLst>
                <a:gd name="adj1" fmla="val 54167"/>
                <a:gd name="adj2" fmla="val 50000"/>
              </a:avLst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199" name="Text Box 49"/>
          <p:cNvSpPr txBox="1">
            <a:spLocks noChangeArrowheads="1"/>
          </p:cNvSpPr>
          <p:nvPr/>
        </p:nvSpPr>
        <p:spPr bwMode="auto">
          <a:xfrm>
            <a:off x="2362200" y="2057400"/>
            <a:ext cx="2247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vi-VN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ợc lấy 1 lần,</a:t>
            </a:r>
          </a:p>
        </p:txBody>
      </p:sp>
      <p:grpSp>
        <p:nvGrpSpPr>
          <p:cNvPr id="8200" name="Group 50"/>
          <p:cNvGrpSpPr>
            <a:grpSpLocks/>
          </p:cNvGrpSpPr>
          <p:nvPr/>
        </p:nvGrpSpPr>
        <p:grpSpPr bwMode="auto">
          <a:xfrm>
            <a:off x="3276600" y="2057401"/>
            <a:ext cx="2598738" cy="919163"/>
            <a:chOff x="2064" y="1296"/>
            <a:chExt cx="1637" cy="579"/>
          </a:xfrm>
        </p:grpSpPr>
        <p:sp>
          <p:nvSpPr>
            <p:cNvPr id="8235" name="Text Box 51"/>
            <p:cNvSpPr txBox="1">
              <a:spLocks noChangeArrowheads="1"/>
            </p:cNvSpPr>
            <p:nvPr/>
          </p:nvSpPr>
          <p:spPr bwMode="auto">
            <a:xfrm>
              <a:off x="2064" y="1584"/>
              <a:ext cx="80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x 1 = 4</a:t>
              </a:r>
            </a:p>
          </p:txBody>
        </p:sp>
        <p:sp>
          <p:nvSpPr>
            <p:cNvPr id="8236" name="Text Box 52"/>
            <p:cNvSpPr txBox="1">
              <a:spLocks noChangeArrowheads="1"/>
            </p:cNvSpPr>
            <p:nvPr/>
          </p:nvSpPr>
          <p:spPr bwMode="auto">
            <a:xfrm>
              <a:off x="2957" y="1296"/>
              <a:ext cx="7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ta viết : </a:t>
              </a:r>
            </a:p>
          </p:txBody>
        </p:sp>
      </p:grpSp>
      <p:sp>
        <p:nvSpPr>
          <p:cNvPr id="8201" name="Line 53"/>
          <p:cNvSpPr>
            <a:spLocks noChangeShapeType="1"/>
          </p:cNvSpPr>
          <p:nvPr/>
        </p:nvSpPr>
        <p:spPr bwMode="auto">
          <a:xfrm>
            <a:off x="6248400" y="1905000"/>
            <a:ext cx="0" cy="403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2" name="Text Box 54"/>
          <p:cNvSpPr txBox="1">
            <a:spLocks noChangeArrowheads="1"/>
          </p:cNvSpPr>
          <p:nvPr/>
        </p:nvSpPr>
        <p:spPr bwMode="auto">
          <a:xfrm>
            <a:off x="6553200" y="1981200"/>
            <a:ext cx="15905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 x  1 =   4</a:t>
            </a:r>
          </a:p>
        </p:txBody>
      </p:sp>
      <p:sp>
        <p:nvSpPr>
          <p:cNvPr id="8203" name="Text Box 55"/>
          <p:cNvSpPr txBox="1">
            <a:spLocks noChangeArrowheads="1"/>
          </p:cNvSpPr>
          <p:nvPr/>
        </p:nvSpPr>
        <p:spPr bwMode="auto">
          <a:xfrm>
            <a:off x="2209800" y="2971800"/>
            <a:ext cx="2247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vi-VN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ợc lấy 2 lần,</a:t>
            </a:r>
          </a:p>
        </p:txBody>
      </p:sp>
      <p:grpSp>
        <p:nvGrpSpPr>
          <p:cNvPr id="8204" name="Group 56"/>
          <p:cNvGrpSpPr>
            <a:grpSpLocks/>
          </p:cNvGrpSpPr>
          <p:nvPr/>
        </p:nvGrpSpPr>
        <p:grpSpPr bwMode="auto">
          <a:xfrm>
            <a:off x="2743200" y="2971800"/>
            <a:ext cx="2979738" cy="838200"/>
            <a:chOff x="1728" y="1872"/>
            <a:chExt cx="1877" cy="528"/>
          </a:xfrm>
        </p:grpSpPr>
        <p:sp>
          <p:nvSpPr>
            <p:cNvPr id="8233" name="Text Box 57"/>
            <p:cNvSpPr txBox="1">
              <a:spLocks noChangeArrowheads="1"/>
            </p:cNvSpPr>
            <p:nvPr/>
          </p:nvSpPr>
          <p:spPr bwMode="auto">
            <a:xfrm>
              <a:off x="2861" y="1872"/>
              <a:ext cx="7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ta viết : </a:t>
              </a:r>
            </a:p>
          </p:txBody>
        </p:sp>
        <p:sp>
          <p:nvSpPr>
            <p:cNvPr id="8234" name="Text Box 58"/>
            <p:cNvSpPr txBox="1">
              <a:spLocks noChangeArrowheads="1"/>
            </p:cNvSpPr>
            <p:nvPr/>
          </p:nvSpPr>
          <p:spPr bwMode="auto">
            <a:xfrm>
              <a:off x="1728" y="2112"/>
              <a:ext cx="9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x 2 =             </a:t>
              </a:r>
            </a:p>
          </p:txBody>
        </p:sp>
      </p:grpSp>
      <p:sp>
        <p:nvSpPr>
          <p:cNvPr id="8205" name="Text Box 59"/>
          <p:cNvSpPr txBox="1">
            <a:spLocks noChangeArrowheads="1"/>
          </p:cNvSpPr>
          <p:nvPr/>
        </p:nvSpPr>
        <p:spPr bwMode="auto">
          <a:xfrm>
            <a:off x="3733800" y="33528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+ 4 = 8             </a:t>
            </a:r>
          </a:p>
        </p:txBody>
      </p:sp>
      <p:sp>
        <p:nvSpPr>
          <p:cNvPr id="8206" name="Text Box 60"/>
          <p:cNvSpPr txBox="1">
            <a:spLocks noChangeArrowheads="1"/>
          </p:cNvSpPr>
          <p:nvPr/>
        </p:nvSpPr>
        <p:spPr bwMode="auto">
          <a:xfrm>
            <a:off x="2743200" y="37338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x 2 = 8            </a:t>
            </a:r>
          </a:p>
        </p:txBody>
      </p:sp>
      <p:sp>
        <p:nvSpPr>
          <p:cNvPr id="8207" name="Text Box 61"/>
          <p:cNvSpPr txBox="1">
            <a:spLocks noChangeArrowheads="1"/>
          </p:cNvSpPr>
          <p:nvPr/>
        </p:nvSpPr>
        <p:spPr bwMode="auto">
          <a:xfrm>
            <a:off x="6553200" y="243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 x  2 =   8            </a:t>
            </a:r>
          </a:p>
        </p:txBody>
      </p:sp>
      <p:sp>
        <p:nvSpPr>
          <p:cNvPr id="8208" name="Text Box 62"/>
          <p:cNvSpPr txBox="1">
            <a:spLocks noChangeArrowheads="1"/>
          </p:cNvSpPr>
          <p:nvPr/>
        </p:nvSpPr>
        <p:spPr bwMode="auto">
          <a:xfrm>
            <a:off x="2286000" y="4495800"/>
            <a:ext cx="2247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vi-VN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ợc lấy 3 lần,</a:t>
            </a:r>
          </a:p>
        </p:txBody>
      </p:sp>
      <p:sp>
        <p:nvSpPr>
          <p:cNvPr id="8209" name="Text Box 63"/>
          <p:cNvSpPr txBox="1">
            <a:spLocks noChangeArrowheads="1"/>
          </p:cNvSpPr>
          <p:nvPr/>
        </p:nvSpPr>
        <p:spPr bwMode="auto">
          <a:xfrm>
            <a:off x="4618038" y="4495800"/>
            <a:ext cx="11817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 viết : </a:t>
            </a:r>
          </a:p>
        </p:txBody>
      </p:sp>
      <p:sp>
        <p:nvSpPr>
          <p:cNvPr id="8210" name="Text Box 64"/>
          <p:cNvSpPr txBox="1">
            <a:spLocks noChangeArrowheads="1"/>
          </p:cNvSpPr>
          <p:nvPr/>
        </p:nvSpPr>
        <p:spPr bwMode="auto">
          <a:xfrm>
            <a:off x="2667000" y="49530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x 3 =             </a:t>
            </a:r>
          </a:p>
        </p:txBody>
      </p:sp>
      <p:sp>
        <p:nvSpPr>
          <p:cNvPr id="8211" name="Text Box 65"/>
          <p:cNvSpPr txBox="1">
            <a:spLocks noChangeArrowheads="1"/>
          </p:cNvSpPr>
          <p:nvPr/>
        </p:nvSpPr>
        <p:spPr bwMode="auto">
          <a:xfrm>
            <a:off x="3733800" y="49530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+ 4 + 4= 12             </a:t>
            </a:r>
          </a:p>
        </p:txBody>
      </p:sp>
      <p:sp>
        <p:nvSpPr>
          <p:cNvPr id="8212" name="Text Box 66"/>
          <p:cNvSpPr txBox="1">
            <a:spLocks noChangeArrowheads="1"/>
          </p:cNvSpPr>
          <p:nvPr/>
        </p:nvSpPr>
        <p:spPr bwMode="auto">
          <a:xfrm>
            <a:off x="2667000" y="53340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x 3 = 12            </a:t>
            </a:r>
          </a:p>
        </p:txBody>
      </p:sp>
      <p:sp>
        <p:nvSpPr>
          <p:cNvPr id="8213" name="Text Box 67"/>
          <p:cNvSpPr txBox="1">
            <a:spLocks noChangeArrowheads="1"/>
          </p:cNvSpPr>
          <p:nvPr/>
        </p:nvSpPr>
        <p:spPr bwMode="auto">
          <a:xfrm>
            <a:off x="6553200" y="28956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4  x  3 = 12            </a:t>
            </a:r>
          </a:p>
        </p:txBody>
      </p:sp>
      <p:grpSp>
        <p:nvGrpSpPr>
          <p:cNvPr id="8214" name="Group 68"/>
          <p:cNvGrpSpPr>
            <a:grpSpLocks/>
          </p:cNvGrpSpPr>
          <p:nvPr/>
        </p:nvGrpSpPr>
        <p:grpSpPr bwMode="auto">
          <a:xfrm>
            <a:off x="6553200" y="3276600"/>
            <a:ext cx="1905000" cy="3200400"/>
            <a:chOff x="4416" y="1920"/>
            <a:chExt cx="1200" cy="2016"/>
          </a:xfrm>
        </p:grpSpPr>
        <p:sp>
          <p:nvSpPr>
            <p:cNvPr id="8226" name="Text Box 69"/>
            <p:cNvSpPr txBox="1">
              <a:spLocks noChangeArrowheads="1"/>
            </p:cNvSpPr>
            <p:nvPr/>
          </p:nvSpPr>
          <p:spPr bwMode="auto">
            <a:xfrm>
              <a:off x="4416" y="1920"/>
              <a:ext cx="11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4 = 16</a:t>
              </a:r>
            </a:p>
          </p:txBody>
        </p:sp>
        <p:sp>
          <p:nvSpPr>
            <p:cNvPr id="8227" name="Text Box 70"/>
            <p:cNvSpPr txBox="1">
              <a:spLocks noChangeArrowheads="1"/>
            </p:cNvSpPr>
            <p:nvPr/>
          </p:nvSpPr>
          <p:spPr bwMode="auto">
            <a:xfrm>
              <a:off x="4416" y="2208"/>
              <a:ext cx="12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5 = 20</a:t>
              </a:r>
            </a:p>
          </p:txBody>
        </p:sp>
        <p:sp>
          <p:nvSpPr>
            <p:cNvPr id="8228" name="Text Box 71"/>
            <p:cNvSpPr txBox="1">
              <a:spLocks noChangeArrowheads="1"/>
            </p:cNvSpPr>
            <p:nvPr/>
          </p:nvSpPr>
          <p:spPr bwMode="auto">
            <a:xfrm>
              <a:off x="4416" y="2496"/>
              <a:ext cx="12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6 = 24</a:t>
              </a:r>
            </a:p>
          </p:txBody>
        </p:sp>
        <p:sp>
          <p:nvSpPr>
            <p:cNvPr id="8229" name="Text Box 72"/>
            <p:cNvSpPr txBox="1">
              <a:spLocks noChangeArrowheads="1"/>
            </p:cNvSpPr>
            <p:nvPr/>
          </p:nvSpPr>
          <p:spPr bwMode="auto">
            <a:xfrm>
              <a:off x="4416" y="2784"/>
              <a:ext cx="12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7 = 28</a:t>
              </a:r>
            </a:p>
          </p:txBody>
        </p:sp>
        <p:sp>
          <p:nvSpPr>
            <p:cNvPr id="8230" name="Text Box 73"/>
            <p:cNvSpPr txBox="1">
              <a:spLocks noChangeArrowheads="1"/>
            </p:cNvSpPr>
            <p:nvPr/>
          </p:nvSpPr>
          <p:spPr bwMode="auto">
            <a:xfrm>
              <a:off x="4416" y="3072"/>
              <a:ext cx="11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8 = 32</a:t>
              </a:r>
            </a:p>
          </p:txBody>
        </p:sp>
        <p:sp>
          <p:nvSpPr>
            <p:cNvPr id="8231" name="Text Box 74"/>
            <p:cNvSpPr txBox="1">
              <a:spLocks noChangeArrowheads="1"/>
            </p:cNvSpPr>
            <p:nvPr/>
          </p:nvSpPr>
          <p:spPr bwMode="auto">
            <a:xfrm>
              <a:off x="4416" y="3360"/>
              <a:ext cx="11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 x  9 = 36</a:t>
              </a:r>
            </a:p>
          </p:txBody>
        </p:sp>
        <p:sp>
          <p:nvSpPr>
            <p:cNvPr id="8232" name="Text Box 75"/>
            <p:cNvSpPr txBox="1">
              <a:spLocks noChangeArrowheads="1"/>
            </p:cNvSpPr>
            <p:nvPr/>
          </p:nvSpPr>
          <p:spPr bwMode="auto">
            <a:xfrm>
              <a:off x="4416" y="3648"/>
              <a:ext cx="11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Times New Roman" pitchFamily="18" charset="0"/>
                  <a:cs typeface="Times New Roman" pitchFamily="18" charset="0"/>
                </a:rPr>
                <a:t>4 x 10 = 40</a:t>
              </a:r>
            </a:p>
          </p:txBody>
        </p:sp>
      </p:grpSp>
      <p:pic>
        <p:nvPicPr>
          <p:cNvPr id="8215" name="Picture 76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2433638"/>
            <a:ext cx="457200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6" name="Picture 77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3276600"/>
            <a:ext cx="457200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7" name="Picture 78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4262438"/>
            <a:ext cx="457200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8" name="Picture 79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5176838"/>
            <a:ext cx="457200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9" name="Picture 80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6019800"/>
            <a:ext cx="457200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0" name="Picture 84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1976438"/>
            <a:ext cx="457200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1" name="Picture 85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2890838"/>
            <a:ext cx="457200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2" name="Picture 86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3733800"/>
            <a:ext cx="457200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3" name="Picture 87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4648200"/>
            <a:ext cx="457200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4" name="Picture 88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5557838"/>
            <a:ext cx="457200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25" name="Title 8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2819400" y="990600"/>
            <a:ext cx="1219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Tiết 98:</a:t>
            </a: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4038600" y="1004888"/>
            <a:ext cx="3276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Bảng nhân 4</a:t>
            </a:r>
          </a:p>
        </p:txBody>
      </p:sp>
      <p:sp>
        <p:nvSpPr>
          <p:cNvPr id="9220" name="Text Box 86"/>
          <p:cNvSpPr txBox="1">
            <a:spLocks noChangeArrowheads="1"/>
          </p:cNvSpPr>
          <p:nvPr/>
        </p:nvSpPr>
        <p:spPr bwMode="auto">
          <a:xfrm>
            <a:off x="1066800" y="1371600"/>
            <a:ext cx="243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Thực hành</a:t>
            </a:r>
          </a:p>
        </p:txBody>
      </p:sp>
      <p:sp>
        <p:nvSpPr>
          <p:cNvPr id="34903" name="Text Box 87"/>
          <p:cNvSpPr txBox="1">
            <a:spLocks noChangeArrowheads="1"/>
          </p:cNvSpPr>
          <p:nvPr/>
        </p:nvSpPr>
        <p:spPr bwMode="auto">
          <a:xfrm>
            <a:off x="1066800" y="1828800"/>
            <a:ext cx="2438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1: Tính nhẩm</a:t>
            </a:r>
          </a:p>
        </p:txBody>
      </p:sp>
      <p:sp>
        <p:nvSpPr>
          <p:cNvPr id="34910" name="Text Box 94"/>
          <p:cNvSpPr txBox="1">
            <a:spLocks noChangeArrowheads="1"/>
          </p:cNvSpPr>
          <p:nvPr/>
        </p:nvSpPr>
        <p:spPr bwMode="auto">
          <a:xfrm>
            <a:off x="1600200" y="32004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24</a:t>
            </a:r>
          </a:p>
        </p:txBody>
      </p:sp>
      <p:sp>
        <p:nvSpPr>
          <p:cNvPr id="34911" name="Text Box 95"/>
          <p:cNvSpPr txBox="1">
            <a:spLocks noChangeArrowheads="1"/>
          </p:cNvSpPr>
          <p:nvPr/>
        </p:nvSpPr>
        <p:spPr bwMode="auto">
          <a:xfrm>
            <a:off x="1600200" y="22860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34912" name="Text Box 96"/>
          <p:cNvSpPr txBox="1">
            <a:spLocks noChangeArrowheads="1"/>
          </p:cNvSpPr>
          <p:nvPr/>
        </p:nvSpPr>
        <p:spPr bwMode="auto">
          <a:xfrm>
            <a:off x="1549400" y="27432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16</a:t>
            </a:r>
          </a:p>
        </p:txBody>
      </p:sp>
      <p:sp>
        <p:nvSpPr>
          <p:cNvPr id="34913" name="Text Box 97"/>
          <p:cNvSpPr txBox="1">
            <a:spLocks noChangeArrowheads="1"/>
          </p:cNvSpPr>
          <p:nvPr/>
        </p:nvSpPr>
        <p:spPr bwMode="auto">
          <a:xfrm>
            <a:off x="4724400" y="23622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34914" name="Text Box 98"/>
          <p:cNvSpPr txBox="1">
            <a:spLocks noChangeArrowheads="1"/>
          </p:cNvSpPr>
          <p:nvPr/>
        </p:nvSpPr>
        <p:spPr bwMode="auto">
          <a:xfrm>
            <a:off x="4572000" y="28194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34915" name="Text Box 99"/>
          <p:cNvSpPr txBox="1">
            <a:spLocks noChangeArrowheads="1"/>
          </p:cNvSpPr>
          <p:nvPr/>
        </p:nvSpPr>
        <p:spPr bwMode="auto">
          <a:xfrm>
            <a:off x="4597400" y="32004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34916" name="Text Box 100"/>
          <p:cNvSpPr txBox="1">
            <a:spLocks noChangeArrowheads="1"/>
          </p:cNvSpPr>
          <p:nvPr/>
        </p:nvSpPr>
        <p:spPr bwMode="auto">
          <a:xfrm>
            <a:off x="7162800" y="22860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32</a:t>
            </a:r>
          </a:p>
        </p:txBody>
      </p:sp>
      <p:sp>
        <p:nvSpPr>
          <p:cNvPr id="34917" name="Text Box 101"/>
          <p:cNvSpPr txBox="1">
            <a:spLocks noChangeArrowheads="1"/>
          </p:cNvSpPr>
          <p:nvPr/>
        </p:nvSpPr>
        <p:spPr bwMode="auto">
          <a:xfrm>
            <a:off x="7162800" y="27432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36</a:t>
            </a:r>
          </a:p>
        </p:txBody>
      </p:sp>
      <p:sp>
        <p:nvSpPr>
          <p:cNvPr id="34918" name="Text Box 102"/>
          <p:cNvSpPr txBox="1">
            <a:spLocks noChangeArrowheads="1"/>
          </p:cNvSpPr>
          <p:nvPr/>
        </p:nvSpPr>
        <p:spPr bwMode="auto">
          <a:xfrm>
            <a:off x="7188200" y="32004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40</a:t>
            </a:r>
          </a:p>
        </p:txBody>
      </p:sp>
      <p:sp>
        <p:nvSpPr>
          <p:cNvPr id="34919" name="Text Box 103"/>
          <p:cNvSpPr txBox="1">
            <a:spLocks noChangeArrowheads="1"/>
          </p:cNvSpPr>
          <p:nvPr/>
        </p:nvSpPr>
        <p:spPr bwMode="auto">
          <a:xfrm>
            <a:off x="7188200" y="35814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28</a:t>
            </a:r>
          </a:p>
        </p:txBody>
      </p:sp>
      <p:grpSp>
        <p:nvGrpSpPr>
          <p:cNvPr id="2" name="Group 109"/>
          <p:cNvGrpSpPr>
            <a:grpSpLocks/>
          </p:cNvGrpSpPr>
          <p:nvPr/>
        </p:nvGrpSpPr>
        <p:grpSpPr bwMode="auto">
          <a:xfrm>
            <a:off x="762000" y="2286000"/>
            <a:ext cx="6858000" cy="1752600"/>
            <a:chOff x="480" y="2064"/>
            <a:chExt cx="4320" cy="1104"/>
          </a:xfrm>
        </p:grpSpPr>
        <p:sp>
          <p:nvSpPr>
            <p:cNvPr id="9234" name="Text Box 88"/>
            <p:cNvSpPr txBox="1">
              <a:spLocks noChangeArrowheads="1"/>
            </p:cNvSpPr>
            <p:nvPr/>
          </p:nvSpPr>
          <p:spPr bwMode="auto">
            <a:xfrm>
              <a:off x="480" y="2640"/>
              <a:ext cx="67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4 x 6 =</a:t>
              </a:r>
            </a:p>
          </p:txBody>
        </p:sp>
        <p:sp>
          <p:nvSpPr>
            <p:cNvPr id="9235" name="Text Box 89"/>
            <p:cNvSpPr txBox="1">
              <a:spLocks noChangeArrowheads="1"/>
            </p:cNvSpPr>
            <p:nvPr/>
          </p:nvSpPr>
          <p:spPr bwMode="auto">
            <a:xfrm>
              <a:off x="480" y="2064"/>
              <a:ext cx="67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4 x 2 = </a:t>
              </a:r>
            </a:p>
          </p:txBody>
        </p:sp>
        <p:sp>
          <p:nvSpPr>
            <p:cNvPr id="9236" name="Text Box 90"/>
            <p:cNvSpPr txBox="1">
              <a:spLocks noChangeArrowheads="1"/>
            </p:cNvSpPr>
            <p:nvPr/>
          </p:nvSpPr>
          <p:spPr bwMode="auto">
            <a:xfrm>
              <a:off x="480" y="2352"/>
              <a:ext cx="67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4 x 4 = </a:t>
              </a:r>
            </a:p>
          </p:txBody>
        </p:sp>
        <p:sp>
          <p:nvSpPr>
            <p:cNvPr id="9237" name="Text Box 91"/>
            <p:cNvSpPr txBox="1">
              <a:spLocks noChangeArrowheads="1"/>
            </p:cNvSpPr>
            <p:nvPr/>
          </p:nvSpPr>
          <p:spPr bwMode="auto">
            <a:xfrm>
              <a:off x="2400" y="2112"/>
              <a:ext cx="76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4 x 1 = </a:t>
              </a:r>
            </a:p>
          </p:txBody>
        </p:sp>
        <p:sp>
          <p:nvSpPr>
            <p:cNvPr id="9238" name="Text Box 92"/>
            <p:cNvSpPr txBox="1">
              <a:spLocks noChangeArrowheads="1"/>
            </p:cNvSpPr>
            <p:nvPr/>
          </p:nvSpPr>
          <p:spPr bwMode="auto">
            <a:xfrm>
              <a:off x="2400" y="2400"/>
              <a:ext cx="76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4 x 3 = </a:t>
              </a:r>
            </a:p>
          </p:txBody>
        </p:sp>
        <p:sp>
          <p:nvSpPr>
            <p:cNvPr id="9239" name="Text Box 93"/>
            <p:cNvSpPr txBox="1">
              <a:spLocks noChangeArrowheads="1"/>
            </p:cNvSpPr>
            <p:nvPr/>
          </p:nvSpPr>
          <p:spPr bwMode="auto">
            <a:xfrm>
              <a:off x="2400" y="2640"/>
              <a:ext cx="76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4 x 5 =  </a:t>
              </a:r>
            </a:p>
          </p:txBody>
        </p:sp>
        <p:sp>
          <p:nvSpPr>
            <p:cNvPr id="9240" name="Text Box 105"/>
            <p:cNvSpPr txBox="1">
              <a:spLocks noChangeArrowheads="1"/>
            </p:cNvSpPr>
            <p:nvPr/>
          </p:nvSpPr>
          <p:spPr bwMode="auto">
            <a:xfrm>
              <a:off x="3888" y="2073"/>
              <a:ext cx="8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4  x 8  = </a:t>
              </a:r>
            </a:p>
          </p:txBody>
        </p:sp>
        <p:sp>
          <p:nvSpPr>
            <p:cNvPr id="9241" name="Text Box 106"/>
            <p:cNvSpPr txBox="1">
              <a:spLocks noChangeArrowheads="1"/>
            </p:cNvSpPr>
            <p:nvPr/>
          </p:nvSpPr>
          <p:spPr bwMode="auto">
            <a:xfrm>
              <a:off x="3888" y="2361"/>
              <a:ext cx="76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4  x 9  = </a:t>
              </a:r>
            </a:p>
          </p:txBody>
        </p:sp>
        <p:sp>
          <p:nvSpPr>
            <p:cNvPr id="9242" name="Text Box 107"/>
            <p:cNvSpPr txBox="1">
              <a:spLocks noChangeArrowheads="1"/>
            </p:cNvSpPr>
            <p:nvPr/>
          </p:nvSpPr>
          <p:spPr bwMode="auto">
            <a:xfrm>
              <a:off x="3888" y="2640"/>
              <a:ext cx="9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4 x 10 = </a:t>
              </a:r>
            </a:p>
          </p:txBody>
        </p:sp>
        <p:sp>
          <p:nvSpPr>
            <p:cNvPr id="9243" name="Text Box 108"/>
            <p:cNvSpPr txBox="1">
              <a:spLocks noChangeArrowheads="1"/>
            </p:cNvSpPr>
            <p:nvPr/>
          </p:nvSpPr>
          <p:spPr bwMode="auto">
            <a:xfrm>
              <a:off x="3888" y="2880"/>
              <a:ext cx="8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4  x 7  = </a:t>
              </a:r>
            </a:p>
          </p:txBody>
        </p:sp>
      </p:grpSp>
      <p:sp>
        <p:nvSpPr>
          <p:cNvPr id="9233" name="Title 2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1000"/>
                                        <p:tgtEl>
                                          <p:spTgt spid="34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4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4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4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4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4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34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34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1000"/>
                                        <p:tgtEl>
                                          <p:spTgt spid="34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4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34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1" dur="500"/>
                                        <p:tgtEl>
                                          <p:spTgt spid="349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03" grpId="0"/>
      <p:bldP spid="34910" grpId="0"/>
      <p:bldP spid="34911" grpId="0"/>
      <p:bldP spid="34912" grpId="0"/>
      <p:bldP spid="34913" grpId="0"/>
      <p:bldP spid="34914" grpId="0"/>
      <p:bldP spid="34915" grpId="0"/>
      <p:bldP spid="34916" grpId="0"/>
      <p:bldP spid="34917" grpId="0"/>
      <p:bldP spid="349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2819400" y="990600"/>
            <a:ext cx="1219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Tiết 98:</a:t>
            </a: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4038600" y="1004888"/>
            <a:ext cx="3276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Bảng nhân 4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1066800" y="1371600"/>
            <a:ext cx="243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Thực hành</a:t>
            </a: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1066800" y="1828800"/>
            <a:ext cx="2438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1: Tính nhẩm</a:t>
            </a:r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1676400" y="29718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0247" name="Text Box 8"/>
          <p:cNvSpPr txBox="1">
            <a:spLocks noChangeArrowheads="1"/>
          </p:cNvSpPr>
          <p:nvPr/>
        </p:nvSpPr>
        <p:spPr bwMode="auto">
          <a:xfrm>
            <a:off x="1600200" y="22860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16</a:t>
            </a:r>
          </a:p>
        </p:txBody>
      </p:sp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1549400" y="25908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24</a:t>
            </a:r>
          </a:p>
        </p:txBody>
      </p:sp>
      <p:sp>
        <p:nvSpPr>
          <p:cNvPr id="10249" name="Text Box 10"/>
          <p:cNvSpPr txBox="1">
            <a:spLocks noChangeArrowheads="1"/>
          </p:cNvSpPr>
          <p:nvPr/>
        </p:nvSpPr>
        <p:spPr bwMode="auto">
          <a:xfrm>
            <a:off x="4724400" y="23622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0250" name="Text Box 11"/>
          <p:cNvSpPr txBox="1">
            <a:spLocks noChangeArrowheads="1"/>
          </p:cNvSpPr>
          <p:nvPr/>
        </p:nvSpPr>
        <p:spPr bwMode="auto">
          <a:xfrm>
            <a:off x="4572000" y="26670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10251" name="Text Box 12"/>
          <p:cNvSpPr txBox="1">
            <a:spLocks noChangeArrowheads="1"/>
          </p:cNvSpPr>
          <p:nvPr/>
        </p:nvSpPr>
        <p:spPr bwMode="auto">
          <a:xfrm>
            <a:off x="4597400" y="30480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10252" name="Text Box 13"/>
          <p:cNvSpPr txBox="1">
            <a:spLocks noChangeArrowheads="1"/>
          </p:cNvSpPr>
          <p:nvPr/>
        </p:nvSpPr>
        <p:spPr bwMode="auto">
          <a:xfrm>
            <a:off x="7162800" y="22860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32</a:t>
            </a:r>
          </a:p>
        </p:txBody>
      </p:sp>
      <p:sp>
        <p:nvSpPr>
          <p:cNvPr id="10253" name="Text Box 14"/>
          <p:cNvSpPr txBox="1">
            <a:spLocks noChangeArrowheads="1"/>
          </p:cNvSpPr>
          <p:nvPr/>
        </p:nvSpPr>
        <p:spPr bwMode="auto">
          <a:xfrm>
            <a:off x="7162800" y="25908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36</a:t>
            </a:r>
          </a:p>
        </p:txBody>
      </p:sp>
      <p:sp>
        <p:nvSpPr>
          <p:cNvPr id="10254" name="Text Box 15"/>
          <p:cNvSpPr txBox="1">
            <a:spLocks noChangeArrowheads="1"/>
          </p:cNvSpPr>
          <p:nvPr/>
        </p:nvSpPr>
        <p:spPr bwMode="auto">
          <a:xfrm>
            <a:off x="7188200" y="29718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40</a:t>
            </a:r>
          </a:p>
        </p:txBody>
      </p:sp>
      <p:sp>
        <p:nvSpPr>
          <p:cNvPr id="10255" name="Text Box 16"/>
          <p:cNvSpPr txBox="1">
            <a:spLocks noChangeArrowheads="1"/>
          </p:cNvSpPr>
          <p:nvPr/>
        </p:nvSpPr>
        <p:spPr bwMode="auto">
          <a:xfrm>
            <a:off x="7188200" y="33528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28</a:t>
            </a:r>
          </a:p>
        </p:txBody>
      </p:sp>
      <p:sp>
        <p:nvSpPr>
          <p:cNvPr id="10256" name="Text Box 18"/>
          <p:cNvSpPr txBox="1">
            <a:spLocks noChangeArrowheads="1"/>
          </p:cNvSpPr>
          <p:nvPr/>
        </p:nvSpPr>
        <p:spPr bwMode="auto">
          <a:xfrm>
            <a:off x="762000" y="2971800"/>
            <a:ext cx="106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x 2 = </a:t>
            </a:r>
          </a:p>
        </p:txBody>
      </p:sp>
      <p:sp>
        <p:nvSpPr>
          <p:cNvPr id="10257" name="Text Box 19"/>
          <p:cNvSpPr txBox="1">
            <a:spLocks noChangeArrowheads="1"/>
          </p:cNvSpPr>
          <p:nvPr/>
        </p:nvSpPr>
        <p:spPr bwMode="auto">
          <a:xfrm>
            <a:off x="762000" y="2286000"/>
            <a:ext cx="106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x 4 = </a:t>
            </a:r>
          </a:p>
        </p:txBody>
      </p:sp>
      <p:sp>
        <p:nvSpPr>
          <p:cNvPr id="10258" name="Text Box 20"/>
          <p:cNvSpPr txBox="1">
            <a:spLocks noChangeArrowheads="1"/>
          </p:cNvSpPr>
          <p:nvPr/>
        </p:nvSpPr>
        <p:spPr bwMode="auto">
          <a:xfrm>
            <a:off x="762000" y="2590800"/>
            <a:ext cx="106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x 6 = </a:t>
            </a:r>
          </a:p>
        </p:txBody>
      </p:sp>
      <p:sp>
        <p:nvSpPr>
          <p:cNvPr id="10259" name="Text Box 21"/>
          <p:cNvSpPr txBox="1">
            <a:spLocks noChangeArrowheads="1"/>
          </p:cNvSpPr>
          <p:nvPr/>
        </p:nvSpPr>
        <p:spPr bwMode="auto">
          <a:xfrm>
            <a:off x="3810000" y="23622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x 1 = </a:t>
            </a:r>
          </a:p>
        </p:txBody>
      </p:sp>
      <p:sp>
        <p:nvSpPr>
          <p:cNvPr id="10260" name="Text Box 22"/>
          <p:cNvSpPr txBox="1">
            <a:spLocks noChangeArrowheads="1"/>
          </p:cNvSpPr>
          <p:nvPr/>
        </p:nvSpPr>
        <p:spPr bwMode="auto">
          <a:xfrm>
            <a:off x="3810000" y="26670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x 3 = </a:t>
            </a:r>
          </a:p>
        </p:txBody>
      </p:sp>
      <p:sp>
        <p:nvSpPr>
          <p:cNvPr id="10261" name="Text Box 23"/>
          <p:cNvSpPr txBox="1">
            <a:spLocks noChangeArrowheads="1"/>
          </p:cNvSpPr>
          <p:nvPr/>
        </p:nvSpPr>
        <p:spPr bwMode="auto">
          <a:xfrm>
            <a:off x="3810000" y="30480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x 5 = </a:t>
            </a:r>
          </a:p>
        </p:txBody>
      </p:sp>
      <p:sp>
        <p:nvSpPr>
          <p:cNvPr id="10262" name="Text Box 24"/>
          <p:cNvSpPr txBox="1">
            <a:spLocks noChangeArrowheads="1"/>
          </p:cNvSpPr>
          <p:nvPr/>
        </p:nvSpPr>
        <p:spPr bwMode="auto">
          <a:xfrm>
            <a:off x="6172200" y="2300288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 x 8  = </a:t>
            </a:r>
          </a:p>
        </p:txBody>
      </p:sp>
      <p:sp>
        <p:nvSpPr>
          <p:cNvPr id="10263" name="Text Box 25"/>
          <p:cNvSpPr txBox="1">
            <a:spLocks noChangeArrowheads="1"/>
          </p:cNvSpPr>
          <p:nvPr/>
        </p:nvSpPr>
        <p:spPr bwMode="auto">
          <a:xfrm>
            <a:off x="6172200" y="2605088"/>
            <a:ext cx="1219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 x 9  = </a:t>
            </a:r>
          </a:p>
        </p:txBody>
      </p:sp>
      <p:sp>
        <p:nvSpPr>
          <p:cNvPr id="10264" name="Text Box 26"/>
          <p:cNvSpPr txBox="1">
            <a:spLocks noChangeArrowheads="1"/>
          </p:cNvSpPr>
          <p:nvPr/>
        </p:nvSpPr>
        <p:spPr bwMode="auto">
          <a:xfrm>
            <a:off x="6172200" y="29718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x 10 = </a:t>
            </a:r>
          </a:p>
        </p:txBody>
      </p:sp>
      <p:sp>
        <p:nvSpPr>
          <p:cNvPr id="10265" name="Text Box 27"/>
          <p:cNvSpPr txBox="1">
            <a:spLocks noChangeArrowheads="1"/>
          </p:cNvSpPr>
          <p:nvPr/>
        </p:nvSpPr>
        <p:spPr bwMode="auto">
          <a:xfrm>
            <a:off x="6172200" y="3352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 x 7  = </a:t>
            </a:r>
          </a:p>
        </p:txBody>
      </p:sp>
      <p:sp>
        <p:nvSpPr>
          <p:cNvPr id="36892" name="Text Box 28"/>
          <p:cNvSpPr txBox="1">
            <a:spLocks noChangeArrowheads="1"/>
          </p:cNvSpPr>
          <p:nvPr/>
        </p:nvSpPr>
        <p:spPr bwMode="auto">
          <a:xfrm>
            <a:off x="1066800" y="35814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2:</a:t>
            </a:r>
          </a:p>
        </p:txBody>
      </p:sp>
      <p:sp>
        <p:nvSpPr>
          <p:cNvPr id="36893" name="Text Box 29"/>
          <p:cNvSpPr txBox="1">
            <a:spLocks noChangeArrowheads="1"/>
          </p:cNvSpPr>
          <p:nvPr/>
        </p:nvSpPr>
        <p:spPr bwMode="auto">
          <a:xfrm>
            <a:off x="2057400" y="3962400"/>
            <a:ext cx="1219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Tóm tắt</a:t>
            </a:r>
          </a:p>
        </p:txBody>
      </p:sp>
      <p:sp>
        <p:nvSpPr>
          <p:cNvPr id="36894" name="Text Box 30"/>
          <p:cNvSpPr txBox="1">
            <a:spLocks noChangeArrowheads="1"/>
          </p:cNvSpPr>
          <p:nvPr/>
        </p:nvSpPr>
        <p:spPr bwMode="auto">
          <a:xfrm>
            <a:off x="1143000" y="43434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 ô tô	: 4 bánh</a:t>
            </a:r>
          </a:p>
        </p:txBody>
      </p:sp>
      <p:sp>
        <p:nvSpPr>
          <p:cNvPr id="36895" name="Text Box 31"/>
          <p:cNvSpPr txBox="1">
            <a:spLocks noChangeArrowheads="1"/>
          </p:cNvSpPr>
          <p:nvPr/>
        </p:nvSpPr>
        <p:spPr bwMode="auto">
          <a:xfrm>
            <a:off x="1143000" y="4724400"/>
            <a:ext cx="2362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 ô tô	: ... bánh ?</a:t>
            </a:r>
          </a:p>
        </p:txBody>
      </p:sp>
      <p:sp>
        <p:nvSpPr>
          <p:cNvPr id="10270" name="Title 3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36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6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6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36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92" grpId="0"/>
      <p:bldP spid="36893" grpId="0"/>
      <p:bldP spid="36894" grpId="0"/>
      <p:bldP spid="3689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2819400" y="990600"/>
            <a:ext cx="1219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Tiết 98: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4038600" y="1004888"/>
            <a:ext cx="3276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Bảng nhân 4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1066800" y="1371600"/>
            <a:ext cx="243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Thực hành</a:t>
            </a: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1066800" y="1828800"/>
            <a:ext cx="2438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1: Tính nhẩm</a:t>
            </a: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1676400" y="29718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1600200" y="22860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16</a:t>
            </a:r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1549400" y="25908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24</a:t>
            </a:r>
          </a:p>
        </p:txBody>
      </p:sp>
      <p:sp>
        <p:nvSpPr>
          <p:cNvPr id="11273" name="Text Box 10"/>
          <p:cNvSpPr txBox="1">
            <a:spLocks noChangeArrowheads="1"/>
          </p:cNvSpPr>
          <p:nvPr/>
        </p:nvSpPr>
        <p:spPr bwMode="auto">
          <a:xfrm>
            <a:off x="4724400" y="23622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1274" name="Text Box 11"/>
          <p:cNvSpPr txBox="1">
            <a:spLocks noChangeArrowheads="1"/>
          </p:cNvSpPr>
          <p:nvPr/>
        </p:nvSpPr>
        <p:spPr bwMode="auto">
          <a:xfrm>
            <a:off x="4572000" y="26670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11275" name="Text Box 12"/>
          <p:cNvSpPr txBox="1">
            <a:spLocks noChangeArrowheads="1"/>
          </p:cNvSpPr>
          <p:nvPr/>
        </p:nvSpPr>
        <p:spPr bwMode="auto">
          <a:xfrm>
            <a:off x="4597400" y="30480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11276" name="Text Box 13"/>
          <p:cNvSpPr txBox="1">
            <a:spLocks noChangeArrowheads="1"/>
          </p:cNvSpPr>
          <p:nvPr/>
        </p:nvSpPr>
        <p:spPr bwMode="auto">
          <a:xfrm>
            <a:off x="7162800" y="22860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32</a:t>
            </a:r>
          </a:p>
        </p:txBody>
      </p:sp>
      <p:sp>
        <p:nvSpPr>
          <p:cNvPr id="11277" name="Text Box 14"/>
          <p:cNvSpPr txBox="1">
            <a:spLocks noChangeArrowheads="1"/>
          </p:cNvSpPr>
          <p:nvPr/>
        </p:nvSpPr>
        <p:spPr bwMode="auto">
          <a:xfrm>
            <a:off x="7162800" y="25908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36</a:t>
            </a:r>
          </a:p>
        </p:txBody>
      </p:sp>
      <p:sp>
        <p:nvSpPr>
          <p:cNvPr id="11278" name="Text Box 15"/>
          <p:cNvSpPr txBox="1">
            <a:spLocks noChangeArrowheads="1"/>
          </p:cNvSpPr>
          <p:nvPr/>
        </p:nvSpPr>
        <p:spPr bwMode="auto">
          <a:xfrm>
            <a:off x="7188200" y="29718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40</a:t>
            </a:r>
          </a:p>
        </p:txBody>
      </p:sp>
      <p:sp>
        <p:nvSpPr>
          <p:cNvPr id="11279" name="Text Box 16"/>
          <p:cNvSpPr txBox="1">
            <a:spLocks noChangeArrowheads="1"/>
          </p:cNvSpPr>
          <p:nvPr/>
        </p:nvSpPr>
        <p:spPr bwMode="auto">
          <a:xfrm>
            <a:off x="7188200" y="3352800"/>
            <a:ext cx="58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28</a:t>
            </a:r>
          </a:p>
        </p:txBody>
      </p:sp>
      <p:sp>
        <p:nvSpPr>
          <p:cNvPr id="11280" name="Text Box 17"/>
          <p:cNvSpPr txBox="1">
            <a:spLocks noChangeArrowheads="1"/>
          </p:cNvSpPr>
          <p:nvPr/>
        </p:nvSpPr>
        <p:spPr bwMode="auto">
          <a:xfrm>
            <a:off x="762000" y="2971800"/>
            <a:ext cx="106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x 2 = </a:t>
            </a:r>
          </a:p>
        </p:txBody>
      </p:sp>
      <p:sp>
        <p:nvSpPr>
          <p:cNvPr id="11281" name="Text Box 18"/>
          <p:cNvSpPr txBox="1">
            <a:spLocks noChangeArrowheads="1"/>
          </p:cNvSpPr>
          <p:nvPr/>
        </p:nvSpPr>
        <p:spPr bwMode="auto">
          <a:xfrm>
            <a:off x="762000" y="2286000"/>
            <a:ext cx="106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x 4 = </a:t>
            </a:r>
          </a:p>
        </p:txBody>
      </p:sp>
      <p:sp>
        <p:nvSpPr>
          <p:cNvPr id="11282" name="Text Box 19"/>
          <p:cNvSpPr txBox="1">
            <a:spLocks noChangeArrowheads="1"/>
          </p:cNvSpPr>
          <p:nvPr/>
        </p:nvSpPr>
        <p:spPr bwMode="auto">
          <a:xfrm>
            <a:off x="762000" y="2590800"/>
            <a:ext cx="106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x 6 = </a:t>
            </a:r>
          </a:p>
        </p:txBody>
      </p:sp>
      <p:sp>
        <p:nvSpPr>
          <p:cNvPr id="11283" name="Text Box 20"/>
          <p:cNvSpPr txBox="1">
            <a:spLocks noChangeArrowheads="1"/>
          </p:cNvSpPr>
          <p:nvPr/>
        </p:nvSpPr>
        <p:spPr bwMode="auto">
          <a:xfrm>
            <a:off x="3810000" y="23622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x 1 = </a:t>
            </a:r>
          </a:p>
        </p:txBody>
      </p:sp>
      <p:sp>
        <p:nvSpPr>
          <p:cNvPr id="11284" name="Text Box 21"/>
          <p:cNvSpPr txBox="1">
            <a:spLocks noChangeArrowheads="1"/>
          </p:cNvSpPr>
          <p:nvPr/>
        </p:nvSpPr>
        <p:spPr bwMode="auto">
          <a:xfrm>
            <a:off x="3810000" y="26670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x 3 = </a:t>
            </a:r>
          </a:p>
        </p:txBody>
      </p:sp>
      <p:sp>
        <p:nvSpPr>
          <p:cNvPr id="11285" name="Text Box 22"/>
          <p:cNvSpPr txBox="1">
            <a:spLocks noChangeArrowheads="1"/>
          </p:cNvSpPr>
          <p:nvPr/>
        </p:nvSpPr>
        <p:spPr bwMode="auto">
          <a:xfrm>
            <a:off x="3810000" y="30480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x 5 = </a:t>
            </a:r>
          </a:p>
        </p:txBody>
      </p:sp>
      <p:sp>
        <p:nvSpPr>
          <p:cNvPr id="11286" name="Text Box 23"/>
          <p:cNvSpPr txBox="1">
            <a:spLocks noChangeArrowheads="1"/>
          </p:cNvSpPr>
          <p:nvPr/>
        </p:nvSpPr>
        <p:spPr bwMode="auto">
          <a:xfrm>
            <a:off x="6172200" y="2300288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 x 8  = </a:t>
            </a:r>
          </a:p>
        </p:txBody>
      </p:sp>
      <p:sp>
        <p:nvSpPr>
          <p:cNvPr id="11287" name="Text Box 24"/>
          <p:cNvSpPr txBox="1">
            <a:spLocks noChangeArrowheads="1"/>
          </p:cNvSpPr>
          <p:nvPr/>
        </p:nvSpPr>
        <p:spPr bwMode="auto">
          <a:xfrm>
            <a:off x="6172200" y="2605088"/>
            <a:ext cx="1219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 x 9  = </a:t>
            </a:r>
          </a:p>
        </p:txBody>
      </p:sp>
      <p:sp>
        <p:nvSpPr>
          <p:cNvPr id="11288" name="Text Box 25"/>
          <p:cNvSpPr txBox="1">
            <a:spLocks noChangeArrowheads="1"/>
          </p:cNvSpPr>
          <p:nvPr/>
        </p:nvSpPr>
        <p:spPr bwMode="auto">
          <a:xfrm>
            <a:off x="6172200" y="29718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x 10 = </a:t>
            </a:r>
          </a:p>
        </p:txBody>
      </p:sp>
      <p:sp>
        <p:nvSpPr>
          <p:cNvPr id="11289" name="Text Box 26"/>
          <p:cNvSpPr txBox="1">
            <a:spLocks noChangeArrowheads="1"/>
          </p:cNvSpPr>
          <p:nvPr/>
        </p:nvSpPr>
        <p:spPr bwMode="auto">
          <a:xfrm>
            <a:off x="6172200" y="3352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  x 7  = </a:t>
            </a:r>
          </a:p>
        </p:txBody>
      </p:sp>
      <p:sp>
        <p:nvSpPr>
          <p:cNvPr id="11290" name="Text Box 27"/>
          <p:cNvSpPr txBox="1">
            <a:spLocks noChangeArrowheads="1"/>
          </p:cNvSpPr>
          <p:nvPr/>
        </p:nvSpPr>
        <p:spPr bwMode="auto">
          <a:xfrm>
            <a:off x="1066800" y="34290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2:</a:t>
            </a:r>
          </a:p>
        </p:txBody>
      </p:sp>
      <p:sp>
        <p:nvSpPr>
          <p:cNvPr id="11291" name="Text Box 28"/>
          <p:cNvSpPr txBox="1">
            <a:spLocks noChangeArrowheads="1"/>
          </p:cNvSpPr>
          <p:nvPr/>
        </p:nvSpPr>
        <p:spPr bwMode="auto">
          <a:xfrm>
            <a:off x="3505200" y="3886200"/>
            <a:ext cx="1219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Tóm tắt</a:t>
            </a:r>
          </a:p>
        </p:txBody>
      </p:sp>
      <p:sp>
        <p:nvSpPr>
          <p:cNvPr id="11292" name="Text Box 29"/>
          <p:cNvSpPr txBox="1">
            <a:spLocks noChangeArrowheads="1"/>
          </p:cNvSpPr>
          <p:nvPr/>
        </p:nvSpPr>
        <p:spPr bwMode="auto">
          <a:xfrm>
            <a:off x="2590800" y="42672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 ô tô	:  4 bánh</a:t>
            </a:r>
          </a:p>
        </p:txBody>
      </p:sp>
      <p:sp>
        <p:nvSpPr>
          <p:cNvPr id="11293" name="Text Box 30"/>
          <p:cNvSpPr txBox="1">
            <a:spLocks noChangeArrowheads="1"/>
          </p:cNvSpPr>
          <p:nvPr/>
        </p:nvSpPr>
        <p:spPr bwMode="auto">
          <a:xfrm>
            <a:off x="2590800" y="4648200"/>
            <a:ext cx="2362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 ô tô	: ... bánh ?</a:t>
            </a:r>
          </a:p>
        </p:txBody>
      </p:sp>
      <p:sp>
        <p:nvSpPr>
          <p:cNvPr id="37919" name="Text Box 31"/>
          <p:cNvSpPr txBox="1">
            <a:spLocks noChangeArrowheads="1"/>
          </p:cNvSpPr>
          <p:nvPr/>
        </p:nvSpPr>
        <p:spPr bwMode="auto">
          <a:xfrm>
            <a:off x="1143000" y="50292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3:</a:t>
            </a:r>
          </a:p>
        </p:txBody>
      </p:sp>
      <p:sp>
        <p:nvSpPr>
          <p:cNvPr id="37920" name="Text Box 32"/>
          <p:cNvSpPr txBox="1">
            <a:spLocks noChangeArrowheads="1"/>
          </p:cNvSpPr>
          <p:nvPr/>
        </p:nvSpPr>
        <p:spPr bwMode="auto">
          <a:xfrm>
            <a:off x="1981200" y="5029200"/>
            <a:ext cx="5562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Đếm thêm 4 rồi viết số thích hợp vào ô trống:</a:t>
            </a:r>
          </a:p>
        </p:txBody>
      </p:sp>
      <p:graphicFrame>
        <p:nvGraphicFramePr>
          <p:cNvPr id="37945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165222"/>
              </p:ext>
            </p:extLst>
          </p:nvPr>
        </p:nvGraphicFramePr>
        <p:xfrm>
          <a:off x="1524000" y="5715000"/>
          <a:ext cx="6096000" cy="6604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85800"/>
                <a:gridCol w="5334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60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Arial Narrow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Arial Narrow" pitchFamily="34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Arial Narrow" pitchFamily="34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Arial Narrow" pitchFamily="34" charset="0"/>
                        </a:rPr>
                        <a:t>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Arial Narrow" pitchFamily="34" charset="0"/>
                        </a:rPr>
                        <a:t>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CC"/>
                    </a:solidFill>
                  </a:tcPr>
                </a:tc>
              </a:tr>
            </a:tbl>
          </a:graphicData>
        </a:graphic>
      </p:graphicFrame>
      <p:sp>
        <p:nvSpPr>
          <p:cNvPr id="37947" name="Line 59"/>
          <p:cNvSpPr>
            <a:spLocks noChangeShapeType="1"/>
          </p:cNvSpPr>
          <p:nvPr/>
        </p:nvSpPr>
        <p:spPr bwMode="auto">
          <a:xfrm>
            <a:off x="2057400" y="5486400"/>
            <a:ext cx="12954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948" name="Line 60"/>
          <p:cNvSpPr>
            <a:spLocks noChangeShapeType="1"/>
          </p:cNvSpPr>
          <p:nvPr/>
        </p:nvSpPr>
        <p:spPr bwMode="auto">
          <a:xfrm>
            <a:off x="3886200" y="5486400"/>
            <a:ext cx="16764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949" name="Text Box 61"/>
          <p:cNvSpPr txBox="1">
            <a:spLocks noChangeArrowheads="1"/>
          </p:cNvSpPr>
          <p:nvPr/>
        </p:nvSpPr>
        <p:spPr bwMode="auto">
          <a:xfrm>
            <a:off x="3429000" y="5791200"/>
            <a:ext cx="4924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</p:txBody>
      </p:sp>
      <p:sp>
        <p:nvSpPr>
          <p:cNvPr id="37950" name="Text Box 62"/>
          <p:cNvSpPr txBox="1">
            <a:spLocks noChangeArrowheads="1"/>
          </p:cNvSpPr>
          <p:nvPr/>
        </p:nvSpPr>
        <p:spPr bwMode="auto">
          <a:xfrm>
            <a:off x="4038600" y="5791200"/>
            <a:ext cx="4924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37951" name="Text Box 63"/>
          <p:cNvSpPr txBox="1">
            <a:spLocks noChangeArrowheads="1"/>
          </p:cNvSpPr>
          <p:nvPr/>
        </p:nvSpPr>
        <p:spPr bwMode="auto">
          <a:xfrm>
            <a:off x="5257800" y="5791200"/>
            <a:ext cx="4924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</p:txBody>
      </p:sp>
      <p:sp>
        <p:nvSpPr>
          <p:cNvPr id="37952" name="Text Box 64"/>
          <p:cNvSpPr txBox="1">
            <a:spLocks noChangeArrowheads="1"/>
          </p:cNvSpPr>
          <p:nvPr/>
        </p:nvSpPr>
        <p:spPr bwMode="auto">
          <a:xfrm>
            <a:off x="6477000" y="5791200"/>
            <a:ext cx="4924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</p:txBody>
      </p:sp>
      <p:sp>
        <p:nvSpPr>
          <p:cNvPr id="37953" name="Text Box 65"/>
          <p:cNvSpPr txBox="1">
            <a:spLocks noChangeArrowheads="1"/>
          </p:cNvSpPr>
          <p:nvPr/>
        </p:nvSpPr>
        <p:spPr bwMode="auto">
          <a:xfrm>
            <a:off x="5867400" y="5791200"/>
            <a:ext cx="4924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</p:txBody>
      </p:sp>
      <p:sp>
        <p:nvSpPr>
          <p:cNvPr id="11327" name="Title 4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37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1000"/>
                                        <p:tgtEl>
                                          <p:spTgt spid="37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1000"/>
                                        <p:tgtEl>
                                          <p:spTgt spid="37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7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7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7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7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37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37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7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37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8" dur="500"/>
                                        <p:tgtEl>
                                          <p:spTgt spid="37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9" grpId="0"/>
      <p:bldP spid="37920" grpId="0"/>
      <p:bldP spid="37947" grpId="0" animBg="1"/>
      <p:bldP spid="37948" grpId="0" animBg="1"/>
      <p:bldP spid="37949" grpId="0"/>
      <p:bldP spid="37950" grpId="0"/>
      <p:bldP spid="37951" grpId="0"/>
      <p:bldP spid="37952" grpId="0"/>
      <p:bldP spid="3795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.VnArial Narrow"/>
        <a:ea typeface=""/>
        <a:cs typeface=""/>
      </a:majorFont>
      <a:minorFont>
        <a:latin typeface=".Vn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862</TotalTime>
  <Words>902</Words>
  <Application>Microsoft Office PowerPoint</Application>
  <PresentationFormat>On-screen Show (4:3)</PresentationFormat>
  <Paragraphs>236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Tan 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Thø t­ ngµy 15 th¸ng 2 n¨m 2006</dc:title>
  <dc:creator>LVT</dc:creator>
  <cp:lastModifiedBy>Admin-PC</cp:lastModifiedBy>
  <cp:revision>163</cp:revision>
  <dcterms:created xsi:type="dcterms:W3CDTF">2006-02-14T15:20:53Z</dcterms:created>
  <dcterms:modified xsi:type="dcterms:W3CDTF">2020-04-28T08:11:55Z</dcterms:modified>
</cp:coreProperties>
</file>