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83" r:id="rId3"/>
    <p:sldId id="280" r:id="rId4"/>
    <p:sldId id="259" r:id="rId5"/>
    <p:sldId id="278" r:id="rId6"/>
    <p:sldId id="279" r:id="rId7"/>
    <p:sldId id="264" r:id="rId8"/>
    <p:sldId id="269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Free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Free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Free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Free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CC"/>
    <a:srgbClr val="FF0000"/>
    <a:srgbClr val="00FFFF"/>
    <a:srgbClr val="CC00CC"/>
    <a:srgbClr val="66CCFF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94025" autoAdjust="0"/>
  </p:normalViewPr>
  <p:slideViewPr>
    <p:cSldViewPr>
      <p:cViewPr varScale="1">
        <p:scale>
          <a:sx n="69" d="100"/>
          <a:sy n="69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FEBB08-58C2-4A7F-93A2-F760B572A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C8729-60D2-443C-8394-4858777572E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2D15-2A7D-4C55-8ECA-7273452AE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F196-D744-43DC-B880-7B2446259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600C-7097-416A-B8D3-5B4F2C4BC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7FA4-1A7A-47BC-99CC-9B54A89A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1E46-E0D0-4254-AACC-5EEC7FC4E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E1C-9182-46C7-A764-D2D64902E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62FA-A130-4987-8E5D-06B3D344E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6693-8525-4D92-BB91-B11EBBED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4E38B-E0D8-4E4E-8DC7-56E64A40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1C6C4-4A8D-4643-BFA6-62B98FBF3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44F9-B71E-4098-8080-2E81653EB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F6E3BB-3657-4749-9D91-325EEA4E9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slide" Target="slide11.xml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slide" Target="slide10.xml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audio" Target="../media/audio1.wav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Đoán tên con vật qua tiếng kêu</a:t>
            </a: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3276600" y="990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ages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65532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519113" y="361950"/>
            <a:ext cx="8361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ọc một bài ca dao nói về con vật trong hình ?</a:t>
            </a: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8534400" y="6200775"/>
            <a:ext cx="609600" cy="657225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66FFFF"/>
            </a:gs>
            <a:gs pos="50000">
              <a:srgbClr val="FFFF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53400" y="5867400"/>
            <a:ext cx="457200" cy="51593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336550" y="398463"/>
            <a:ext cx="86248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ọc nội quy Đảo Khỉ và cho biết: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sao khi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ọc xong nội quy ,  Khỉ Nâu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ời khành khạch tỏ vẻ khoái chí ?</a:t>
            </a: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336550" y="1895475"/>
            <a:ext cx="75580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QUY ĐẢO KHỈ </a:t>
            </a:r>
          </a:p>
          <a:p>
            <a:pPr marL="461963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Đảo khỉ là khu vực bảo tồn loài khỉ .</a:t>
            </a:r>
          </a:p>
          <a:p>
            <a:pPr marL="461963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Khách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ến tham quan Đảo Khỉ cần thực hiện</a:t>
            </a:r>
          </a:p>
          <a:p>
            <a:pPr marL="461963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iều quy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ịnh d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ới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ây :</a:t>
            </a:r>
          </a:p>
          <a:p>
            <a:pPr marL="461963">
              <a:buFont typeface="Lucida Sans" pitchFamily="34" charset="0"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1. Mua vé tham quan tr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ớc khi lên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ảo .</a:t>
            </a:r>
          </a:p>
          <a:p>
            <a:pPr marL="742950" lvl="1" indent="-285750">
              <a:buFont typeface="Lucida Sans" pitchFamily="34" charset="0"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  2. Không trêu chọc thú nuôi trong chuồng .</a:t>
            </a:r>
          </a:p>
          <a:p>
            <a:pPr marL="461963">
              <a:buFont typeface="Lucida Sans" pitchFamily="34" charset="0"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3. Không cho thú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các loại thức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lạ .</a:t>
            </a:r>
          </a:p>
          <a:p>
            <a:pPr marL="461963">
              <a:buFont typeface="Lucida Sans" pitchFamily="34" charset="0"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4. Giữ gìn vệ sinh trên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ảo .</a:t>
            </a:r>
          </a:p>
        </p:txBody>
      </p:sp>
      <p:pic>
        <p:nvPicPr>
          <p:cNvPr id="12293" name="Picture 10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70488"/>
            <a:ext cx="17526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20574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6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blumen-pflanzen0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59436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Blue_ros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 descr="blumen-pflanzen1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971800" y="60960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6" descr="blumen-pflanzen0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86740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6"/>
          <p:cNvSpPr txBox="1">
            <a:spLocks noChangeArrowheads="1"/>
          </p:cNvSpPr>
          <p:nvPr/>
        </p:nvSpPr>
        <p:spPr bwMode="auto">
          <a:xfrm>
            <a:off x="2286000" y="1600200"/>
            <a:ext cx="500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2FD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LOÀI VẬT CÓ ÍCH </a:t>
            </a:r>
          </a:p>
        </p:txBody>
      </p:sp>
      <p:sp>
        <p:nvSpPr>
          <p:cNvPr id="13315" name="TextBox 54"/>
          <p:cNvSpPr txBox="1">
            <a:spLocks noChangeArrowheads="1"/>
          </p:cNvSpPr>
          <p:nvPr/>
        </p:nvSpPr>
        <p:spPr bwMode="auto">
          <a:xfrm>
            <a:off x="3768725" y="1019175"/>
            <a:ext cx="1533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  <p:sp>
        <p:nvSpPr>
          <p:cNvPr id="49" name="TextBox 45"/>
          <p:cNvSpPr txBox="1">
            <a:spLocks noChangeArrowheads="1"/>
          </p:cNvSpPr>
          <p:nvPr/>
        </p:nvSpPr>
        <p:spPr bwMode="auto">
          <a:xfrm>
            <a:off x="847725" y="3014663"/>
            <a:ext cx="7229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  Aùp dụng bài học vào cuộc sống hằng ngày </a:t>
            </a:r>
          </a:p>
        </p:txBody>
      </p:sp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914400" y="3733800"/>
            <a:ext cx="722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  Chuẩn bị : Bảo vệ loài vật có ích (tiết 2)</a:t>
            </a:r>
          </a:p>
        </p:txBody>
      </p:sp>
      <p:pic>
        <p:nvPicPr>
          <p:cNvPr id="13318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14369" y="156369"/>
            <a:ext cx="22860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9525" y="4559300"/>
            <a:ext cx="2308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63500"/>
            <a:ext cx="2057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58000" y="4884738"/>
            <a:ext cx="22860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51"/>
          <p:cNvSpPr txBox="1">
            <a:spLocks noChangeArrowheads="1"/>
          </p:cNvSpPr>
          <p:nvPr/>
        </p:nvSpPr>
        <p:spPr bwMode="auto">
          <a:xfrm>
            <a:off x="3733800" y="213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76200" y="4267200"/>
            <a:ext cx="2514600" cy="2514600"/>
            <a:chOff x="152400" y="4191000"/>
            <a:chExt cx="2514600" cy="2514600"/>
          </a:xfrm>
        </p:grpSpPr>
        <p:grpSp>
          <p:nvGrpSpPr>
            <p:cNvPr id="3125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0"/>
              <a:chExt cx="76200" cy="1905000"/>
            </a:xfrm>
          </p:grpSpPr>
          <p:sp>
            <p:nvSpPr>
              <p:cNvPr id="53" name="Right Brace 52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ight Brace 53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ight Brace 54"/>
              <p:cNvSpPr/>
              <p:nvPr/>
            </p:nvSpPr>
            <p:spPr>
              <a:xfrm>
                <a:off x="152400" y="419105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Right Brace 55"/>
              <p:cNvSpPr/>
              <p:nvPr/>
            </p:nvSpPr>
            <p:spPr>
              <a:xfrm rot="10800000">
                <a:off x="152400" y="3962847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ight Brace 56"/>
              <p:cNvSpPr/>
              <p:nvPr/>
            </p:nvSpPr>
            <p:spPr>
              <a:xfrm>
                <a:off x="152400" y="464869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ight Brace 57"/>
              <p:cNvSpPr/>
              <p:nvPr/>
            </p:nvSpPr>
            <p:spPr>
              <a:xfrm rot="10800000">
                <a:off x="152400" y="441925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Right Brace 58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ight Brace 59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26" name="Group 21"/>
            <p:cNvGrpSpPr>
              <a:grpSpLocks/>
            </p:cNvGrpSpPr>
            <p:nvPr/>
          </p:nvGrpSpPr>
          <p:grpSpPr bwMode="auto">
            <a:xfrm rot="16200000" flipV="1">
              <a:off x="1371600" y="5410200"/>
              <a:ext cx="152400" cy="2438400"/>
              <a:chOff x="152400" y="3505200"/>
              <a:chExt cx="76200" cy="1905000"/>
            </a:xfrm>
          </p:grpSpPr>
          <p:sp>
            <p:nvSpPr>
              <p:cNvPr id="45" name="Right Brace 44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ight Brace 46"/>
              <p:cNvSpPr/>
              <p:nvPr/>
            </p:nvSpPr>
            <p:spPr>
              <a:xfrm>
                <a:off x="152400" y="41910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ight Brace 47"/>
              <p:cNvSpPr/>
              <p:nvPr/>
            </p:nvSpPr>
            <p:spPr>
              <a:xfrm rot="10800000">
                <a:off x="152400" y="396284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ight Brace 48"/>
              <p:cNvSpPr/>
              <p:nvPr/>
            </p:nvSpPr>
            <p:spPr>
              <a:xfrm>
                <a:off x="152400" y="4648696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ight Brace 49"/>
              <p:cNvSpPr/>
              <p:nvPr/>
            </p:nvSpPr>
            <p:spPr>
              <a:xfrm rot="10800000">
                <a:off x="152400" y="44192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ight Brace 50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ight Brace 51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75" name="Group 60"/>
          <p:cNvGrpSpPr>
            <a:grpSpLocks/>
          </p:cNvGrpSpPr>
          <p:nvPr/>
        </p:nvGrpSpPr>
        <p:grpSpPr bwMode="auto">
          <a:xfrm flipH="1" flipV="1">
            <a:off x="6553200" y="76200"/>
            <a:ext cx="2514600" cy="2514600"/>
            <a:chOff x="152400" y="4191000"/>
            <a:chExt cx="2514600" cy="2514600"/>
          </a:xfrm>
        </p:grpSpPr>
        <p:grpSp>
          <p:nvGrpSpPr>
            <p:cNvPr id="3107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0"/>
              <a:chExt cx="76200" cy="1905000"/>
            </a:xfrm>
          </p:grpSpPr>
          <p:sp>
            <p:nvSpPr>
              <p:cNvPr id="72" name="Right Brace 71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ight Brace 72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ight Brace 73"/>
              <p:cNvSpPr/>
              <p:nvPr/>
            </p:nvSpPr>
            <p:spPr>
              <a:xfrm>
                <a:off x="152400" y="41910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ight Brace 74"/>
              <p:cNvSpPr/>
              <p:nvPr/>
            </p:nvSpPr>
            <p:spPr>
              <a:xfrm rot="10800000">
                <a:off x="152400" y="396284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ight Brace 75"/>
              <p:cNvSpPr/>
              <p:nvPr/>
            </p:nvSpPr>
            <p:spPr>
              <a:xfrm>
                <a:off x="152400" y="4648696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ight Brace 76"/>
              <p:cNvSpPr/>
              <p:nvPr/>
            </p:nvSpPr>
            <p:spPr>
              <a:xfrm rot="10800000">
                <a:off x="152400" y="44192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ight Brace 77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ight Brace 78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08" name="Group 21"/>
            <p:cNvGrpSpPr>
              <a:grpSpLocks/>
            </p:cNvGrpSpPr>
            <p:nvPr/>
          </p:nvGrpSpPr>
          <p:grpSpPr bwMode="auto">
            <a:xfrm rot="16200000" flipV="1">
              <a:off x="1371600" y="5410200"/>
              <a:ext cx="152400" cy="2438400"/>
              <a:chOff x="152400" y="3505200"/>
              <a:chExt cx="76200" cy="1905000"/>
            </a:xfrm>
          </p:grpSpPr>
          <p:sp>
            <p:nvSpPr>
              <p:cNvPr id="64" name="Right Brace 63"/>
              <p:cNvSpPr/>
              <p:nvPr/>
            </p:nvSpPr>
            <p:spPr>
              <a:xfrm>
                <a:off x="130175" y="3750767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ight Brace 64"/>
              <p:cNvSpPr/>
              <p:nvPr/>
            </p:nvSpPr>
            <p:spPr>
              <a:xfrm rot="10800000">
                <a:off x="130175" y="3522564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ight Brace 65"/>
              <p:cNvSpPr/>
              <p:nvPr/>
            </p:nvSpPr>
            <p:spPr>
              <a:xfrm>
                <a:off x="152400" y="419105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ight Brace 66"/>
              <p:cNvSpPr/>
              <p:nvPr/>
            </p:nvSpPr>
            <p:spPr>
              <a:xfrm rot="10800000">
                <a:off x="130175" y="3980211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ight Brace 67"/>
              <p:cNvSpPr/>
              <p:nvPr/>
            </p:nvSpPr>
            <p:spPr>
              <a:xfrm>
                <a:off x="152400" y="464869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ight Brace 68"/>
              <p:cNvSpPr/>
              <p:nvPr/>
            </p:nvSpPr>
            <p:spPr>
              <a:xfrm rot="10800000">
                <a:off x="152400" y="4419254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ight Brace 69"/>
              <p:cNvSpPr/>
              <p:nvPr/>
            </p:nvSpPr>
            <p:spPr>
              <a:xfrm>
                <a:off x="152400" y="51051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ight Brace 70"/>
              <p:cNvSpPr/>
              <p:nvPr/>
            </p:nvSpPr>
            <p:spPr>
              <a:xfrm rot="10800000">
                <a:off x="152400" y="48769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076" name="TextBox 84"/>
          <p:cNvSpPr txBox="1">
            <a:spLocks noChangeArrowheads="1"/>
          </p:cNvSpPr>
          <p:nvPr/>
        </p:nvSpPr>
        <p:spPr bwMode="auto">
          <a:xfrm>
            <a:off x="3733800" y="762000"/>
            <a:ext cx="1533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u="sng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3810000" y="17526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2286000" y="12192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loài vật có ích</a:t>
            </a:r>
          </a:p>
        </p:txBody>
      </p: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304800" y="2438400"/>
            <a:ext cx="1941513" cy="1143000"/>
            <a:chOff x="336492" y="106317"/>
            <a:chExt cx="1941932" cy="1234729"/>
          </a:xfrm>
        </p:grpSpPr>
        <p:pic>
          <p:nvPicPr>
            <p:cNvPr id="3105" name="Picture 3" descr="bo su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5109" y="106317"/>
              <a:ext cx="1613315" cy="123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55"/>
            <p:cNvSpPr/>
            <p:nvPr/>
          </p:nvSpPr>
          <p:spPr>
            <a:xfrm>
              <a:off x="336492" y="142330"/>
              <a:ext cx="328684" cy="3292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3505200" y="2438400"/>
            <a:ext cx="1935163" cy="1328738"/>
            <a:chOff x="336492" y="1734974"/>
            <a:chExt cx="1935190" cy="1328896"/>
          </a:xfrm>
        </p:grpSpPr>
        <p:pic>
          <p:nvPicPr>
            <p:cNvPr id="3103" name="Picture 1" descr="8ngua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5110" y="1734974"/>
              <a:ext cx="1606572" cy="132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val 56"/>
            <p:cNvSpPr/>
            <p:nvPr/>
          </p:nvSpPr>
          <p:spPr>
            <a:xfrm>
              <a:off x="336492" y="1749264"/>
              <a:ext cx="328618" cy="328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304800" y="4752975"/>
            <a:ext cx="1978025" cy="1325563"/>
            <a:chOff x="192" y="2994"/>
            <a:chExt cx="1246" cy="835"/>
          </a:xfrm>
        </p:grpSpPr>
        <p:pic>
          <p:nvPicPr>
            <p:cNvPr id="3101" name="Picture 54" descr="1 (72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" y="2994"/>
              <a:ext cx="1039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57"/>
            <p:cNvSpPr/>
            <p:nvPr/>
          </p:nvSpPr>
          <p:spPr>
            <a:xfrm>
              <a:off x="192" y="3024"/>
              <a:ext cx="207" cy="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3505200" y="3962400"/>
            <a:ext cx="1971675" cy="1314450"/>
            <a:chOff x="336492" y="5072071"/>
            <a:chExt cx="1971702" cy="1314482"/>
          </a:xfrm>
        </p:grpSpPr>
        <p:pic>
          <p:nvPicPr>
            <p:cNvPr id="3099" name="Picture 53" descr="1 (55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5109" y="5072071"/>
              <a:ext cx="1643085" cy="131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Oval 58"/>
            <p:cNvSpPr/>
            <p:nvPr/>
          </p:nvSpPr>
          <p:spPr>
            <a:xfrm>
              <a:off x="336492" y="5108585"/>
              <a:ext cx="328618" cy="3286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6705600" y="2438400"/>
            <a:ext cx="1839913" cy="1192213"/>
            <a:chOff x="6616728" y="763551"/>
            <a:chExt cx="1840079" cy="1192450"/>
          </a:xfrm>
        </p:grpSpPr>
        <p:pic>
          <p:nvPicPr>
            <p:cNvPr id="3097" name="Picture 2" descr="A38Y074CAS0NLL1CAWGRBPNCASEH2Z5CAOV06I7CAZG6TKECAJE1QF5CANICG0MCAFVY2FQCAP8S98RCALI7LA0CAQ2CHMTCAFWE8ITCA8HIW3VCAMIRJU7CAXVXO39CADR9SC5CAK4WHGCCAFTGZYUCA0HK41N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45345" y="763551"/>
              <a:ext cx="1511462" cy="119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val 59"/>
            <p:cNvSpPr/>
            <p:nvPr/>
          </p:nvSpPr>
          <p:spPr>
            <a:xfrm>
              <a:off x="6616728" y="800071"/>
              <a:ext cx="328643" cy="328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6705600" y="5181600"/>
            <a:ext cx="1898650" cy="1252538"/>
            <a:chOff x="6580215" y="2359540"/>
            <a:chExt cx="1898676" cy="1252025"/>
          </a:xfrm>
        </p:grpSpPr>
        <p:pic>
          <p:nvPicPr>
            <p:cNvPr id="3095" name="Picture 5" descr="meo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08832" y="2359540"/>
              <a:ext cx="1570059" cy="125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Oval 60"/>
            <p:cNvSpPr/>
            <p:nvPr/>
          </p:nvSpPr>
          <p:spPr>
            <a:xfrm>
              <a:off x="6580215" y="2407145"/>
              <a:ext cx="328618" cy="3284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3505200" y="5410200"/>
            <a:ext cx="1971675" cy="1277938"/>
            <a:chOff x="6507189" y="4049707"/>
            <a:chExt cx="1971702" cy="1277969"/>
          </a:xfrm>
        </p:grpSpPr>
        <p:pic>
          <p:nvPicPr>
            <p:cNvPr id="3093" name="Picture 6" descr="ong mat 2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35806" y="4049707"/>
              <a:ext cx="1643085" cy="127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Oval 61"/>
            <p:cNvSpPr/>
            <p:nvPr/>
          </p:nvSpPr>
          <p:spPr>
            <a:xfrm>
              <a:off x="6507189" y="4086221"/>
              <a:ext cx="328618" cy="3286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44103" name="AutoShape 71"/>
          <p:cNvSpPr>
            <a:spLocks noChangeArrowheads="1"/>
          </p:cNvSpPr>
          <p:nvPr/>
        </p:nvSpPr>
        <p:spPr bwMode="auto">
          <a:xfrm>
            <a:off x="1371600" y="3733800"/>
            <a:ext cx="1295400" cy="685800"/>
          </a:xfrm>
          <a:prstGeom prst="wedgeRoundRectCallout">
            <a:avLst>
              <a:gd name="adj1" fmla="val -60662"/>
              <a:gd name="adj2" fmla="val -180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 bò</a:t>
            </a:r>
          </a:p>
        </p:txBody>
      </p:sp>
      <p:sp>
        <p:nvSpPr>
          <p:cNvPr id="44104" name="AutoShape 72"/>
          <p:cNvSpPr>
            <a:spLocks noChangeArrowheads="1"/>
          </p:cNvSpPr>
          <p:nvPr/>
        </p:nvSpPr>
        <p:spPr bwMode="auto">
          <a:xfrm>
            <a:off x="2133600" y="6019800"/>
            <a:ext cx="1295400" cy="609600"/>
          </a:xfrm>
          <a:prstGeom prst="wedgeRoundRectCallout">
            <a:avLst>
              <a:gd name="adj1" fmla="val -88236"/>
              <a:gd name="adj2" fmla="val -85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  voi</a:t>
            </a:r>
          </a:p>
        </p:txBody>
      </p:sp>
      <p:sp>
        <p:nvSpPr>
          <p:cNvPr id="44105" name="AutoShape 73"/>
          <p:cNvSpPr>
            <a:spLocks noChangeArrowheads="1"/>
          </p:cNvSpPr>
          <p:nvPr/>
        </p:nvSpPr>
        <p:spPr bwMode="auto">
          <a:xfrm>
            <a:off x="5562600" y="3200400"/>
            <a:ext cx="1295400" cy="609600"/>
          </a:xfrm>
          <a:prstGeom prst="wedgeRoundRectCallout">
            <a:avLst>
              <a:gd name="adj1" fmla="val -64949"/>
              <a:gd name="adj2" fmla="val -1132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 ngựa</a:t>
            </a:r>
          </a:p>
        </p:txBody>
      </p:sp>
      <p:sp>
        <p:nvSpPr>
          <p:cNvPr id="44106" name="AutoShape 74"/>
          <p:cNvSpPr>
            <a:spLocks noChangeArrowheads="1"/>
          </p:cNvSpPr>
          <p:nvPr/>
        </p:nvSpPr>
        <p:spPr bwMode="auto">
          <a:xfrm>
            <a:off x="7467600" y="1600200"/>
            <a:ext cx="1295400" cy="685800"/>
          </a:xfrm>
          <a:prstGeom prst="wedgeRoundRectCallout">
            <a:avLst>
              <a:gd name="adj1" fmla="val -10662"/>
              <a:gd name="adj2" fmla="val 810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 heo</a:t>
            </a:r>
          </a:p>
        </p:txBody>
      </p:sp>
      <p:sp>
        <p:nvSpPr>
          <p:cNvPr id="44107" name="AutoShape 75"/>
          <p:cNvSpPr>
            <a:spLocks noChangeArrowheads="1"/>
          </p:cNvSpPr>
          <p:nvPr/>
        </p:nvSpPr>
        <p:spPr bwMode="auto">
          <a:xfrm>
            <a:off x="7391400" y="4038600"/>
            <a:ext cx="1143000" cy="685800"/>
          </a:xfrm>
          <a:prstGeom prst="wedgeRoundRectCallout">
            <a:avLst>
              <a:gd name="adj1" fmla="val -35278"/>
              <a:gd name="adj2" fmla="val 1587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 mèo</a:t>
            </a:r>
          </a:p>
        </p:txBody>
      </p:sp>
      <p:sp>
        <p:nvSpPr>
          <p:cNvPr id="44108" name="AutoShape 76"/>
          <p:cNvSpPr>
            <a:spLocks noChangeArrowheads="1"/>
          </p:cNvSpPr>
          <p:nvPr/>
        </p:nvSpPr>
        <p:spPr bwMode="auto">
          <a:xfrm>
            <a:off x="5562600" y="4114800"/>
            <a:ext cx="1066800" cy="685800"/>
          </a:xfrm>
          <a:prstGeom prst="wedgeRoundRectCallout">
            <a:avLst>
              <a:gd name="adj1" fmla="val -79463"/>
              <a:gd name="adj2" fmla="val 74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 chó</a:t>
            </a:r>
          </a:p>
        </p:txBody>
      </p:sp>
      <p:sp>
        <p:nvSpPr>
          <p:cNvPr id="44109" name="AutoShape 77"/>
          <p:cNvSpPr>
            <a:spLocks noChangeArrowheads="1"/>
          </p:cNvSpPr>
          <p:nvPr/>
        </p:nvSpPr>
        <p:spPr bwMode="auto">
          <a:xfrm>
            <a:off x="5715000" y="5867400"/>
            <a:ext cx="990600" cy="685800"/>
          </a:xfrm>
          <a:prstGeom prst="wedgeRoundRectCallout">
            <a:avLst>
              <a:gd name="adj1" fmla="val -121472"/>
              <a:gd name="adj2" fmla="val 22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 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8" grpId="0"/>
      <p:bldP spid="44103" grpId="0" animBg="1"/>
      <p:bldP spid="44104" grpId="0" animBg="1"/>
      <p:bldP spid="44105" grpId="0" animBg="1"/>
      <p:bldP spid="44106" grpId="0" animBg="1"/>
      <p:bldP spid="44107" grpId="0" animBg="1"/>
      <p:bldP spid="44108" grpId="0" animBg="1"/>
      <p:bldP spid="44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1"/>
          <p:cNvGrpSpPr>
            <a:grpSpLocks/>
          </p:cNvGrpSpPr>
          <p:nvPr/>
        </p:nvGrpSpPr>
        <p:grpSpPr bwMode="auto">
          <a:xfrm>
            <a:off x="44450" y="4310063"/>
            <a:ext cx="2514600" cy="2514600"/>
            <a:chOff x="152400" y="4191000"/>
            <a:chExt cx="2514600" cy="2514600"/>
          </a:xfrm>
        </p:grpSpPr>
        <p:grpSp>
          <p:nvGrpSpPr>
            <p:cNvPr id="4179" name="Group 20"/>
            <p:cNvGrpSpPr>
              <a:grpSpLocks/>
            </p:cNvGrpSpPr>
            <p:nvPr/>
          </p:nvGrpSpPr>
          <p:grpSpPr bwMode="auto">
            <a:xfrm>
              <a:off x="152400" y="4190998"/>
              <a:ext cx="152400" cy="2438399"/>
              <a:chOff x="152400" y="3505200"/>
              <a:chExt cx="76200" cy="1905000"/>
            </a:xfrm>
          </p:grpSpPr>
          <p:sp>
            <p:nvSpPr>
              <p:cNvPr id="20" name="Right Brace 19"/>
              <p:cNvSpPr/>
              <p:nvPr/>
            </p:nvSpPr>
            <p:spPr>
              <a:xfrm>
                <a:off x="152400" y="37334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ight Brace 20"/>
              <p:cNvSpPr/>
              <p:nvPr/>
            </p:nvSpPr>
            <p:spPr>
              <a:xfrm rot="10800000">
                <a:off x="152400" y="35052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ight Brace 21"/>
              <p:cNvSpPr/>
              <p:nvPr/>
            </p:nvSpPr>
            <p:spPr>
              <a:xfrm>
                <a:off x="152400" y="4191051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ight Brace 22"/>
              <p:cNvSpPr/>
              <p:nvPr/>
            </p:nvSpPr>
            <p:spPr>
              <a:xfrm rot="10800000">
                <a:off x="152400" y="3962848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ight Brace 23"/>
              <p:cNvSpPr/>
              <p:nvPr/>
            </p:nvSpPr>
            <p:spPr>
              <a:xfrm>
                <a:off x="152400" y="4648698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ight Brace 24"/>
              <p:cNvSpPr/>
              <p:nvPr/>
            </p:nvSpPr>
            <p:spPr>
              <a:xfrm rot="10800000">
                <a:off x="152400" y="4419254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ight Brace 25"/>
              <p:cNvSpPr/>
              <p:nvPr/>
            </p:nvSpPr>
            <p:spPr>
              <a:xfrm>
                <a:off x="152400" y="51051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ight Brace 26"/>
              <p:cNvSpPr/>
              <p:nvPr/>
            </p:nvSpPr>
            <p:spPr>
              <a:xfrm rot="10800000">
                <a:off x="152400" y="4876901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80" name="Group 21"/>
            <p:cNvGrpSpPr>
              <a:grpSpLocks/>
            </p:cNvGrpSpPr>
            <p:nvPr/>
          </p:nvGrpSpPr>
          <p:grpSpPr bwMode="auto">
            <a:xfrm rot="16200000" flipV="1">
              <a:off x="1371598" y="5410202"/>
              <a:ext cx="152400" cy="2438400"/>
              <a:chOff x="152400" y="3505200"/>
              <a:chExt cx="76200" cy="1905000"/>
            </a:xfrm>
          </p:grpSpPr>
          <p:sp>
            <p:nvSpPr>
              <p:cNvPr id="12" name="Right Brace 11"/>
              <p:cNvSpPr/>
              <p:nvPr/>
            </p:nvSpPr>
            <p:spPr>
              <a:xfrm>
                <a:off x="152401" y="3733401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ight Brace 12"/>
              <p:cNvSpPr/>
              <p:nvPr/>
            </p:nvSpPr>
            <p:spPr>
              <a:xfrm rot="10800000">
                <a:off x="152401" y="3505198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ight Brace 13"/>
              <p:cNvSpPr/>
              <p:nvPr/>
            </p:nvSpPr>
            <p:spPr>
              <a:xfrm>
                <a:off x="152401" y="4191047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ight Brace 14"/>
              <p:cNvSpPr/>
              <p:nvPr/>
            </p:nvSpPr>
            <p:spPr>
              <a:xfrm rot="10800000">
                <a:off x="152401" y="3962845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ight Brace 15"/>
              <p:cNvSpPr/>
              <p:nvPr/>
            </p:nvSpPr>
            <p:spPr>
              <a:xfrm>
                <a:off x="152401" y="4648694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ight Brace 16"/>
              <p:cNvSpPr/>
              <p:nvPr/>
            </p:nvSpPr>
            <p:spPr>
              <a:xfrm rot="10800000">
                <a:off x="152401" y="441925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ight Brace 17"/>
              <p:cNvSpPr/>
              <p:nvPr/>
            </p:nvSpPr>
            <p:spPr>
              <a:xfrm>
                <a:off x="152401" y="51051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ight Brace 18"/>
              <p:cNvSpPr/>
              <p:nvPr/>
            </p:nvSpPr>
            <p:spPr>
              <a:xfrm rot="10800000">
                <a:off x="152401" y="4876897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99" name="Group 60"/>
          <p:cNvGrpSpPr>
            <a:grpSpLocks/>
          </p:cNvGrpSpPr>
          <p:nvPr/>
        </p:nvGrpSpPr>
        <p:grpSpPr bwMode="auto">
          <a:xfrm flipH="1" flipV="1">
            <a:off x="6553200" y="76200"/>
            <a:ext cx="2514600" cy="2514600"/>
            <a:chOff x="152400" y="4191000"/>
            <a:chExt cx="2514600" cy="2514600"/>
          </a:xfrm>
        </p:grpSpPr>
        <p:grpSp>
          <p:nvGrpSpPr>
            <p:cNvPr id="4161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0"/>
              <a:chExt cx="76200" cy="1905000"/>
            </a:xfrm>
          </p:grpSpPr>
          <p:sp>
            <p:nvSpPr>
              <p:cNvPr id="39" name="Right Brace 38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ight Brace 39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ight Brace 40"/>
              <p:cNvSpPr/>
              <p:nvPr/>
            </p:nvSpPr>
            <p:spPr>
              <a:xfrm>
                <a:off x="152400" y="41910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ight Brace 41"/>
              <p:cNvSpPr/>
              <p:nvPr/>
            </p:nvSpPr>
            <p:spPr>
              <a:xfrm rot="10800000">
                <a:off x="152400" y="396284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ight Brace 42"/>
              <p:cNvSpPr/>
              <p:nvPr/>
            </p:nvSpPr>
            <p:spPr>
              <a:xfrm>
                <a:off x="152400" y="4648696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ight Brace 43"/>
              <p:cNvSpPr/>
              <p:nvPr/>
            </p:nvSpPr>
            <p:spPr>
              <a:xfrm rot="10800000">
                <a:off x="152400" y="44192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ight Brace 44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62" name="Group 21"/>
            <p:cNvGrpSpPr>
              <a:grpSpLocks/>
            </p:cNvGrpSpPr>
            <p:nvPr/>
          </p:nvGrpSpPr>
          <p:grpSpPr bwMode="auto">
            <a:xfrm rot="16200000" flipV="1">
              <a:off x="1369220" y="5412585"/>
              <a:ext cx="155576" cy="2436811"/>
              <a:chOff x="150812" y="3506441"/>
              <a:chExt cx="77788" cy="1903760"/>
            </a:xfrm>
          </p:grpSpPr>
          <p:sp>
            <p:nvSpPr>
              <p:cNvPr id="31" name="Right Brace 30"/>
              <p:cNvSpPr/>
              <p:nvPr/>
            </p:nvSpPr>
            <p:spPr>
              <a:xfrm>
                <a:off x="130176" y="375076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ight Brace 31"/>
              <p:cNvSpPr/>
              <p:nvPr/>
            </p:nvSpPr>
            <p:spPr>
              <a:xfrm rot="10800000">
                <a:off x="130176" y="352256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ight Brace 32"/>
              <p:cNvSpPr/>
              <p:nvPr/>
            </p:nvSpPr>
            <p:spPr>
              <a:xfrm>
                <a:off x="152401" y="41910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>
              <a:xfrm rot="10800000">
                <a:off x="130176" y="3980212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ight Brace 34"/>
              <p:cNvSpPr/>
              <p:nvPr/>
            </p:nvSpPr>
            <p:spPr>
              <a:xfrm>
                <a:off x="152401" y="4648698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ight Brace 35"/>
              <p:cNvSpPr/>
              <p:nvPr/>
            </p:nvSpPr>
            <p:spPr>
              <a:xfrm rot="10800000">
                <a:off x="152401" y="441925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ight Brace 36"/>
              <p:cNvSpPr/>
              <p:nvPr/>
            </p:nvSpPr>
            <p:spPr>
              <a:xfrm>
                <a:off x="152401" y="51051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ight Brace 37"/>
              <p:cNvSpPr/>
              <p:nvPr/>
            </p:nvSpPr>
            <p:spPr>
              <a:xfrm rot="10800000">
                <a:off x="152401" y="48769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665538" y="5291138"/>
            <a:ext cx="160020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nhà 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782888" y="4597400"/>
            <a:ext cx="3330575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ng</a:t>
            </a:r>
            <a:r>
              <a:rPr lang="vi-VN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chết </a:t>
            </a:r>
            <a:r>
              <a:rPr lang="vi-VN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uối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59188" y="2041525"/>
            <a:ext cx="1423987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sữa 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732213" y="1238250"/>
            <a:ext cx="131445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xe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403600" y="3794125"/>
            <a:ext cx="2081213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mật ong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732213" y="508000"/>
            <a:ext cx="131445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gỗ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9650" y="2917825"/>
            <a:ext cx="1679575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chuột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381000" y="152400"/>
            <a:ext cx="1941513" cy="1143000"/>
            <a:chOff x="336492" y="106317"/>
            <a:chExt cx="1941932" cy="1234729"/>
          </a:xfrm>
        </p:grpSpPr>
        <p:pic>
          <p:nvPicPr>
            <p:cNvPr id="4159" name="Picture 3" descr="bo su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5109" y="106317"/>
              <a:ext cx="1613315" cy="123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55"/>
            <p:cNvSpPr/>
            <p:nvPr/>
          </p:nvSpPr>
          <p:spPr>
            <a:xfrm>
              <a:off x="336492" y="142330"/>
              <a:ext cx="328684" cy="3292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336550" y="1735138"/>
            <a:ext cx="1935163" cy="1328737"/>
            <a:chOff x="336492" y="1734974"/>
            <a:chExt cx="1935190" cy="1328896"/>
          </a:xfrm>
        </p:grpSpPr>
        <p:pic>
          <p:nvPicPr>
            <p:cNvPr id="4157" name="Picture 1" descr="8ngua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5110" y="1734974"/>
              <a:ext cx="1606572" cy="132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val 56"/>
            <p:cNvSpPr/>
            <p:nvPr/>
          </p:nvSpPr>
          <p:spPr>
            <a:xfrm>
              <a:off x="336492" y="1749263"/>
              <a:ext cx="328618" cy="3286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336550" y="3417888"/>
            <a:ext cx="1978025" cy="1325562"/>
            <a:chOff x="336492" y="3417455"/>
            <a:chExt cx="1978447" cy="1326013"/>
          </a:xfrm>
        </p:grpSpPr>
        <p:pic>
          <p:nvPicPr>
            <p:cNvPr id="4155" name="Picture 54" descr="1 (72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5109" y="3417455"/>
              <a:ext cx="1649830" cy="132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57"/>
            <p:cNvSpPr/>
            <p:nvPr/>
          </p:nvSpPr>
          <p:spPr>
            <a:xfrm>
              <a:off x="336492" y="3465096"/>
              <a:ext cx="328683" cy="3287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336550" y="5072063"/>
            <a:ext cx="1971675" cy="1314450"/>
            <a:chOff x="336492" y="5072071"/>
            <a:chExt cx="1971702" cy="1314482"/>
          </a:xfrm>
        </p:grpSpPr>
        <p:pic>
          <p:nvPicPr>
            <p:cNvPr id="4153" name="Picture 53" descr="1 (55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5109" y="5072071"/>
              <a:ext cx="1643085" cy="131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Oval 58"/>
            <p:cNvSpPr/>
            <p:nvPr/>
          </p:nvSpPr>
          <p:spPr>
            <a:xfrm>
              <a:off x="336492" y="5108584"/>
              <a:ext cx="328618" cy="3286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8" name="Group 74"/>
          <p:cNvGrpSpPr>
            <a:grpSpLocks/>
          </p:cNvGrpSpPr>
          <p:nvPr/>
        </p:nvGrpSpPr>
        <p:grpSpPr bwMode="auto">
          <a:xfrm>
            <a:off x="6629400" y="762000"/>
            <a:ext cx="1839913" cy="1192213"/>
            <a:chOff x="6616728" y="763551"/>
            <a:chExt cx="1840079" cy="1192450"/>
          </a:xfrm>
        </p:grpSpPr>
        <p:pic>
          <p:nvPicPr>
            <p:cNvPr id="4151" name="Picture 2" descr="A38Y074CAS0NLL1CAWGRBPNCASEH2Z5CAOV06I7CAZG6TKECAJE1QF5CANICG0MCAFVY2FQCAP8S98RCALI7LA0CAQ2CHMTCAFWE8ITCA8HIW3VCAMIRJU7CAXVXO39CADR9SC5CAK4WHGCCAFTGZYUCA0HK41N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45345" y="763551"/>
              <a:ext cx="1511462" cy="119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val 59"/>
            <p:cNvSpPr/>
            <p:nvPr/>
          </p:nvSpPr>
          <p:spPr>
            <a:xfrm>
              <a:off x="6616728" y="800071"/>
              <a:ext cx="328643" cy="328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9" name="Group 75"/>
          <p:cNvGrpSpPr>
            <a:grpSpLocks/>
          </p:cNvGrpSpPr>
          <p:nvPr/>
        </p:nvGrpSpPr>
        <p:grpSpPr bwMode="auto">
          <a:xfrm>
            <a:off x="6580188" y="2359025"/>
            <a:ext cx="1898650" cy="1252538"/>
            <a:chOff x="6580215" y="2359540"/>
            <a:chExt cx="1898676" cy="1252025"/>
          </a:xfrm>
        </p:grpSpPr>
        <p:pic>
          <p:nvPicPr>
            <p:cNvPr id="4149" name="Picture 5" descr="meo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08832" y="2359540"/>
              <a:ext cx="1570059" cy="125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Oval 60"/>
            <p:cNvSpPr/>
            <p:nvPr/>
          </p:nvSpPr>
          <p:spPr>
            <a:xfrm>
              <a:off x="6580215" y="2407145"/>
              <a:ext cx="328616" cy="3284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30" name="Group 76"/>
          <p:cNvGrpSpPr>
            <a:grpSpLocks/>
          </p:cNvGrpSpPr>
          <p:nvPr/>
        </p:nvGrpSpPr>
        <p:grpSpPr bwMode="auto">
          <a:xfrm>
            <a:off x="6507163" y="4049713"/>
            <a:ext cx="1971675" cy="1277937"/>
            <a:chOff x="6507189" y="4049707"/>
            <a:chExt cx="1971702" cy="1277969"/>
          </a:xfrm>
        </p:grpSpPr>
        <p:pic>
          <p:nvPicPr>
            <p:cNvPr id="4147" name="Picture 6" descr="ong mat 2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35806" y="4049707"/>
              <a:ext cx="1643085" cy="127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Oval 61"/>
            <p:cNvSpPr/>
            <p:nvPr/>
          </p:nvSpPr>
          <p:spPr>
            <a:xfrm>
              <a:off x="6507189" y="4086220"/>
              <a:ext cx="328616" cy="3286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066800" y="1347788"/>
            <a:ext cx="912813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bò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47725" y="3027363"/>
            <a:ext cx="1241425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ngựa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66800" y="4800600"/>
            <a:ext cx="1143000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57263" y="6386513"/>
            <a:ext cx="1095375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981825" y="1968500"/>
            <a:ext cx="1423988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heo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091363" y="3648075"/>
            <a:ext cx="1277937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091363" y="5327650"/>
            <a:ext cx="1204912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ong</a:t>
            </a:r>
          </a:p>
        </p:txBody>
      </p:sp>
      <p:cxnSp>
        <p:nvCxnSpPr>
          <p:cNvPr id="79" name="Straight Arrow Connector 78"/>
          <p:cNvCxnSpPr>
            <a:endCxn id="52" idx="1"/>
          </p:cNvCxnSpPr>
          <p:nvPr/>
        </p:nvCxnSpPr>
        <p:spPr>
          <a:xfrm flipV="1">
            <a:off x="2308225" y="769938"/>
            <a:ext cx="1423988" cy="3170237"/>
          </a:xfrm>
          <a:prstGeom prst="straightConnector1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50" idx="1"/>
          </p:cNvCxnSpPr>
          <p:nvPr/>
        </p:nvCxnSpPr>
        <p:spPr>
          <a:xfrm flipV="1">
            <a:off x="2271713" y="1500188"/>
            <a:ext cx="1460500" cy="898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49" idx="1"/>
          </p:cNvCxnSpPr>
          <p:nvPr/>
        </p:nvCxnSpPr>
        <p:spPr>
          <a:xfrm>
            <a:off x="2235200" y="1055688"/>
            <a:ext cx="1423988" cy="1247447"/>
          </a:xfrm>
          <a:prstGeom prst="straightConnector1">
            <a:avLst/>
          </a:prstGeom>
          <a:ln w="76200">
            <a:solidFill>
              <a:srgbClr val="FC04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26" idx="3"/>
          </p:cNvCxnSpPr>
          <p:nvPr/>
        </p:nvCxnSpPr>
        <p:spPr>
          <a:xfrm flipH="1">
            <a:off x="5184775" y="2962275"/>
            <a:ext cx="1679576" cy="194935"/>
          </a:xfrm>
          <a:prstGeom prst="straightConnector1">
            <a:avLst/>
          </a:prstGeom>
          <a:ln w="76200">
            <a:solidFill>
              <a:srgbClr val="2FDF5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5484813" y="4056063"/>
            <a:ext cx="1350962" cy="633412"/>
          </a:xfrm>
          <a:prstGeom prst="straightConnector1">
            <a:avLst/>
          </a:prstGeom>
          <a:ln w="76200">
            <a:solidFill>
              <a:srgbClr val="E22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 flipV="1">
            <a:off x="5813425" y="1360488"/>
            <a:ext cx="1131888" cy="323691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47" idx="1"/>
          </p:cNvCxnSpPr>
          <p:nvPr/>
        </p:nvCxnSpPr>
        <p:spPr>
          <a:xfrm flipV="1">
            <a:off x="2308225" y="5553075"/>
            <a:ext cx="1357313" cy="176213"/>
          </a:xfrm>
          <a:prstGeom prst="straightConnector1">
            <a:avLst/>
          </a:prstGeom>
          <a:ln w="5715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3665538" y="5291138"/>
            <a:ext cx="16002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nhà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2782888" y="4597400"/>
            <a:ext cx="3330575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ng</a:t>
            </a: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chết </a:t>
            </a: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uối 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3659188" y="2041525"/>
            <a:ext cx="1423987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sữa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3732213" y="1238250"/>
            <a:ext cx="131445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xe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3429000" y="3810000"/>
            <a:ext cx="2081213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mật ong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3732213" y="508000"/>
            <a:ext cx="131445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gỗ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3505200" y="2895600"/>
            <a:ext cx="1679575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chuột</a:t>
            </a:r>
          </a:p>
        </p:txBody>
      </p:sp>
      <p:sp>
        <p:nvSpPr>
          <p:cNvPr id="4135" name="Text Box 89"/>
          <p:cNvSpPr txBox="1">
            <a:spLocks noChangeArrowheads="1"/>
          </p:cNvSpPr>
          <p:nvPr/>
        </p:nvSpPr>
        <p:spPr bwMode="auto">
          <a:xfrm>
            <a:off x="457200" y="30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6" name="Text Box 90"/>
          <p:cNvSpPr txBox="1">
            <a:spLocks noChangeArrowheads="1"/>
          </p:cNvSpPr>
          <p:nvPr/>
        </p:nvSpPr>
        <p:spPr bwMode="auto">
          <a:xfrm>
            <a:off x="381000" y="228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37" name="Text Box 91"/>
          <p:cNvSpPr txBox="1">
            <a:spLocks noChangeArrowheads="1"/>
          </p:cNvSpPr>
          <p:nvPr/>
        </p:nvSpPr>
        <p:spPr bwMode="auto">
          <a:xfrm>
            <a:off x="457200" y="15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38" name="Text Box 97"/>
          <p:cNvSpPr txBox="1">
            <a:spLocks noChangeArrowheads="1"/>
          </p:cNvSpPr>
          <p:nvPr/>
        </p:nvSpPr>
        <p:spPr bwMode="auto">
          <a:xfrm>
            <a:off x="457200" y="228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058" name="Oval 98"/>
          <p:cNvSpPr>
            <a:spLocks noChangeArrowheads="1"/>
          </p:cNvSpPr>
          <p:nvPr/>
        </p:nvSpPr>
        <p:spPr bwMode="auto">
          <a:xfrm>
            <a:off x="457200" y="30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40" name="Oval 99"/>
          <p:cNvSpPr>
            <a:spLocks noChangeArrowheads="1"/>
          </p:cNvSpPr>
          <p:nvPr/>
        </p:nvSpPr>
        <p:spPr bwMode="auto">
          <a:xfrm>
            <a:off x="457200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41" name="Oval 102"/>
          <p:cNvSpPr>
            <a:spLocks noChangeArrowheads="1"/>
          </p:cNvSpPr>
          <p:nvPr/>
        </p:nvSpPr>
        <p:spPr bwMode="auto">
          <a:xfrm>
            <a:off x="4572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42" name="Oval 105"/>
          <p:cNvSpPr>
            <a:spLocks noChangeArrowheads="1"/>
          </p:cNvSpPr>
          <p:nvPr/>
        </p:nvSpPr>
        <p:spPr bwMode="auto">
          <a:xfrm>
            <a:off x="4572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43" name="Oval 108"/>
          <p:cNvSpPr>
            <a:spLocks noChangeArrowheads="1"/>
          </p:cNvSpPr>
          <p:nvPr/>
        </p:nvSpPr>
        <p:spPr bwMode="auto">
          <a:xfrm>
            <a:off x="67818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44" name="Oval 109"/>
          <p:cNvSpPr>
            <a:spLocks noChangeArrowheads="1"/>
          </p:cNvSpPr>
          <p:nvPr/>
        </p:nvSpPr>
        <p:spPr bwMode="auto">
          <a:xfrm>
            <a:off x="67056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45" name="Oval 111"/>
          <p:cNvSpPr>
            <a:spLocks noChangeArrowheads="1"/>
          </p:cNvSpPr>
          <p:nvPr/>
        </p:nvSpPr>
        <p:spPr bwMode="auto">
          <a:xfrm>
            <a:off x="6629400" y="4191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auto">
          <a:xfrm>
            <a:off x="228600" y="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Hãy nối tranh vẽ con vật với việc làm có ích của chúng.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41058" grpId="0" animBg="1"/>
      <p:bldP spid="41072" grpId="0"/>
      <p:bldP spid="410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"/>
            <a:ext cx="6400800" cy="609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vi-VN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609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loài vật có ích  </a:t>
            </a:r>
          </a:p>
          <a:p>
            <a:pPr algn="ctr">
              <a:spcBef>
                <a:spcPct val="20000"/>
              </a:spcBef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</a:p>
          <a:p>
            <a:pPr algn="ctr">
              <a:spcBef>
                <a:spcPct val="20000"/>
              </a:spcBef>
            </a:pPr>
            <a:endParaRPr lang="en-US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" name="Rectangle 103"/>
          <p:cNvSpPr>
            <a:spLocks noChangeArrowheads="1"/>
          </p:cNvSpPr>
          <p:nvPr/>
        </p:nvSpPr>
        <p:spPr bwMode="auto">
          <a:xfrm>
            <a:off x="0" y="2667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2:Em hãy đánh dấu + vào         dưới tranh thể hiện việc làm đúng</a:t>
            </a:r>
          </a:p>
        </p:txBody>
      </p:sp>
      <p:sp>
        <p:nvSpPr>
          <p:cNvPr id="12392" name="Rectangle 104"/>
          <p:cNvSpPr>
            <a:spLocks noChangeArrowheads="1"/>
          </p:cNvSpPr>
          <p:nvPr/>
        </p:nvSpPr>
        <p:spPr bwMode="auto">
          <a:xfrm>
            <a:off x="4343400" y="269557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" grpId="0"/>
      <p:bldP spid="123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66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838200"/>
          </a:xfrm>
        </p:spPr>
        <p:txBody>
          <a:bodyPr/>
          <a:lstStyle/>
          <a:p>
            <a:pPr eaLnBrk="1" hangingPunct="1"/>
            <a:endParaRPr lang="en-US" sz="360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"/>
            <a:ext cx="6400800" cy="609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vi-VN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762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loài vật có ích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16002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en-US" sz="240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endParaRPr 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67200" y="4491038"/>
            <a:ext cx="4724400" cy="2362200"/>
            <a:chOff x="2736" y="2724"/>
            <a:chExt cx="2832" cy="1488"/>
          </a:xfrm>
        </p:grpSpPr>
        <p:pic>
          <p:nvPicPr>
            <p:cNvPr id="6179" name="Picture 7" descr="Ảnh007"/>
            <p:cNvPicPr>
              <a:picLocks noChangeAspect="1" noChangeArrowheads="1"/>
            </p:cNvPicPr>
            <p:nvPr/>
          </p:nvPicPr>
          <p:blipFill>
            <a:blip r:embed="rId2"/>
            <a:srcRect l="10869" t="5762" r="15218" b="7803"/>
            <a:stretch>
              <a:fillRect/>
            </a:stretch>
          </p:blipFill>
          <p:spPr bwMode="auto">
            <a:xfrm>
              <a:off x="2736" y="2724"/>
              <a:ext cx="2832" cy="1488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</p:pic>
        <p:grpSp>
          <p:nvGrpSpPr>
            <p:cNvPr id="6180" name="Group 8"/>
            <p:cNvGrpSpPr>
              <a:grpSpLocks/>
            </p:cNvGrpSpPr>
            <p:nvPr/>
          </p:nvGrpSpPr>
          <p:grpSpPr bwMode="auto">
            <a:xfrm>
              <a:off x="5163" y="3813"/>
              <a:ext cx="405" cy="392"/>
              <a:chOff x="2688" y="243"/>
              <a:chExt cx="405" cy="392"/>
            </a:xfrm>
          </p:grpSpPr>
          <p:grpSp>
            <p:nvGrpSpPr>
              <p:cNvPr id="6181" name="Group 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6183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646"/>
                  <a:ext cx="668" cy="54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84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85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86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87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82" name="Text Box 15"/>
              <p:cNvSpPr txBox="1">
                <a:spLocks noChangeArrowheads="1"/>
              </p:cNvSpPr>
              <p:nvPr/>
            </p:nvSpPr>
            <p:spPr bwMode="gray">
              <a:xfrm>
                <a:off x="2786" y="257"/>
                <a:ext cx="218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4508500"/>
            <a:ext cx="4114800" cy="2349500"/>
            <a:chOff x="192" y="2736"/>
            <a:chExt cx="2448" cy="1480"/>
          </a:xfrm>
        </p:grpSpPr>
        <p:pic>
          <p:nvPicPr>
            <p:cNvPr id="6170" name="Picture 17" descr="Ảnh006"/>
            <p:cNvPicPr>
              <a:picLocks noChangeAspect="1" noChangeArrowheads="1"/>
            </p:cNvPicPr>
            <p:nvPr/>
          </p:nvPicPr>
          <p:blipFill>
            <a:blip r:embed="rId3"/>
            <a:srcRect r="6522"/>
            <a:stretch>
              <a:fillRect/>
            </a:stretch>
          </p:blipFill>
          <p:spPr bwMode="auto">
            <a:xfrm>
              <a:off x="192" y="2736"/>
              <a:ext cx="2448" cy="1480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</p:pic>
        <p:grpSp>
          <p:nvGrpSpPr>
            <p:cNvPr id="6171" name="Group 18"/>
            <p:cNvGrpSpPr>
              <a:grpSpLocks/>
            </p:cNvGrpSpPr>
            <p:nvPr/>
          </p:nvGrpSpPr>
          <p:grpSpPr bwMode="auto">
            <a:xfrm>
              <a:off x="2226" y="3813"/>
              <a:ext cx="405" cy="392"/>
              <a:chOff x="2688" y="243"/>
              <a:chExt cx="405" cy="392"/>
            </a:xfrm>
          </p:grpSpPr>
          <p:grpSp>
            <p:nvGrpSpPr>
              <p:cNvPr id="6172" name="Group 1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6174" name="Oval 20"/>
                <p:cNvSpPr>
                  <a:spLocks noChangeArrowheads="1"/>
                </p:cNvSpPr>
                <p:nvPr/>
              </p:nvSpPr>
              <p:spPr bwMode="gray">
                <a:xfrm>
                  <a:off x="1289" y="646"/>
                  <a:ext cx="668" cy="54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75" name="Oval 2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76" name="Oval 2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77" name="Oval 2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78" name="Oval 2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73" name="Text Box 25"/>
              <p:cNvSpPr txBox="1">
                <a:spLocks noChangeArrowheads="1"/>
              </p:cNvSpPr>
              <p:nvPr/>
            </p:nvSpPr>
            <p:spPr bwMode="gray">
              <a:xfrm>
                <a:off x="2785" y="257"/>
                <a:ext cx="217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343400" y="2362200"/>
            <a:ext cx="4648200" cy="2057400"/>
            <a:chOff x="2688" y="1344"/>
            <a:chExt cx="2880" cy="1296"/>
          </a:xfrm>
        </p:grpSpPr>
        <p:pic>
          <p:nvPicPr>
            <p:cNvPr id="6161" name="Picture 27" descr="Ảnh005"/>
            <p:cNvPicPr>
              <a:picLocks noChangeAspect="1" noChangeArrowheads="1"/>
            </p:cNvPicPr>
            <p:nvPr/>
          </p:nvPicPr>
          <p:blipFill>
            <a:blip r:embed="rId4"/>
            <a:srcRect l="6522" t="8664" r="8696" b="10469"/>
            <a:stretch>
              <a:fillRect/>
            </a:stretch>
          </p:blipFill>
          <p:spPr bwMode="auto">
            <a:xfrm>
              <a:off x="2688" y="1344"/>
              <a:ext cx="2880" cy="1296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</p:pic>
        <p:grpSp>
          <p:nvGrpSpPr>
            <p:cNvPr id="6162" name="Group 28"/>
            <p:cNvGrpSpPr>
              <a:grpSpLocks/>
            </p:cNvGrpSpPr>
            <p:nvPr/>
          </p:nvGrpSpPr>
          <p:grpSpPr bwMode="auto">
            <a:xfrm>
              <a:off x="5154" y="2232"/>
              <a:ext cx="405" cy="392"/>
              <a:chOff x="2688" y="243"/>
              <a:chExt cx="405" cy="392"/>
            </a:xfrm>
          </p:grpSpPr>
          <p:grpSp>
            <p:nvGrpSpPr>
              <p:cNvPr id="6163" name="Group 2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6165" name="Oval 30"/>
                <p:cNvSpPr>
                  <a:spLocks noChangeArrowheads="1"/>
                </p:cNvSpPr>
                <p:nvPr/>
              </p:nvSpPr>
              <p:spPr bwMode="gray">
                <a:xfrm>
                  <a:off x="1289" y="646"/>
                  <a:ext cx="668" cy="54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6" name="Oval 3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7" name="Oval 3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8" name="Oval 3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9" name="Oval 3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64" name="Text Box 35"/>
              <p:cNvSpPr txBox="1">
                <a:spLocks noChangeArrowheads="1"/>
              </p:cNvSpPr>
              <p:nvPr/>
            </p:nvSpPr>
            <p:spPr bwMode="gray">
              <a:xfrm>
                <a:off x="2781" y="257"/>
                <a:ext cx="228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37924" name="Picture 36" descr="DSC00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4114800" cy="2057400"/>
          </a:xfrm>
          <a:prstGeom prst="rect">
            <a:avLst/>
          </a:prstGeom>
          <a:noFill/>
          <a:ln w="38100">
            <a:solidFill>
              <a:srgbClr val="000066">
                <a:alpha val="65881"/>
              </a:srgbClr>
            </a:solidFill>
            <a:miter lim="800000"/>
            <a:headEnd/>
            <a:tailEnd/>
          </a:ln>
        </p:spPr>
      </p:pic>
      <p:sp>
        <p:nvSpPr>
          <p:cNvPr id="37925" name="Oval 37"/>
          <p:cNvSpPr>
            <a:spLocks noChangeArrowheads="1"/>
          </p:cNvSpPr>
          <p:nvPr/>
        </p:nvSpPr>
        <p:spPr bwMode="auto">
          <a:xfrm>
            <a:off x="3581400" y="3733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6576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304800" y="2362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4343400" y="2362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304800" y="44958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4343400" y="45720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160" name="Text Box 43"/>
          <p:cNvSpPr txBox="1">
            <a:spLocks noChangeArrowheads="1"/>
          </p:cNvSpPr>
          <p:nvPr/>
        </p:nvSpPr>
        <p:spPr bwMode="auto">
          <a:xfrm>
            <a:off x="3581400" y="160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 Tiết 1 )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925" grpId="0" animBg="1"/>
      <p:bldP spid="37926" grpId="0"/>
      <p:bldP spid="37927" grpId="0" animBg="1"/>
      <p:bldP spid="37928" grpId="0" animBg="1"/>
      <p:bldP spid="37929" grpId="0" animBg="1"/>
      <p:bldP spid="379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077200" cy="955675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50000">
                <a:srgbClr val="FCF7FE"/>
              </a:gs>
              <a:gs pos="100000">
                <a:srgbClr val="9900CC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c</a:t>
            </a:r>
            <a:r>
              <a:rPr lang="vi-VN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dặn bà con nông dân cần ch</a:t>
            </a:r>
            <a:r>
              <a:rPr lang="vi-VN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sóc bảo vệ </a:t>
            </a:r>
            <a:r>
              <a:rPr lang="vi-VN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trâu thật tốt</a:t>
            </a:r>
            <a:r>
              <a:rPr lang="en-US" sz="2800" b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5E76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ac Ho kinh y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4038600" cy="4830763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195" name="imgb" descr="30wg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219200"/>
            <a:ext cx="4495800" cy="4800600"/>
          </a:xfrm>
          <a:noFill/>
          <a:ln>
            <a:solidFill>
              <a:srgbClr val="0000CC"/>
            </a:solidFill>
          </a:ln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04800" y="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rất yêu thương loài vật, Bác trò chuyện căn dặn con ngựa bạn đường của Bác. Bác dành thời gian chăm sóc đàn cá dưới ao.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362200"/>
            <a:ext cx="4267200" cy="10080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296988"/>
          </a:xfrm>
          <a:ln w="38100">
            <a:solidFill>
              <a:srgbClr val="94068A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 vật có ích quanh ta</a:t>
            </a:r>
          </a:p>
          <a:p>
            <a:pPr eaLnBrk="1" hangingPunct="1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luôn bảo vệ mới là trò ngoan.</a:t>
            </a:r>
          </a:p>
        </p:txBody>
      </p:sp>
      <p:pic>
        <p:nvPicPr>
          <p:cNvPr id="9220" name="Picture 2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048375"/>
            <a:ext cx="7086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968" y="5090318"/>
            <a:ext cx="17716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658100" y="3429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72350" y="4038600"/>
            <a:ext cx="1771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276600" y="685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2286000" y="1295400"/>
            <a:ext cx="449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loài vật có ích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3581400" y="1981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1"/>
          <p:cNvGrpSpPr>
            <a:grpSpLocks/>
          </p:cNvGrpSpPr>
          <p:nvPr/>
        </p:nvGrpSpPr>
        <p:grpSpPr bwMode="auto">
          <a:xfrm>
            <a:off x="76200" y="4267200"/>
            <a:ext cx="2514600" cy="2514600"/>
            <a:chOff x="152400" y="4191000"/>
            <a:chExt cx="2514600" cy="2514600"/>
          </a:xfrm>
        </p:grpSpPr>
        <p:grpSp>
          <p:nvGrpSpPr>
            <p:cNvPr id="10291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2"/>
              <a:chExt cx="76200" cy="1905001"/>
            </a:xfrm>
          </p:grpSpPr>
          <p:sp>
            <p:nvSpPr>
              <p:cNvPr id="16" name="Right Brace 15"/>
              <p:cNvSpPr/>
              <p:nvPr/>
            </p:nvSpPr>
            <p:spPr>
              <a:xfrm>
                <a:off x="152400" y="37334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Right Brace 16"/>
              <p:cNvSpPr/>
              <p:nvPr/>
            </p:nvSpPr>
            <p:spPr>
              <a:xfrm rot="10800000">
                <a:off x="152400" y="35052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ight Brace 17"/>
              <p:cNvSpPr/>
              <p:nvPr/>
            </p:nvSpPr>
            <p:spPr>
              <a:xfrm>
                <a:off x="152400" y="41910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Right Brace 18"/>
              <p:cNvSpPr/>
              <p:nvPr/>
            </p:nvSpPr>
            <p:spPr>
              <a:xfrm rot="10800000">
                <a:off x="152400" y="3962849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Right Brace 19"/>
              <p:cNvSpPr/>
              <p:nvPr/>
            </p:nvSpPr>
            <p:spPr>
              <a:xfrm>
                <a:off x="152400" y="4648699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Right Brace 20"/>
              <p:cNvSpPr/>
              <p:nvPr/>
            </p:nvSpPr>
            <p:spPr>
              <a:xfrm rot="10800000">
                <a:off x="152400" y="441925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ight Brace 21"/>
              <p:cNvSpPr/>
              <p:nvPr/>
            </p:nvSpPr>
            <p:spPr>
              <a:xfrm>
                <a:off x="152400" y="51051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Right Brace 22"/>
              <p:cNvSpPr/>
              <p:nvPr/>
            </p:nvSpPr>
            <p:spPr>
              <a:xfrm rot="10800000">
                <a:off x="152400" y="48769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292" name="Group 21"/>
            <p:cNvGrpSpPr>
              <a:grpSpLocks/>
            </p:cNvGrpSpPr>
            <p:nvPr/>
          </p:nvGrpSpPr>
          <p:grpSpPr bwMode="auto">
            <a:xfrm rot="16200000" flipV="1">
              <a:off x="1371599" y="5410202"/>
              <a:ext cx="152400" cy="2438400"/>
              <a:chOff x="152401" y="3505198"/>
              <a:chExt cx="76200" cy="1905000"/>
            </a:xfrm>
          </p:grpSpPr>
          <p:sp>
            <p:nvSpPr>
              <p:cNvPr id="8" name="Right Brace 7"/>
              <p:cNvSpPr/>
              <p:nvPr/>
            </p:nvSpPr>
            <p:spPr>
              <a:xfrm>
                <a:off x="152402" y="37334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Right Brace 8"/>
              <p:cNvSpPr/>
              <p:nvPr/>
            </p:nvSpPr>
            <p:spPr>
              <a:xfrm rot="10800000">
                <a:off x="152402" y="3505197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Right Brace 9"/>
              <p:cNvSpPr/>
              <p:nvPr/>
            </p:nvSpPr>
            <p:spPr>
              <a:xfrm>
                <a:off x="152402" y="419104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ight Brace 10"/>
              <p:cNvSpPr/>
              <p:nvPr/>
            </p:nvSpPr>
            <p:spPr>
              <a:xfrm rot="10800000">
                <a:off x="152402" y="3962843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ight Brace 11"/>
              <p:cNvSpPr/>
              <p:nvPr/>
            </p:nvSpPr>
            <p:spPr>
              <a:xfrm>
                <a:off x="152402" y="4648693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ight Brace 12"/>
              <p:cNvSpPr/>
              <p:nvPr/>
            </p:nvSpPr>
            <p:spPr>
              <a:xfrm rot="10800000">
                <a:off x="152402" y="44192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ight Brace 13"/>
              <p:cNvSpPr/>
              <p:nvPr/>
            </p:nvSpPr>
            <p:spPr>
              <a:xfrm>
                <a:off x="152402" y="51050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ight Brace 14"/>
              <p:cNvSpPr/>
              <p:nvPr/>
            </p:nvSpPr>
            <p:spPr>
              <a:xfrm rot="10800000">
                <a:off x="152402" y="487689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243" name="Group 60"/>
          <p:cNvGrpSpPr>
            <a:grpSpLocks/>
          </p:cNvGrpSpPr>
          <p:nvPr/>
        </p:nvGrpSpPr>
        <p:grpSpPr bwMode="auto">
          <a:xfrm flipH="1" flipV="1">
            <a:off x="6553200" y="76200"/>
            <a:ext cx="2514600" cy="2514600"/>
            <a:chOff x="152400" y="4191000"/>
            <a:chExt cx="2514600" cy="2514600"/>
          </a:xfrm>
        </p:grpSpPr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0"/>
              <a:chExt cx="76200" cy="1905000"/>
            </a:xfrm>
          </p:grpSpPr>
          <p:sp>
            <p:nvSpPr>
              <p:cNvPr id="35" name="Right Brace 34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ight Brace 35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Right Brace 36"/>
              <p:cNvSpPr/>
              <p:nvPr/>
            </p:nvSpPr>
            <p:spPr>
              <a:xfrm>
                <a:off x="152400" y="41910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Right Brace 37"/>
              <p:cNvSpPr/>
              <p:nvPr/>
            </p:nvSpPr>
            <p:spPr>
              <a:xfrm rot="10800000">
                <a:off x="152400" y="396284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Right Brace 38"/>
              <p:cNvSpPr/>
              <p:nvPr/>
            </p:nvSpPr>
            <p:spPr>
              <a:xfrm>
                <a:off x="152400" y="4648696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Right Brace 39"/>
              <p:cNvSpPr/>
              <p:nvPr/>
            </p:nvSpPr>
            <p:spPr>
              <a:xfrm rot="10800000">
                <a:off x="152400" y="44192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Right Brace 40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Right Brace 41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274" name="Group 21"/>
            <p:cNvGrpSpPr>
              <a:grpSpLocks/>
            </p:cNvGrpSpPr>
            <p:nvPr/>
          </p:nvGrpSpPr>
          <p:grpSpPr bwMode="auto">
            <a:xfrm rot="16200000" flipV="1">
              <a:off x="1362069" y="5419725"/>
              <a:ext cx="165100" cy="2432051"/>
              <a:chOff x="146051" y="3510162"/>
              <a:chExt cx="82550" cy="1900040"/>
            </a:xfrm>
          </p:grpSpPr>
          <p:sp>
            <p:nvSpPr>
              <p:cNvPr id="27" name="Right Brace 26"/>
              <p:cNvSpPr/>
              <p:nvPr/>
            </p:nvSpPr>
            <p:spPr>
              <a:xfrm>
                <a:off x="130176" y="3750764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Right Brace 27"/>
              <p:cNvSpPr/>
              <p:nvPr/>
            </p:nvSpPr>
            <p:spPr>
              <a:xfrm rot="10800000">
                <a:off x="130176" y="352256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Right Brace 28"/>
              <p:cNvSpPr/>
              <p:nvPr/>
            </p:nvSpPr>
            <p:spPr>
              <a:xfrm>
                <a:off x="150814" y="4193528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Right Brace 29"/>
              <p:cNvSpPr/>
              <p:nvPr/>
            </p:nvSpPr>
            <p:spPr>
              <a:xfrm rot="10800000">
                <a:off x="130176" y="3980207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Right Brace 30"/>
              <p:cNvSpPr/>
              <p:nvPr/>
            </p:nvSpPr>
            <p:spPr>
              <a:xfrm>
                <a:off x="152401" y="4648693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ight Brace 31"/>
              <p:cNvSpPr/>
              <p:nvPr/>
            </p:nvSpPr>
            <p:spPr>
              <a:xfrm rot="10800000">
                <a:off x="152401" y="441925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ight Brace 32"/>
              <p:cNvSpPr/>
              <p:nvPr/>
            </p:nvSpPr>
            <p:spPr>
              <a:xfrm>
                <a:off x="152401" y="51051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ight Brace 33"/>
              <p:cNvSpPr/>
              <p:nvPr/>
            </p:nvSpPr>
            <p:spPr>
              <a:xfrm rot="10800000">
                <a:off x="152401" y="487689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45" name="AutoShape 4">
            <a:hlinkClick r:id="rId3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645025" y="2808288"/>
            <a:ext cx="3395663" cy="3140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47" name="AutoShape 8">
            <a:hlinkClick r:id="rId5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1249363" y="2808288"/>
            <a:ext cx="3309937" cy="3149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3" name="Cloud 42"/>
          <p:cNvSpPr/>
          <p:nvPr/>
        </p:nvSpPr>
        <p:spPr>
          <a:xfrm>
            <a:off x="993775" y="179388"/>
            <a:ext cx="3228975" cy="222091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190500" dist="38100" dir="13500000" sx="113000" sy="113000" algn="br" rotWithShape="0">
              <a:schemeClr val="accent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0" i="1" dirty="0">
              <a:solidFill>
                <a:srgbClr val="CC00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21213379">
            <a:off x="684213" y="588963"/>
            <a:ext cx="3346450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>
                <a:solidFill>
                  <a:srgbClr val="FF0000"/>
                </a:solidFill>
                <a:cs typeface="Arial" charset="0"/>
              </a:rPr>
              <a:t>TRÒ CH</a:t>
            </a:r>
            <a:r>
              <a:rPr lang="vi-VN" sz="3200" b="1" i="1">
                <a:solidFill>
                  <a:srgbClr val="FF0000"/>
                </a:solidFill>
                <a:cs typeface="Arial" charset="0"/>
              </a:rPr>
              <a:t>Ơ</a:t>
            </a:r>
            <a:r>
              <a:rPr lang="en-US" sz="3200" b="1" i="1">
                <a:solidFill>
                  <a:srgbClr val="FF0000"/>
                </a:solidFill>
                <a:cs typeface="Arial" charset="0"/>
              </a:rPr>
              <a:t>I :  Giải </a:t>
            </a:r>
            <a:r>
              <a:rPr lang="vi-VN" sz="3200" b="1" i="1">
                <a:solidFill>
                  <a:srgbClr val="FF0000"/>
                </a:solidFill>
                <a:cs typeface="Arial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cs typeface="Arial" charset="0"/>
              </a:rPr>
              <a:t>áp ô số </a:t>
            </a:r>
          </a:p>
        </p:txBody>
      </p:sp>
      <p:pic>
        <p:nvPicPr>
          <p:cNvPr id="10248" name="Picture 48" descr="boar_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3" y="56927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9" descr="cat_0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8" y="3136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0" descr="deer_0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1288" y="1968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1" descr="rabbit_0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54563" y="6540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52" descr="zebra_01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3429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53" descr="rabbit_0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91075" y="16398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54" descr="rabbit_0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7375" y="13112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55" descr="rabbit_0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43675" y="13477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56" descr="deer_0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494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57" descr="cat_0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3250" y="54006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58" descr="zebra_01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1775" y="43783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59" descr="boar_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8263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60" descr="boar_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9725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61" descr="lion_02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894638" y="1895475"/>
            <a:ext cx="73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62" descr="anh dong  (42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4950" y="508000"/>
            <a:ext cx="4746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63" descr="anh dong  (82)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4388" y="179388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64" descr="anh dong  (83)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13138" y="4349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66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2588" y="452437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67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2075" y="540067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68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77225" y="4049713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69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3525" y="16764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70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32500" y="1493838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71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74988" y="1566863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72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48300" y="179388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Picture 73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19688" y="5875338"/>
            <a:ext cx="5476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5" grpId="0" animBg="1" autoUpdateAnimBg="0"/>
      <p:bldP spid="45" grpId="1" animBg="1"/>
      <p:bldP spid="45" grpId="2" animBg="1"/>
      <p:bldP spid="47" grpId="0" animBg="1" autoUpdateAnimBg="0"/>
      <p:bldP spid="47" grpId="1" animBg="1"/>
      <p:bldP spid="47" grpId="2" animBg="1"/>
      <p:bldP spid="46" grpId="0"/>
      <p:bldP spid="46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401</Words>
  <Application>Microsoft Office PowerPoint</Application>
  <PresentationFormat>On-screen Show (4:3)</PresentationFormat>
  <Paragraphs>103</Paragraphs>
  <Slides>12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Trò chơi: Đoán tên con vật qua tiếng kêu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NHỚ: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baothanh</dc:creator>
  <cp:lastModifiedBy>MSTTPC1</cp:lastModifiedBy>
  <cp:revision>88</cp:revision>
  <dcterms:created xsi:type="dcterms:W3CDTF">2009-01-01T15:48:25Z</dcterms:created>
  <dcterms:modified xsi:type="dcterms:W3CDTF">2020-06-08T02:48:29Z</dcterms:modified>
</cp:coreProperties>
</file>