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2" r:id="rId2"/>
    <p:sldId id="258" r:id="rId3"/>
    <p:sldId id="259" r:id="rId4"/>
    <p:sldId id="260" r:id="rId5"/>
    <p:sldId id="261" r:id="rId6"/>
    <p:sldId id="273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4" r:id="rId15"/>
    <p:sldId id="278" r:id="rId16"/>
    <p:sldId id="279" r:id="rId17"/>
    <p:sldId id="283" r:id="rId18"/>
    <p:sldId id="280" r:id="rId19"/>
    <p:sldId id="282" r:id="rId20"/>
    <p:sldId id="284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8A1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60"/>
  </p:normalViewPr>
  <p:slideViewPr>
    <p:cSldViewPr snapToGrid="0">
      <p:cViewPr varScale="1">
        <p:scale>
          <a:sx n="56" d="100"/>
          <a:sy n="56" d="100"/>
        </p:scale>
        <p:origin x="1140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800" units="cm"/>
          <inkml:channel name="Y" type="integer" max="600" units="cm"/>
        </inkml:traceFormat>
        <inkml:channelProperties>
          <inkml:channelProperty channel="X" name="resolution" value="25" units="1/cm"/>
          <inkml:channelProperty channel="Y" name="resolution" value="25" units="1/cm"/>
        </inkml:channelProperties>
      </inkml:inkSource>
      <inkml:timestamp xml:id="ts0" timeString="2007-07-13T23:54:15.15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800" units="cm"/>
          <inkml:channel name="Y" type="integer" max="600" units="cm"/>
        </inkml:traceFormat>
        <inkml:channelProperties>
          <inkml:channelProperty channel="X" name="resolution" value="25" units="1/cm"/>
          <inkml:channelProperty channel="Y" name="resolution" value="25" units="1/cm"/>
        </inkml:channelProperties>
      </inkml:inkSource>
      <inkml:timestamp xml:id="ts0" timeString="2007-07-13T23:54:16.45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800" units="cm"/>
          <inkml:channel name="Y" type="integer" max="600" units="cm"/>
        </inkml:traceFormat>
        <inkml:channelProperties>
          <inkml:channelProperty channel="X" name="resolution" value="25" units="1/cm"/>
          <inkml:channelProperty channel="Y" name="resolution" value="25" units="1/cm"/>
        </inkml:channelProperties>
      </inkml:inkSource>
      <inkml:timestamp xml:id="ts0" timeString="2007-07-13T23:54:15.15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800" units="cm"/>
          <inkml:channel name="Y" type="integer" max="600" units="cm"/>
        </inkml:traceFormat>
        <inkml:channelProperties>
          <inkml:channelProperty channel="X" name="resolution" value="25" units="1/cm"/>
          <inkml:channelProperty channel="Y" name="resolution" value="25" units="1/cm"/>
        </inkml:channelProperties>
      </inkml:inkSource>
      <inkml:timestamp xml:id="ts0" timeString="2007-07-13T23:54:16.45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800" units="cm"/>
          <inkml:channel name="Y" type="integer" max="600" units="cm"/>
        </inkml:traceFormat>
        <inkml:channelProperties>
          <inkml:channelProperty channel="X" name="resolution" value="25" units="1/cm"/>
          <inkml:channelProperty channel="Y" name="resolution" value="25" units="1/cm"/>
        </inkml:channelProperties>
      </inkml:inkSource>
      <inkml:timestamp xml:id="ts0" timeString="2007-07-13T23:54:15.15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800" units="cm"/>
          <inkml:channel name="Y" type="integer" max="600" units="cm"/>
        </inkml:traceFormat>
        <inkml:channelProperties>
          <inkml:channelProperty channel="X" name="resolution" value="25" units="1/cm"/>
          <inkml:channelProperty channel="Y" name="resolution" value="25" units="1/cm"/>
        </inkml:channelProperties>
      </inkml:inkSource>
      <inkml:timestamp xml:id="ts0" timeString="2007-07-13T23:54:16.45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800" units="cm"/>
          <inkml:channel name="Y" type="integer" max="600" units="cm"/>
        </inkml:traceFormat>
        <inkml:channelProperties>
          <inkml:channelProperty channel="X" name="resolution" value="25" units="1/cm"/>
          <inkml:channelProperty channel="Y" name="resolution" value="25" units="1/cm"/>
        </inkml:channelProperties>
      </inkml:inkSource>
      <inkml:timestamp xml:id="ts0" timeString="2007-07-13T23:54:15.15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800" units="cm"/>
          <inkml:channel name="Y" type="integer" max="600" units="cm"/>
        </inkml:traceFormat>
        <inkml:channelProperties>
          <inkml:channelProperty channel="X" name="resolution" value="25" units="1/cm"/>
          <inkml:channelProperty channel="Y" name="resolution" value="25" units="1/cm"/>
        </inkml:channelProperties>
      </inkml:inkSource>
      <inkml:timestamp xml:id="ts0" timeString="2007-07-13T23:54:16.45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61C3E-2C78-4123-B812-75DAE4645A7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92641-E541-44DC-852F-235EE2BA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05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E43F8A2-6323-4C3D-ABF1-E3CD09EA9894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97886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E7F2D6-C031-4E63-8DC1-176D7C617A6B}" type="slidenum">
              <a:rPr lang="en-US"/>
              <a:pPr/>
              <a:t>5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4213"/>
            <a:ext cx="6096000" cy="34290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028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0FB32-48B7-4F11-8997-6F0F89F9D1C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74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2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09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A7A58-A1E3-4EB1-82C3-752D6859DF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4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7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93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37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09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7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2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0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2EAB2-B444-4514-BBC4-48E17212839F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57D92-B34F-49C4-BDB1-FF3450469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9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11" Type="http://schemas.openxmlformats.org/officeDocument/2006/relationships/customXml" Target="../ink/ink2.xml"/><Relationship Id="rId5" Type="http://schemas.openxmlformats.org/officeDocument/2006/relationships/audio" Target="../media/audio4.wav"/><Relationship Id="rId10" Type="http://schemas.openxmlformats.org/officeDocument/2006/relationships/image" Target="../media/image8.emf"/><Relationship Id="rId4" Type="http://schemas.openxmlformats.org/officeDocument/2006/relationships/audio" Target="../media/audio3.wav"/><Relationship Id="rId9" Type="http://schemas.openxmlformats.org/officeDocument/2006/relationships/customXml" Target="../ink/ink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12" Type="http://schemas.openxmlformats.org/officeDocument/2006/relationships/customXml" Target="../ink/ink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11" Type="http://schemas.openxmlformats.org/officeDocument/2006/relationships/image" Target="../media/image8.emf"/><Relationship Id="rId5" Type="http://schemas.openxmlformats.org/officeDocument/2006/relationships/audio" Target="../media/audio4.wav"/><Relationship Id="rId10" Type="http://schemas.openxmlformats.org/officeDocument/2006/relationships/customXml" Target="../ink/ink3.xml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11" Type="http://schemas.openxmlformats.org/officeDocument/2006/relationships/customXml" Target="../ink/ink6.xml"/><Relationship Id="rId5" Type="http://schemas.openxmlformats.org/officeDocument/2006/relationships/audio" Target="../media/audio4.wav"/><Relationship Id="rId10" Type="http://schemas.openxmlformats.org/officeDocument/2006/relationships/image" Target="../media/image8.emf"/><Relationship Id="rId4" Type="http://schemas.openxmlformats.org/officeDocument/2006/relationships/audio" Target="../media/audio3.wav"/><Relationship Id="rId9" Type="http://schemas.openxmlformats.org/officeDocument/2006/relationships/customXml" Target="../ink/ink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11" Type="http://schemas.openxmlformats.org/officeDocument/2006/relationships/customXml" Target="../ink/ink8.xml"/><Relationship Id="rId5" Type="http://schemas.openxmlformats.org/officeDocument/2006/relationships/audio" Target="../media/audio4.wav"/><Relationship Id="rId10" Type="http://schemas.openxmlformats.org/officeDocument/2006/relationships/image" Target="../media/image8.emf"/><Relationship Id="rId4" Type="http://schemas.openxmlformats.org/officeDocument/2006/relationships/audio" Target="../media/audio3.wav"/><Relationship Id="rId9" Type="http://schemas.openxmlformats.org/officeDocument/2006/relationships/customXml" Target="../ink/ink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56755">
            <a:off x="5360505" y="4665856"/>
            <a:ext cx="1139825" cy="13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3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394384">
            <a:off x="5346116" y="5133725"/>
            <a:ext cx="11366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06117" y="1758449"/>
            <a:ext cx="78486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4 -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512775"/>
            <a:ext cx="118608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800" b="1" dirty="0" smtClean="0">
                <a:ln w="12700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 ĐƠN VÀ TỪ PHỨC</a:t>
            </a:r>
            <a:endParaRPr lang="en-US" sz="4800" b="1" dirty="0">
              <a:ln w="12700">
                <a:solidFill>
                  <a:srgbClr val="FFFF00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WordArt 24"/>
          <p:cNvSpPr>
            <a:spLocks noChangeArrowheads="1" noChangeShapeType="1" noTextEdit="1"/>
          </p:cNvSpPr>
          <p:nvPr/>
        </p:nvSpPr>
        <p:spPr bwMode="auto">
          <a:xfrm>
            <a:off x="2602736" y="4944018"/>
            <a:ext cx="7778750" cy="9302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solidFill>
                <a:srgbClr val="FF0000"/>
              </a:solidFill>
              <a:effectLst>
                <a:outerShdw dist="38100" dir="2700000" algn="tl" rotWithShape="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3808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457200" y="304800"/>
            <a:ext cx="2971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croll: Horizontal 2">
            <a:extLst>
              <a:ext uri="{FF2B5EF4-FFF2-40B4-BE49-F238E27FC236}">
                <a16:creationId xmlns:a16="http://schemas.microsoft.com/office/drawing/2014/main" xmlns="" id="{0D9780ED-D8BD-404F-9FAA-B5A9143E03BC}"/>
              </a:ext>
            </a:extLst>
          </p:cNvPr>
          <p:cNvSpPr/>
          <p:nvPr/>
        </p:nvSpPr>
        <p:spPr>
          <a:xfrm>
            <a:off x="685800" y="990600"/>
            <a:ext cx="10896600" cy="4876800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>
              <a:buFontTx/>
              <a:buAutoNum type="arabicPeriod"/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tạo nên từ. Từ chỉ gồm 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gọi là 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đơn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Từ gồm </a:t>
            </a:r>
            <a:r>
              <a:rPr lang="vi-VN" sz="3600" b="1" i="1" dirty="0">
                <a:solidFill>
                  <a:srgbClr val="18A1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hay nhiều tiếng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là </a:t>
            </a:r>
            <a:r>
              <a:rPr lang="vi-VN" sz="3600" b="1" i="1" dirty="0">
                <a:solidFill>
                  <a:srgbClr val="18A1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phức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  <a:defRPr/>
            </a:pP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nào cũng có nghĩa và dùng để tạo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câu.</a:t>
            </a:r>
            <a:endParaRPr lang="en-US" sz="28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38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228600" y="21296"/>
            <a:ext cx="5638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990600"/>
            <a:ext cx="1173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2777046"/>
            <a:ext cx="111252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733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638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3246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8364682" y="379424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971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257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6482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05600" y="43049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54291" y="427724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31718" y="15240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046519" y="1524000"/>
            <a:ext cx="6612081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922318" y="20574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791200" y="20574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loud Callout 2"/>
          <p:cNvSpPr/>
          <p:nvPr/>
        </p:nvSpPr>
        <p:spPr>
          <a:xfrm>
            <a:off x="9601200" y="5105400"/>
            <a:ext cx="1828800" cy="144780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982200" y="5413802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Vở</a:t>
            </a:r>
            <a:endParaRPr lang="en-US" sz="4800" i="1" dirty="0">
              <a:solidFill>
                <a:schemeClr val="accent2">
                  <a:lumMod val="75000"/>
                </a:schemeClr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63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9" grpId="0"/>
      <p:bldP spid="1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304667"/>
              </p:ext>
            </p:extLst>
          </p:nvPr>
        </p:nvGraphicFramePr>
        <p:xfrm>
          <a:off x="152401" y="2421210"/>
          <a:ext cx="11582399" cy="366384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339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961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endParaRPr lang="en-US" sz="3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phức</a:t>
                      </a:r>
                      <a:endParaRPr lang="en-US" sz="36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0000">
                        <a:alpha val="6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04230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US" sz="40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0000">
                        <a:alpha val="6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5091" y="3305365"/>
            <a:ext cx="41117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3154361"/>
            <a:ext cx="502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42331"/>
            <a:ext cx="11125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810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15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4008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440882" y="116785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48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334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244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781800" y="167856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430491" y="16508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504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47799" y="2047883"/>
            <a:ext cx="109728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7799" y="4693058"/>
            <a:ext cx="77634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+ 3 từ đơn : ăn, học, ngủ</a:t>
            </a:r>
            <a:r>
              <a:rPr 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799" y="5404351"/>
            <a:ext cx="90946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+ 3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91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237129"/>
            <a:ext cx="11658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endParaRPr lang="en-US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3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041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Bellcoll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9470840">
            <a:off x="1828800" y="273050"/>
            <a:ext cx="1517650" cy="1403350"/>
          </a:xfrm>
          <a:noFill/>
        </p:spPr>
      </p:pic>
      <p:pic>
        <p:nvPicPr>
          <p:cNvPr id="13315" name="Picture 3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82142">
            <a:off x="8972550" y="301625"/>
            <a:ext cx="1524000" cy="132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752468">
            <a:off x="1820069" y="5318919"/>
            <a:ext cx="1455738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03096">
            <a:off x="8926513" y="5214938"/>
            <a:ext cx="1517650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1447800" y="0"/>
            <a:ext cx="9296400" cy="6934200"/>
            <a:chOff x="-48" y="0"/>
            <a:chExt cx="5856" cy="4368"/>
          </a:xfrm>
        </p:grpSpPr>
        <p:pic>
          <p:nvPicPr>
            <p:cNvPr id="13321" name="Picture 7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2" name="Picture 8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76"/>
              <a:ext cx="57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3" name="Picture 9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2130" y="2130"/>
              <a:ext cx="43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4" name="Picture 10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3552" y="2112"/>
              <a:ext cx="436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3319" name="Picture 11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52400"/>
            <a:ext cx="5105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WordArt 12"/>
          <p:cNvSpPr>
            <a:spLocks noChangeArrowheads="1" noChangeShapeType="1" noTextEdit="1"/>
          </p:cNvSpPr>
          <p:nvPr/>
        </p:nvSpPr>
        <p:spPr bwMode="auto">
          <a:xfrm>
            <a:off x="3505200" y="4800600"/>
            <a:ext cx="5638800" cy="1295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00">
                        <a:alpha val="62000"/>
                      </a:srgbClr>
                    </a:gs>
                    <a:gs pos="100000">
                      <a:srgbClr val="7676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</p:spTree>
    <p:extLst>
      <p:ext uri="{BB962C8B-B14F-4D97-AF65-F5344CB8AC3E}">
        <p14:creationId xmlns:p14="http://schemas.microsoft.com/office/powerpoint/2010/main" val="34019497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254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BD05845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676400" y="2279650"/>
            <a:ext cx="9144000" cy="427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486400" y="5791200"/>
            <a:ext cx="1828800" cy="762000"/>
            <a:chOff x="3744" y="3600"/>
            <a:chExt cx="1536" cy="624"/>
          </a:xfrm>
        </p:grpSpPr>
        <p:sp>
          <p:nvSpPr>
            <p:cNvPr id="16409" name="Rectangle 4" descr="Alligator-01-june"/>
            <p:cNvSpPr>
              <a:spLocks noChangeArrowheads="1"/>
            </p:cNvSpPr>
            <p:nvPr/>
          </p:nvSpPr>
          <p:spPr bwMode="auto">
            <a:xfrm>
              <a:off x="3744" y="3600"/>
              <a:ext cx="768" cy="624"/>
            </a:xfrm>
            <a:prstGeom prst="rect">
              <a:avLst/>
            </a:prstGeom>
            <a:blipFill dpi="0" rotWithShape="1">
              <a:blip r:embed="rId7"/>
              <a:srcRect/>
              <a:stretch>
                <a:fillRect/>
              </a:stretch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sz="2000">
                <a:latin typeface=".VnTime" panose="020B7200000000000000" pitchFamily="34" charset="0"/>
              </a:endParaRPr>
            </a:p>
          </p:txBody>
        </p:sp>
        <p:sp>
          <p:nvSpPr>
            <p:cNvPr id="16410" name="Rectangle 5"/>
            <p:cNvSpPr>
              <a:spLocks noChangeArrowheads="1"/>
            </p:cNvSpPr>
            <p:nvPr/>
          </p:nvSpPr>
          <p:spPr bwMode="auto">
            <a:xfrm>
              <a:off x="4512" y="3600"/>
              <a:ext cx="768" cy="62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sz="1800"/>
            </a:p>
          </p:txBody>
        </p:sp>
      </p:grpSp>
      <p:sp>
        <p:nvSpPr>
          <p:cNvPr id="174086" name="Text Box 6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10</a:t>
            </a:r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9</a:t>
            </a:r>
          </a:p>
        </p:txBody>
      </p:sp>
      <p:sp>
        <p:nvSpPr>
          <p:cNvPr id="174088" name="Text Box 8"/>
          <p:cNvSpPr txBox="1">
            <a:spLocks noChangeArrowheads="1"/>
          </p:cNvSpPr>
          <p:nvPr/>
        </p:nvSpPr>
        <p:spPr bwMode="auto">
          <a:xfrm>
            <a:off x="64008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8</a:t>
            </a:r>
          </a:p>
        </p:txBody>
      </p:sp>
      <p:sp>
        <p:nvSpPr>
          <p:cNvPr id="174089" name="Text Box 9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7</a:t>
            </a:r>
          </a:p>
        </p:txBody>
      </p:sp>
      <p:sp>
        <p:nvSpPr>
          <p:cNvPr id="174090" name="Text Box 10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6</a:t>
            </a:r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5</a:t>
            </a:r>
          </a:p>
        </p:txBody>
      </p: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64770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4</a:t>
            </a:r>
          </a:p>
        </p:txBody>
      </p:sp>
      <p:sp>
        <p:nvSpPr>
          <p:cNvPr id="174093" name="Text Box 13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3</a:t>
            </a:r>
          </a:p>
        </p:txBody>
      </p:sp>
      <p:sp>
        <p:nvSpPr>
          <p:cNvPr id="174094" name="Text Box 14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2</a:t>
            </a:r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64008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1</a:t>
            </a:r>
          </a:p>
        </p:txBody>
      </p:sp>
      <p:sp>
        <p:nvSpPr>
          <p:cNvPr id="174096" name="Text Box 16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0</a:t>
            </a:r>
          </a:p>
        </p:txBody>
      </p:sp>
      <p:sp>
        <p:nvSpPr>
          <p:cNvPr id="174097" name="Rectangle 17"/>
          <p:cNvSpPr>
            <a:spLocks noChangeArrowheads="1"/>
          </p:cNvSpPr>
          <p:nvPr/>
        </p:nvSpPr>
        <p:spPr bwMode="auto">
          <a:xfrm>
            <a:off x="4419600" y="3048000"/>
            <a:ext cx="3733800" cy="1524000"/>
          </a:xfrm>
          <a:prstGeom prst="rect">
            <a:avLst/>
          </a:prstGeom>
          <a:solidFill>
            <a:srgbClr val="0000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>
            <a:lvl1pPr marL="533400" indent="-533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sz="3600" b="1">
                <a:solidFill>
                  <a:srgbClr val="FFFF00"/>
                </a:solidFill>
                <a:latin typeface=".VnTimeH" panose="020B7200000000000000" pitchFamily="34" charset="0"/>
              </a:rPr>
              <a:t>Tõ Phøc</a:t>
            </a:r>
          </a:p>
        </p:txBody>
      </p:sp>
      <p:pic>
        <p:nvPicPr>
          <p:cNvPr id="16400" name="Picture 20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458109">
            <a:off x="1676400" y="499745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1" name="Picture 21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83625">
            <a:off x="8782050" y="508635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2" name="AutoShape 22"/>
          <p:cNvSpPr>
            <a:spLocks noChangeArrowheads="1"/>
          </p:cNvSpPr>
          <p:nvPr/>
        </p:nvSpPr>
        <p:spPr bwMode="auto">
          <a:xfrm>
            <a:off x="2057400" y="609600"/>
            <a:ext cx="8610600" cy="1981200"/>
          </a:xfrm>
          <a:prstGeom prst="cloudCallout">
            <a:avLst>
              <a:gd name="adj1" fmla="val -35949"/>
              <a:gd name="adj2" fmla="val -26361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FFFF00"/>
                </a:solidFill>
                <a:latin typeface=".VnTime" panose="020B7200000000000000" pitchFamily="34" charset="0"/>
              </a:rPr>
              <a:t>  </a:t>
            </a:r>
            <a:r>
              <a:rPr lang="en-US" sz="3600">
                <a:solidFill>
                  <a:srgbClr val="FFFF00"/>
                </a:solidFill>
                <a:latin typeface=".VnTime" panose="020B7200000000000000" pitchFamily="34" charset="0"/>
              </a:rPr>
              <a:t>Tõ gåm hai hay nhiÒu tiÕng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FFFF00"/>
                </a:solidFill>
                <a:latin typeface=".VnTime" panose="020B7200000000000000" pitchFamily="34" charset="0"/>
              </a:rPr>
              <a:t>gäi lµ ……</a:t>
            </a:r>
          </a:p>
        </p:txBody>
      </p:sp>
      <p:pic>
        <p:nvPicPr>
          <p:cNvPr id="16403" name="Picture 23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2755">
            <a:off x="9067800" y="15240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4" name="AutoShape 24"/>
          <p:cNvSpPr>
            <a:spLocks noChangeArrowheads="1"/>
          </p:cNvSpPr>
          <p:nvPr/>
        </p:nvSpPr>
        <p:spPr bwMode="auto">
          <a:xfrm>
            <a:off x="3657600" y="1905001"/>
            <a:ext cx="6781800" cy="4340225"/>
          </a:xfrm>
          <a:prstGeom prst="irregularSeal2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800" b="1">
                <a:latin typeface=".VnTime" panose="020B7200000000000000" pitchFamily="34" charset="0"/>
              </a:rPr>
              <a:t>HÕt giê</a:t>
            </a:r>
          </a:p>
        </p:txBody>
      </p:sp>
      <p:pic>
        <p:nvPicPr>
          <p:cNvPr id="16405" name="Picture 25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29160">
            <a:off x="1682750" y="22860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6" name="Text Box 26"/>
          <p:cNvSpPr txBox="1">
            <a:spLocks noChangeArrowheads="1"/>
          </p:cNvSpPr>
          <p:nvPr/>
        </p:nvSpPr>
        <p:spPr bwMode="auto">
          <a:xfrm>
            <a:off x="3733800" y="838201"/>
            <a:ext cx="495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sz="2000">
              <a:latin typeface=".VnTime" panose="020B7200000000000000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3074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67200" y="6080125"/>
              <a:ext cx="1588" cy="1588"/>
            </p14:xfrm>
          </p:contentPart>
        </mc:Choice>
        <mc:Fallback xmlns="">
          <p:pic>
            <p:nvPicPr>
              <p:cNvPr id="3074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225912" y="6038837"/>
                <a:ext cx="84164" cy="841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3075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92664" y="4560889"/>
              <a:ext cx="1587" cy="1587"/>
            </p14:xfrm>
          </p:contentPart>
        </mc:Choice>
        <mc:Fallback xmlns="">
          <p:pic>
            <p:nvPicPr>
              <p:cNvPr id="3075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751402" y="4519627"/>
                <a:ext cx="84111" cy="8411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349777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74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74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7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74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740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1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74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7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74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85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9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00" presetID="53" presetClass="entr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74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8" dur="1000"/>
                                        <p:tgtEl>
                                          <p:spTgt spid="17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4" dur="500"/>
                                        <p:tgtEl>
                                          <p:spTgt spid="174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250" autoRev="1" fill="hold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8" dur="250" autoRev="1" fill="hold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9" dur="250" autoRev="1" fill="hold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50" autoRev="1" fill="hold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7" grpId="0"/>
      <p:bldP spid="174087" grpId="1"/>
      <p:bldP spid="174088" grpId="0"/>
      <p:bldP spid="174088" grpId="1"/>
      <p:bldP spid="174089" grpId="0"/>
      <p:bldP spid="174089" grpId="1"/>
      <p:bldP spid="174090" grpId="0"/>
      <p:bldP spid="174090" grpId="1"/>
      <p:bldP spid="174091" grpId="0"/>
      <p:bldP spid="174091" grpId="1"/>
      <p:bldP spid="174092" grpId="0"/>
      <p:bldP spid="174092" grpId="1"/>
      <p:bldP spid="174093" grpId="0"/>
      <p:bldP spid="174093" grpId="1"/>
      <p:bldP spid="174094" grpId="0"/>
      <p:bldP spid="174094" grpId="1"/>
      <p:bldP spid="174095" grpId="0"/>
      <p:bldP spid="174095" grpId="1"/>
      <p:bldP spid="174096" grpId="0"/>
      <p:bldP spid="174096" grpId="1"/>
      <p:bldP spid="174097" grpId="0" animBg="1"/>
      <p:bldP spid="174097" grpId="1" animBg="1"/>
      <p:bldP spid="17410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BD05845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600200" y="2355850"/>
            <a:ext cx="9144000" cy="427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486400" y="5791200"/>
            <a:ext cx="1828800" cy="762000"/>
            <a:chOff x="3744" y="3600"/>
            <a:chExt cx="1536" cy="624"/>
          </a:xfrm>
        </p:grpSpPr>
        <p:sp>
          <p:nvSpPr>
            <p:cNvPr id="14360" name="Rectangle 4" descr="Alligator-01-june"/>
            <p:cNvSpPr>
              <a:spLocks noChangeArrowheads="1"/>
            </p:cNvSpPr>
            <p:nvPr/>
          </p:nvSpPr>
          <p:spPr bwMode="auto">
            <a:xfrm>
              <a:off x="3744" y="3600"/>
              <a:ext cx="768" cy="624"/>
            </a:xfrm>
            <a:prstGeom prst="rect">
              <a:avLst/>
            </a:prstGeom>
            <a:blipFill dpi="0" rotWithShape="1">
              <a:blip r:embed="rId7"/>
              <a:srcRect/>
              <a:stretch>
                <a:fillRect/>
              </a:stretch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sz="2000">
                <a:latin typeface=".VnTime" panose="020B7200000000000000" pitchFamily="34" charset="0"/>
              </a:endParaRPr>
            </a:p>
          </p:txBody>
        </p:sp>
        <p:sp>
          <p:nvSpPr>
            <p:cNvPr id="14361" name="Rectangle 5"/>
            <p:cNvSpPr>
              <a:spLocks noChangeArrowheads="1"/>
            </p:cNvSpPr>
            <p:nvPr/>
          </p:nvSpPr>
          <p:spPr bwMode="auto">
            <a:xfrm>
              <a:off x="4512" y="3600"/>
              <a:ext cx="768" cy="62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sz="1800"/>
            </a:p>
          </p:txBody>
        </p:sp>
      </p:grpSp>
      <p:sp>
        <p:nvSpPr>
          <p:cNvPr id="168966" name="AutoShape 6" descr="Parchment"/>
          <p:cNvSpPr>
            <a:spLocks noChangeArrowheads="1"/>
          </p:cNvSpPr>
          <p:nvPr/>
        </p:nvSpPr>
        <p:spPr bwMode="auto">
          <a:xfrm>
            <a:off x="3276600" y="1295400"/>
            <a:ext cx="5943600" cy="1371600"/>
          </a:xfrm>
          <a:prstGeom prst="wedgeRoundRectCallout">
            <a:avLst>
              <a:gd name="adj1" fmla="val -64662"/>
              <a:gd name="adj2" fmla="val -78356"/>
              <a:gd name="adj3" fmla="val 16667"/>
            </a:avLst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rgbClr val="3333FF"/>
                </a:solidFill>
                <a:latin typeface=".VnTime" panose="020B7200000000000000" pitchFamily="34" charset="0"/>
              </a:rPr>
              <a:t>……  cÊu t¹o nªn tõ. </a:t>
            </a:r>
          </a:p>
        </p:txBody>
      </p:sp>
      <p:sp>
        <p:nvSpPr>
          <p:cNvPr id="168967" name="Text Box 7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10</a:t>
            </a:r>
          </a:p>
        </p:txBody>
      </p:sp>
      <p:sp>
        <p:nvSpPr>
          <p:cNvPr id="168968" name="Text Box 8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9</a:t>
            </a:r>
          </a:p>
        </p:txBody>
      </p:sp>
      <p:sp>
        <p:nvSpPr>
          <p:cNvPr id="168969" name="Text Box 9"/>
          <p:cNvSpPr txBox="1">
            <a:spLocks noChangeArrowheads="1"/>
          </p:cNvSpPr>
          <p:nvPr/>
        </p:nvSpPr>
        <p:spPr bwMode="auto">
          <a:xfrm>
            <a:off x="64008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8</a:t>
            </a:r>
          </a:p>
        </p:txBody>
      </p:sp>
      <p:sp>
        <p:nvSpPr>
          <p:cNvPr id="168970" name="Text Box 10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7</a:t>
            </a:r>
          </a:p>
        </p:txBody>
      </p:sp>
      <p:sp>
        <p:nvSpPr>
          <p:cNvPr id="168971" name="Text Box 11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6</a:t>
            </a:r>
          </a:p>
        </p:txBody>
      </p:sp>
      <p:sp>
        <p:nvSpPr>
          <p:cNvPr id="168972" name="Text Box 12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5</a:t>
            </a:r>
          </a:p>
        </p:txBody>
      </p:sp>
      <p:sp>
        <p:nvSpPr>
          <p:cNvPr id="168973" name="Text Box 13"/>
          <p:cNvSpPr txBox="1">
            <a:spLocks noChangeArrowheads="1"/>
          </p:cNvSpPr>
          <p:nvPr/>
        </p:nvSpPr>
        <p:spPr bwMode="auto">
          <a:xfrm>
            <a:off x="64770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4</a:t>
            </a:r>
          </a:p>
        </p:txBody>
      </p:sp>
      <p:sp>
        <p:nvSpPr>
          <p:cNvPr id="168974" name="Text Box 14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3</a:t>
            </a:r>
          </a:p>
        </p:txBody>
      </p:sp>
      <p:sp>
        <p:nvSpPr>
          <p:cNvPr id="168975" name="Text Box 15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2</a:t>
            </a:r>
          </a:p>
        </p:txBody>
      </p:sp>
      <p:sp>
        <p:nvSpPr>
          <p:cNvPr id="168976" name="Text Box 16"/>
          <p:cNvSpPr txBox="1">
            <a:spLocks noChangeArrowheads="1"/>
          </p:cNvSpPr>
          <p:nvPr/>
        </p:nvSpPr>
        <p:spPr bwMode="auto">
          <a:xfrm>
            <a:off x="64008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1</a:t>
            </a:r>
          </a:p>
        </p:txBody>
      </p:sp>
      <p:sp>
        <p:nvSpPr>
          <p:cNvPr id="168977" name="Text Box 17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0</a:t>
            </a:r>
          </a:p>
        </p:txBody>
      </p:sp>
      <p:sp>
        <p:nvSpPr>
          <p:cNvPr id="168978" name="Rectangle 18"/>
          <p:cNvSpPr>
            <a:spLocks noChangeArrowheads="1"/>
          </p:cNvSpPr>
          <p:nvPr/>
        </p:nvSpPr>
        <p:spPr bwMode="auto">
          <a:xfrm>
            <a:off x="4343400" y="3048000"/>
            <a:ext cx="3733800" cy="1524000"/>
          </a:xfrm>
          <a:prstGeom prst="rect">
            <a:avLst/>
          </a:prstGeom>
          <a:solidFill>
            <a:srgbClr val="FF99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>
            <a:lvl1pPr marL="533400" indent="-533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sz="3600" b="1">
                <a:solidFill>
                  <a:srgbClr val="800000"/>
                </a:solidFill>
                <a:latin typeface=".VnTimeH" panose="020B7200000000000000" pitchFamily="34" charset="0"/>
              </a:rPr>
              <a:t>TiÕng</a:t>
            </a:r>
          </a:p>
        </p:txBody>
      </p:sp>
      <p:sp>
        <p:nvSpPr>
          <p:cNvPr id="168979" name="AutoShape 19"/>
          <p:cNvSpPr>
            <a:spLocks noChangeArrowheads="1"/>
          </p:cNvSpPr>
          <p:nvPr/>
        </p:nvSpPr>
        <p:spPr bwMode="auto">
          <a:xfrm>
            <a:off x="3200400" y="1905001"/>
            <a:ext cx="6781800" cy="4340225"/>
          </a:xfrm>
          <a:prstGeom prst="irregularSeal2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800" b="1">
                <a:latin typeface=".VnRevue" panose="020B7200000000000000" pitchFamily="34" charset="0"/>
              </a:rPr>
              <a:t>Hết giờ!</a:t>
            </a:r>
          </a:p>
        </p:txBody>
      </p:sp>
      <p:pic>
        <p:nvPicPr>
          <p:cNvPr id="14354" name="Picture 22" descr="Bellcoll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29160">
            <a:off x="1682750" y="22860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5" name="Picture 23" descr="Bellcoll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458109">
            <a:off x="1676400" y="499745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6" name="Picture 24" descr="Bellcoll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83625">
            <a:off x="8782050" y="508635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7" name="Picture 25" descr="Bellcoll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2755">
            <a:off x="8921750" y="30480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26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67200" y="6080125"/>
              <a:ext cx="1588" cy="1588"/>
            </p14:xfrm>
          </p:contentPart>
        </mc:Choice>
        <mc:Fallback xmlns="">
          <p:pic>
            <p:nvPicPr>
              <p:cNvPr id="1026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225912" y="6038837"/>
                <a:ext cx="84164" cy="841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027" name="Ink 2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92664" y="4560889"/>
              <a:ext cx="1587" cy="1587"/>
            </p14:xfrm>
          </p:contentPart>
        </mc:Choice>
        <mc:Fallback xmlns="">
          <p:pic>
            <p:nvPicPr>
              <p:cNvPr id="1027" name="Ink 2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751402" y="4519627"/>
                <a:ext cx="84111" cy="8411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368876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68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689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68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689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689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7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689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68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1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689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7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68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85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689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689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9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00" presetID="53" presetClass="entr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68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68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689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8" dur="1000"/>
                                        <p:tgtEl>
                                          <p:spTgt spid="1689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4" dur="500"/>
                                        <p:tgtEl>
                                          <p:spTgt spid="1689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250" autoRev="1" fill="hold"/>
                                        <p:tgtEl>
                                          <p:spTgt spid="1689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8" dur="250" autoRev="1" fill="hold"/>
                                        <p:tgtEl>
                                          <p:spTgt spid="1689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9" dur="250" autoRev="1" fill="hold"/>
                                        <p:tgtEl>
                                          <p:spTgt spid="1689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50" autoRev="1" fill="hold"/>
                                        <p:tgtEl>
                                          <p:spTgt spid="1689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6" grpId="0" animBg="1"/>
      <p:bldP spid="168968" grpId="0"/>
      <p:bldP spid="168968" grpId="1"/>
      <p:bldP spid="168969" grpId="0"/>
      <p:bldP spid="168969" grpId="1"/>
      <p:bldP spid="168970" grpId="0"/>
      <p:bldP spid="168970" grpId="1"/>
      <p:bldP spid="168971" grpId="0"/>
      <p:bldP spid="168971" grpId="1"/>
      <p:bldP spid="168972" grpId="0"/>
      <p:bldP spid="168972" grpId="1"/>
      <p:bldP spid="168973" grpId="0"/>
      <p:bldP spid="168973" grpId="1"/>
      <p:bldP spid="168974" grpId="0"/>
      <p:bldP spid="168974" grpId="1"/>
      <p:bldP spid="168975" grpId="0"/>
      <p:bldP spid="168975" grpId="1"/>
      <p:bldP spid="168976" grpId="0"/>
      <p:bldP spid="168976" grpId="1"/>
      <p:bldP spid="168977" grpId="0"/>
      <p:bldP spid="168977" grpId="1"/>
      <p:bldP spid="168978" grpId="0" animBg="1"/>
      <p:bldP spid="168978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D05845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905000" y="2203450"/>
            <a:ext cx="9144000" cy="427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486400" y="5791200"/>
            <a:ext cx="1828800" cy="762000"/>
            <a:chOff x="3744" y="3600"/>
            <a:chExt cx="1536" cy="624"/>
          </a:xfrm>
        </p:grpSpPr>
        <p:sp>
          <p:nvSpPr>
            <p:cNvPr id="15384" name="Rectangle 4" descr="Alligator-01-june"/>
            <p:cNvSpPr>
              <a:spLocks noChangeArrowheads="1"/>
            </p:cNvSpPr>
            <p:nvPr/>
          </p:nvSpPr>
          <p:spPr bwMode="auto">
            <a:xfrm>
              <a:off x="3744" y="3600"/>
              <a:ext cx="768" cy="624"/>
            </a:xfrm>
            <a:prstGeom prst="rect">
              <a:avLst/>
            </a:prstGeom>
            <a:blipFill dpi="0" rotWithShape="1">
              <a:blip r:embed="rId7"/>
              <a:srcRect/>
              <a:stretch>
                <a:fillRect/>
              </a:stretch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sz="2000">
                <a:latin typeface=".VnTime" panose="020B7200000000000000" pitchFamily="34" charset="0"/>
              </a:endParaRPr>
            </a:p>
          </p:txBody>
        </p:sp>
        <p:sp>
          <p:nvSpPr>
            <p:cNvPr id="15385" name="Rectangle 5"/>
            <p:cNvSpPr>
              <a:spLocks noChangeArrowheads="1"/>
            </p:cNvSpPr>
            <p:nvPr/>
          </p:nvSpPr>
          <p:spPr bwMode="auto">
            <a:xfrm>
              <a:off x="4512" y="3600"/>
              <a:ext cx="768" cy="62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sz="1800"/>
            </a:p>
          </p:txBody>
        </p:sp>
      </p:grp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10</a:t>
            </a:r>
          </a:p>
        </p:txBody>
      </p:sp>
      <p:sp>
        <p:nvSpPr>
          <p:cNvPr id="173063" name="Text Box 7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9</a:t>
            </a:r>
          </a:p>
        </p:txBody>
      </p:sp>
      <p:sp>
        <p:nvSpPr>
          <p:cNvPr id="173064" name="Text Box 8"/>
          <p:cNvSpPr txBox="1">
            <a:spLocks noChangeArrowheads="1"/>
          </p:cNvSpPr>
          <p:nvPr/>
        </p:nvSpPr>
        <p:spPr bwMode="auto">
          <a:xfrm>
            <a:off x="64008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8</a:t>
            </a:r>
          </a:p>
        </p:txBody>
      </p:sp>
      <p:sp>
        <p:nvSpPr>
          <p:cNvPr id="173065" name="Text Box 9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7</a:t>
            </a:r>
          </a:p>
        </p:txBody>
      </p:sp>
      <p:sp>
        <p:nvSpPr>
          <p:cNvPr id="173066" name="Text Box 10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6</a:t>
            </a: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5</a:t>
            </a:r>
          </a:p>
        </p:txBody>
      </p:sp>
      <p:sp>
        <p:nvSpPr>
          <p:cNvPr id="173068" name="Text Box 12"/>
          <p:cNvSpPr txBox="1">
            <a:spLocks noChangeArrowheads="1"/>
          </p:cNvSpPr>
          <p:nvPr/>
        </p:nvSpPr>
        <p:spPr bwMode="auto">
          <a:xfrm>
            <a:off x="64770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4</a:t>
            </a:r>
          </a:p>
        </p:txBody>
      </p:sp>
      <p:sp>
        <p:nvSpPr>
          <p:cNvPr id="173069" name="Text Box 13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3</a:t>
            </a:r>
          </a:p>
        </p:txBody>
      </p:sp>
      <p:sp>
        <p:nvSpPr>
          <p:cNvPr id="173070" name="Text Box 14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2</a:t>
            </a:r>
          </a:p>
        </p:txBody>
      </p:sp>
      <p:sp>
        <p:nvSpPr>
          <p:cNvPr id="173071" name="Text Box 15"/>
          <p:cNvSpPr txBox="1">
            <a:spLocks noChangeArrowheads="1"/>
          </p:cNvSpPr>
          <p:nvPr/>
        </p:nvSpPr>
        <p:spPr bwMode="auto">
          <a:xfrm>
            <a:off x="64008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1</a:t>
            </a:r>
          </a:p>
        </p:txBody>
      </p:sp>
      <p:sp>
        <p:nvSpPr>
          <p:cNvPr id="173072" name="Text Box 16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0</a:t>
            </a:r>
          </a:p>
        </p:txBody>
      </p:sp>
      <p:sp>
        <p:nvSpPr>
          <p:cNvPr id="173073" name="Rectangle 17"/>
          <p:cNvSpPr>
            <a:spLocks noChangeArrowheads="1"/>
          </p:cNvSpPr>
          <p:nvPr/>
        </p:nvSpPr>
        <p:spPr bwMode="auto">
          <a:xfrm>
            <a:off x="4419600" y="2743200"/>
            <a:ext cx="3733800" cy="1524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>
            <a:lvl1pPr marL="533400" indent="-533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sz="3600" b="1">
                <a:solidFill>
                  <a:srgbClr val="0000FF"/>
                </a:solidFill>
                <a:latin typeface=".VnTimeH" panose="020B7200000000000000" pitchFamily="34" charset="0"/>
              </a:rPr>
              <a:t>Mét tiÕng</a:t>
            </a:r>
          </a:p>
        </p:txBody>
      </p:sp>
      <p:pic>
        <p:nvPicPr>
          <p:cNvPr id="15376" name="Picture 20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29160">
            <a:off x="1682750" y="22860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7" name="Picture 21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458109">
            <a:off x="1676400" y="499745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8" name="Picture 22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83625">
            <a:off x="8782050" y="508635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9" name="Picture 23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2755">
            <a:off x="9067800" y="15240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3080" name="AutoShape 24"/>
          <p:cNvSpPr>
            <a:spLocks noChangeArrowheads="1"/>
          </p:cNvSpPr>
          <p:nvPr/>
        </p:nvSpPr>
        <p:spPr bwMode="auto">
          <a:xfrm>
            <a:off x="1828800" y="1219200"/>
            <a:ext cx="8534400" cy="1219200"/>
          </a:xfrm>
          <a:prstGeom prst="cloudCallout">
            <a:avLst>
              <a:gd name="adj1" fmla="val -36940"/>
              <a:gd name="adj2" fmla="val -74088"/>
            </a:avLst>
          </a:prstGeom>
          <a:gradFill rotWithShape="1">
            <a:gsLst>
              <a:gs pos="0">
                <a:srgbClr val="FBFDAD"/>
              </a:gs>
              <a:gs pos="100000">
                <a:srgbClr val="FFCC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FF3300"/>
                </a:solidFill>
                <a:latin typeface=".VnTime" panose="020B7200000000000000" pitchFamily="34" charset="0"/>
              </a:rPr>
              <a:t>Tõ chØ gåm …… gäi lµ tõ ®¬n</a:t>
            </a:r>
          </a:p>
        </p:txBody>
      </p:sp>
      <p:sp>
        <p:nvSpPr>
          <p:cNvPr id="173081" name="AutoShape 25"/>
          <p:cNvSpPr>
            <a:spLocks noChangeArrowheads="1"/>
          </p:cNvSpPr>
          <p:nvPr/>
        </p:nvSpPr>
        <p:spPr bwMode="auto">
          <a:xfrm>
            <a:off x="2514600" y="1600201"/>
            <a:ext cx="6781800" cy="4340225"/>
          </a:xfrm>
          <a:prstGeom prst="irregularSeal2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800" b="1">
                <a:latin typeface=".VnRevue" panose="020B7200000000000000" pitchFamily="34" charset="0"/>
              </a:rPr>
              <a:t>Hết giờ!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050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67200" y="6080125"/>
              <a:ext cx="1588" cy="1588"/>
            </p14:xfrm>
          </p:contentPart>
        </mc:Choice>
        <mc:Fallback xmlns="">
          <p:pic>
            <p:nvPicPr>
              <p:cNvPr id="2050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225912" y="6038837"/>
                <a:ext cx="84164" cy="841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051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92664" y="4560889"/>
              <a:ext cx="1587" cy="1587"/>
            </p14:xfrm>
          </p:contentPart>
        </mc:Choice>
        <mc:Fallback xmlns="">
          <p:pic>
            <p:nvPicPr>
              <p:cNvPr id="2051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751402" y="4519627"/>
                <a:ext cx="84111" cy="8411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606656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3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73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73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73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73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73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7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73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73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1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730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7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730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85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73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730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9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00" presetID="53" presetClass="entr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7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730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8" dur="1000"/>
                                        <p:tgtEl>
                                          <p:spTgt spid="17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4" dur="500"/>
                                        <p:tgtEl>
                                          <p:spTgt spid="173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250" autoRev="1" fill="hold"/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8" dur="250" autoRev="1" fill="hold"/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9" dur="250" autoRev="1" fill="hold"/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50" autoRev="1" fill="hold"/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3" grpId="0"/>
      <p:bldP spid="173063" grpId="1"/>
      <p:bldP spid="173064" grpId="0"/>
      <p:bldP spid="173064" grpId="1"/>
      <p:bldP spid="173065" grpId="0"/>
      <p:bldP spid="173065" grpId="1"/>
      <p:bldP spid="173066" grpId="0"/>
      <p:bldP spid="173066" grpId="1"/>
      <p:bldP spid="173067" grpId="0"/>
      <p:bldP spid="173067" grpId="1"/>
      <p:bldP spid="173068" grpId="0"/>
      <p:bldP spid="173068" grpId="1"/>
      <p:bldP spid="173069" grpId="0"/>
      <p:bldP spid="173069" grpId="1"/>
      <p:bldP spid="173070" grpId="0"/>
      <p:bldP spid="173070" grpId="1"/>
      <p:bldP spid="173071" grpId="0"/>
      <p:bldP spid="173071" grpId="1"/>
      <p:bldP spid="173072" grpId="0"/>
      <p:bldP spid="173072" grpId="1"/>
      <p:bldP spid="173073" grpId="0" animBg="1"/>
      <p:bldP spid="173073" grpId="1" animBg="1"/>
      <p:bldP spid="1730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725" y="1719521"/>
            <a:ext cx="7205574" cy="1610226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alt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endParaRPr lang="en-US" altLang="en-US" sz="3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1687">
            <a:off x="2006716" y="2698114"/>
            <a:ext cx="765836" cy="1110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83308" y="680906"/>
            <a:ext cx="4320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808963" y="4125089"/>
            <a:ext cx="7205574" cy="16102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altLang="en-US" sz="3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altLang="en-US" sz="3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36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altLang="en-US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endParaRPr lang="en-US" alt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4299" y="2639919"/>
            <a:ext cx="71149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6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2" grpId="0"/>
      <p:bldP spid="7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BD05845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905000" y="2203450"/>
            <a:ext cx="9144000" cy="427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486400" y="5791200"/>
            <a:ext cx="1828800" cy="762000"/>
            <a:chOff x="3744" y="3600"/>
            <a:chExt cx="1536" cy="624"/>
          </a:xfrm>
        </p:grpSpPr>
        <p:sp>
          <p:nvSpPr>
            <p:cNvPr id="20504" name="Rectangle 4" descr="Alligator-01-june"/>
            <p:cNvSpPr>
              <a:spLocks noChangeArrowheads="1"/>
            </p:cNvSpPr>
            <p:nvPr/>
          </p:nvSpPr>
          <p:spPr bwMode="auto">
            <a:xfrm>
              <a:off x="3744" y="3600"/>
              <a:ext cx="768" cy="624"/>
            </a:xfrm>
            <a:prstGeom prst="rect">
              <a:avLst/>
            </a:prstGeom>
            <a:blipFill dpi="0" rotWithShape="1">
              <a:blip r:embed="rId7"/>
              <a:srcRect/>
              <a:stretch>
                <a:fillRect/>
              </a:stretch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sz="2000">
                <a:latin typeface=".VnTime" panose="020B7200000000000000" pitchFamily="34" charset="0"/>
              </a:endParaRPr>
            </a:p>
          </p:txBody>
        </p:sp>
        <p:sp>
          <p:nvSpPr>
            <p:cNvPr id="20505" name="Rectangle 5"/>
            <p:cNvSpPr>
              <a:spLocks noChangeArrowheads="1"/>
            </p:cNvSpPr>
            <p:nvPr/>
          </p:nvSpPr>
          <p:spPr bwMode="auto">
            <a:xfrm>
              <a:off x="4512" y="3600"/>
              <a:ext cx="768" cy="624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sz="1800"/>
            </a:p>
          </p:txBody>
        </p:sp>
      </p:grp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10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9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64008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8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7</a:t>
            </a:r>
          </a:p>
        </p:txBody>
      </p:sp>
      <p:sp>
        <p:nvSpPr>
          <p:cNvPr id="194570" name="Text Box 10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6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5</a:t>
            </a:r>
          </a:p>
        </p:txBody>
      </p:sp>
      <p:sp>
        <p:nvSpPr>
          <p:cNvPr id="194572" name="Text Box 12"/>
          <p:cNvSpPr txBox="1">
            <a:spLocks noChangeArrowheads="1"/>
          </p:cNvSpPr>
          <p:nvPr/>
        </p:nvSpPr>
        <p:spPr bwMode="auto">
          <a:xfrm>
            <a:off x="64770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4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3</a:t>
            </a:r>
          </a:p>
        </p:txBody>
      </p:sp>
      <p:sp>
        <p:nvSpPr>
          <p:cNvPr id="194574" name="Text Box 14"/>
          <p:cNvSpPr txBox="1">
            <a:spLocks noChangeArrowheads="1"/>
          </p:cNvSpPr>
          <p:nvPr/>
        </p:nvSpPr>
        <p:spPr bwMode="auto">
          <a:xfrm>
            <a:off x="64770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2</a:t>
            </a:r>
          </a:p>
        </p:txBody>
      </p:sp>
      <p:sp>
        <p:nvSpPr>
          <p:cNvPr id="194575" name="Text Box 15"/>
          <p:cNvSpPr txBox="1">
            <a:spLocks noChangeArrowheads="1"/>
          </p:cNvSpPr>
          <p:nvPr/>
        </p:nvSpPr>
        <p:spPr bwMode="auto">
          <a:xfrm>
            <a:off x="6400800" y="58674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1</a:t>
            </a:r>
          </a:p>
        </p:txBody>
      </p:sp>
      <p:sp>
        <p:nvSpPr>
          <p:cNvPr id="194576" name="Text Box 16"/>
          <p:cNvSpPr txBox="1">
            <a:spLocks noChangeArrowheads="1"/>
          </p:cNvSpPr>
          <p:nvPr/>
        </p:nvSpPr>
        <p:spPr bwMode="auto">
          <a:xfrm>
            <a:off x="6400800" y="57912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sz="4000" b="1">
                <a:solidFill>
                  <a:srgbClr val="0066CC"/>
                </a:solidFill>
              </a:rPr>
              <a:t>0</a:t>
            </a:r>
          </a:p>
        </p:txBody>
      </p:sp>
      <p:sp>
        <p:nvSpPr>
          <p:cNvPr id="194577" name="Rectangle 17"/>
          <p:cNvSpPr>
            <a:spLocks noChangeArrowheads="1"/>
          </p:cNvSpPr>
          <p:nvPr/>
        </p:nvSpPr>
        <p:spPr bwMode="auto">
          <a:xfrm>
            <a:off x="4419600" y="2743200"/>
            <a:ext cx="3733800" cy="1524000"/>
          </a:xfrm>
          <a:prstGeom prst="rect">
            <a:avLst/>
          </a:prstGeom>
          <a:solidFill>
            <a:srgbClr val="FFCC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>
            <a:lvl1pPr marL="533400" indent="-533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sz="3600" b="1">
                <a:solidFill>
                  <a:srgbClr val="0000FF"/>
                </a:solidFill>
                <a:latin typeface=".VnTime" panose="020B7200000000000000" pitchFamily="34" charset="0"/>
              </a:rPr>
              <a:t>c©u b</a:t>
            </a:r>
          </a:p>
        </p:txBody>
      </p:sp>
      <p:pic>
        <p:nvPicPr>
          <p:cNvPr id="20496" name="Picture 20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29160">
            <a:off x="1682750" y="22860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7" name="Picture 21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458109">
            <a:off x="1676400" y="499745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8" name="Picture 22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83625">
            <a:off x="8782050" y="508635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9" name="Picture 23" descr="Bellcoll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2755">
            <a:off x="9067800" y="152400"/>
            <a:ext cx="15176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4" name="AutoShape 24"/>
          <p:cNvSpPr>
            <a:spLocks noChangeArrowheads="1"/>
          </p:cNvSpPr>
          <p:nvPr/>
        </p:nvSpPr>
        <p:spPr bwMode="auto">
          <a:xfrm>
            <a:off x="1828800" y="304800"/>
            <a:ext cx="8839200" cy="2667000"/>
          </a:xfrm>
          <a:prstGeom prst="cloudCallout">
            <a:avLst>
              <a:gd name="adj1" fmla="val -37394"/>
              <a:gd name="adj2" fmla="val -26727"/>
            </a:avLst>
          </a:prstGeom>
          <a:gradFill rotWithShape="1">
            <a:gsLst>
              <a:gs pos="0">
                <a:srgbClr val="FBFDAD"/>
              </a:gs>
              <a:gs pos="100000">
                <a:srgbClr val="FFCC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Bé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phËn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in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nghiªng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trong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c©u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nµo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sau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®©y lµ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tõ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phøc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?</a:t>
            </a:r>
          </a:p>
          <a:p>
            <a:pPr eaLnBrk="1" hangingPunct="1">
              <a:spcBef>
                <a:spcPct val="0"/>
              </a:spcBef>
              <a:buFontTx/>
              <a:buAutoNum type="alphaLcParenR"/>
            </a:pPr>
            <a:r>
              <a:rPr lang="en-US" sz="2800" b="1" i="1" dirty="0" err="1">
                <a:solidFill>
                  <a:srgbClr val="FF3300"/>
                </a:solidFill>
                <a:latin typeface=".VnTime" panose="020B7200000000000000" pitchFamily="34" charset="0"/>
              </a:rPr>
              <a:t>C¸nh</a:t>
            </a:r>
            <a:r>
              <a:rPr lang="en-US" sz="2800" b="1" i="1" dirty="0">
                <a:solidFill>
                  <a:srgbClr val="FF3300"/>
                </a:solidFill>
                <a:latin typeface=".VnTime" panose="020B7200000000000000" pitchFamily="34" charset="0"/>
              </a:rPr>
              <a:t> gµ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dirty="0" err="1" smtClean="0">
                <a:solidFill>
                  <a:srgbClr val="FF3300"/>
                </a:solidFill>
                <a:latin typeface=".VnTime" panose="020B7200000000000000" pitchFamily="34" charset="0"/>
              </a:rPr>
              <a:t>n</a:t>
            </a:r>
            <a:r>
              <a:rPr lang="en-US" sz="28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­ư</a:t>
            </a:r>
            <a:r>
              <a:rPr lang="en-US" sz="2800" b="1" dirty="0" err="1" smtClean="0">
                <a:solidFill>
                  <a:srgbClr val="FF3300"/>
                </a:solidFill>
                <a:latin typeface=".VnTime" panose="020B7200000000000000" pitchFamily="34" charset="0"/>
              </a:rPr>
              <a:t>íng</a:t>
            </a:r>
            <a:r>
              <a:rPr lang="en-US" sz="2800" b="1" dirty="0" smtClean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rÊt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ngon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AutoNum type="alphaLcParenR"/>
            </a:pP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ChÞ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Lan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®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øng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sau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</a:t>
            </a:r>
            <a:r>
              <a:rPr lang="en-US" sz="2800" b="1" i="1" dirty="0" err="1">
                <a:solidFill>
                  <a:srgbClr val="FF3300"/>
                </a:solidFill>
                <a:latin typeface=".VnTime" panose="020B7200000000000000" pitchFamily="34" charset="0"/>
              </a:rPr>
              <a:t>c¸nh</a:t>
            </a:r>
            <a:r>
              <a:rPr lang="en-US" sz="2800" b="1" i="1" dirty="0">
                <a:solidFill>
                  <a:srgbClr val="FF3300"/>
                </a:solidFill>
                <a:latin typeface=".VnTime" panose="020B7200000000000000" pitchFamily="34" charset="0"/>
              </a:rPr>
              <a:t> gµ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 ®Ó </a:t>
            </a:r>
            <a:r>
              <a:rPr lang="en-US" sz="2800" b="1" dirty="0" err="1">
                <a:solidFill>
                  <a:srgbClr val="FF3300"/>
                </a:solidFill>
                <a:latin typeface=".VnTime" panose="020B7200000000000000" pitchFamily="34" charset="0"/>
              </a:rPr>
              <a:t>xem</a:t>
            </a:r>
            <a:r>
              <a:rPr lang="en-US" sz="2800" b="1" dirty="0">
                <a:solidFill>
                  <a:srgbClr val="FF3300"/>
                </a:solidFill>
                <a:latin typeface=".VnTime" panose="020B7200000000000000" pitchFamily="34" charset="0"/>
              </a:rPr>
              <a:t>.</a:t>
            </a:r>
          </a:p>
        </p:txBody>
      </p:sp>
      <p:sp>
        <p:nvSpPr>
          <p:cNvPr id="194585" name="AutoShape 25"/>
          <p:cNvSpPr>
            <a:spLocks noChangeArrowheads="1"/>
          </p:cNvSpPr>
          <p:nvPr/>
        </p:nvSpPr>
        <p:spPr bwMode="auto">
          <a:xfrm>
            <a:off x="3886200" y="1752601"/>
            <a:ext cx="6781800" cy="4340225"/>
          </a:xfrm>
          <a:prstGeom prst="irregularSeal2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800" b="1">
                <a:latin typeface=".VnRevue" panose="020B7200000000000000" pitchFamily="34" charset="0"/>
              </a:rPr>
              <a:t>Hết giờ!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7170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67200" y="6080125"/>
              <a:ext cx="1588" cy="1588"/>
            </p14:xfrm>
          </p:contentPart>
        </mc:Choice>
        <mc:Fallback xmlns="">
          <p:pic>
            <p:nvPicPr>
              <p:cNvPr id="7170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225912" y="6038837"/>
                <a:ext cx="84164" cy="841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7171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792664" y="4560889"/>
              <a:ext cx="1587" cy="1587"/>
            </p14:xfrm>
          </p:contentPart>
        </mc:Choice>
        <mc:Fallback xmlns="">
          <p:pic>
            <p:nvPicPr>
              <p:cNvPr id="7171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751402" y="4519627"/>
                <a:ext cx="84111" cy="8411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146236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94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94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94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94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94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7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94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4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94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1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94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78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94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85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94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ou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94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9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00" presetID="53" presetClass="entr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94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4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945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8" dur="1000"/>
                                        <p:tgtEl>
                                          <p:spTgt spid="194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4" dur="500"/>
                                        <p:tgtEl>
                                          <p:spTgt spid="1945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250" autoRev="1" fill="hold"/>
                                        <p:tgtEl>
                                          <p:spTgt spid="194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8" dur="250" autoRev="1" fill="hold"/>
                                        <p:tgtEl>
                                          <p:spTgt spid="194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9" dur="250" autoRev="1" fill="hold"/>
                                        <p:tgtEl>
                                          <p:spTgt spid="194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50" autoRev="1" fill="hold"/>
                                        <p:tgtEl>
                                          <p:spTgt spid="1945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7" grpId="0"/>
      <p:bldP spid="194567" grpId="1"/>
      <p:bldP spid="194568" grpId="0"/>
      <p:bldP spid="194568" grpId="1"/>
      <p:bldP spid="194569" grpId="0"/>
      <p:bldP spid="194569" grpId="1"/>
      <p:bldP spid="194570" grpId="0"/>
      <p:bldP spid="194570" grpId="1"/>
      <p:bldP spid="194571" grpId="0"/>
      <p:bldP spid="194571" grpId="1"/>
      <p:bldP spid="194572" grpId="0"/>
      <p:bldP spid="194572" grpId="1"/>
      <p:bldP spid="194573" grpId="0"/>
      <p:bldP spid="194573" grpId="1"/>
      <p:bldP spid="194574" grpId="0"/>
      <p:bldP spid="194574" grpId="1"/>
      <p:bldP spid="194575" grpId="0"/>
      <p:bldP spid="194575" grpId="1"/>
      <p:bldP spid="194576" grpId="0"/>
      <p:bldP spid="194576" grpId="1"/>
      <p:bldP spid="194577" grpId="0" animBg="1"/>
      <p:bldP spid="194577" grpId="1" animBg="1"/>
      <p:bldP spid="19458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306763"/>
            <a:ext cx="4572000" cy="355123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6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676400" y="381000"/>
            <a:ext cx="1066800" cy="10668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7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676400" y="1828800"/>
            <a:ext cx="22098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8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257800"/>
            <a:ext cx="28194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9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6000750"/>
            <a:ext cx="1905000" cy="8572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4038601" y="1981201"/>
            <a:ext cx="5715001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150" dirty="0" err="1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!</a:t>
            </a:r>
            <a:endParaRPr lang="en-US" sz="3600" b="1" spc="150" dirty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92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914400"/>
            <a:ext cx="8382000" cy="2002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 VÀ TỪ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969654" y="371764"/>
            <a:ext cx="861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kern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sz="3200" b="1" kern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200" b="1" kern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en-US" sz="3200" b="1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430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20894D33-148D-42BB-BD29-BA010D17E3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609600"/>
            <a:ext cx="11145456" cy="29718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alt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alt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en-US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en-US" sz="3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altLang="en-US" sz="30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16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838200" y="2133600"/>
            <a:ext cx="104214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7790" y="345258"/>
            <a:ext cx="1140229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" y="3428999"/>
            <a:ext cx="221887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7277" y="4852655"/>
            <a:ext cx="441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2226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24567"/>
              </p:ext>
            </p:extLst>
          </p:nvPr>
        </p:nvGraphicFramePr>
        <p:xfrm>
          <a:off x="945796" y="2669865"/>
          <a:ext cx="1030659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3298">
                  <a:extLst>
                    <a:ext uri="{9D8B030D-6E8A-4147-A177-3AD203B41FA5}">
                      <a16:colId xmlns:a16="http://schemas.microsoft.com/office/drawing/2014/main" xmlns="" val="2523450718"/>
                    </a:ext>
                  </a:extLst>
                </a:gridCol>
                <a:gridCol w="5153298">
                  <a:extLst>
                    <a:ext uri="{9D8B030D-6E8A-4147-A177-3AD203B41FA5}">
                      <a16:colId xmlns:a16="http://schemas.microsoft.com/office/drawing/2014/main" xmlns="" val="3642223668"/>
                    </a:ext>
                  </a:extLst>
                </a:gridCol>
              </a:tblGrid>
              <a:tr h="1171694">
                <a:tc>
                  <a:txBody>
                    <a:bodyPr/>
                    <a:lstStyle/>
                    <a:p>
                      <a:pPr algn="ctr"/>
                      <a:r>
                        <a:rPr lang="vi-VN" sz="3600" b="1" i="0" kern="1200" dirty="0" smtClean="0">
                          <a:solidFill>
                            <a:srgbClr val="7030A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Từ chỉ gồm một tiếng</a:t>
                      </a:r>
                      <a:endParaRPr lang="en-US" sz="3600" b="1" i="0" kern="1200" dirty="0" smtClean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vi-VN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(từ đơn)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i="0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gồm</a:t>
                      </a:r>
                      <a:r>
                        <a:rPr lang="en-US" sz="3600" b="1" i="0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nhiều</a:t>
                      </a:r>
                      <a:r>
                        <a:rPr lang="en-US" sz="3600" b="1" i="0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tiếng</a:t>
                      </a:r>
                      <a:r>
                        <a:rPr lang="en-US" sz="3600" b="1" i="0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phức</a:t>
                      </a:r>
                      <a:r>
                        <a:rPr lang="en-US" sz="3600" b="1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73423098"/>
                  </a:ext>
                </a:extLst>
              </a:tr>
              <a:tr h="14420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31860983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42763" y="3836021"/>
            <a:ext cx="906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54985" y="3836021"/>
            <a:ext cx="923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5213" y="3836021"/>
            <a:ext cx="761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2402" y="3836021"/>
            <a:ext cx="707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05555" y="3836021"/>
            <a:ext cx="948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45783" y="3836021"/>
            <a:ext cx="127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95889" y="4359241"/>
            <a:ext cx="1107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21173" y="4359241"/>
            <a:ext cx="960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98774" y="4359391"/>
            <a:ext cx="1272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55779" y="4359316"/>
            <a:ext cx="992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30084" y="3836021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iúp đỡ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56657" y="3836021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56571" y="4359241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772622" y="4359241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iên tiến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05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1007" y="363375"/>
            <a:ext cx="1042147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6334" y="2728612"/>
            <a:ext cx="109862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i="0" dirty="0" smtClean="0">
                <a:effectLst/>
                <a:latin typeface="+mj-lt"/>
              </a:rPr>
              <a:t>-</a:t>
            </a:r>
            <a:r>
              <a:rPr lang="en-US" sz="3200" b="1" i="0" dirty="0" smtClean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sz="3200" b="1" i="0" dirty="0" smtClean="0">
                <a:solidFill>
                  <a:srgbClr val="FF0000"/>
                </a:solidFill>
                <a:effectLst/>
                <a:latin typeface="+mj-lt"/>
              </a:rPr>
              <a:t>Tiếng</a:t>
            </a:r>
            <a:r>
              <a:rPr lang="vi-VN" sz="3200" b="0" i="0" dirty="0" smtClean="0">
                <a:effectLst/>
                <a:latin typeface="+mj-lt"/>
              </a:rPr>
              <a:t> dùng để cấu tạo từ: </a:t>
            </a:r>
            <a:r>
              <a:rPr lang="en-US" sz="3200" b="0" i="0" dirty="0" smtClean="0">
                <a:effectLst/>
                <a:latin typeface="+mj-lt"/>
              </a:rPr>
              <a:t/>
            </a:r>
            <a:br>
              <a:rPr lang="en-US" sz="3200" b="0" i="0" dirty="0" smtClean="0">
                <a:effectLst/>
                <a:latin typeface="+mj-lt"/>
              </a:rPr>
            </a:br>
            <a:r>
              <a:rPr lang="en-US" sz="3200" b="0" i="0" dirty="0" smtClean="0">
                <a:effectLst/>
                <a:latin typeface="+mj-lt"/>
              </a:rPr>
              <a:t>  + </a:t>
            </a:r>
            <a:r>
              <a:rPr lang="vi-VN" sz="3200" b="0" i="0" dirty="0" smtClean="0">
                <a:effectLst/>
                <a:latin typeface="+mj-lt"/>
              </a:rPr>
              <a:t>Có thể dùng </a:t>
            </a:r>
            <a:r>
              <a:rPr lang="vi-VN" sz="3200" b="1" i="0" dirty="0" smtClean="0">
                <a:effectLst/>
                <a:latin typeface="+mj-lt"/>
              </a:rPr>
              <a:t>một</a:t>
            </a:r>
            <a:r>
              <a:rPr lang="vi-VN" sz="3200" b="0" i="0" dirty="0" smtClean="0">
                <a:effectLst/>
                <a:latin typeface="+mj-lt"/>
              </a:rPr>
              <a:t> tiếng để tạo nên một từ. Đó là </a:t>
            </a:r>
            <a:r>
              <a:rPr lang="vi-VN" sz="3200" b="1" i="0" dirty="0" smtClean="0">
                <a:effectLst/>
                <a:latin typeface="+mj-lt"/>
              </a:rPr>
              <a:t>từ đơn</a:t>
            </a:r>
            <a:r>
              <a:rPr lang="vi-VN" sz="3200" b="0" i="0" dirty="0" smtClean="0">
                <a:effectLst/>
                <a:latin typeface="+mj-lt"/>
              </a:rPr>
              <a:t>. </a:t>
            </a:r>
            <a:endParaRPr lang="en-US" sz="3200" b="0" i="0" dirty="0" smtClean="0">
              <a:effectLst/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+mj-lt"/>
              </a:rPr>
              <a:t> 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b="0" i="0" dirty="0" smtClean="0">
                <a:effectLst/>
                <a:latin typeface="+mj-lt"/>
              </a:rPr>
              <a:t>+ </a:t>
            </a:r>
            <a:r>
              <a:rPr lang="vi-VN" sz="3200" b="0" i="0" dirty="0" smtClean="0">
                <a:effectLst/>
                <a:latin typeface="+mj-lt"/>
              </a:rPr>
              <a:t>Có thể dùng </a:t>
            </a:r>
            <a:r>
              <a:rPr lang="vi-VN" sz="3200" b="1" i="0" dirty="0" smtClean="0">
                <a:effectLst/>
                <a:latin typeface="+mj-lt"/>
              </a:rPr>
              <a:t>2 tiếng trở lên </a:t>
            </a:r>
            <a:r>
              <a:rPr lang="vi-VN" sz="3200" b="0" i="0" dirty="0" smtClean="0">
                <a:effectLst/>
                <a:latin typeface="+mj-lt"/>
              </a:rPr>
              <a:t>để tạo nên một từ. Đó là </a:t>
            </a:r>
            <a:r>
              <a:rPr lang="vi-VN" sz="3200" b="1" i="0" dirty="0" smtClean="0">
                <a:effectLst/>
                <a:latin typeface="+mj-lt"/>
              </a:rPr>
              <a:t>từ phức</a:t>
            </a:r>
            <a:r>
              <a:rPr lang="vi-VN" sz="3200" b="0" i="0" dirty="0" smtClean="0">
                <a:effectLst/>
                <a:latin typeface="+mj-lt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vi-VN" sz="3200" b="0" i="0" dirty="0" smtClean="0">
                <a:effectLst/>
                <a:latin typeface="+mj-lt"/>
              </a:rPr>
              <a:t>- </a:t>
            </a:r>
            <a:r>
              <a:rPr lang="vi-VN" sz="3200" b="1" i="0" dirty="0" smtClean="0">
                <a:solidFill>
                  <a:srgbClr val="FF0000"/>
                </a:solidFill>
                <a:effectLst/>
                <a:latin typeface="+mj-lt"/>
              </a:rPr>
              <a:t>Từ</a:t>
            </a:r>
            <a:r>
              <a:rPr lang="vi-VN" sz="3200" b="0" i="0" dirty="0" smtClean="0">
                <a:effectLst/>
                <a:latin typeface="+mj-lt"/>
              </a:rPr>
              <a:t> được dùng để cấu tạo câu. Từ nào cũng có nghĩa.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254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/>
          <p:cNvSpPr/>
          <p:nvPr/>
        </p:nvSpPr>
        <p:spPr>
          <a:xfrm>
            <a:off x="464578" y="2751857"/>
            <a:ext cx="5478744" cy="4106143"/>
          </a:xfrm>
          <a:prstGeom prst="heart">
            <a:avLst/>
          </a:prstGeom>
          <a:solidFill>
            <a:schemeClr val="accent2">
              <a:alpha val="5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4127" y="1066800"/>
            <a:ext cx="907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52400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96891" y="1066800"/>
            <a:ext cx="1821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73491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2201341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3714" y="4082865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endParaRPr lang="en-US" sz="32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95449" y="4101678"/>
            <a:ext cx="310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32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08674" y="4930725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1209" y="3338663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32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49698" y="5357261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sz="32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29109" y="3150416"/>
            <a:ext cx="514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29109" y="3847297"/>
            <a:ext cx="514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29109" y="4544178"/>
            <a:ext cx="514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29109" y="5241059"/>
            <a:ext cx="514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58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3 0.00023 L 0.08412 -0.000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0625 -0.00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4 0.00023 L 0.08411 -0.0004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3.33333E-6 L -0.0625 -0.000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2" grpId="1"/>
      <p:bldP spid="3" grpId="0"/>
      <p:bldP spid="3" grpId="1"/>
      <p:bldP spid="6" grpId="0"/>
      <p:bldP spid="6" grpId="1"/>
      <p:bldP spid="7" grpId="0"/>
      <p:bldP spid="7" grpId="1"/>
      <p:bldP spid="10" grpId="0"/>
      <p:bldP spid="20" grpId="0"/>
      <p:bldP spid="21" grpId="0"/>
      <p:bldP spid="22" grpId="0"/>
      <p:bldP spid="25" grpId="0"/>
      <p:bldP spid="26" grpId="0"/>
      <p:bldP spid="27" grpId="0"/>
      <p:bldP spid="28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2282" y="2410284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649682" y="3019884"/>
            <a:ext cx="32004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11682" y="2435109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4882" y="2435108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3828674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2882" y="482297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13864" y="386212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180118" y="3333528"/>
            <a:ext cx="671946" cy="64957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544541" y="3428180"/>
            <a:ext cx="67541" cy="139479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392882" y="3358438"/>
            <a:ext cx="762000" cy="5078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43400" y="1066800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80609" y="1100893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412182" y="3048066"/>
            <a:ext cx="216497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755082" y="248003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850582" y="2460406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64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4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3" grpId="0"/>
      <p:bldP spid="14" grpId="0"/>
      <p:bldP spid="15" grpId="0"/>
      <p:bldP spid="25" grpId="0"/>
      <p:bldP spid="25" grpId="1"/>
      <p:bldP spid="26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775</Words>
  <Application>Microsoft Office PowerPoint</Application>
  <PresentationFormat>Widescreen</PresentationFormat>
  <Paragraphs>175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.VnRevue</vt:lpstr>
      <vt:lpstr>.VnTime</vt:lpstr>
      <vt:lpstr>.VnTimeH</vt:lpstr>
      <vt:lpstr>Arial</vt:lpstr>
      <vt:lpstr>Bell MT</vt:lpstr>
      <vt:lpstr>Calibri</vt:lpstr>
      <vt:lpstr>Calibri Light</vt:lpstr>
      <vt:lpstr>Tahoma</vt:lpstr>
      <vt:lpstr>Times New Roman</vt:lpstr>
      <vt:lpstr>Office Theme</vt:lpstr>
      <vt:lpstr>PowerPoint Presentation</vt:lpstr>
      <vt:lpstr>          học, học hành, hợp tác xã                                                          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KHAI BINH</dc:creator>
  <cp:lastModifiedBy>HT81</cp:lastModifiedBy>
  <cp:revision>24</cp:revision>
  <dcterms:created xsi:type="dcterms:W3CDTF">2021-08-04T18:52:07Z</dcterms:created>
  <dcterms:modified xsi:type="dcterms:W3CDTF">2021-09-20T13:55:13Z</dcterms:modified>
</cp:coreProperties>
</file>