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5" r:id="rId2"/>
    <p:sldId id="266" r:id="rId3"/>
    <p:sldId id="270" r:id="rId4"/>
    <p:sldId id="260" r:id="rId5"/>
    <p:sldId id="271" r:id="rId6"/>
    <p:sldId id="272" r:id="rId7"/>
    <p:sldId id="273" r:id="rId8"/>
    <p:sldId id="274" r:id="rId9"/>
    <p:sldId id="276" r:id="rId10"/>
    <p:sldId id="279" r:id="rId11"/>
    <p:sldId id="278" r:id="rId12"/>
    <p:sldId id="277" r:id="rId13"/>
    <p:sldId id="280" r:id="rId14"/>
    <p:sldId id="282" r:id="rId15"/>
    <p:sldId id="264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1608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98F603-D558-484A-A945-2DC4706418D4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AFE927-7365-4E46-A868-636178DE42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36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vi-VN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AB797F5-7406-4460-A498-C6752012A47F}" type="slidenum">
              <a:rPr lang="en-US" altLang="vi-VN" smtClean="0"/>
              <a:pPr/>
              <a:t>10</a:t>
            </a:fld>
            <a:endParaRPr lang="en-US" altLang="vi-VN" smtClean="0"/>
          </a:p>
        </p:txBody>
      </p:sp>
    </p:spTree>
    <p:extLst>
      <p:ext uri="{BB962C8B-B14F-4D97-AF65-F5344CB8AC3E}">
        <p14:creationId xmlns:p14="http://schemas.microsoft.com/office/powerpoint/2010/main" val="28805988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9CCDBF-2326-4ED6-9615-34AAA51557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F72338-8E61-4855-A7D1-C934C40E21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F104AA-7E0A-43ED-BDC3-9CE2AE49ED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1C48A8-5B0D-4D54-A8C6-79B8552024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151B52-D13B-43F9-ACE5-6223F5C25C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E3056A-1E7F-4E81-B48B-C6A18DF464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53A0C5-A31C-4D47-8A96-8D41EE06CD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69CE14-3477-425D-B4E6-936C39CCDB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F58A26-58D1-45CC-A662-D016B658FC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87A269-69B0-4B20-B3DD-8D4B51C4B1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04A76C-B47B-49AF-9480-5AAB2D1B96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FBA8A870-574A-478E-BEB8-D042266B1A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viettien\Desktop\HUE\doan%201.wmv" TargetMode="Externa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2019\hoa\51569567_2014539595328521_6085704968914862080_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906" y="30164"/>
            <a:ext cx="9144000" cy="888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WordArt 20"/>
          <p:cNvSpPr>
            <a:spLocks noChangeArrowheads="1" noChangeShapeType="1" noTextEdit="1"/>
          </p:cNvSpPr>
          <p:nvPr/>
        </p:nvSpPr>
        <p:spPr bwMode="auto">
          <a:xfrm>
            <a:off x="2228850" y="1752600"/>
            <a:ext cx="531495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Kể chuyện – Lớp 4</a:t>
            </a:r>
          </a:p>
        </p:txBody>
      </p:sp>
      <p:sp>
        <p:nvSpPr>
          <p:cNvPr id="2053" name="WordArt 20"/>
          <p:cNvSpPr>
            <a:spLocks noChangeArrowheads="1" noChangeShapeType="1" noTextEdit="1"/>
          </p:cNvSpPr>
          <p:nvPr/>
        </p:nvSpPr>
        <p:spPr bwMode="auto">
          <a:xfrm>
            <a:off x="1097756" y="3124200"/>
            <a:ext cx="69723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329"/>
              </a:avLst>
            </a:prstTxWarp>
          </a:bodyPr>
          <a:lstStyle/>
          <a:p>
            <a:r>
              <a:rPr lang="vi-VN" sz="48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Kể chuyện đã nghe, đã đọc</a:t>
            </a:r>
            <a:endParaRPr lang="en-US" sz="4800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altLang="vi-VN" smtClean="0"/>
          </a:p>
        </p:txBody>
      </p:sp>
      <p:pic>
        <p:nvPicPr>
          <p:cNvPr id="20483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3339" y="0"/>
            <a:ext cx="4187306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7917" y="3886200"/>
            <a:ext cx="8717833" cy="358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doan 1.wmv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4640645" y="0"/>
            <a:ext cx="4530527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TAPDOC4_000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/>
          <a:srcRect l="2597" t="4156" r="3117" b="5339"/>
          <a:stretch>
            <a:fillRect/>
          </a:stretch>
        </p:blipFill>
        <p:spPr>
          <a:xfrm>
            <a:off x="213836" y="274956"/>
            <a:ext cx="8543925" cy="64852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68" name="Picture 24" descr="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17699">
            <a:off x="6318250" y="3059113"/>
            <a:ext cx="2481263" cy="347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ext Box 10"/>
          <p:cNvSpPr txBox="1">
            <a:spLocks noChangeArrowheads="1"/>
          </p:cNvSpPr>
          <p:nvPr/>
        </p:nvSpPr>
        <p:spPr bwMode="auto">
          <a:xfrm>
            <a:off x="76200" y="152400"/>
            <a:ext cx="1981200" cy="52322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rgbClr val="CCFF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1" smtClean="0">
                <a:solidFill>
                  <a:srgbClr val="FF3300"/>
                </a:solidFill>
              </a:rPr>
              <a:t>Gợi ý:</a:t>
            </a:r>
            <a:endParaRPr lang="en-US" sz="2800" b="1">
              <a:solidFill>
                <a:srgbClr val="FF3300"/>
              </a:solidFill>
            </a:endParaRPr>
          </a:p>
        </p:txBody>
      </p:sp>
      <p:sp>
        <p:nvSpPr>
          <p:cNvPr id="31765" name="Text Box 21"/>
          <p:cNvSpPr txBox="1">
            <a:spLocks noChangeArrowheads="1"/>
          </p:cNvSpPr>
          <p:nvPr/>
        </p:nvSpPr>
        <p:spPr bwMode="auto">
          <a:xfrm>
            <a:off x="533400" y="762000"/>
            <a:ext cx="8382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vi-VN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 những câu chuyện ngoài sách giáo khoa</a:t>
            </a: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766" name="Picture 22" descr="Picture 00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1648580">
            <a:off x="901700" y="2451100"/>
            <a:ext cx="2463800" cy="410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67" name="Picture 23" descr="1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81400" y="1371600"/>
            <a:ext cx="2671763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17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17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17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13" dur="500"/>
                                        <p:tgtEl>
                                          <p:spTgt spid="317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31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2000"/>
                                        <p:tgtEl>
                                          <p:spTgt spid="31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0"/>
                                        <p:tgtEl>
                                          <p:spTgt spid="31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65" grpId="0"/>
      <p:bldP spid="31765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1"/>
          <p:cNvSpPr txBox="1">
            <a:spLocks noChangeArrowheads="1"/>
          </p:cNvSpPr>
          <p:nvPr/>
        </p:nvSpPr>
        <p:spPr bwMode="auto">
          <a:xfrm>
            <a:off x="152400" y="609600"/>
            <a:ext cx="86868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Các em lựa chọn câu chuyện nào để kể cho cô và các bạn? </a:t>
            </a:r>
            <a:endParaRPr lang="en-US" sz="280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04800" y="1752600"/>
            <a:ext cx="8001000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Nội dung biểu hiện lòng dũng cảm trong câu chuyện của em là gì?</a:t>
            </a:r>
          </a:p>
          <a:p>
            <a:endParaRPr lang="en-US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09600" y="2743200"/>
            <a:ext cx="7772400" cy="489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b="1">
              <a:solidFill>
                <a:srgbClr val="0070C0"/>
              </a:solidFill>
              <a:latin typeface="Times New Roman" pitchFamily="18" charset="0"/>
            </a:endParaRP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2800" b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Dũng cảm trong chiến đấu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2800" b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Dũng cảm trong đấu tranh chống thiên tai.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2800" b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Dũng cảm trong đấu tranh vì lẽ phải.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2800" b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Dũng cảm trong đấu tranh với bản thân mình.</a:t>
            </a:r>
          </a:p>
          <a:p>
            <a:pPr>
              <a:spcBef>
                <a:spcPct val="50000"/>
              </a:spcBef>
              <a:buFontTx/>
              <a:buChar char="-"/>
            </a:pPr>
            <a:endParaRPr lang="en-US" sz="2800" b="1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  <a:buFontTx/>
              <a:buChar char="-"/>
            </a:pPr>
            <a:endParaRPr lang="en-US" sz="2800" b="1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US" b="1">
              <a:solidFill>
                <a:srgbClr val="0070C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1" descr="Y5"/>
          <p:cNvPicPr>
            <a:picLocks noChangeAspect="1" noChangeArrowheads="1"/>
          </p:cNvPicPr>
          <p:nvPr/>
        </p:nvPicPr>
        <p:blipFill>
          <a:blip r:embed="rId2"/>
          <a:srcRect l="4166"/>
          <a:stretch>
            <a:fillRect/>
          </a:stretch>
        </p:blipFill>
        <p:spPr bwMode="auto">
          <a:xfrm>
            <a:off x="0" y="111125"/>
            <a:ext cx="9144000" cy="4003675"/>
          </a:xfrm>
          <a:prstGeom prst="rect">
            <a:avLst/>
          </a:prstGeom>
          <a:noFill/>
          <a:ln w="28575">
            <a:solidFill>
              <a:srgbClr val="99FF99"/>
            </a:solidFill>
            <a:miter lim="800000"/>
            <a:headEnd/>
            <a:tailEnd/>
          </a:ln>
        </p:spPr>
      </p:pic>
      <p:sp>
        <p:nvSpPr>
          <p:cNvPr id="34828" name="Text Box 12"/>
          <p:cNvSpPr txBox="1">
            <a:spLocks noChangeArrowheads="1"/>
          </p:cNvSpPr>
          <p:nvPr/>
        </p:nvSpPr>
        <p:spPr bwMode="auto">
          <a:xfrm>
            <a:off x="152400" y="228600"/>
            <a:ext cx="46561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3.Kể chuyện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xmlns="" id="{90560066-5AFB-D443-BEEB-E7B718C949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36"/>
          <p:cNvSpPr>
            <a:spLocks noTextEdit="1"/>
          </p:cNvSpPr>
          <p:nvPr/>
        </p:nvSpPr>
        <p:spPr>
          <a:xfrm>
            <a:off x="2158365" y="2438400"/>
            <a:ext cx="6985635" cy="1677670"/>
          </a:xfrm>
          <a:prstGeom prst="rect">
            <a:avLst/>
          </a:prstGeom>
        </p:spPr>
        <p:txBody>
          <a:bodyPr wrap="none" fromWordArt="1">
            <a:prstTxWarp prst="textPlain">
              <a:avLst/>
            </a:prstTxWarp>
            <a:normAutofit/>
            <a:scene3d>
              <a:camera prst="orthographicFront"/>
              <a:lightRig rig="threePt" dir="t"/>
            </a:scene3d>
          </a:bodyPr>
          <a:lstStyle/>
          <a:p>
            <a:pPr algn="ctr" eaLnBrk="1" hangingPunct="1">
              <a:defRPr/>
            </a:pPr>
            <a:r>
              <a:rPr lang="en-US" sz="1600" b="1" noProof="1" smtClean="0">
                <a:ln w="10160">
                  <a:solidFill>
                    <a:srgbClr val="00B0F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.VnCooper" charset="0"/>
                <a:cs typeface="Times New Roman" panose="02020603050405020304" pitchFamily="18" charset="0"/>
              </a:rPr>
              <a:t>Xin  chào </a:t>
            </a:r>
            <a:r>
              <a:rPr lang="en-US" sz="1600" b="1" noProof="1">
                <a:ln w="10160">
                  <a:solidFill>
                    <a:srgbClr val="00B0F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.VnCooper" charset="0"/>
                <a:cs typeface="Times New Roman" panose="02020603050405020304" pitchFamily="18" charset="0"/>
              </a:rPr>
              <a:t>các em học sinh</a:t>
            </a:r>
            <a:r>
              <a:rPr lang="en-US" sz="1600" b="1" noProof="1">
                <a:ln w="10160">
                  <a:solidFill>
                    <a:srgbClr val="00B0F0"/>
                  </a:solidFill>
                  <a:prstDash val="solid"/>
                </a:ln>
                <a:solidFill>
                  <a:srgbClr val="006AB4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.VnCooper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4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72600" cy="6858000"/>
          </a:xfrm>
          <a:prstGeom prst="rect">
            <a:avLst/>
          </a:prstGeom>
          <a:solidFill>
            <a:srgbClr val="66FFFF"/>
          </a:solidFill>
          <a:ln w="9525">
            <a:noFill/>
            <a:miter lim="800000"/>
            <a:headEnd/>
            <a:tailEnd/>
          </a:ln>
        </p:spPr>
      </p:pic>
      <p:pic>
        <p:nvPicPr>
          <p:cNvPr id="4" name="Picture 64" descr="2b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1" y="1524000"/>
            <a:ext cx="2336006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9"/>
          <p:cNvSpPr>
            <a:spLocks noChangeArrowheads="1"/>
          </p:cNvSpPr>
          <p:nvPr/>
        </p:nvSpPr>
        <p:spPr bwMode="auto">
          <a:xfrm>
            <a:off x="1771650" y="1295400"/>
            <a:ext cx="1314450" cy="1905000"/>
          </a:xfrm>
          <a:prstGeom prst="star32">
            <a:avLst>
              <a:gd name="adj" fmla="val 4167"/>
            </a:avLst>
          </a:prstGeom>
          <a:solidFill>
            <a:srgbClr val="33CC33"/>
          </a:solidFill>
          <a:ln w="28575" algn="ctr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6" name="WordArt 20"/>
          <p:cNvSpPr>
            <a:spLocks noChangeArrowheads="1" noChangeShapeType="1" noTextEdit="1"/>
          </p:cNvSpPr>
          <p:nvPr/>
        </p:nvSpPr>
        <p:spPr bwMode="auto">
          <a:xfrm>
            <a:off x="3086100" y="1676400"/>
            <a:ext cx="52578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KHỞI ĐỘNG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0" y="762000"/>
            <a:ext cx="8610600" cy="3124200"/>
          </a:xfrm>
          <a:prstGeom prst="cloudCallout">
            <a:avLst>
              <a:gd name="adj1" fmla="val -34760"/>
              <a:gd name="adj2" fmla="val 10250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8" y="0"/>
            <a:chExt cx="5760" cy="4320"/>
          </a:xfrm>
        </p:grpSpPr>
        <p:pic>
          <p:nvPicPr>
            <p:cNvPr id="3078" name="Picture 6" descr="GRANS02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31882" flipH="1">
              <a:off x="4848" y="3394"/>
              <a:ext cx="912" cy="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9" name="Picture 7" descr="GRANS02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465066">
              <a:off x="96" y="3394"/>
              <a:ext cx="961" cy="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8" y="0"/>
              <a:ext cx="5760" cy="4320"/>
              <a:chOff x="672" y="0"/>
              <a:chExt cx="5760" cy="4320"/>
            </a:xfrm>
          </p:grpSpPr>
          <p:pic>
            <p:nvPicPr>
              <p:cNvPr id="3081" name="Picture 9" descr="BD21325_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72" y="4176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082" name="Picture 10" descr="BD21325_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72" y="0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083" name="Picture 11" descr="BD21325_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6288" y="192"/>
                <a:ext cx="144" cy="398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084" name="Picture 12" descr="BD21325_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672" y="0"/>
                <a:ext cx="153" cy="422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28600" y="4267200"/>
            <a:ext cx="8610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latin typeface="Times New Roman" pitchFamily="18" charset="0"/>
              </a:rPr>
              <a:t>Câu chuyện ca ngợi phẩm chất gì ở các chú bé</a:t>
            </a:r>
            <a:r>
              <a:rPr lang="en-US" b="1">
                <a:latin typeface="Times New Roman" pitchFamily="18" charset="0"/>
              </a:rPr>
              <a:t>?</a:t>
            </a:r>
            <a:endParaRPr lang="en-US" b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762000" y="2209800"/>
            <a:ext cx="78486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latin typeface="Times New Roman" pitchFamily="18" charset="0"/>
              </a:rPr>
              <a:t>Kể lại toàn bộ câu chuyện: </a:t>
            </a:r>
            <a:r>
              <a:rPr lang="en-US" sz="3200" b="1">
                <a:solidFill>
                  <a:srgbClr val="FF0000"/>
                </a:solidFill>
                <a:latin typeface="Times New Roman" pitchFamily="18" charset="0"/>
              </a:rPr>
              <a:t>Những chú bé không chết?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3" grpId="0"/>
      <p:bldP spid="13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BACK03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WordArt 19"/>
          <p:cNvSpPr>
            <a:spLocks noChangeArrowheads="1" noChangeShapeType="1" noTextEdit="1"/>
          </p:cNvSpPr>
          <p:nvPr/>
        </p:nvSpPr>
        <p:spPr bwMode="auto">
          <a:xfrm>
            <a:off x="-1600200" y="838200"/>
            <a:ext cx="7429500" cy="1104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vi-VN" sz="2400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000000">
                  <a:alpha val="98822"/>
                </a:srgbClr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vi-VN" sz="24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00">
                    <a:alpha val="98822"/>
                  </a:srgb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       </a:t>
            </a:r>
            <a:r>
              <a:rPr lang="en-US" sz="2400" b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00">
                    <a:alpha val="98822"/>
                  </a:srgb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Kể</a:t>
            </a:r>
            <a:r>
              <a:rPr lang="en-US" sz="24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00">
                    <a:alpha val="98822"/>
                  </a:srgb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400" b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00">
                    <a:alpha val="98822"/>
                  </a:srgb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chuyện</a:t>
            </a:r>
            <a:endParaRPr lang="en-US" sz="2400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000000">
                  <a:alpha val="98822"/>
                </a:srgbClr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5" name="WordArt 21"/>
          <p:cNvSpPr>
            <a:spLocks noChangeArrowheads="1" noChangeShapeType="1" noTextEdit="1"/>
          </p:cNvSpPr>
          <p:nvPr/>
        </p:nvSpPr>
        <p:spPr bwMode="auto">
          <a:xfrm>
            <a:off x="1219200" y="1981200"/>
            <a:ext cx="6845301" cy="4343400"/>
          </a:xfrm>
          <a:prstGeom prst="rect">
            <a:avLst/>
          </a:prstGeom>
        </p:spPr>
        <p:txBody>
          <a:bodyPr wrap="none" lIns="91430" tIns="45714" rIns="91430" bIns="45714" fromWordArt="1">
            <a:prstTxWarp prst="textPlain">
              <a:avLst>
                <a:gd name="adj" fmla="val 49750"/>
              </a:avLst>
            </a:prstTxWarp>
          </a:bodyPr>
          <a:lstStyle/>
          <a:p>
            <a:pPr algn="ctr">
              <a:defRPr/>
            </a:pPr>
            <a:r>
              <a:rPr lang="en-US" sz="3600" b="1" kern="1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Ôn kể chuyện đã nghe, đã đọc</a:t>
            </a:r>
            <a:endParaRPr lang="en-US" sz="3600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>
              <a:defRPr/>
            </a:pPr>
            <a:endParaRPr lang="en-US" sz="3600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>
              <a:defRPr/>
            </a:pPr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</a:p>
          <a:p>
            <a:pPr algn="ctr">
              <a:defRPr/>
            </a:pPr>
            <a:endParaRPr lang="en-US" sz="3600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5"/>
          <p:cNvSpPr txBox="1">
            <a:spLocks noChangeArrowheads="1"/>
          </p:cNvSpPr>
          <p:nvPr/>
        </p:nvSpPr>
        <p:spPr bwMode="auto">
          <a:xfrm>
            <a:off x="3429000" y="0"/>
            <a:ext cx="2362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  <a:cs typeface="Times New Roman" pitchFamily="18" charset="0"/>
              </a:rPr>
              <a:t>Kể chuyện</a:t>
            </a:r>
          </a:p>
        </p:txBody>
      </p:sp>
      <p:sp>
        <p:nvSpPr>
          <p:cNvPr id="4099" name="Text Box 6"/>
          <p:cNvSpPr txBox="1">
            <a:spLocks noChangeArrowheads="1"/>
          </p:cNvSpPr>
          <p:nvPr/>
        </p:nvSpPr>
        <p:spPr bwMode="auto">
          <a:xfrm>
            <a:off x="1981200" y="457200"/>
            <a:ext cx="4953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vi-VN" sz="2800" b="1" smtClean="0">
                <a:latin typeface="Times New Roman" pitchFamily="18" charset="0"/>
                <a:cs typeface="Times New Roman" pitchFamily="18" charset="0"/>
              </a:rPr>
              <a:t>Ôn k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ể 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chuyện đã nghe, đã đọc</a:t>
            </a:r>
          </a:p>
        </p:txBody>
      </p:sp>
      <p:sp>
        <p:nvSpPr>
          <p:cNvPr id="2060" name="Line 12"/>
          <p:cNvSpPr>
            <a:spLocks noChangeShapeType="1"/>
          </p:cNvSpPr>
          <p:nvPr/>
        </p:nvSpPr>
        <p:spPr bwMode="auto">
          <a:xfrm>
            <a:off x="2743200" y="3429000"/>
            <a:ext cx="14097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2" name="Line 14"/>
          <p:cNvSpPr>
            <a:spLocks noChangeShapeType="1"/>
          </p:cNvSpPr>
          <p:nvPr/>
        </p:nvSpPr>
        <p:spPr bwMode="auto">
          <a:xfrm>
            <a:off x="5486400" y="2971799"/>
            <a:ext cx="2667000" cy="45719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3" name="Line 15"/>
          <p:cNvSpPr>
            <a:spLocks noChangeShapeType="1"/>
          </p:cNvSpPr>
          <p:nvPr/>
        </p:nvSpPr>
        <p:spPr bwMode="auto">
          <a:xfrm>
            <a:off x="5410200" y="3505200"/>
            <a:ext cx="12573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4" name="Text Box 16"/>
          <p:cNvSpPr txBox="1">
            <a:spLocks noChangeArrowheads="1"/>
          </p:cNvSpPr>
          <p:nvPr/>
        </p:nvSpPr>
        <p:spPr bwMode="auto">
          <a:xfrm>
            <a:off x="228600" y="3581400"/>
            <a:ext cx="2514600" cy="52322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rgbClr val="CCFF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1" smtClean="0">
                <a:solidFill>
                  <a:srgbClr val="FF3300"/>
                </a:solidFill>
                <a:latin typeface=".VnArial" pitchFamily="34" charset="0"/>
              </a:rPr>
              <a:t>Gợi ý</a:t>
            </a:r>
            <a:r>
              <a:rPr lang="en-US" sz="2800" b="1" smtClean="0">
                <a:solidFill>
                  <a:srgbClr val="FF3300"/>
                </a:solidFill>
                <a:latin typeface="+mj-lt"/>
              </a:rPr>
              <a:t> </a:t>
            </a:r>
            <a:r>
              <a:rPr lang="en-US" sz="2800" b="1">
                <a:solidFill>
                  <a:srgbClr val="FF3300"/>
                </a:solidFill>
              </a:rPr>
              <a:t>:</a:t>
            </a:r>
          </a:p>
        </p:txBody>
      </p:sp>
      <p:sp>
        <p:nvSpPr>
          <p:cNvPr id="2065" name="Text Box 17"/>
          <p:cNvSpPr txBox="1">
            <a:spLocks noChangeArrowheads="1"/>
          </p:cNvSpPr>
          <p:nvPr/>
        </p:nvSpPr>
        <p:spPr bwMode="auto">
          <a:xfrm>
            <a:off x="152400" y="4038600"/>
            <a:ext cx="88392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.VnArial" pitchFamily="34" charset="0"/>
              </a:rPr>
              <a:t>1. Nhí l¹i nh÷ng bµi em </a:t>
            </a:r>
            <a:r>
              <a:rPr lang="vi-VN" sz="2800" b="1" smtClean="0">
                <a:latin typeface=".Time"/>
              </a:rPr>
              <a:t>đã </a:t>
            </a:r>
            <a:r>
              <a:rPr lang="en-US" sz="2800" b="1" smtClean="0">
                <a:latin typeface=".VnArial" pitchFamily="34" charset="0"/>
              </a:rPr>
              <a:t>häc </a:t>
            </a:r>
            <a:r>
              <a:rPr lang="en-US" sz="2800" b="1">
                <a:latin typeface=".VnArial" pitchFamily="34" charset="0"/>
              </a:rPr>
              <a:t>nãi vÒ lßng dòng c¶m: </a:t>
            </a:r>
          </a:p>
        </p:txBody>
      </p:sp>
      <p:sp>
        <p:nvSpPr>
          <p:cNvPr id="3" name="Rectangle 2"/>
          <p:cNvSpPr/>
          <p:nvPr/>
        </p:nvSpPr>
        <p:spPr>
          <a:xfrm>
            <a:off x="990600" y="2209801"/>
            <a:ext cx="6705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nl-NL" sz="2400" b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 Đề bài:</a:t>
            </a:r>
            <a:r>
              <a:rPr lang="nl-NL" sz="24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Kể lại một câu chuyện nói về </a:t>
            </a:r>
            <a:r>
              <a:rPr lang="nl-NL" sz="2400" u="sng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lòng dũng cảm</a:t>
            </a:r>
            <a:r>
              <a:rPr lang="nl-NL" sz="24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mà em đã </a:t>
            </a:r>
            <a:r>
              <a:rPr lang="nl-NL" sz="2400" u="sng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 nghe</a:t>
            </a:r>
            <a:r>
              <a:rPr lang="nl-NL" sz="24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hoặc </a:t>
            </a:r>
            <a:r>
              <a:rPr lang="nl-NL" sz="2400" u="sng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 đọc</a:t>
            </a:r>
            <a:r>
              <a:rPr lang="nl-NL" sz="24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32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0" grpId="0" animBg="1"/>
      <p:bldP spid="2062" grpId="0" animBg="1"/>
      <p:bldP spid="2063" grpId="0" animBg="1"/>
      <p:bldP spid="2064" grpId="0" animBg="1"/>
      <p:bldP spid="206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304800" y="228600"/>
            <a:ext cx="7924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 dung biểu hiện của lòng dũng cảm</a:t>
            </a:r>
            <a:r>
              <a:rPr lang="en-US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304800" y="762000"/>
            <a:ext cx="8534400" cy="52322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en-US" b="1">
                <a:solidFill>
                  <a:srgbClr val="003399"/>
                </a:solidFill>
              </a:rPr>
              <a:t> </a:t>
            </a:r>
            <a:r>
              <a:rPr lang="en-US" sz="280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Dũng cảm trong chiến đấu.</a:t>
            </a:r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304800" y="1295400"/>
            <a:ext cx="8534400" cy="52322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en-US" b="1">
                <a:solidFill>
                  <a:srgbClr val="003399"/>
                </a:solidFill>
              </a:rPr>
              <a:t> </a:t>
            </a:r>
            <a:r>
              <a:rPr lang="en-US" sz="2800" b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Dũng cảm trong đấu tranh chống thiên tai.</a:t>
            </a:r>
          </a:p>
        </p:txBody>
      </p:sp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280988" y="1828800"/>
            <a:ext cx="8534400" cy="52322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en-US" b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Dũng cảm trong đấu tranh vì lẽ phải.</a:t>
            </a:r>
          </a:p>
        </p:txBody>
      </p:sp>
      <p:sp>
        <p:nvSpPr>
          <p:cNvPr id="12299" name="Text Box 11"/>
          <p:cNvSpPr txBox="1">
            <a:spLocks noChangeArrowheads="1"/>
          </p:cNvSpPr>
          <p:nvPr/>
        </p:nvSpPr>
        <p:spPr bwMode="auto">
          <a:xfrm>
            <a:off x="228600" y="2362200"/>
            <a:ext cx="8534400" cy="52322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en-US" sz="2800" b="1">
                <a:solidFill>
                  <a:srgbClr val="003399"/>
                </a:solidFill>
              </a:rPr>
              <a:t> </a:t>
            </a:r>
            <a:r>
              <a:rPr lang="en-US" sz="2800" b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Dũng cảm trong đấu tranh với bản thân mình</a:t>
            </a:r>
            <a:r>
              <a:rPr lang="en-US" b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533400" y="3048000"/>
            <a:ext cx="7010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 truyện về lòng dũng cảm</a:t>
            </a:r>
            <a:r>
              <a:rPr lang="en-US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533400" y="3657600"/>
            <a:ext cx="8229600" cy="3277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en-US" sz="24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Truyện cổ tích. 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24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Truyện về các anh hùng trong lịch sử đấu tranh chống ngoại xâm của dân tộc ta.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24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Truyện hoặc các tin tức đăng trên báo chí ca ngợi các tấm gương dũng cảm quên mình cứu dân.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24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Truyện thiếu nhi.</a:t>
            </a:r>
          </a:p>
          <a:p>
            <a:pPr>
              <a:spcBef>
                <a:spcPct val="50000"/>
              </a:spcBef>
            </a:pPr>
            <a:endParaRPr lang="en-US" b="1">
              <a:solidFill>
                <a:srgbClr val="00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5" dur="10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8" dur="10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1" dur="10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5" grpId="0"/>
      <p:bldP spid="12296" grpId="0"/>
      <p:bldP spid="12297" grpId="0"/>
      <p:bldP spid="12298" grpId="0"/>
      <p:bldP spid="12299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0"/>
          <p:cNvSpPr txBox="1">
            <a:spLocks noChangeArrowheads="1"/>
          </p:cNvSpPr>
          <p:nvPr/>
        </p:nvSpPr>
        <p:spPr bwMode="auto">
          <a:xfrm>
            <a:off x="76200" y="0"/>
            <a:ext cx="1828800" cy="52322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rgbClr val="CCFF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1" smtClean="0">
                <a:solidFill>
                  <a:srgbClr val="FF3300"/>
                </a:solidFill>
              </a:rPr>
              <a:t>Gợi ý </a:t>
            </a:r>
            <a:r>
              <a:rPr lang="en-US" sz="2800" b="1">
                <a:solidFill>
                  <a:srgbClr val="FF3300"/>
                </a:solidFill>
              </a:rPr>
              <a:t>:</a:t>
            </a:r>
          </a:p>
        </p:txBody>
      </p:sp>
      <p:pic>
        <p:nvPicPr>
          <p:cNvPr id="30737" name="Picture 17" descr="Picture 006"/>
          <p:cNvPicPr>
            <a:picLocks noChangeAspect="1" noChangeArrowheads="1"/>
          </p:cNvPicPr>
          <p:nvPr/>
        </p:nvPicPr>
        <p:blipFill>
          <a:blip r:embed="rId2">
            <a:lum contrast="14000"/>
          </a:blip>
          <a:srcRect l="7176" r="18471" b="19829"/>
          <a:stretch>
            <a:fillRect/>
          </a:stretch>
        </p:blipFill>
        <p:spPr bwMode="auto">
          <a:xfrm rot="-2911241">
            <a:off x="550122" y="449428"/>
            <a:ext cx="4117208" cy="5851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2" name="Picture 22" descr="Picture 008"/>
          <p:cNvPicPr>
            <a:picLocks noChangeAspect="1" noChangeArrowheads="1"/>
          </p:cNvPicPr>
          <p:nvPr/>
        </p:nvPicPr>
        <p:blipFill>
          <a:blip r:embed="rId3"/>
          <a:srcRect l="9375" r="19368" b="19614"/>
          <a:stretch>
            <a:fillRect/>
          </a:stretch>
        </p:blipFill>
        <p:spPr bwMode="auto">
          <a:xfrm rot="1952999">
            <a:off x="4003402" y="1189823"/>
            <a:ext cx="4339039" cy="5631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0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0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0"/>
          <p:cNvSpPr txBox="1">
            <a:spLocks noChangeArrowheads="1"/>
          </p:cNvSpPr>
          <p:nvPr/>
        </p:nvSpPr>
        <p:spPr bwMode="auto">
          <a:xfrm>
            <a:off x="76200" y="0"/>
            <a:ext cx="1219200" cy="519113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rgbClr val="CCFF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1">
                <a:solidFill>
                  <a:srgbClr val="FF3300"/>
                </a:solidFill>
              </a:rPr>
              <a:t>Gîi ý :</a:t>
            </a:r>
          </a:p>
        </p:txBody>
      </p:sp>
      <p:pic>
        <p:nvPicPr>
          <p:cNvPr id="30733" name="Picture 13" descr="Picture 007"/>
          <p:cNvPicPr>
            <a:picLocks noChangeAspect="1" noChangeArrowheads="1"/>
          </p:cNvPicPr>
          <p:nvPr/>
        </p:nvPicPr>
        <p:blipFill>
          <a:blip r:embed="rId2"/>
          <a:srcRect l="9804" t="2136" r="13725" b="21368"/>
          <a:stretch>
            <a:fillRect/>
          </a:stretch>
        </p:blipFill>
        <p:spPr bwMode="auto">
          <a:xfrm>
            <a:off x="4522788" y="0"/>
            <a:ext cx="46212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4" name="Picture 14" descr="Picture 004"/>
          <p:cNvPicPr>
            <a:picLocks noChangeAspect="1" noChangeArrowheads="1"/>
          </p:cNvPicPr>
          <p:nvPr/>
        </p:nvPicPr>
        <p:blipFill>
          <a:blip r:embed="rId3"/>
          <a:srcRect l="13084" r="12767" b="20845"/>
          <a:stretch>
            <a:fillRect/>
          </a:stretch>
        </p:blipFill>
        <p:spPr bwMode="auto">
          <a:xfrm>
            <a:off x="0" y="20638"/>
            <a:ext cx="4648200" cy="683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0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0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07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07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07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07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qqqqqqqqqqqqqqqq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400050"/>
            <a:ext cx="8229600" cy="58864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1509" name="Picture 4" descr="bacho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81000"/>
            <a:ext cx="82296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6" descr="c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8000" y="419100"/>
            <a:ext cx="8178800" cy="58674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301</Words>
  <Application>Microsoft Office PowerPoint</Application>
  <PresentationFormat>On-screen Show (4:3)</PresentationFormat>
  <Paragraphs>40</Paragraphs>
  <Slides>15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.Time</vt:lpstr>
      <vt:lpstr>.VnArial</vt:lpstr>
      <vt:lpstr>.VnCooper</vt:lpstr>
      <vt:lpstr>.VnTime</vt:lpstr>
      <vt:lpstr>Arial</vt:lpstr>
      <vt:lpstr>Calibri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DANG KHOA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Chungnt</dc:creator>
  <cp:lastModifiedBy>HT81</cp:lastModifiedBy>
  <cp:revision>42</cp:revision>
  <dcterms:created xsi:type="dcterms:W3CDTF">2009-09-15T13:57:33Z</dcterms:created>
  <dcterms:modified xsi:type="dcterms:W3CDTF">2022-03-03T16:18:36Z</dcterms:modified>
</cp:coreProperties>
</file>