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685" r:id="rId2"/>
  </p:sldMasterIdLst>
  <p:sldIdLst>
    <p:sldId id="341" r:id="rId3"/>
    <p:sldId id="320" r:id="rId4"/>
    <p:sldId id="332" r:id="rId5"/>
    <p:sldId id="321" r:id="rId6"/>
    <p:sldId id="322" r:id="rId7"/>
    <p:sldId id="317" r:id="rId8"/>
    <p:sldId id="259" r:id="rId9"/>
    <p:sldId id="333" r:id="rId10"/>
    <p:sldId id="334" r:id="rId11"/>
    <p:sldId id="337" r:id="rId12"/>
    <p:sldId id="264" r:id="rId13"/>
    <p:sldId id="343"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3300"/>
    <a:srgbClr val="000000"/>
    <a:srgbClr val="0066FF"/>
    <a:srgbClr val="0000FF"/>
    <a:srgbClr val="9933FF"/>
    <a:srgbClr val="0080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59" autoAdjust="0"/>
    <p:restoredTop sz="94624" autoAdjust="0"/>
  </p:normalViewPr>
  <p:slideViewPr>
    <p:cSldViewPr>
      <p:cViewPr varScale="1">
        <p:scale>
          <a:sx n="52" d="100"/>
          <a:sy n="52" d="100"/>
        </p:scale>
        <p:origin x="1192" y="4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8B12BC6-A60B-438F-836F-C020AB621B2A}" type="slidenum">
              <a:rPr lang="en-US" altLang="en-US"/>
              <a:pPr/>
              <a:t>‹#›</a:t>
            </a:fld>
            <a:endParaRPr lang="en-US" altLang="en-US"/>
          </a:p>
        </p:txBody>
      </p:sp>
    </p:spTree>
    <p:extLst>
      <p:ext uri="{BB962C8B-B14F-4D97-AF65-F5344CB8AC3E}">
        <p14:creationId xmlns:p14="http://schemas.microsoft.com/office/powerpoint/2010/main" val="164946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EAB04DD-0CB7-4EE4-AB89-DA741F654760}" type="slidenum">
              <a:rPr lang="en-US" altLang="en-US"/>
              <a:pPr/>
              <a:t>‹#›</a:t>
            </a:fld>
            <a:endParaRPr lang="en-US" altLang="en-US"/>
          </a:p>
        </p:txBody>
      </p:sp>
    </p:spTree>
    <p:extLst>
      <p:ext uri="{BB962C8B-B14F-4D97-AF65-F5344CB8AC3E}">
        <p14:creationId xmlns:p14="http://schemas.microsoft.com/office/powerpoint/2010/main" val="340069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3"/>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3"/>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1755A13-C879-4F8B-830E-A2FACE001505}" type="slidenum">
              <a:rPr lang="en-US" altLang="en-US"/>
              <a:pPr/>
              <a:t>‹#›</a:t>
            </a:fld>
            <a:endParaRPr lang="en-US" altLang="en-US"/>
          </a:p>
        </p:txBody>
      </p:sp>
    </p:spTree>
    <p:extLst>
      <p:ext uri="{BB962C8B-B14F-4D97-AF65-F5344CB8AC3E}">
        <p14:creationId xmlns:p14="http://schemas.microsoft.com/office/powerpoint/2010/main" val="1631855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593"/>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593"/>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C9FAB45A-3DC5-46CE-8B0C-805CBD7604E4}" type="slidenum">
              <a:rPr lang="en-US" altLang="en-US"/>
              <a:pPr/>
              <a:t>‹#›</a:t>
            </a:fld>
            <a:endParaRPr lang="en-US" altLang="en-US"/>
          </a:p>
        </p:txBody>
      </p:sp>
    </p:spTree>
    <p:extLst>
      <p:ext uri="{BB962C8B-B14F-4D97-AF65-F5344CB8AC3E}">
        <p14:creationId xmlns:p14="http://schemas.microsoft.com/office/powerpoint/2010/main" val="42434367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43"/>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5513E5DB-914F-4614-9339-DEBD901DFA7B}" type="slidenum">
              <a:rPr lang="en-US" altLang="en-US"/>
              <a:pPr/>
              <a:t>‹#›</a:t>
            </a:fld>
            <a:endParaRPr lang="en-US" altLang="en-US"/>
          </a:p>
        </p:txBody>
      </p:sp>
    </p:spTree>
    <p:extLst>
      <p:ext uri="{BB962C8B-B14F-4D97-AF65-F5344CB8AC3E}">
        <p14:creationId xmlns:p14="http://schemas.microsoft.com/office/powerpoint/2010/main" val="17189268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CA3767C1-7B38-4BAC-8BC6-AA5F624BD8CB}" type="slidenum">
              <a:rPr lang="en-US" altLang="en-US"/>
              <a:pPr/>
              <a:t>‹#›</a:t>
            </a:fld>
            <a:endParaRPr lang="en-US" altLang="en-US"/>
          </a:p>
        </p:txBody>
      </p:sp>
    </p:spTree>
    <p:extLst>
      <p:ext uri="{BB962C8B-B14F-4D97-AF65-F5344CB8AC3E}">
        <p14:creationId xmlns:p14="http://schemas.microsoft.com/office/powerpoint/2010/main" val="1420733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B80364A4-3644-4250-858B-0BE606432A68}" type="slidenum">
              <a:rPr lang="en-US" altLang="en-US"/>
              <a:pPr/>
              <a:t>‹#›</a:t>
            </a:fld>
            <a:endParaRPr lang="en-US" altLang="en-US"/>
          </a:p>
        </p:txBody>
      </p:sp>
    </p:spTree>
    <p:extLst>
      <p:ext uri="{BB962C8B-B14F-4D97-AF65-F5344CB8AC3E}">
        <p14:creationId xmlns:p14="http://schemas.microsoft.com/office/powerpoint/2010/main" val="40859037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8D9A12A0-0883-43B9-B768-397580C0634B}" type="slidenum">
              <a:rPr lang="en-US" altLang="en-US"/>
              <a:pPr/>
              <a:t>‹#›</a:t>
            </a:fld>
            <a:endParaRPr lang="en-US" altLang="en-US"/>
          </a:p>
        </p:txBody>
      </p:sp>
    </p:spTree>
    <p:extLst>
      <p:ext uri="{BB962C8B-B14F-4D97-AF65-F5344CB8AC3E}">
        <p14:creationId xmlns:p14="http://schemas.microsoft.com/office/powerpoint/2010/main" val="36524265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58AC7CD7-DBF1-4347-868E-6C67DCB7BCF9}" type="slidenum">
              <a:rPr lang="en-US" altLang="en-US"/>
              <a:pPr/>
              <a:t>‹#›</a:t>
            </a:fld>
            <a:endParaRPr lang="en-US" altLang="en-US"/>
          </a:p>
        </p:txBody>
      </p:sp>
    </p:spTree>
    <p:extLst>
      <p:ext uri="{BB962C8B-B14F-4D97-AF65-F5344CB8AC3E}">
        <p14:creationId xmlns:p14="http://schemas.microsoft.com/office/powerpoint/2010/main" val="16278014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8"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9"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9BD775D2-BBCD-4DB1-81A9-B296ECB9535D}" type="slidenum">
              <a:rPr lang="en-US" altLang="en-US"/>
              <a:pPr/>
              <a:t>‹#›</a:t>
            </a:fld>
            <a:endParaRPr lang="en-US" altLang="en-US"/>
          </a:p>
        </p:txBody>
      </p:sp>
    </p:spTree>
    <p:extLst>
      <p:ext uri="{BB962C8B-B14F-4D97-AF65-F5344CB8AC3E}">
        <p14:creationId xmlns:p14="http://schemas.microsoft.com/office/powerpoint/2010/main" val="134219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4"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5"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E7279499-D6E8-4588-B9C4-08C1ED7BAD36}" type="slidenum">
              <a:rPr lang="en-US" altLang="en-US"/>
              <a:pPr/>
              <a:t>‹#›</a:t>
            </a:fld>
            <a:endParaRPr lang="en-US" altLang="en-US"/>
          </a:p>
        </p:txBody>
      </p:sp>
    </p:spTree>
    <p:extLst>
      <p:ext uri="{BB962C8B-B14F-4D97-AF65-F5344CB8AC3E}">
        <p14:creationId xmlns:p14="http://schemas.microsoft.com/office/powerpoint/2010/main" val="1491648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6B7699A-5FE7-4A14-9106-E990DB557B4C}" type="slidenum">
              <a:rPr lang="en-US" altLang="en-US"/>
              <a:pPr/>
              <a:t>‹#›</a:t>
            </a:fld>
            <a:endParaRPr lang="en-US" altLang="en-US"/>
          </a:p>
        </p:txBody>
      </p:sp>
    </p:spTree>
    <p:extLst>
      <p:ext uri="{BB962C8B-B14F-4D97-AF65-F5344CB8AC3E}">
        <p14:creationId xmlns:p14="http://schemas.microsoft.com/office/powerpoint/2010/main" val="36871202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3"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4"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23F77270-63B2-467E-8F00-F8344B3BCC14}" type="slidenum">
              <a:rPr lang="en-US" altLang="en-US"/>
              <a:pPr/>
              <a:t>‹#›</a:t>
            </a:fld>
            <a:endParaRPr lang="en-US" altLang="en-US"/>
          </a:p>
        </p:txBody>
      </p:sp>
    </p:spTree>
    <p:extLst>
      <p:ext uri="{BB962C8B-B14F-4D97-AF65-F5344CB8AC3E}">
        <p14:creationId xmlns:p14="http://schemas.microsoft.com/office/powerpoint/2010/main" val="32220813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75DD93AF-CA06-40A6-B963-E4B9242B4F54}" type="slidenum">
              <a:rPr lang="en-US" altLang="en-US"/>
              <a:pPr/>
              <a:t>‹#›</a:t>
            </a:fld>
            <a:endParaRPr lang="en-US" altLang="en-US"/>
          </a:p>
        </p:txBody>
      </p:sp>
    </p:spTree>
    <p:extLst>
      <p:ext uri="{BB962C8B-B14F-4D97-AF65-F5344CB8AC3E}">
        <p14:creationId xmlns:p14="http://schemas.microsoft.com/office/powerpoint/2010/main" val="6114954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E11776F1-34AA-4277-BF3E-E791F67F98D3}" type="slidenum">
              <a:rPr lang="en-US" altLang="en-US"/>
              <a:pPr/>
              <a:t>‹#›</a:t>
            </a:fld>
            <a:endParaRPr lang="en-US" altLang="en-US"/>
          </a:p>
        </p:txBody>
      </p:sp>
    </p:spTree>
    <p:extLst>
      <p:ext uri="{BB962C8B-B14F-4D97-AF65-F5344CB8AC3E}">
        <p14:creationId xmlns:p14="http://schemas.microsoft.com/office/powerpoint/2010/main" val="12723034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6A7D2B1E-68FD-4383-8CA7-A556A6540FBE}" type="slidenum">
              <a:rPr lang="en-US" altLang="en-US"/>
              <a:pPr/>
              <a:t>‹#›</a:t>
            </a:fld>
            <a:endParaRPr lang="en-US" altLang="en-US"/>
          </a:p>
        </p:txBody>
      </p:sp>
    </p:spTree>
    <p:extLst>
      <p:ext uri="{BB962C8B-B14F-4D97-AF65-F5344CB8AC3E}">
        <p14:creationId xmlns:p14="http://schemas.microsoft.com/office/powerpoint/2010/main" val="9148706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1DD868C0-9468-41B0-BE3E-B0AC1AB44277}" type="slidenum">
              <a:rPr lang="en-US" altLang="en-US"/>
              <a:pPr/>
              <a:t>‹#›</a:t>
            </a:fld>
            <a:endParaRPr lang="en-US" altLang="en-US"/>
          </a:p>
        </p:txBody>
      </p:sp>
    </p:spTree>
    <p:extLst>
      <p:ext uri="{BB962C8B-B14F-4D97-AF65-F5344CB8AC3E}">
        <p14:creationId xmlns:p14="http://schemas.microsoft.com/office/powerpoint/2010/main" val="1813426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4"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5"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82780AD5-9522-42B7-AB62-93E70E1A8A81}" type="slidenum">
              <a:rPr lang="en-US" altLang="en-US"/>
              <a:pPr/>
              <a:t>‹#›</a:t>
            </a:fld>
            <a:endParaRPr lang="en-US" altLang="en-US"/>
          </a:p>
        </p:txBody>
      </p:sp>
    </p:spTree>
    <p:extLst>
      <p:ext uri="{BB962C8B-B14F-4D97-AF65-F5344CB8AC3E}">
        <p14:creationId xmlns:p14="http://schemas.microsoft.com/office/powerpoint/2010/main" val="2883537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1D6B35B-0AE1-4155-8744-B110D6837D18}" type="slidenum">
              <a:rPr lang="en-US" altLang="en-US"/>
              <a:pPr/>
              <a:t>‹#›</a:t>
            </a:fld>
            <a:endParaRPr lang="en-US" altLang="en-US"/>
          </a:p>
        </p:txBody>
      </p:sp>
    </p:spTree>
    <p:extLst>
      <p:ext uri="{BB962C8B-B14F-4D97-AF65-F5344CB8AC3E}">
        <p14:creationId xmlns:p14="http://schemas.microsoft.com/office/powerpoint/2010/main" val="368201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B015769-3CF8-4E6C-AA28-F685CEF964F9}" type="slidenum">
              <a:rPr lang="en-US" altLang="en-US"/>
              <a:pPr/>
              <a:t>‹#›</a:t>
            </a:fld>
            <a:endParaRPr lang="en-US" altLang="en-US"/>
          </a:p>
        </p:txBody>
      </p:sp>
    </p:spTree>
    <p:extLst>
      <p:ext uri="{BB962C8B-B14F-4D97-AF65-F5344CB8AC3E}">
        <p14:creationId xmlns:p14="http://schemas.microsoft.com/office/powerpoint/2010/main" val="3128929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BE07706F-4A4C-45ED-8F14-C66CECF162B2}" type="slidenum">
              <a:rPr lang="en-US" altLang="en-US"/>
              <a:pPr/>
              <a:t>‹#›</a:t>
            </a:fld>
            <a:endParaRPr lang="en-US" altLang="en-US"/>
          </a:p>
        </p:txBody>
      </p:sp>
    </p:spTree>
    <p:extLst>
      <p:ext uri="{BB962C8B-B14F-4D97-AF65-F5344CB8AC3E}">
        <p14:creationId xmlns:p14="http://schemas.microsoft.com/office/powerpoint/2010/main" val="2743079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60CCE70A-9B2D-45D8-9C0D-9E9C26334129}" type="slidenum">
              <a:rPr lang="en-US" altLang="en-US"/>
              <a:pPr/>
              <a:t>‹#›</a:t>
            </a:fld>
            <a:endParaRPr lang="en-US" altLang="en-US"/>
          </a:p>
        </p:txBody>
      </p:sp>
    </p:spTree>
    <p:extLst>
      <p:ext uri="{BB962C8B-B14F-4D97-AF65-F5344CB8AC3E}">
        <p14:creationId xmlns:p14="http://schemas.microsoft.com/office/powerpoint/2010/main" val="95454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F57E3557-B68A-45A0-A1E1-A13936B30C6C}" type="slidenum">
              <a:rPr lang="en-US" altLang="en-US"/>
              <a:pPr/>
              <a:t>‹#›</a:t>
            </a:fld>
            <a:endParaRPr lang="en-US" altLang="en-US"/>
          </a:p>
        </p:txBody>
      </p:sp>
    </p:spTree>
    <p:extLst>
      <p:ext uri="{BB962C8B-B14F-4D97-AF65-F5344CB8AC3E}">
        <p14:creationId xmlns:p14="http://schemas.microsoft.com/office/powerpoint/2010/main" val="304775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A4D60C2-BE7B-456E-AF56-A85DAD257034}" type="slidenum">
              <a:rPr lang="en-US" altLang="en-US"/>
              <a:pPr/>
              <a:t>‹#›</a:t>
            </a:fld>
            <a:endParaRPr lang="en-US" altLang="en-US"/>
          </a:p>
        </p:txBody>
      </p:sp>
    </p:spTree>
    <p:extLst>
      <p:ext uri="{BB962C8B-B14F-4D97-AF65-F5344CB8AC3E}">
        <p14:creationId xmlns:p14="http://schemas.microsoft.com/office/powerpoint/2010/main" val="3796272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E875088-107D-4A08-93F4-41BC9E88A33D}" type="slidenum">
              <a:rPr lang="en-US" altLang="en-US"/>
              <a:pPr/>
              <a:t>‹#›</a:t>
            </a:fld>
            <a:endParaRPr lang="en-US" altLang="en-US"/>
          </a:p>
        </p:txBody>
      </p:sp>
    </p:spTree>
    <p:extLst>
      <p:ext uri="{BB962C8B-B14F-4D97-AF65-F5344CB8AC3E}">
        <p14:creationId xmlns:p14="http://schemas.microsoft.com/office/powerpoint/2010/main" val="470975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20">
          <a:fgClr>
            <a:srgbClr val="FFFF00"/>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8548"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8549"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8550"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D121746F-0179-44E4-B033-A34DBDCACA0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pct20">
          <a:fgClr>
            <a:srgbClr val="FFFF00"/>
          </a:fgClr>
          <a:bgClr>
            <a:schemeClr val="bg1"/>
          </a:bgClr>
        </a:patt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solidFill>
                  <a:srgbClr val="000000"/>
                </a:solidFill>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fld id="{1B52644B-93C5-425D-B342-AD1A63C5456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 id="214748391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WordArt 2" descr="Water lilies"/>
          <p:cNvSpPr>
            <a:spLocks noChangeArrowheads="1" noChangeShapeType="1" noTextEdit="1"/>
          </p:cNvSpPr>
          <p:nvPr/>
        </p:nvSpPr>
        <p:spPr bwMode="auto">
          <a:xfrm>
            <a:off x="-3556000" y="152400"/>
            <a:ext cx="15138400" cy="1143000"/>
          </a:xfrm>
          <a:prstGeom prst="rect">
            <a:avLst/>
          </a:prstGeom>
        </p:spPr>
        <p:txBody>
          <a:bodyPr wrap="none" fromWordArt="1">
            <a:prstTxWarp prst="textPlain">
              <a:avLst>
                <a:gd name="adj" fmla="val 50000"/>
              </a:avLst>
            </a:prstTxWarp>
          </a:bodyPr>
          <a:lstStyle/>
          <a:p>
            <a:pPr algn="ctr" eaLnBrk="1" hangingPunct="1">
              <a:defRPr/>
            </a:pP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VNI-Times" pitchFamily="2" charset="0"/>
              </a:rPr>
              <a:t>                                     </a:t>
            </a: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p>
        </p:txBody>
      </p:sp>
      <p:sp>
        <p:nvSpPr>
          <p:cNvPr id="7" name="TextBox 6"/>
          <p:cNvSpPr txBox="1"/>
          <p:nvPr/>
        </p:nvSpPr>
        <p:spPr>
          <a:xfrm>
            <a:off x="4953000" y="634425"/>
            <a:ext cx="2286000" cy="584775"/>
          </a:xfrm>
          <a:prstGeom prst="rect">
            <a:avLst/>
          </a:prstGeom>
          <a:noFill/>
        </p:spPr>
        <p:txBody>
          <a:bodyPr wrap="square" rtlCol="0">
            <a:spAutoFit/>
          </a:bodyPr>
          <a:lstStyle/>
          <a:p>
            <a:r>
              <a:rPr lang="en-US" sz="3200" b="1" u="sng" dirty="0">
                <a:latin typeface="Times New Roman" panose="02020603050405020304" pitchFamily="18" charset="0"/>
                <a:cs typeface="Times New Roman" panose="02020603050405020304" pitchFamily="18" charset="0"/>
              </a:rPr>
              <a:t>Kể chuyện:</a:t>
            </a:r>
          </a:p>
        </p:txBody>
      </p:sp>
      <p:sp>
        <p:nvSpPr>
          <p:cNvPr id="2" name="TextBox 1"/>
          <p:cNvSpPr txBox="1"/>
          <p:nvPr/>
        </p:nvSpPr>
        <p:spPr>
          <a:xfrm>
            <a:off x="2895600" y="1143000"/>
            <a:ext cx="6781800" cy="707886"/>
          </a:xfrm>
          <a:prstGeom prst="rect">
            <a:avLst/>
          </a:prstGeom>
          <a:noFill/>
        </p:spPr>
        <p:txBody>
          <a:bodyPr wrap="square" rtlCol="0">
            <a:spAutoFit/>
          </a:bodyPr>
          <a:lstStyle/>
          <a:p>
            <a:r>
              <a:rPr lang="en-US" sz="4000" b="1" dirty="0">
                <a:solidFill>
                  <a:srgbClr val="FF0000"/>
                </a:solidFill>
                <a:latin typeface="Times New Roman" panose="02020603050405020304" pitchFamily="18" charset="0"/>
                <a:cs typeface="Times New Roman" panose="02020603050405020304" pitchFamily="18" charset="0"/>
              </a:rPr>
              <a:t>Bác đánh cá và gã hung thần</a:t>
            </a: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974850"/>
            <a:ext cx="8142288" cy="4217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repeatCount="indefinite" fill="hold" nodeType="withEffect">
                                  <p:stCondLst>
                                    <p:cond delay="0"/>
                                  </p:stCondLst>
                                  <p:endCondLst>
                                    <p:cond evt="onNext" delay="0">
                                      <p:tgtEl>
                                        <p:sldTgt/>
                                      </p:tgtEl>
                                    </p:cond>
                                  </p:end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5000" fill="hold"/>
                                        <p:tgtEl>
                                          <p:spTgt spid="70658"/>
                                        </p:tgtEl>
                                        <p:attrNameLst>
                                          <p:attrName>ppt_x</p:attrName>
                                        </p:attrNameLst>
                                      </p:cBhvr>
                                      <p:tavLst>
                                        <p:tav tm="0">
                                          <p:val>
                                            <p:strVal val="1+#ppt_w/2"/>
                                          </p:val>
                                        </p:tav>
                                        <p:tav tm="100000">
                                          <p:val>
                                            <p:strVal val="#ppt_x"/>
                                          </p:val>
                                        </p:tav>
                                      </p:tavLst>
                                    </p:anim>
                                    <p:anim calcmode="lin" valueType="num">
                                      <p:cBhvr additive="base">
                                        <p:cTn id="8" dur="5000" fill="hold"/>
                                        <p:tgtEl>
                                          <p:spTgt spid="706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13" descr="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0" y="722313"/>
            <a:ext cx="397827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20" descr="0_004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9275" y="609600"/>
            <a:ext cx="327660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22" descr="0_0051_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5875" y="854075"/>
            <a:ext cx="44196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23" descr="0_0061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3075" y="4038600"/>
            <a:ext cx="4648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24" descr="0_0071_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07075" y="3962400"/>
            <a:ext cx="579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2" name="Oval 25"/>
          <p:cNvSpPr>
            <a:spLocks noChangeArrowheads="1"/>
          </p:cNvSpPr>
          <p:nvPr/>
        </p:nvSpPr>
        <p:spPr bwMode="auto">
          <a:xfrm>
            <a:off x="247650" y="2130425"/>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3" name="Text Box 26"/>
          <p:cNvSpPr txBox="1">
            <a:spLocks noChangeArrowheads="1"/>
          </p:cNvSpPr>
          <p:nvPr/>
        </p:nvSpPr>
        <p:spPr bwMode="auto">
          <a:xfrm>
            <a:off x="285750" y="213042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1</a:t>
            </a:r>
          </a:p>
        </p:txBody>
      </p:sp>
      <p:sp>
        <p:nvSpPr>
          <p:cNvPr id="31754" name="Oval 35"/>
          <p:cNvSpPr>
            <a:spLocks noChangeArrowheads="1"/>
          </p:cNvSpPr>
          <p:nvPr/>
        </p:nvSpPr>
        <p:spPr bwMode="auto">
          <a:xfrm>
            <a:off x="6340475" y="5562600"/>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5" name="Oval 36"/>
          <p:cNvSpPr>
            <a:spLocks noChangeArrowheads="1"/>
          </p:cNvSpPr>
          <p:nvPr/>
        </p:nvSpPr>
        <p:spPr bwMode="auto">
          <a:xfrm>
            <a:off x="1920875" y="5638800"/>
            <a:ext cx="457200" cy="3810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6" name="Oval 37"/>
          <p:cNvSpPr>
            <a:spLocks noChangeArrowheads="1"/>
          </p:cNvSpPr>
          <p:nvPr/>
        </p:nvSpPr>
        <p:spPr bwMode="auto">
          <a:xfrm>
            <a:off x="7712075" y="2424113"/>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7" name="Oval 38"/>
          <p:cNvSpPr>
            <a:spLocks noChangeArrowheads="1"/>
          </p:cNvSpPr>
          <p:nvPr/>
        </p:nvSpPr>
        <p:spPr bwMode="auto">
          <a:xfrm>
            <a:off x="4435475" y="2239963"/>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8" name="Text Box 39"/>
          <p:cNvSpPr txBox="1">
            <a:spLocks noChangeArrowheads="1"/>
          </p:cNvSpPr>
          <p:nvPr/>
        </p:nvSpPr>
        <p:spPr bwMode="auto">
          <a:xfrm>
            <a:off x="7788275" y="24415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3</a:t>
            </a:r>
          </a:p>
        </p:txBody>
      </p:sp>
      <p:sp>
        <p:nvSpPr>
          <p:cNvPr id="31759" name="Text Box 40"/>
          <p:cNvSpPr txBox="1">
            <a:spLocks noChangeArrowheads="1"/>
          </p:cNvSpPr>
          <p:nvPr/>
        </p:nvSpPr>
        <p:spPr bwMode="auto">
          <a:xfrm>
            <a:off x="6416675" y="55626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5</a:t>
            </a:r>
          </a:p>
        </p:txBody>
      </p:sp>
      <p:sp>
        <p:nvSpPr>
          <p:cNvPr id="31760" name="Text Box 41"/>
          <p:cNvSpPr txBox="1">
            <a:spLocks noChangeArrowheads="1"/>
          </p:cNvSpPr>
          <p:nvPr/>
        </p:nvSpPr>
        <p:spPr bwMode="auto">
          <a:xfrm>
            <a:off x="1997075" y="5638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4</a:t>
            </a:r>
          </a:p>
        </p:txBody>
      </p:sp>
      <p:sp>
        <p:nvSpPr>
          <p:cNvPr id="31761" name="Text Box 42"/>
          <p:cNvSpPr txBox="1">
            <a:spLocks noChangeArrowheads="1"/>
          </p:cNvSpPr>
          <p:nvPr/>
        </p:nvSpPr>
        <p:spPr bwMode="auto">
          <a:xfrm>
            <a:off x="4473575" y="2239963"/>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2</a:t>
            </a:r>
          </a:p>
        </p:txBody>
      </p:sp>
      <p:sp>
        <p:nvSpPr>
          <p:cNvPr id="31762" name="Text Box 43"/>
          <p:cNvSpPr txBox="1">
            <a:spLocks noChangeArrowheads="1"/>
          </p:cNvSpPr>
          <p:nvPr/>
        </p:nvSpPr>
        <p:spPr bwMode="auto">
          <a:xfrm>
            <a:off x="25400" y="106363"/>
            <a:ext cx="1197927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2700" b="1" u="sng">
                <a:latin typeface="Times New Roman" panose="02020603050405020304" pitchFamily="18" charset="0"/>
                <a:cs typeface="Times New Roman" panose="02020603050405020304" pitchFamily="18" charset="0"/>
              </a:rPr>
              <a:t>Bài 2:</a:t>
            </a:r>
            <a:r>
              <a:rPr lang="en-US" altLang="en-US" sz="2700" b="1">
                <a:latin typeface="Times New Roman" panose="02020603050405020304" pitchFamily="18" charset="0"/>
                <a:cs typeface="Times New Roman" panose="02020603050405020304" pitchFamily="18" charset="0"/>
              </a:rPr>
              <a:t> Dựa vào tranh, em hãy kể lại toàn bộ câu chuyện.</a:t>
            </a:r>
            <a:endParaRPr lang="en-US" altLang="en-US" sz="2700" b="1">
              <a:latin typeface=".VnTime" panose="020B7200000000000000" pitchFamily="34" charset="0"/>
            </a:endParaRPr>
          </a:p>
        </p:txBody>
      </p:sp>
      <p:sp>
        <p:nvSpPr>
          <p:cNvPr id="31763" name="Text Box 50"/>
          <p:cNvSpPr txBox="1">
            <a:spLocks noChangeArrowheads="1"/>
          </p:cNvSpPr>
          <p:nvPr/>
        </p:nvSpPr>
        <p:spPr bwMode="auto">
          <a:xfrm>
            <a:off x="2667000" y="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sp>
        <p:nvSpPr>
          <p:cNvPr id="2" name="Rectangle 1"/>
          <p:cNvSpPr/>
          <p:nvPr/>
        </p:nvSpPr>
        <p:spPr>
          <a:xfrm>
            <a:off x="149225" y="2667000"/>
            <a:ext cx="4089400" cy="1323439"/>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dirty="0">
                <a:latin typeface="Times New Roman" panose="02020603050405020304" pitchFamily="18" charset="0"/>
                <a:cs typeface="Times New Roman" panose="02020603050405020304" pitchFamily="18" charset="0"/>
              </a:rPr>
              <a:t>1. Bác đánh cá ngán ngẩm vì cả ngày không thu được gì. Thật may, trong mẻ lưới cuối có một chiếc bình to.</a:t>
            </a:r>
            <a:endParaRPr lang="vi-VN" sz="2000" b="1" dirty="0">
              <a:latin typeface="Times New Roman" panose="02020603050405020304" pitchFamily="18" charset="0"/>
              <a:cs typeface="Times New Roman" panose="02020603050405020304" pitchFamily="18" charset="0"/>
            </a:endParaRPr>
          </a:p>
        </p:txBody>
      </p:sp>
      <p:sp>
        <p:nvSpPr>
          <p:cNvPr id="3" name="Rectangle 2"/>
          <p:cNvSpPr/>
          <p:nvPr/>
        </p:nvSpPr>
        <p:spPr>
          <a:xfrm>
            <a:off x="4454525" y="2779713"/>
            <a:ext cx="2971800" cy="1016000"/>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a:latin typeface="Times New Roman" panose="02020603050405020304" pitchFamily="18" charset="0"/>
                <a:cs typeface="Times New Roman" panose="02020603050405020304" pitchFamily="18" charset="0"/>
              </a:rPr>
              <a:t>2. Bác mong bán chiếc bình sẽ được thật nhiều tiền.</a:t>
            </a:r>
            <a:endParaRPr lang="vi-VN" sz="2000" b="1">
              <a:latin typeface="Times New Roman" panose="02020603050405020304" pitchFamily="18" charset="0"/>
              <a:cs typeface="Times New Roman" panose="02020603050405020304" pitchFamily="18" charset="0"/>
            </a:endParaRPr>
          </a:p>
        </p:txBody>
      </p:sp>
      <p:sp>
        <p:nvSpPr>
          <p:cNvPr id="4" name="Rectangle 3"/>
          <p:cNvSpPr/>
          <p:nvPr/>
        </p:nvSpPr>
        <p:spPr>
          <a:xfrm>
            <a:off x="7788275" y="2895600"/>
            <a:ext cx="4267200" cy="1015663"/>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dirty="0">
                <a:latin typeface="Times New Roman" panose="02020603050405020304" pitchFamily="18" charset="0"/>
                <a:cs typeface="Times New Roman" panose="02020603050405020304" pitchFamily="18" charset="0"/>
              </a:rPr>
              <a:t>3. </a:t>
            </a:r>
            <a:r>
              <a:rPr lang="en-US" sz="2000" b="1" dirty="0" err="1">
                <a:latin typeface="Times New Roman" panose="02020603050405020304" pitchFamily="18" charset="0"/>
                <a:cs typeface="Times New Roman" panose="02020603050405020304" pitchFamily="18" charset="0"/>
              </a:rPr>
              <a:t>Bác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mở</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nắp</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bình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một</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làn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khói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tuôn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ra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tụ</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lại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thành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một</a:t>
            </a:r>
            <a:r>
              <a:rPr lang="en-US" sz="2000" b="1" dirty="0">
                <a:latin typeface="Times New Roman" panose="02020603050405020304" pitchFamily="18" charset="0"/>
                <a:cs typeface="Times New Roman" panose="02020603050405020304" pitchFamily="18" charset="0"/>
              </a:rPr>
              <a:t> con </a:t>
            </a:r>
            <a:r>
              <a:rPr lang="en-US" sz="2000" b="1" dirty="0" err="1">
                <a:latin typeface="Times New Roman" panose="02020603050405020304" pitchFamily="18" charset="0"/>
                <a:cs typeface="Times New Roman" panose="02020603050405020304" pitchFamily="18" charset="0"/>
              </a:rPr>
              <a:t>quỷ</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dữ</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tợn</a:t>
            </a:r>
            <a:r>
              <a:rPr lang="en-US" sz="2000" b="1" dirty="0">
                <a:latin typeface="Times New Roman" panose="02020603050405020304" pitchFamily="18" charset="0"/>
                <a:cs typeface="Times New Roman" panose="02020603050405020304" pitchFamily="18" charset="0"/>
              </a:rPr>
              <a:t>.</a:t>
            </a:r>
            <a:endParaRPr lang="vi-VN" sz="2000" b="1" dirty="0">
              <a:latin typeface="Times New Roman" panose="02020603050405020304" pitchFamily="18" charset="0"/>
              <a:cs typeface="Times New Roman" panose="02020603050405020304" pitchFamily="18" charset="0"/>
            </a:endParaRPr>
          </a:p>
        </p:txBody>
      </p:sp>
      <p:sp>
        <p:nvSpPr>
          <p:cNvPr id="5" name="Rectangle 4"/>
          <p:cNvSpPr/>
          <p:nvPr/>
        </p:nvSpPr>
        <p:spPr>
          <a:xfrm>
            <a:off x="576263" y="6007100"/>
            <a:ext cx="4419600" cy="708025"/>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a:latin typeface="Times New Roman" panose="02020603050405020304" pitchFamily="18" charset="0"/>
                <a:cs typeface="Times New Roman" panose="02020603050405020304" pitchFamily="18" charset="0"/>
              </a:rPr>
              <a:t>4. Con quỷ muốn giết bác đánh cá để thực hiện lời nguyền của nó. </a:t>
            </a:r>
            <a:endParaRPr lang="vi-VN" sz="2000" b="1">
              <a:latin typeface="Times New Roman" panose="02020603050405020304" pitchFamily="18" charset="0"/>
              <a:cs typeface="Times New Roman" panose="02020603050405020304" pitchFamily="18" charset="0"/>
            </a:endParaRPr>
          </a:p>
        </p:txBody>
      </p:sp>
      <p:sp>
        <p:nvSpPr>
          <p:cNvPr id="6" name="Rectangle 5"/>
          <p:cNvSpPr/>
          <p:nvPr/>
        </p:nvSpPr>
        <p:spPr>
          <a:xfrm>
            <a:off x="5983288" y="5997575"/>
            <a:ext cx="5522912" cy="708025"/>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dirty="0">
                <a:latin typeface="Times New Roman" panose="02020603050405020304" pitchFamily="18" charset="0"/>
                <a:cs typeface="Times New Roman" panose="02020603050405020304" pitchFamily="18" charset="0"/>
              </a:rPr>
              <a:t>5. </a:t>
            </a:r>
            <a:r>
              <a:rPr lang="en-US" sz="2000" b="1" dirty="0" err="1">
                <a:latin typeface="Times New Roman" panose="02020603050405020304" pitchFamily="18" charset="0"/>
                <a:cs typeface="Times New Roman" panose="02020603050405020304" pitchFamily="18" charset="0"/>
              </a:rPr>
              <a:t>Bác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đánh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cá</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lừa</a:t>
            </a:r>
            <a:r>
              <a:rPr lang="en-US" sz="2000" b="1" dirty="0">
                <a:latin typeface="Times New Roman" panose="02020603050405020304" pitchFamily="18" charset="0"/>
                <a:cs typeface="Times New Roman" panose="02020603050405020304" pitchFamily="18" charset="0"/>
              </a:rPr>
              <a:t> con </a:t>
            </a:r>
            <a:r>
              <a:rPr lang="en-US" sz="2000" b="1" dirty="0" err="1">
                <a:latin typeface="Times New Roman" panose="02020603050405020304" pitchFamily="18" charset="0"/>
                <a:cs typeface="Times New Roman" panose="02020603050405020304" pitchFamily="18" charset="0"/>
              </a:rPr>
              <a:t>quỷ</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chui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vào</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trong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bình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rồi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đậy</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nắp</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vứt</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cái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bình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xuống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biển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sâu</a:t>
            </a:r>
            <a:r>
              <a:rPr lang="en-US" sz="2000" b="1" dirty="0">
                <a:latin typeface="Times New Roman" panose="02020603050405020304" pitchFamily="18" charset="0"/>
                <a:cs typeface="Times New Roman" panose="02020603050405020304" pitchFamily="18" charset="0"/>
              </a:rPr>
              <a:t>.</a:t>
            </a:r>
            <a:endParaRPr lang="vi-VN" sz="20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4"/>
          <p:cNvSpPr txBox="1">
            <a:spLocks noChangeArrowheads="1"/>
          </p:cNvSpPr>
          <p:nvPr/>
        </p:nvSpPr>
        <p:spPr bwMode="auto">
          <a:xfrm>
            <a:off x="2209800" y="762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pic>
        <p:nvPicPr>
          <p:cNvPr id="32771"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TextBox 1"/>
          <p:cNvSpPr txBox="1">
            <a:spLocks noChangeArrowheads="1"/>
          </p:cNvSpPr>
          <p:nvPr/>
        </p:nvSpPr>
        <p:spPr bwMode="auto">
          <a:xfrm>
            <a:off x="3124200" y="120203"/>
            <a:ext cx="7391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defRPr/>
            </a:pPr>
            <a:r>
              <a:rPr lang="en-US" alt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Ý  </a:t>
            </a:r>
            <a:r>
              <a:rPr lang="en-US" altLang="en-US" sz="60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nghĩa</a:t>
            </a:r>
            <a:r>
              <a:rPr lang="en-US" alt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a:t>
            </a:r>
            <a:r>
              <a:rPr lang="en-US" altLang="en-US" sz="60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câu</a:t>
            </a:r>
            <a:r>
              <a:rPr lang="en-US" alt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a:t>
            </a:r>
            <a:r>
              <a:rPr lang="en-US" altLang="en-US" sz="6000" b="1" dirty="0" err="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chuyện</a:t>
            </a:r>
            <a:endParaRPr lang="vi-VN" alt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endParaRPr>
          </a:p>
        </p:txBody>
      </p:sp>
      <p:sp>
        <p:nvSpPr>
          <p:cNvPr id="3" name="Frame 2"/>
          <p:cNvSpPr/>
          <p:nvPr/>
        </p:nvSpPr>
        <p:spPr>
          <a:xfrm>
            <a:off x="609600" y="1219200"/>
            <a:ext cx="10820400" cy="48006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en-US" sz="3000" b="1" dirty="0">
                <a:solidFill>
                  <a:srgbClr val="C00000"/>
                </a:solidFill>
                <a:latin typeface="Times New Roman" panose="02020603050405020304" pitchFamily="18" charset="0"/>
                <a:cs typeface="Times New Roman" panose="02020603050405020304" pitchFamily="18" charset="0"/>
              </a:rPr>
              <a:t>	</a:t>
            </a:r>
            <a:r>
              <a:rPr lang="en-US" sz="6000" b="1" dirty="0">
                <a:solidFill>
                  <a:srgbClr val="C00000"/>
                </a:solidFill>
                <a:latin typeface="Times New Roman" panose="02020603050405020304" pitchFamily="18" charset="0"/>
                <a:cs typeface="Times New Roman" panose="02020603050405020304" pitchFamily="18" charset="0"/>
              </a:rPr>
              <a:t>Câu chuyện ca ngợi bác đánh cá thông minh, bình tĩnh và mưu trí đã chiến thắng gã hung thần gian ác.</a:t>
            </a:r>
            <a:endParaRPr lang="vi-VN" sz="60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WordArt 2" descr="Water lilies"/>
          <p:cNvSpPr>
            <a:spLocks noChangeArrowheads="1" noChangeShapeType="1" noTextEdit="1"/>
          </p:cNvSpPr>
          <p:nvPr/>
        </p:nvSpPr>
        <p:spPr bwMode="auto">
          <a:xfrm>
            <a:off x="-3556000" y="152400"/>
            <a:ext cx="15138400" cy="1143000"/>
          </a:xfrm>
          <a:prstGeom prst="rect">
            <a:avLst/>
          </a:prstGeom>
        </p:spPr>
        <p:txBody>
          <a:bodyPr wrap="none" fromWordArt="1">
            <a:prstTxWarp prst="textPlain">
              <a:avLst>
                <a:gd name="adj" fmla="val 50000"/>
              </a:avLst>
            </a:prstTxWarp>
          </a:bodyPr>
          <a:lstStyle/>
          <a:p>
            <a:pPr algn="ctr" eaLnBrk="1" hangingPunct="1">
              <a:defRPr/>
            </a:pP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VNI-Times" pitchFamily="2" charset="0"/>
              </a:rPr>
              <a:t>                                     </a:t>
            </a: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p>
        </p:txBody>
      </p:sp>
      <p:sp>
        <p:nvSpPr>
          <p:cNvPr id="33795" name="WordArt 16"/>
          <p:cNvSpPr>
            <a:spLocks noChangeArrowheads="1" noChangeShapeType="1" noTextEdit="1"/>
          </p:cNvSpPr>
          <p:nvPr/>
        </p:nvSpPr>
        <p:spPr bwMode="auto">
          <a:xfrm>
            <a:off x="673100" y="2743200"/>
            <a:ext cx="10909300" cy="2686050"/>
          </a:xfrm>
          <a:prstGeom prst="rect">
            <a:avLst/>
          </a:prstGeom>
        </p:spPr>
        <p:txBody>
          <a:bodyPr wrap="none" fromWordArt="1">
            <a:prstTxWarp prst="textPlain">
              <a:avLst>
                <a:gd name="adj" fmla="val 50000"/>
              </a:avLst>
            </a:prstTxWarp>
          </a:bodyPr>
          <a:lstStyle/>
          <a:p>
            <a:pPr algn="ctr"/>
            <a:r>
              <a:rPr lang="en-US" sz="4800" b="1" kern="10" dirty="0" err="1" smtClean="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rPr>
              <a:t>VẬN</a:t>
            </a:r>
            <a:r>
              <a:rPr lang="en-US" sz="4800" b="1" kern="10" dirty="0" smtClean="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rPr>
              <a:t> </a:t>
            </a:r>
            <a:r>
              <a:rPr lang="en-US" sz="4800" b="1" kern="10" dirty="0" err="1" smtClean="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rPr>
              <a:t>DỤNG</a:t>
            </a:r>
            <a:r>
              <a:rPr lang="en-US" sz="4800" b="1" kern="10" smtClean="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rPr>
              <a:t> </a:t>
            </a:r>
            <a:endParaRPr lang="en-US" sz="4800" b="1" kern="10" dirty="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repeatCount="indefinite" fill="hold" nodeType="withEffect">
                                  <p:stCondLst>
                                    <p:cond delay="0"/>
                                  </p:stCondLst>
                                  <p:endCondLst>
                                    <p:cond evt="onNext" delay="0">
                                      <p:tgtEl>
                                        <p:sldTgt/>
                                      </p:tgtEl>
                                    </p:cond>
                                  </p:end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5000" fill="hold"/>
                                        <p:tgtEl>
                                          <p:spTgt spid="70658"/>
                                        </p:tgtEl>
                                        <p:attrNameLst>
                                          <p:attrName>ppt_x</p:attrName>
                                        </p:attrNameLst>
                                      </p:cBhvr>
                                      <p:tavLst>
                                        <p:tav tm="0">
                                          <p:val>
                                            <p:strVal val="1+#ppt_w/2"/>
                                          </p:val>
                                        </p:tav>
                                        <p:tav tm="100000">
                                          <p:val>
                                            <p:strVal val="#ppt_x"/>
                                          </p:val>
                                        </p:tav>
                                      </p:tavLst>
                                    </p:anim>
                                    <p:anim calcmode="lin" valueType="num">
                                      <p:cBhvr additive="base">
                                        <p:cTn id="8" dur="5000" fill="hold"/>
                                        <p:tgtEl>
                                          <p:spTgt spid="706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ext Box 2"/>
          <p:cNvSpPr txBox="1">
            <a:spLocks noChangeArrowheads="1"/>
          </p:cNvSpPr>
          <p:nvPr/>
        </p:nvSpPr>
        <p:spPr bwMode="auto">
          <a:xfrm>
            <a:off x="270293" y="303928"/>
            <a:ext cx="7769225"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b="1" dirty="0">
                <a:latin typeface="Times New Roman" panose="02020603050405020304" pitchFamily="18" charset="0"/>
                <a:cs typeface="Times New Roman" panose="02020603050405020304" pitchFamily="18" charset="0"/>
              </a:rPr>
              <a:t> </a:t>
            </a:r>
            <a:r>
              <a:rPr lang="en-US" altLang="en-US" sz="2800" b="1" dirty="0">
                <a:solidFill>
                  <a:srgbClr val="CC3300"/>
                </a:solidFill>
                <a:latin typeface="Times New Roman" panose="02020603050405020304" pitchFamily="18" charset="0"/>
                <a:cs typeface="Times New Roman" panose="02020603050405020304" pitchFamily="18" charset="0"/>
              </a:rPr>
              <a:t>1.</a:t>
            </a:r>
            <a:r>
              <a:rPr lang="en-US" altLang="en-US" sz="2800" b="1" dirty="0">
                <a:latin typeface="Times New Roman" panose="02020603050405020304" pitchFamily="18" charset="0"/>
                <a:cs typeface="Times New Roman" panose="02020603050405020304" pitchFamily="18" charset="0"/>
              </a:rPr>
              <a:t> Ngày xưa, có một bác đánh cá tuổi đã cao. Một hôm, bác ra biển quăng lưới. Thật xui xẻo, suốt ngày, lưới kéo lên chỉ toàn rong rêu, không được lấy một con cá nhỏ. Ngán ngẩm quá, bác định thả lưới lần cuối rồi về. Thật may, trong mẻ lưới này có một chiếc bình to bằng đồng, miệng gắn chì kín mít.</a:t>
            </a:r>
          </a:p>
        </p:txBody>
      </p:sp>
      <p:sp>
        <p:nvSpPr>
          <p:cNvPr id="115715" name="Text Box 3"/>
          <p:cNvSpPr txBox="1">
            <a:spLocks noChangeArrowheads="1"/>
          </p:cNvSpPr>
          <p:nvPr/>
        </p:nvSpPr>
        <p:spPr bwMode="auto">
          <a:xfrm>
            <a:off x="5181600" y="3352800"/>
            <a:ext cx="6827838"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3200" b="1" dirty="0">
                <a:solidFill>
                  <a:srgbClr val="CC3300"/>
                </a:solidFill>
                <a:latin typeface="Times New Roman" panose="02020603050405020304" pitchFamily="18" charset="0"/>
                <a:cs typeface="Times New Roman" panose="02020603050405020304" pitchFamily="18" charset="0"/>
              </a:rPr>
              <a:t>2.</a:t>
            </a:r>
            <a:r>
              <a:rPr lang="en-US" altLang="en-US" sz="3200" b="1" dirty="0">
                <a:latin typeface="Times New Roman" panose="02020603050405020304" pitchFamily="18" charset="0"/>
                <a:cs typeface="Times New Roman" panose="02020603050405020304" pitchFamily="18" charset="0"/>
              </a:rPr>
              <a:t> Bác đánh cá mừng lắm, nghĩ bụng : “Cái bình này đem ra chợ bán cũng được khối tiền.” Cầm chiếc bình lên thấy nặng, bác bèn lấy dao nạy nắp bình để xem bên trong có cái gì.</a:t>
            </a:r>
          </a:p>
        </p:txBody>
      </p:sp>
      <p:pic>
        <p:nvPicPr>
          <p:cNvPr id="5" name="Picture 13" descr="an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188913"/>
            <a:ext cx="3627438"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0" descr="0_004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963" y="3402013"/>
            <a:ext cx="4486275"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5714"/>
                                        </p:tgtEl>
                                        <p:attrNameLst>
                                          <p:attrName>style.visibility</p:attrName>
                                        </p:attrNameLst>
                                      </p:cBhvr>
                                      <p:to>
                                        <p:strVal val="visible"/>
                                      </p:to>
                                    </p:set>
                                    <p:animEffect transition="in" filter="wipe(down)">
                                      <p:cBhvr>
                                        <p:cTn id="7" dur="500"/>
                                        <p:tgtEl>
                                          <p:spTgt spid="11571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6" presetClass="entr" presetSubtype="16"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ircle(in)">
                                      <p:cBhvr>
                                        <p:cTn id="15" dur="2000"/>
                                        <p:tgtEl>
                                          <p:spTgt spid="6"/>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115715"/>
                                        </p:tgtEl>
                                        <p:attrNameLst>
                                          <p:attrName>style.visibility</p:attrName>
                                        </p:attrNameLst>
                                      </p:cBhvr>
                                      <p:to>
                                        <p:strVal val="visible"/>
                                      </p:to>
                                    </p:set>
                                    <p:animEffect transition="in" filter="circle(in)">
                                      <p:cBhvr>
                                        <p:cTn id="18" dur="2000"/>
                                        <p:tgtEl>
                                          <p:spTgt spid="1157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P spid="1157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716" name="Text Box 4"/>
          <p:cNvSpPr txBox="1">
            <a:spLocks noChangeArrowheads="1"/>
          </p:cNvSpPr>
          <p:nvPr/>
        </p:nvSpPr>
        <p:spPr bwMode="auto">
          <a:xfrm>
            <a:off x="304800" y="4724400"/>
            <a:ext cx="111252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3000" b="1" dirty="0">
                <a:solidFill>
                  <a:srgbClr val="CC3300"/>
                </a:solidFill>
                <a:latin typeface="Times New Roman" panose="02020603050405020304" pitchFamily="18" charset="0"/>
                <a:cs typeface="Times New Roman" panose="02020603050405020304" pitchFamily="18" charset="0"/>
              </a:rPr>
              <a:t>3.</a:t>
            </a:r>
            <a:r>
              <a:rPr lang="en-US" altLang="en-US" sz="3000" b="1" dirty="0">
                <a:latin typeface="Times New Roman" panose="02020603050405020304" pitchFamily="18" charset="0"/>
                <a:cs typeface="Times New Roman" panose="02020603050405020304" pitchFamily="18" charset="0"/>
              </a:rPr>
              <a:t> Nắp vừa bật ra thì từ trong bình một làn khói đen kịt tuôn ra cao ngất tầng mây. Bác đánh cá chưa hết kinh ngạc thì làn khói đã tụ lại, hiện thành một con quỷ, trông thật gớm ghiếc, dữ tợn. </a:t>
            </a:r>
          </a:p>
        </p:txBody>
      </p:sp>
      <p:pic>
        <p:nvPicPr>
          <p:cNvPr id="4" name="Picture 22" descr="0_005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81000"/>
            <a:ext cx="10058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15716"/>
                                        </p:tgtEl>
                                        <p:attrNameLst>
                                          <p:attrName>style.visibility</p:attrName>
                                        </p:attrNameLst>
                                      </p:cBhvr>
                                      <p:to>
                                        <p:strVal val="visible"/>
                                      </p:to>
                                    </p:set>
                                    <p:animEffect transition="in" filter="barn(inVertical)">
                                      <p:cBhvr>
                                        <p:cTn id="10" dur="500"/>
                                        <p:tgtEl>
                                          <p:spTgt spid="1157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738" name="Text Box 2"/>
          <p:cNvSpPr txBox="1">
            <a:spLocks noChangeArrowheads="1"/>
          </p:cNvSpPr>
          <p:nvPr/>
        </p:nvSpPr>
        <p:spPr bwMode="auto">
          <a:xfrm>
            <a:off x="228600" y="80963"/>
            <a:ext cx="108966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dirty="0">
                <a:solidFill>
                  <a:srgbClr val="CC3300"/>
                </a:solidFill>
                <a:latin typeface="Times New Roman" panose="02020603050405020304" pitchFamily="18" charset="0"/>
                <a:cs typeface="Times New Roman" panose="02020603050405020304" pitchFamily="18" charset="0"/>
              </a:rPr>
              <a:t>4.</a:t>
            </a:r>
            <a:r>
              <a:rPr lang="en-US" altLang="en-US" sz="2800" b="1" dirty="0">
                <a:latin typeface="Times New Roman" panose="02020603050405020304" pitchFamily="18" charset="0"/>
                <a:cs typeface="Times New Roman" panose="02020603050405020304" pitchFamily="18" charset="0"/>
              </a:rPr>
              <a:t>   Con quỷ ồm ồm nói:</a:t>
            </a:r>
          </a:p>
          <a:p>
            <a:pPr algn="just" eaLnBrk="1" hangingPunct="1"/>
            <a:r>
              <a:rPr lang="en-US" altLang="en-US" sz="2800" b="1" dirty="0">
                <a:latin typeface="Times New Roman" panose="02020603050405020304" pitchFamily="18" charset="0"/>
                <a:cs typeface="Times New Roman" panose="02020603050405020304" pitchFamily="18" charset="0"/>
              </a:rPr>
              <a:t>- Ta báo cho nhà ngươi biết, nhà ngươi đã đến </a:t>
            </a:r>
          </a:p>
          <a:p>
            <a:pPr algn="just" eaLnBrk="1" hangingPunct="1"/>
            <a:r>
              <a:rPr lang="en-US" altLang="en-US" sz="2800" b="1" dirty="0">
                <a:latin typeface="Times New Roman" panose="02020603050405020304" pitchFamily="18" charset="0"/>
                <a:cs typeface="Times New Roman" panose="02020603050405020304" pitchFamily="18" charset="0"/>
              </a:rPr>
              <a:t>ngày tận số.</a:t>
            </a:r>
          </a:p>
          <a:p>
            <a:pPr algn="just" eaLnBrk="1" hangingPunct="1"/>
            <a:r>
              <a:rPr lang="en-US" altLang="en-US" sz="2800" b="1" dirty="0">
                <a:latin typeface="Times New Roman" panose="02020603050405020304" pitchFamily="18" charset="0"/>
                <a:cs typeface="Times New Roman" panose="02020603050405020304" pitchFamily="18" charset="0"/>
              </a:rPr>
              <a:t>     Bác đánh cá lúng túng rồi kịp trấn tĩnh ngay, </a:t>
            </a:r>
          </a:p>
          <a:p>
            <a:pPr algn="just" eaLnBrk="1" hangingPunct="1"/>
            <a:r>
              <a:rPr lang="en-US" altLang="en-US" sz="2800" b="1" dirty="0">
                <a:latin typeface="Times New Roman" panose="02020603050405020304" pitchFamily="18" charset="0"/>
                <a:cs typeface="Times New Roman" panose="02020603050405020304" pitchFamily="18" charset="0"/>
              </a:rPr>
              <a:t>bác mắng lại con quỷ:</a:t>
            </a:r>
          </a:p>
          <a:p>
            <a:pPr algn="just" eaLnBrk="1" hangingPunct="1"/>
            <a:r>
              <a:rPr lang="en-US" altLang="en-US" sz="2800" b="1" dirty="0">
                <a:latin typeface="Times New Roman" panose="02020603050405020304" pitchFamily="18" charset="0"/>
                <a:cs typeface="Times New Roman" panose="02020603050405020304" pitchFamily="18" charset="0"/>
              </a:rPr>
              <a:t>- Ta đã cứu ngươi ra khỏi cái bình kia, </a:t>
            </a:r>
          </a:p>
          <a:p>
            <a:pPr algn="just" eaLnBrk="1" hangingPunct="1"/>
            <a:r>
              <a:rPr lang="en-US" altLang="en-US" sz="2800" b="1" dirty="0">
                <a:latin typeface="Times New Roman" panose="02020603050405020304" pitchFamily="18" charset="0"/>
                <a:cs typeface="Times New Roman" panose="02020603050405020304" pitchFamily="18" charset="0"/>
              </a:rPr>
              <a:t>sao ngươi lại muốn giết ta ?</a:t>
            </a:r>
          </a:p>
          <a:p>
            <a:pPr algn="just" eaLnBrk="1" hangingPunct="1"/>
            <a:endParaRPr lang="en-US" altLang="en-US" sz="2800" b="1" dirty="0">
              <a:latin typeface="Times New Roman" panose="02020603050405020304" pitchFamily="18" charset="0"/>
              <a:cs typeface="Times New Roman" panose="02020603050405020304" pitchFamily="18" charset="0"/>
            </a:endParaRPr>
          </a:p>
          <a:p>
            <a:pPr algn="just" eaLnBrk="1" hangingPunct="1"/>
            <a:r>
              <a:rPr lang="en-US" altLang="en-US" sz="2800" b="1" dirty="0">
                <a:latin typeface="Times New Roman" panose="02020603050405020304" pitchFamily="18" charset="0"/>
                <a:cs typeface="Times New Roman" panose="02020603050405020304" pitchFamily="18" charset="0"/>
              </a:rPr>
              <a:t>     Con quỷ nói:</a:t>
            </a:r>
          </a:p>
          <a:p>
            <a:pPr algn="just" eaLnBrk="1" hangingPunct="1"/>
            <a:r>
              <a:rPr lang="en-US" altLang="en-US" sz="2800" b="1" dirty="0">
                <a:latin typeface="Times New Roman" panose="02020603050405020304" pitchFamily="18" charset="0"/>
                <a:cs typeface="Times New Roman" panose="02020603050405020304" pitchFamily="18" charset="0"/>
              </a:rPr>
              <a:t>- Ta vốn là một hung thần, vì phạm tội, bị trời phạt hóa kiếp thành quỷ, nhốt vào cái bình này rồi vứt xuống biển. Mấy trăm năm nằm dưới biển sâu, ta đã thề rằng ai cứu ta ra khỏi cái bình tối như hũ nút này,ta sẽ làm cho người ấy trở nên giàu sang, phú quý. Chờ mãi chẳng thấy ai cứu, ta tức giận, đã đổi lời nguyền : “ Kẻ nào cứu ta sẽ phải chết.” Ta vừa dứt lời thì ngươi cứu ta. Vậy nên ngươi phải chết.</a:t>
            </a:r>
          </a:p>
        </p:txBody>
      </p:sp>
      <p:pic>
        <p:nvPicPr>
          <p:cNvPr id="4" name="Picture 23" descr="0_006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8232" y="202499"/>
            <a:ext cx="4407568"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6738"/>
                                        </p:tgtEl>
                                        <p:attrNameLst>
                                          <p:attrName>style.visibility</p:attrName>
                                        </p:attrNameLst>
                                      </p:cBhvr>
                                      <p:to>
                                        <p:strVal val="visible"/>
                                      </p:to>
                                    </p:set>
                                    <p:animEffect transition="in" filter="fade">
                                      <p:cBhvr>
                                        <p:cTn id="7" dur="1000"/>
                                        <p:tgtEl>
                                          <p:spTgt spid="116738"/>
                                        </p:tgtEl>
                                      </p:cBhvr>
                                    </p:animEffect>
                                    <p:anim calcmode="lin" valueType="num">
                                      <p:cBhvr>
                                        <p:cTn id="8" dur="1000" fill="hold"/>
                                        <p:tgtEl>
                                          <p:spTgt spid="116738"/>
                                        </p:tgtEl>
                                        <p:attrNameLst>
                                          <p:attrName>ppt_x</p:attrName>
                                        </p:attrNameLst>
                                      </p:cBhvr>
                                      <p:tavLst>
                                        <p:tav tm="0">
                                          <p:val>
                                            <p:strVal val="#ppt_x"/>
                                          </p:val>
                                        </p:tav>
                                        <p:tav tm="100000">
                                          <p:val>
                                            <p:strVal val="#ppt_x"/>
                                          </p:val>
                                        </p:tav>
                                      </p:tavLst>
                                    </p:anim>
                                    <p:anim calcmode="lin" valueType="num">
                                      <p:cBhvr>
                                        <p:cTn id="9" dur="1000" fill="hold"/>
                                        <p:tgtEl>
                                          <p:spTgt spid="11673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 Box 2"/>
          <p:cNvSpPr txBox="1">
            <a:spLocks noChangeArrowheads="1"/>
          </p:cNvSpPr>
          <p:nvPr/>
        </p:nvSpPr>
        <p:spPr bwMode="auto">
          <a:xfrm>
            <a:off x="1524000" y="45720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a:t>  </a:t>
            </a:r>
          </a:p>
        </p:txBody>
      </p:sp>
      <p:sp>
        <p:nvSpPr>
          <p:cNvPr id="117763" name="Text Box 3"/>
          <p:cNvSpPr txBox="1">
            <a:spLocks noChangeArrowheads="1"/>
          </p:cNvSpPr>
          <p:nvPr/>
        </p:nvSpPr>
        <p:spPr bwMode="auto">
          <a:xfrm>
            <a:off x="304800" y="0"/>
            <a:ext cx="119126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CC3300"/>
                </a:solidFill>
                <a:latin typeface="Times New Roman" panose="02020603050405020304" pitchFamily="18" charset="0"/>
                <a:cs typeface="Times New Roman" panose="02020603050405020304" pitchFamily="18" charset="0"/>
              </a:rPr>
              <a:t>5.</a:t>
            </a:r>
            <a:r>
              <a:rPr lang="en-US" altLang="en-US" sz="2800" b="1" dirty="0">
                <a:latin typeface="Times New Roman" panose="02020603050405020304" pitchFamily="18" charset="0"/>
                <a:cs typeface="Times New Roman" panose="02020603050405020304" pitchFamily="18" charset="0"/>
              </a:rPr>
              <a:t>    Nghe con quỷ nói năng láo xược như vậy, bác đánh cá nhanh trí bảo : </a:t>
            </a:r>
          </a:p>
          <a:p>
            <a:pPr eaLnBrk="1" hangingPunct="1"/>
            <a:r>
              <a:rPr lang="en-US" altLang="en-US" sz="2800" b="1" dirty="0">
                <a:latin typeface="Times New Roman" panose="02020603050405020304" pitchFamily="18" charset="0"/>
                <a:cs typeface="Times New Roman" panose="02020603050405020304" pitchFamily="18" charset="0"/>
              </a:rPr>
              <a:t>- Thôi được, chết cũng chẳng đáng sợ, nhưng trước khi</a:t>
            </a:r>
          </a:p>
          <a:p>
            <a:pPr eaLnBrk="1" hangingPunct="1"/>
            <a:r>
              <a:rPr lang="en-US" altLang="en-US" sz="2800" b="1" dirty="0">
                <a:latin typeface="Times New Roman" panose="02020603050405020304" pitchFamily="18" charset="0"/>
                <a:cs typeface="Times New Roman" panose="02020603050405020304" pitchFamily="18" charset="0"/>
              </a:rPr>
              <a:t>chết, ta chỉ muốn biết một điều.</a:t>
            </a:r>
          </a:p>
          <a:p>
            <a:pPr eaLnBrk="1" hangingPunct="1"/>
            <a:r>
              <a:rPr lang="en-US" altLang="en-US" sz="2800" b="1" dirty="0">
                <a:latin typeface="Times New Roman" panose="02020603050405020304" pitchFamily="18" charset="0"/>
                <a:cs typeface="Times New Roman" panose="02020603050405020304" pitchFamily="18" charset="0"/>
              </a:rPr>
              <a:t>- Điều gì ? – Con quỷ hỏi.</a:t>
            </a:r>
          </a:p>
          <a:p>
            <a:pPr eaLnBrk="1" hangingPunct="1"/>
            <a:r>
              <a:rPr lang="en-US" altLang="en-US" sz="2800" b="1" dirty="0">
                <a:latin typeface="Times New Roman" panose="02020603050405020304" pitchFamily="18" charset="0"/>
                <a:cs typeface="Times New Roman" panose="02020603050405020304" pitchFamily="18" charset="0"/>
              </a:rPr>
              <a:t>- Ngươi to lớn như thế làm sao chui lọt cái bình bé tí </a:t>
            </a:r>
          </a:p>
          <a:p>
            <a:pPr eaLnBrk="1" hangingPunct="1"/>
            <a:r>
              <a:rPr lang="en-US" altLang="en-US" sz="2800" b="1" dirty="0">
                <a:latin typeface="Times New Roman" panose="02020603050405020304" pitchFamily="18" charset="0"/>
                <a:cs typeface="Times New Roman" panose="02020603050405020304" pitchFamily="18" charset="0"/>
              </a:rPr>
              <a:t>này?</a:t>
            </a:r>
          </a:p>
          <a:p>
            <a:pPr eaLnBrk="1" hangingPunct="1"/>
            <a:r>
              <a:rPr lang="en-US" altLang="en-US" sz="2800" b="1" dirty="0">
                <a:latin typeface="Times New Roman" panose="02020603050405020304" pitchFamily="18" charset="0"/>
                <a:cs typeface="Times New Roman" panose="02020603050405020304" pitchFamily="18" charset="0"/>
              </a:rPr>
              <a:t>- Ngươi không tin ư ?</a:t>
            </a:r>
          </a:p>
          <a:p>
            <a:pPr eaLnBrk="1" hangingPunct="1"/>
            <a:r>
              <a:rPr lang="en-US" altLang="en-US" sz="2800" b="1" dirty="0">
                <a:latin typeface="Times New Roman" panose="02020603050405020304" pitchFamily="18" charset="0"/>
                <a:cs typeface="Times New Roman" panose="02020603050405020304" pitchFamily="18" charset="0"/>
              </a:rPr>
              <a:t>- Không thể tin được trừ khi ta thấy tận mắt chính                                              ngươi chui vào trong bình.</a:t>
            </a:r>
          </a:p>
          <a:p>
            <a:pPr eaLnBrk="1" hangingPunct="1"/>
            <a:r>
              <a:rPr lang="en-US" altLang="en-US" sz="2800" b="1" dirty="0">
                <a:latin typeface="Times New Roman" panose="02020603050405020304" pitchFamily="18" charset="0"/>
                <a:cs typeface="Times New Roman" panose="02020603050405020304" pitchFamily="18" charset="0"/>
              </a:rPr>
              <a:t>       Con quỷ rùng mình một cái biến thành một cột khói</a:t>
            </a:r>
          </a:p>
          <a:p>
            <a:pPr eaLnBrk="1" hangingPunct="1"/>
            <a:r>
              <a:rPr lang="en-US" altLang="en-US" sz="2800" b="1" dirty="0">
                <a:latin typeface="Times New Roman" panose="02020603050405020304" pitchFamily="18" charset="0"/>
                <a:cs typeface="Times New Roman" panose="02020603050405020304" pitchFamily="18" charset="0"/>
              </a:rPr>
              <a:t>đen. Cột khói bay đến tận trời xanh, tụ lại rồi dần dần </a:t>
            </a:r>
          </a:p>
          <a:p>
            <a:pPr eaLnBrk="1" hangingPunct="1"/>
            <a:r>
              <a:rPr lang="en-US" altLang="en-US" sz="2800" b="1" dirty="0">
                <a:latin typeface="Times New Roman" panose="02020603050405020304" pitchFamily="18" charset="0"/>
                <a:cs typeface="Times New Roman" panose="02020603050405020304" pitchFamily="18" charset="0"/>
              </a:rPr>
              <a:t>chui tuột vào bình. Bác đánh cá nhanh tay lấy cái nắp bằng chì nút chặt miệng bình. Con quỷ ra sức vùng vẫy, tìm cách chui ra. Nhưng đã muộn mất rồi. Bác đánh cá vứt cái bình trở lại biển sâu. Thế là kẻ độc ác vĩnh viễn nằm lại dưới đáy biển.</a:t>
            </a:r>
          </a:p>
        </p:txBody>
      </p:sp>
      <p:pic>
        <p:nvPicPr>
          <p:cNvPr id="5" name="Picture 24" descr="0_007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437" y="713873"/>
            <a:ext cx="3174521"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7763"/>
                                        </p:tgtEl>
                                        <p:attrNameLst>
                                          <p:attrName>style.visibility</p:attrName>
                                        </p:attrNameLst>
                                      </p:cBhvr>
                                      <p:to>
                                        <p:strVal val="visible"/>
                                      </p:to>
                                    </p:set>
                                    <p:anim calcmode="lin" valueType="num">
                                      <p:cBhvr>
                                        <p:cTn id="7" dur="500" fill="hold"/>
                                        <p:tgtEl>
                                          <p:spTgt spid="117763"/>
                                        </p:tgtEl>
                                        <p:attrNameLst>
                                          <p:attrName>ppt_w</p:attrName>
                                        </p:attrNameLst>
                                      </p:cBhvr>
                                      <p:tavLst>
                                        <p:tav tm="0">
                                          <p:val>
                                            <p:fltVal val="0"/>
                                          </p:val>
                                        </p:tav>
                                        <p:tav tm="100000">
                                          <p:val>
                                            <p:strVal val="#ppt_w"/>
                                          </p:val>
                                        </p:tav>
                                      </p:tavLst>
                                    </p:anim>
                                    <p:anim calcmode="lin" valueType="num">
                                      <p:cBhvr>
                                        <p:cTn id="8" dur="500" fill="hold"/>
                                        <p:tgtEl>
                                          <p:spTgt spid="117763"/>
                                        </p:tgtEl>
                                        <p:attrNameLst>
                                          <p:attrName>ppt_h</p:attrName>
                                        </p:attrNameLst>
                                      </p:cBhvr>
                                      <p:tavLst>
                                        <p:tav tm="0">
                                          <p:val>
                                            <p:fltVal val="0"/>
                                          </p:val>
                                        </p:tav>
                                        <p:tav tm="100000">
                                          <p:val>
                                            <p:strVal val="#ppt_h"/>
                                          </p:val>
                                        </p:tav>
                                      </p:tavLst>
                                    </p:anim>
                                    <p:animEffect transition="in" filter="fade">
                                      <p:cBhvr>
                                        <p:cTn id="9" dur="500"/>
                                        <p:tgtEl>
                                          <p:spTgt spid="117763"/>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Text Box 12"/>
          <p:cNvSpPr txBox="1">
            <a:spLocks noChangeArrowheads="1"/>
          </p:cNvSpPr>
          <p:nvPr/>
        </p:nvSpPr>
        <p:spPr bwMode="auto">
          <a:xfrm>
            <a:off x="2562225" y="762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sp>
        <p:nvSpPr>
          <p:cNvPr id="11" name="WordArt 16"/>
          <p:cNvSpPr>
            <a:spLocks noChangeArrowheads="1" noChangeShapeType="1" noTextEdit="1"/>
          </p:cNvSpPr>
          <p:nvPr/>
        </p:nvSpPr>
        <p:spPr bwMode="auto">
          <a:xfrm>
            <a:off x="2286000" y="1828800"/>
            <a:ext cx="7086600" cy="1380157"/>
          </a:xfrm>
          <a:prstGeom prst="rect">
            <a:avLst/>
          </a:prstGeom>
        </p:spPr>
        <p:txBody>
          <a:bodyPr wrap="none" fromWordArt="1">
            <a:prstTxWarp prst="textPlain">
              <a:avLst>
                <a:gd name="adj" fmla="val 50000"/>
              </a:avLst>
            </a:prstTxWarp>
          </a:bodyPr>
          <a:lstStyle/>
          <a:p>
            <a:pPr algn="ctr"/>
            <a:r>
              <a:rPr lang="en-US" sz="4800" b="1" kern="10" dirty="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rPr>
              <a:t>Thực hành-Luyện tập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13" descr="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24000"/>
            <a:ext cx="397827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20" descr="0_004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9275" y="1508125"/>
            <a:ext cx="327660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22" descr="0_0051_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5875" y="1752600"/>
            <a:ext cx="44196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23" descr="0_0061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3075" y="4038600"/>
            <a:ext cx="4648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24" descr="0_0071_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07075" y="4038600"/>
            <a:ext cx="579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2" name="Oval 25"/>
          <p:cNvSpPr>
            <a:spLocks noChangeArrowheads="1"/>
          </p:cNvSpPr>
          <p:nvPr/>
        </p:nvSpPr>
        <p:spPr bwMode="auto">
          <a:xfrm>
            <a:off x="320675" y="2971800"/>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3" name="Text Box 26"/>
          <p:cNvSpPr txBox="1">
            <a:spLocks noChangeArrowheads="1"/>
          </p:cNvSpPr>
          <p:nvPr/>
        </p:nvSpPr>
        <p:spPr bwMode="auto">
          <a:xfrm>
            <a:off x="358775" y="2971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1</a:t>
            </a:r>
          </a:p>
        </p:txBody>
      </p:sp>
      <p:sp>
        <p:nvSpPr>
          <p:cNvPr id="26634" name="Oval 35"/>
          <p:cNvSpPr>
            <a:spLocks noChangeArrowheads="1"/>
          </p:cNvSpPr>
          <p:nvPr/>
        </p:nvSpPr>
        <p:spPr bwMode="auto">
          <a:xfrm>
            <a:off x="6340475" y="5562600"/>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5" name="Oval 36"/>
          <p:cNvSpPr>
            <a:spLocks noChangeArrowheads="1"/>
          </p:cNvSpPr>
          <p:nvPr/>
        </p:nvSpPr>
        <p:spPr bwMode="auto">
          <a:xfrm>
            <a:off x="1920875" y="5638800"/>
            <a:ext cx="457200" cy="3810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6" name="Oval 37"/>
          <p:cNvSpPr>
            <a:spLocks noChangeArrowheads="1"/>
          </p:cNvSpPr>
          <p:nvPr/>
        </p:nvSpPr>
        <p:spPr bwMode="auto">
          <a:xfrm>
            <a:off x="7712075" y="3322638"/>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7" name="Oval 38"/>
          <p:cNvSpPr>
            <a:spLocks noChangeArrowheads="1"/>
          </p:cNvSpPr>
          <p:nvPr/>
        </p:nvSpPr>
        <p:spPr bwMode="auto">
          <a:xfrm>
            <a:off x="4435475" y="3138488"/>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8" name="Text Box 39"/>
          <p:cNvSpPr txBox="1">
            <a:spLocks noChangeArrowheads="1"/>
          </p:cNvSpPr>
          <p:nvPr/>
        </p:nvSpPr>
        <p:spPr bwMode="auto">
          <a:xfrm>
            <a:off x="7788275" y="33401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3</a:t>
            </a:r>
          </a:p>
        </p:txBody>
      </p:sp>
      <p:sp>
        <p:nvSpPr>
          <p:cNvPr id="26639" name="Text Box 40"/>
          <p:cNvSpPr txBox="1">
            <a:spLocks noChangeArrowheads="1"/>
          </p:cNvSpPr>
          <p:nvPr/>
        </p:nvSpPr>
        <p:spPr bwMode="auto">
          <a:xfrm>
            <a:off x="6416675" y="55626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5</a:t>
            </a:r>
          </a:p>
        </p:txBody>
      </p:sp>
      <p:sp>
        <p:nvSpPr>
          <p:cNvPr id="26640" name="Text Box 41"/>
          <p:cNvSpPr txBox="1">
            <a:spLocks noChangeArrowheads="1"/>
          </p:cNvSpPr>
          <p:nvPr/>
        </p:nvSpPr>
        <p:spPr bwMode="auto">
          <a:xfrm>
            <a:off x="1997075" y="5638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4</a:t>
            </a:r>
          </a:p>
        </p:txBody>
      </p:sp>
      <p:sp>
        <p:nvSpPr>
          <p:cNvPr id="26641" name="Text Box 42"/>
          <p:cNvSpPr txBox="1">
            <a:spLocks noChangeArrowheads="1"/>
          </p:cNvSpPr>
          <p:nvPr/>
        </p:nvSpPr>
        <p:spPr bwMode="auto">
          <a:xfrm>
            <a:off x="4473575" y="3138488"/>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2</a:t>
            </a:r>
          </a:p>
        </p:txBody>
      </p:sp>
      <p:sp>
        <p:nvSpPr>
          <p:cNvPr id="26642" name="Text Box 43"/>
          <p:cNvSpPr txBox="1">
            <a:spLocks noChangeArrowheads="1"/>
          </p:cNvSpPr>
          <p:nvPr/>
        </p:nvSpPr>
        <p:spPr bwMode="auto">
          <a:xfrm>
            <a:off x="244475" y="330200"/>
            <a:ext cx="1080452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3200" b="1" u="sng" dirty="0">
                <a:solidFill>
                  <a:srgbClr val="C00000"/>
                </a:solidFill>
                <a:latin typeface="Times New Roman" panose="02020603050405020304" pitchFamily="18" charset="0"/>
                <a:cs typeface="Times New Roman" panose="02020603050405020304" pitchFamily="18" charset="0"/>
              </a:rPr>
              <a:t>Bài 1</a:t>
            </a:r>
            <a:r>
              <a:rPr lang="en-US" altLang="en-US" sz="3200" b="1" dirty="0">
                <a:solidFill>
                  <a:srgbClr val="C00000"/>
                </a:solidFill>
                <a:latin typeface="Times New Roman" panose="02020603050405020304" pitchFamily="18" charset="0"/>
                <a:cs typeface="Times New Roman" panose="02020603050405020304" pitchFamily="18" charset="0"/>
              </a:rPr>
              <a:t>: Em hãy thuyết minh cho nội dung mỗi bức tranh sau bằng 1 hoặc 2 câu</a:t>
            </a:r>
            <a:endParaRPr lang="en-US" altLang="en-US" sz="3200" b="1" dirty="0">
              <a:solidFill>
                <a:srgbClr val="C00000"/>
              </a:solidFill>
              <a:latin typeface=".VnTime" panose="020B7200000000000000" pitchFamily="34" charset="0"/>
            </a:endParaRPr>
          </a:p>
        </p:txBody>
      </p:sp>
      <p:sp>
        <p:nvSpPr>
          <p:cNvPr id="26643" name="Text Box 50"/>
          <p:cNvSpPr txBox="1">
            <a:spLocks noChangeArrowheads="1"/>
          </p:cNvSpPr>
          <p:nvPr/>
        </p:nvSpPr>
        <p:spPr bwMode="auto">
          <a:xfrm>
            <a:off x="2667000" y="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91" y="-46823"/>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3" descr="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64562" y="0"/>
            <a:ext cx="3627438"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0" descr="0_004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910565"/>
            <a:ext cx="4486275"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60849" y="-23020"/>
            <a:ext cx="7432800" cy="133826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defRPr/>
            </a:pPr>
            <a:r>
              <a:rPr lang="en-US" sz="2700" b="1" dirty="0">
                <a:solidFill>
                  <a:schemeClr val="bg2">
                    <a:lumMod val="50000"/>
                  </a:schemeClr>
                </a:solidFill>
                <a:latin typeface="Times New Roman" panose="02020603050405020304" pitchFamily="18" charset="0"/>
                <a:cs typeface="Times New Roman" panose="02020603050405020304" pitchFamily="18" charset="0"/>
              </a:rPr>
              <a:t>1. Bác đánh cá ngán ngẩm vì cả ngày không thu được gì. Thật may, trong mẻ lưới cuối có một chiếc bình to.</a:t>
            </a:r>
            <a:endParaRPr lang="vi-VN" sz="27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4648200" y="2655941"/>
            <a:ext cx="6354762" cy="954107"/>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en-US" sz="2800" b="1" dirty="0">
                <a:solidFill>
                  <a:srgbClr val="FF0000"/>
                </a:solidFill>
                <a:latin typeface="Times New Roman" panose="02020603050405020304" pitchFamily="18" charset="0"/>
                <a:cs typeface="Times New Roman" panose="02020603050405020304" pitchFamily="18" charset="0"/>
              </a:rPr>
              <a:t>2. Bác mong bán chiếc bình sẽ được thật nhiều tiền.</a:t>
            </a:r>
            <a:endParaRPr lang="vi-VN" sz="2800" b="1" dirty="0">
              <a:solidFill>
                <a:srgbClr val="FF0000"/>
              </a:solidFill>
              <a:latin typeface="Times New Roman" panose="02020603050405020304" pitchFamily="18" charset="0"/>
              <a:cs typeface="Times New Roman" panose="02020603050405020304" pitchFamily="18" charset="0"/>
            </a:endParaRPr>
          </a:p>
        </p:txBody>
      </p:sp>
      <p:pic>
        <p:nvPicPr>
          <p:cNvPr id="9" name="Picture 22" descr="0_0051_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81233" y="3886200"/>
            <a:ext cx="52578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13717" y="5105400"/>
            <a:ext cx="6781800"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defRPr/>
            </a:pPr>
            <a:r>
              <a:rPr lang="en-US" sz="3200" b="1" dirty="0">
                <a:solidFill>
                  <a:srgbClr val="FF0000"/>
                </a:solidFill>
                <a:latin typeface="Times New Roman" panose="02020603050405020304" pitchFamily="18" charset="0"/>
                <a:cs typeface="Times New Roman" panose="02020603050405020304" pitchFamily="18" charset="0"/>
              </a:rPr>
              <a:t>3. Bác mở nắp bình, một làn khói tuôn ra, tụ lại thành một con quỷ dữ tợn.</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1"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ppt_w</p:attrName>
                                        </p:attrNameLst>
                                      </p:cBhvr>
                                      <p:tavLst>
                                        <p:tav tm="0">
                                          <p:val>
                                            <p:fltVal val="0"/>
                                          </p:val>
                                        </p:tav>
                                        <p:tav tm="100000">
                                          <p:val>
                                            <p:strVal val="#ppt_w"/>
                                          </p:val>
                                        </p:tav>
                                      </p:tavLst>
                                    </p:anim>
                                    <p:anim calcmode="lin" valueType="num">
                                      <p:cBhvr>
                                        <p:cTn id="21" dur="1000" fill="hold"/>
                                        <p:tgtEl>
                                          <p:spTgt spid="6"/>
                                        </p:tgtEl>
                                        <p:attrNameLst>
                                          <p:attrName>ppt_h</p:attrName>
                                        </p:attrNameLst>
                                      </p:cBhvr>
                                      <p:tavLst>
                                        <p:tav tm="0">
                                          <p:val>
                                            <p:fltVal val="0"/>
                                          </p:val>
                                        </p:tav>
                                        <p:tav tm="100000">
                                          <p:val>
                                            <p:strVal val="#ppt_h"/>
                                          </p:val>
                                        </p:tav>
                                      </p:tavLst>
                                    </p:anim>
                                    <p:anim calcmode="lin" valueType="num">
                                      <p:cBhvr>
                                        <p:cTn id="22" dur="1000" fill="hold"/>
                                        <p:tgtEl>
                                          <p:spTgt spid="6"/>
                                        </p:tgtEl>
                                        <p:attrNameLst>
                                          <p:attrName>style.rotation</p:attrName>
                                        </p:attrNameLst>
                                      </p:cBhvr>
                                      <p:tavLst>
                                        <p:tav tm="0">
                                          <p:val>
                                            <p:fltVal val="90"/>
                                          </p:val>
                                        </p:tav>
                                        <p:tav tm="100000">
                                          <p:val>
                                            <p:fltVal val="0"/>
                                          </p:val>
                                        </p:tav>
                                      </p:tavLst>
                                    </p:anim>
                                    <p:animEffect transition="in" filter="fade">
                                      <p:cBhvr>
                                        <p:cTn id="23" dur="1000"/>
                                        <p:tgtEl>
                                          <p:spTgt spid="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1000"/>
                                        <p:tgtEl>
                                          <p:spTgt spid="9"/>
                                        </p:tgtEl>
                                      </p:cBhvr>
                                    </p:animEffect>
                                    <p:anim calcmode="lin" valueType="num">
                                      <p:cBhvr>
                                        <p:cTn id="35" dur="1000" fill="hold"/>
                                        <p:tgtEl>
                                          <p:spTgt spid="9"/>
                                        </p:tgtEl>
                                        <p:attrNameLst>
                                          <p:attrName>ppt_x</p:attrName>
                                        </p:attrNameLst>
                                      </p:cBhvr>
                                      <p:tavLst>
                                        <p:tav tm="0">
                                          <p:val>
                                            <p:strVal val="#ppt_x"/>
                                          </p:val>
                                        </p:tav>
                                        <p:tav tm="100000">
                                          <p:val>
                                            <p:strVal val="#ppt_x"/>
                                          </p:val>
                                        </p:tav>
                                      </p:tavLst>
                                    </p:anim>
                                    <p:anim calcmode="lin" valueType="num">
                                      <p:cBhvr>
                                        <p:cTn id="3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wipe(down)">
                                      <p:cBhvr>
                                        <p:cTn id="41" dur="290">
                                          <p:stCondLst>
                                            <p:cond delay="0"/>
                                          </p:stCondLst>
                                        </p:cTn>
                                        <p:tgtEl>
                                          <p:spTgt spid="10"/>
                                        </p:tgtEl>
                                      </p:cBhvr>
                                    </p:animEffect>
                                    <p:anim calcmode="lin" valueType="num">
                                      <p:cBhvr>
                                        <p:cTn id="42" dur="911"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3" dur="332"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4" dur="332" tmFilter="0, 0; 0.125,0.2665; 0.25,0.4; 0.375,0.465; 0.5,0.5;  0.625,0.535; 0.75,0.6; 0.875,0.7335; 1,1">
                                          <p:stCondLst>
                                            <p:cond delay="332"/>
                                          </p:stCondLst>
                                        </p:cTn>
                                        <p:tgtEl>
                                          <p:spTgt spid="10"/>
                                        </p:tgtEl>
                                        <p:attrNameLst>
                                          <p:attrName>ppt_y</p:attrName>
                                        </p:attrNameLst>
                                      </p:cBhvr>
                                      <p:tavLst>
                                        <p:tav tm="0" fmla="#ppt_y-sin(pi*$)/9">
                                          <p:val>
                                            <p:fltVal val="0"/>
                                          </p:val>
                                        </p:tav>
                                        <p:tav tm="100000">
                                          <p:val>
                                            <p:fltVal val="1"/>
                                          </p:val>
                                        </p:tav>
                                      </p:tavLst>
                                    </p:anim>
                                    <p:anim calcmode="lin" valueType="num">
                                      <p:cBhvr>
                                        <p:cTn id="45" dur="166" tmFilter="0, 0; 0.125,0.2665; 0.25,0.4; 0.375,0.465; 0.5,0.5;  0.625,0.535; 0.75,0.6; 0.875,0.7335; 1,1">
                                          <p:stCondLst>
                                            <p:cond delay="662"/>
                                          </p:stCondLst>
                                        </p:cTn>
                                        <p:tgtEl>
                                          <p:spTgt spid="10"/>
                                        </p:tgtEl>
                                        <p:attrNameLst>
                                          <p:attrName>ppt_y</p:attrName>
                                        </p:attrNameLst>
                                      </p:cBhvr>
                                      <p:tavLst>
                                        <p:tav tm="0" fmla="#ppt_y-sin(pi*$)/27">
                                          <p:val>
                                            <p:fltVal val="0"/>
                                          </p:val>
                                        </p:tav>
                                        <p:tav tm="100000">
                                          <p:val>
                                            <p:fltVal val="1"/>
                                          </p:val>
                                        </p:tav>
                                      </p:tavLst>
                                    </p:anim>
                                    <p:anim calcmode="lin" valueType="num">
                                      <p:cBhvr>
                                        <p:cTn id="46" dur="82" tmFilter="0, 0; 0.125,0.2665; 0.25,0.4; 0.375,0.465; 0.5,0.5;  0.625,0.535; 0.75,0.6; 0.875,0.7335; 1,1">
                                          <p:stCondLst>
                                            <p:cond delay="828"/>
                                          </p:stCondLst>
                                        </p:cTn>
                                        <p:tgtEl>
                                          <p:spTgt spid="10"/>
                                        </p:tgtEl>
                                        <p:attrNameLst>
                                          <p:attrName>ppt_y</p:attrName>
                                        </p:attrNameLst>
                                      </p:cBhvr>
                                      <p:tavLst>
                                        <p:tav tm="0" fmla="#ppt_y-sin(pi*$)/81">
                                          <p:val>
                                            <p:fltVal val="0"/>
                                          </p:val>
                                        </p:tav>
                                        <p:tav tm="100000">
                                          <p:val>
                                            <p:fltVal val="1"/>
                                          </p:val>
                                        </p:tav>
                                      </p:tavLst>
                                    </p:anim>
                                    <p:animScale>
                                      <p:cBhvr>
                                        <p:cTn id="47" dur="13">
                                          <p:stCondLst>
                                            <p:cond delay="325"/>
                                          </p:stCondLst>
                                        </p:cTn>
                                        <p:tgtEl>
                                          <p:spTgt spid="10"/>
                                        </p:tgtEl>
                                      </p:cBhvr>
                                      <p:to x="100000" y="60000"/>
                                    </p:animScale>
                                    <p:animScale>
                                      <p:cBhvr>
                                        <p:cTn id="48" dur="83" decel="50000">
                                          <p:stCondLst>
                                            <p:cond delay="338"/>
                                          </p:stCondLst>
                                        </p:cTn>
                                        <p:tgtEl>
                                          <p:spTgt spid="10"/>
                                        </p:tgtEl>
                                      </p:cBhvr>
                                      <p:to x="100000" y="100000"/>
                                    </p:animScale>
                                    <p:animScale>
                                      <p:cBhvr>
                                        <p:cTn id="49" dur="13">
                                          <p:stCondLst>
                                            <p:cond delay="656"/>
                                          </p:stCondLst>
                                        </p:cTn>
                                        <p:tgtEl>
                                          <p:spTgt spid="10"/>
                                        </p:tgtEl>
                                      </p:cBhvr>
                                      <p:to x="100000" y="80000"/>
                                    </p:animScale>
                                    <p:animScale>
                                      <p:cBhvr>
                                        <p:cTn id="50" dur="83" decel="50000">
                                          <p:stCondLst>
                                            <p:cond delay="669"/>
                                          </p:stCondLst>
                                        </p:cTn>
                                        <p:tgtEl>
                                          <p:spTgt spid="10"/>
                                        </p:tgtEl>
                                      </p:cBhvr>
                                      <p:to x="100000" y="100000"/>
                                    </p:animScale>
                                    <p:animScale>
                                      <p:cBhvr>
                                        <p:cTn id="51" dur="13">
                                          <p:stCondLst>
                                            <p:cond delay="821"/>
                                          </p:stCondLst>
                                        </p:cTn>
                                        <p:tgtEl>
                                          <p:spTgt spid="10"/>
                                        </p:tgtEl>
                                      </p:cBhvr>
                                      <p:to x="100000" y="90000"/>
                                    </p:animScale>
                                    <p:animScale>
                                      <p:cBhvr>
                                        <p:cTn id="52" dur="83" decel="50000">
                                          <p:stCondLst>
                                            <p:cond delay="834"/>
                                          </p:stCondLst>
                                        </p:cTn>
                                        <p:tgtEl>
                                          <p:spTgt spid="10"/>
                                        </p:tgtEl>
                                      </p:cBhvr>
                                      <p:to x="100000" y="100000"/>
                                    </p:animScale>
                                    <p:animScale>
                                      <p:cBhvr>
                                        <p:cTn id="53" dur="13">
                                          <p:stCondLst>
                                            <p:cond delay="904"/>
                                          </p:stCondLst>
                                        </p:cTn>
                                        <p:tgtEl>
                                          <p:spTgt spid="10"/>
                                        </p:tgtEl>
                                      </p:cBhvr>
                                      <p:to x="100000" y="95000"/>
                                    </p:animScale>
                                    <p:animScale>
                                      <p:cBhvr>
                                        <p:cTn id="54" dur="83" decel="50000">
                                          <p:stCondLst>
                                            <p:cond delay="917"/>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3" descr="0_006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0"/>
            <a:ext cx="54864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193675" y="381000"/>
            <a:ext cx="6207125" cy="107721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defRPr/>
            </a:pPr>
            <a:r>
              <a:rPr lang="en-US" sz="3200" b="1" dirty="0">
                <a:solidFill>
                  <a:srgbClr val="FF0000"/>
                </a:solidFill>
                <a:latin typeface="Times New Roman" panose="02020603050405020304" pitchFamily="18" charset="0"/>
                <a:cs typeface="Times New Roman" panose="02020603050405020304" pitchFamily="18" charset="0"/>
              </a:rPr>
              <a:t>4. Con quỷ muốn giết bác đánh cá để thực hiện lời nguyền của nó. </a:t>
            </a:r>
            <a:endParaRPr lang="vi-VN" sz="3200" b="1" dirty="0">
              <a:solidFill>
                <a:srgbClr val="FF0000"/>
              </a:solidFill>
              <a:latin typeface="Times New Roman" panose="02020603050405020304" pitchFamily="18" charset="0"/>
              <a:cs typeface="Times New Roman" panose="02020603050405020304" pitchFamily="18" charset="0"/>
            </a:endParaRPr>
          </a:p>
        </p:txBody>
      </p:sp>
      <p:pic>
        <p:nvPicPr>
          <p:cNvPr id="8" name="Picture 24" descr="0_007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667000"/>
            <a:ext cx="44958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5029200" y="3733800"/>
            <a:ext cx="7162800"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defRPr/>
            </a:pPr>
            <a:r>
              <a:rPr lang="en-US" sz="3200" b="1" dirty="0">
                <a:solidFill>
                  <a:srgbClr val="FF0000"/>
                </a:solidFill>
                <a:latin typeface="Times New Roman" panose="02020603050405020304" pitchFamily="18" charset="0"/>
                <a:cs typeface="Times New Roman" panose="02020603050405020304" pitchFamily="18" charset="0"/>
              </a:rPr>
              <a:t>5. Bác đánh cá lừa con quỷ chui vào trong bình rồi đậy nắp, vứt cái bình xuống biển sâu.</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additive="base">
                                        <p:cTn id="20" dur="500" fill="hold"/>
                                        <p:tgtEl>
                                          <p:spTgt spid="8"/>
                                        </p:tgtEl>
                                        <p:attrNameLst>
                                          <p:attrName>ppt_x</p:attrName>
                                        </p:attrNameLst>
                                      </p:cBhvr>
                                      <p:tavLst>
                                        <p:tav tm="0">
                                          <p:val>
                                            <p:strVal val="#ppt_x"/>
                                          </p:val>
                                        </p:tav>
                                        <p:tav tm="100000">
                                          <p:val>
                                            <p:strVal val="#ppt_x"/>
                                          </p:val>
                                        </p:tav>
                                      </p:tavLst>
                                    </p:anim>
                                    <p:anim calcmode="lin" valueType="num">
                                      <p:cBhvr additive="base">
                                        <p:cTn id="2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ppt_w</p:attrName>
                                        </p:attrNameLst>
                                      </p:cBhvr>
                                      <p:tavLst>
                                        <p:tav tm="0">
                                          <p:val>
                                            <p:fltVal val="0"/>
                                          </p:val>
                                        </p:tav>
                                        <p:tav tm="100000">
                                          <p:val>
                                            <p:strVal val="#ppt_w"/>
                                          </p:val>
                                        </p:tav>
                                      </p:tavLst>
                                    </p:anim>
                                    <p:anim calcmode="lin" valueType="num">
                                      <p:cBhvr>
                                        <p:cTn id="27" dur="1000" fill="hold"/>
                                        <p:tgtEl>
                                          <p:spTgt spid="9"/>
                                        </p:tgtEl>
                                        <p:attrNameLst>
                                          <p:attrName>ppt_h</p:attrName>
                                        </p:attrNameLst>
                                      </p:cBhvr>
                                      <p:tavLst>
                                        <p:tav tm="0">
                                          <p:val>
                                            <p:fltVal val="0"/>
                                          </p:val>
                                        </p:tav>
                                        <p:tav tm="100000">
                                          <p:val>
                                            <p:strVal val="#ppt_h"/>
                                          </p:val>
                                        </p:tav>
                                      </p:tavLst>
                                    </p:anim>
                                    <p:anim calcmode="lin" valueType="num">
                                      <p:cBhvr>
                                        <p:cTn id="28" dur="1000" fill="hold"/>
                                        <p:tgtEl>
                                          <p:spTgt spid="9"/>
                                        </p:tgtEl>
                                        <p:attrNameLst>
                                          <p:attrName>style.rotation</p:attrName>
                                        </p:attrNameLst>
                                      </p:cBhvr>
                                      <p:tavLst>
                                        <p:tav tm="0">
                                          <p:val>
                                            <p:fltVal val="90"/>
                                          </p:val>
                                        </p:tav>
                                        <p:tav tm="100000">
                                          <p:val>
                                            <p:fltVal val="0"/>
                                          </p:val>
                                        </p:tav>
                                      </p:tavLst>
                                    </p:anim>
                                    <p:animEffect transition="in" filter="fade">
                                      <p:cBhvr>
                                        <p:cTn id="2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608</TotalTime>
  <Words>805</Words>
  <Application>Microsoft Office PowerPoint</Application>
  <PresentationFormat>Widescreen</PresentationFormat>
  <Paragraphs>59</Paragraphs>
  <Slides>12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.VnTime</vt:lpstr>
      <vt:lpstr>Arial</vt:lpstr>
      <vt:lpstr>Tahoma</vt:lpstr>
      <vt:lpstr>Times New Roman</vt:lpstr>
      <vt:lpstr>VNI-Times</vt: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DHNL HUE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KingDan</dc:creator>
  <cp:lastModifiedBy>HT81</cp:lastModifiedBy>
  <cp:revision>115</cp:revision>
  <dcterms:created xsi:type="dcterms:W3CDTF">2010-01-09T04:54:50Z</dcterms:created>
  <dcterms:modified xsi:type="dcterms:W3CDTF">2022-01-11T16:10:35Z</dcterms:modified>
</cp:coreProperties>
</file>