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306" r:id="rId3"/>
    <p:sldId id="307" r:id="rId4"/>
    <p:sldId id="316" r:id="rId5"/>
    <p:sldId id="273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2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D7783-5A19-4833-93BD-B7F4DA04339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016F4-78CC-4B41-B685-6993D96A2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34FD-3B9D-4A93-8CEB-A83A6807CA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5D3A-A23A-49DF-8CFD-6C34EFD3D4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A577-1C74-4D7D-9FD6-5B37E12C0E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4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7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9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6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8B22-9A24-45D3-8EE7-0FE6A57CEC3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2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0AB6-E486-486E-BB52-867C43AD0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1D3D-BB68-44F2-9DE8-EFCC116D39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5242-1B83-43E1-9937-4F0625A1D32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64C8-E961-4DF3-BE34-BAAE9115BB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9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E782C-6150-421C-B0FE-BF95012B7C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1E09-5E2F-46F8-9442-0E4E9A4F96B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4DED-1EAD-4D3C-8E9A-DF2CFAC48B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8AE5-69F2-4ECA-ABD9-4E169B9BC2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4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61033237-BE8C-4606-A112-B4E6C2A01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3BC54B48-B420-479E-9E87-626C90C551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2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gif"/><Relationship Id="rId12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813322"/>
          <a:ext cx="20574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lip" r:id="rId3" imgW="1060704" imgH="1335024" progId="">
                  <p:embed/>
                </p:oleObj>
              </mc:Choice>
              <mc:Fallback>
                <p:oleObj name="Clip" r:id="rId3" imgW="1060704" imgH="1335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3322"/>
                        <a:ext cx="20574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" descr="Có thể là hình minh họa về mè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0" y="0"/>
            <a:ext cx="13182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WordArt 60"/>
          <p:cNvSpPr>
            <a:spLocks noChangeArrowheads="1" noChangeShapeType="1" noTextEdit="1"/>
          </p:cNvSpPr>
          <p:nvPr/>
        </p:nvSpPr>
        <p:spPr bwMode="auto">
          <a:xfrm>
            <a:off x="-304800" y="1200150"/>
            <a:ext cx="9448800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học kì 1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( Tiết 1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).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252414" y="0"/>
            <a:ext cx="611187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403225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3" y="742950"/>
            <a:ext cx="8859837" cy="20855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4629150"/>
            <a:ext cx="1295400" cy="5143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0" y="0"/>
            <a:ext cx="611188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WordArt 5"/>
          <p:cNvSpPr>
            <a:spLocks noChangeArrowheads="1" noChangeShapeType="1" noTextEdit="1"/>
          </p:cNvSpPr>
          <p:nvPr/>
        </p:nvSpPr>
        <p:spPr bwMode="auto">
          <a:xfrm>
            <a:off x="150813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3" y="742950"/>
            <a:ext cx="8859837" cy="20855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4743450"/>
            <a:ext cx="1219200" cy="4000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0" y="0"/>
            <a:ext cx="611188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WordArt 5"/>
          <p:cNvSpPr>
            <a:spLocks noChangeArrowheads="1" noChangeShapeType="1" noTextEdit="1"/>
          </p:cNvSpPr>
          <p:nvPr/>
        </p:nvSpPr>
        <p:spPr bwMode="auto">
          <a:xfrm>
            <a:off x="150813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3" y="742950"/>
            <a:ext cx="8859837" cy="208559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4800600"/>
            <a:ext cx="1219200" cy="3429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571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5191" name="Group 71"/>
          <p:cNvGraphicFramePr>
            <a:graphicFrameLocks noGrp="1"/>
          </p:cNvGraphicFramePr>
          <p:nvPr>
            <p:ph/>
          </p:nvPr>
        </p:nvGraphicFramePr>
        <p:xfrm>
          <a:off x="0" y="2286000"/>
          <a:ext cx="9144000" cy="1783080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3886200"/>
                <a:gridCol w="1752600"/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0" y="411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8" name="Group 50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143739"/>
        </p:xfrm>
        <a:graphic>
          <a:graphicData uri="http://schemas.openxmlformats.org/drawingml/2006/table">
            <a:tbl>
              <a:tblPr/>
              <a:tblGrid>
                <a:gridCol w="1828800"/>
                <a:gridCol w="2133600"/>
                <a:gridCol w="2743200"/>
                <a:gridCol w="2438400"/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9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Ông Trạng thả diều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Trinh Đường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Nguyễn Hiền nhà nghèo mà hiếu học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Nguyễn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Hiền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6" name="Group 24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086589"/>
        </p:xfrm>
        <a:graphic>
          <a:graphicData uri="http://schemas.openxmlformats.org/drawingml/2006/table">
            <a:tbl>
              <a:tblPr/>
              <a:tblGrid>
                <a:gridCol w="1828800"/>
                <a:gridCol w="2133600"/>
                <a:gridCol w="3352800"/>
                <a:gridCol w="1828800"/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920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“Vua tàu thủy” Bạch Thái Bưởi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 điển nhân vật lịch sử Việt Nam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Bạch Thái Bưởi từ tay trắng, nhờ có chí đã làm nên nghiệp lớn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Bạch Thái Bưởi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1" name="Group 2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086589"/>
        </p:xfrm>
        <a:graphic>
          <a:graphicData uri="http://schemas.openxmlformats.org/drawingml/2006/table">
            <a:tbl>
              <a:tblPr/>
              <a:tblGrid>
                <a:gridCol w="1676400"/>
                <a:gridCol w="1905000"/>
                <a:gridCol w="3733800"/>
                <a:gridCol w="1828800"/>
              </a:tblGrid>
              <a:tr h="116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920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Vẽ trứng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Xuân Yến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Lê-ô-nác-đô đa Vin-xi kiên trì khổ luyện đã trở thành danh họa vĩ đại.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Lê-ô-nác-đô đa Vin-xi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9" name="Group 39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08635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3200400"/>
                <a:gridCol w="1828800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Người tìm đường lên các vì sao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Lê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QuangLong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Phạm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Ngọc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Toàn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Xi-ôn-cốp-xki kiên trì theo đuổi ước mơ, đã tìm được đường lên các vì sao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Xi-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cốp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xki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3" name="Group 29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109210"/>
        </p:xfrm>
        <a:graphic>
          <a:graphicData uri="http://schemas.openxmlformats.org/drawingml/2006/table">
            <a:tbl>
              <a:tblPr/>
              <a:tblGrid>
                <a:gridCol w="1524000"/>
                <a:gridCol w="2362200"/>
                <a:gridCol w="3429000"/>
                <a:gridCol w="1828800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909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Văn hay chữ tốt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Truyện đọc 1(1995)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Cao Bá Quát kiên trì luyện viết chữ, đã nổi danh là người văn hay chữ tốt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Cao Bá Quát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3" name="Group 3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086350"/>
        </p:xfrm>
        <a:graphic>
          <a:graphicData uri="http://schemas.openxmlformats.org/drawingml/2006/table">
            <a:tbl>
              <a:tblPr/>
              <a:tblGrid>
                <a:gridCol w="1752600"/>
                <a:gridCol w="2133600"/>
                <a:gridCol w="3581400"/>
                <a:gridCol w="1676400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Chú Đất Nung (phần 1,2)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Nguyễn Kiên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Chú bé Đất dám nung mình trong lửa đã trở thành người mạnh mẽ, hữu ích. Còn hai người bột yếu ớt gặp nước suýt bị tan ra.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Chú Đất Nung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52600" y="0"/>
            <a:ext cx="118872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5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1" name="Text Box 36"/>
          <p:cNvSpPr txBox="1">
            <a:spLocks noChangeArrowheads="1"/>
          </p:cNvSpPr>
          <p:nvPr/>
        </p:nvSpPr>
        <p:spPr bwMode="auto">
          <a:xfrm>
            <a:off x="-1143000" y="628650"/>
            <a:ext cx="11049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vi-VN" sz="4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vi-VN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0300"/>
            <a:ext cx="9159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64" y="3371850"/>
            <a:ext cx="9159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4057650"/>
            <a:ext cx="914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1295400" y="2876550"/>
            <a:ext cx="7086600" cy="1307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1(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6" name="Group 24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292090"/>
        </p:xfrm>
        <a:graphic>
          <a:graphicData uri="http://schemas.openxmlformats.org/drawingml/2006/table">
            <a:tbl>
              <a:tblPr/>
              <a:tblGrid>
                <a:gridCol w="1981200"/>
                <a:gridCol w="1676400"/>
                <a:gridCol w="3810000"/>
                <a:gridCol w="1676400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bài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4091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Trong quán ăn “Ba cá Bống”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A-lếch-xây Tôn-xtôi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Bu-ra-ti-nô thông minh, mưu trí đã moi được bí mật về chiếc chìa khóa vàng từ hai kẻ độc ác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Bu-ra-ti-nô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6" name="Group 20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5086350"/>
        </p:xfrm>
        <a:graphic>
          <a:graphicData uri="http://schemas.openxmlformats.org/drawingml/2006/table">
            <a:tbl>
              <a:tblPr/>
              <a:tblGrid>
                <a:gridCol w="1981200"/>
                <a:gridCol w="1600200"/>
                <a:gridCol w="3886200"/>
                <a:gridCol w="1676400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Tác giả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Nội dung chính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Nhân vật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Rất nhiều mặt trăng (phần 1,2)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Phơ-bơ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nhìn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giải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rất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khác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Công chúa nhỏ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/>
          <a:srcRect t="49277"/>
          <a:stretch>
            <a:fillRect/>
          </a:stretch>
        </p:blipFill>
        <p:spPr bwMode="auto">
          <a:xfrm>
            <a:off x="0" y="2400300"/>
            <a:ext cx="9144000" cy="25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1143000"/>
            <a:ext cx="84582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200" y="342900"/>
            <a:ext cx="2209800" cy="369332"/>
          </a:xfrm>
          <a:prstGeom prst="rect">
            <a:avLst/>
          </a:prstGeom>
          <a:solidFill>
            <a:srgbClr val="CC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S/174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1084263"/>
            <a:ext cx="130111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144" y="71333"/>
            <a:ext cx="3833413" cy="1454242"/>
          </a:xfrm>
          <a:prstGeom prst="rect">
            <a:avLst/>
          </a:prstGeom>
          <a:noFill/>
        </p:spPr>
        <p:txBody>
          <a:bodyPr wrap="none" lIns="68576" tIns="34289" rIns="68576" bIns="34289">
            <a:spAutoFit/>
          </a:bodyPr>
          <a:lstStyle/>
          <a:p>
            <a:pPr algn="ctr" defTabSz="685749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749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5" y="63415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12" y="90561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5" y="510218"/>
            <a:ext cx="371475" cy="328613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060839" y="116012"/>
            <a:ext cx="4938013" cy="4823877"/>
            <a:chOff x="2889226" y="213081"/>
            <a:chExt cx="6413548" cy="643183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 rot="300000">
              <a:off x="7009153" y="3396414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900000">
              <a:off x="6953878" y="3719168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Phạm</a:t>
              </a:r>
              <a:r>
                <a:rPr lang="en-US" sz="1400" dirty="0" smtClean="0">
                  <a:solidFill>
                    <a:prstClr val="black"/>
                  </a:solidFill>
                </a:rPr>
                <a:t> An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Bình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500000">
              <a:off x="6844403" y="4053936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Vũ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Đức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Bình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100000">
              <a:off x="6696829" y="4337904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FF0000"/>
                  </a:solidFill>
                </a:rPr>
                <a:t>Vũ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Ngọc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Bích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2700000">
              <a:off x="6473053" y="460178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5B9BD5">
                      <a:lumMod val="20000"/>
                      <a:lumOff val="80000"/>
                    </a:srgbClr>
                  </a:solidFill>
                </a:rPr>
                <a:t>Đào</a:t>
              </a:r>
              <a:r>
                <a:rPr lang="en-US" sz="1400" dirty="0" smtClean="0">
                  <a:solidFill>
                    <a:srgbClr val="5B9BD5">
                      <a:lumMod val="20000"/>
                      <a:lumOff val="80000"/>
                    </a:srgbClr>
                  </a:solidFill>
                </a:rPr>
                <a:t> </a:t>
              </a:r>
              <a:r>
                <a:rPr lang="en-US" sz="1400" dirty="0" err="1" smtClean="0">
                  <a:solidFill>
                    <a:srgbClr val="5B9BD5">
                      <a:lumMod val="20000"/>
                      <a:lumOff val="80000"/>
                    </a:srgbClr>
                  </a:solidFill>
                </a:rPr>
                <a:t>Anh</a:t>
              </a:r>
              <a:r>
                <a:rPr lang="en-US" sz="1400" dirty="0" smtClean="0">
                  <a:solidFill>
                    <a:srgbClr val="5B9BD5">
                      <a:lumMod val="20000"/>
                      <a:lumOff val="80000"/>
                    </a:srgbClr>
                  </a:solidFill>
                </a:rPr>
                <a:t> </a:t>
              </a:r>
              <a:r>
                <a:rPr lang="en-US" sz="1400" dirty="0" err="1" smtClean="0">
                  <a:solidFill>
                    <a:srgbClr val="5B9BD5">
                      <a:lumMod val="20000"/>
                      <a:lumOff val="80000"/>
                    </a:srgbClr>
                  </a:solidFill>
                </a:rPr>
                <a:t>Duy</a:t>
              </a:r>
              <a:endParaRPr lang="en-US" sz="1400" dirty="0">
                <a:solidFill>
                  <a:srgbClr val="5B9BD5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3300000">
              <a:off x="6206353" y="481768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white"/>
                  </a:solidFill>
                </a:rPr>
                <a:t>Đoàn</a:t>
              </a:r>
              <a:r>
                <a:rPr lang="en-US" sz="1400" dirty="0" smtClean="0">
                  <a:solidFill>
                    <a:prstClr val="white"/>
                  </a:solidFill>
                </a:rPr>
                <a:t> Minh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Duy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3900000">
              <a:off x="5922584" y="4978130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Thùy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Dương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4500000">
              <a:off x="5600715" y="5100476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smtClean="0">
                  <a:solidFill>
                    <a:prstClr val="black"/>
                  </a:solidFill>
                </a:rPr>
                <a:t>Pham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Tiến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Đạt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5100000">
              <a:off x="5257816" y="5176676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5700000">
              <a:off x="4914914" y="5180308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Phạm</a:t>
              </a:r>
              <a:r>
                <a:rPr lang="en-US" sz="1400" dirty="0" smtClean="0">
                  <a:solidFill>
                    <a:prstClr val="black"/>
                  </a:solidFill>
                </a:rPr>
                <a:t> Minh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Đức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6300000">
              <a:off x="4601042" y="5140396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white"/>
                  </a:solidFill>
                </a:rPr>
                <a:t>Bùi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Ngân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Hà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6900000">
              <a:off x="4272657" y="499888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Đào</a:t>
              </a:r>
              <a:r>
                <a:rPr lang="en-US" sz="1400" dirty="0" smtClean="0">
                  <a:solidFill>
                    <a:prstClr val="black"/>
                  </a:solidFill>
                </a:rPr>
                <a:t> Thu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Hà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7500000">
              <a:off x="3987812" y="4828348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Đỗ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Ngọc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Hân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8100000">
              <a:off x="3731997" y="4608956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Vũ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Thúy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Hiền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8700000">
              <a:off x="3505209" y="4322305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FFFF00"/>
                  </a:solidFill>
                </a:rPr>
                <a:t>Bùi</a:t>
              </a:r>
              <a:r>
                <a:rPr lang="en-US" sz="1400" dirty="0" smtClean="0">
                  <a:solidFill>
                    <a:srgbClr val="FFFF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</a:rPr>
                <a:t>Anh</a:t>
              </a:r>
              <a:r>
                <a:rPr lang="en-US" sz="1400" dirty="0" smtClean="0">
                  <a:solidFill>
                    <a:srgbClr val="FFFF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FF00"/>
                  </a:solidFill>
                </a:rPr>
                <a:t>Hiếu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9300000">
              <a:off x="3321963" y="4064684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white"/>
                  </a:solidFill>
                </a:rPr>
                <a:t>Bùi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Phương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Anh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9900000">
              <a:off x="3211287" y="3734492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smtClean="0">
                  <a:solidFill>
                    <a:srgbClr val="5B9BD5">
                      <a:lumMod val="50000"/>
                    </a:srgbClr>
                  </a:solidFill>
                </a:rPr>
                <a:t>Cao Kim </a:t>
              </a:r>
              <a:r>
                <a:rPr lang="en-US" sz="1400" dirty="0" err="1" smtClean="0">
                  <a:solidFill>
                    <a:srgbClr val="5B9BD5">
                      <a:lumMod val="50000"/>
                    </a:srgbClr>
                  </a:solidFill>
                </a:rPr>
                <a:t>Huệ</a:t>
              </a:r>
              <a:endParaRPr lang="en-US" sz="1400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10500000">
              <a:off x="3144153" y="3404300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FF00FF"/>
                  </a:solidFill>
                </a:rPr>
                <a:t>Phương</a:t>
              </a:r>
              <a:r>
                <a:rPr lang="en-US" sz="1400" dirty="0" smtClean="0">
                  <a:solidFill>
                    <a:srgbClr val="FF00FF"/>
                  </a:solidFill>
                </a:rPr>
                <a:t> Loan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1100000">
              <a:off x="3164103" y="3059593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1700000">
              <a:off x="3213081" y="2743916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Diệu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Linh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2300000">
              <a:off x="3320115" y="2428237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FF0000"/>
                  </a:solidFill>
                </a:rPr>
                <a:t>Châu</a:t>
              </a:r>
              <a:r>
                <a:rPr lang="en-US" sz="1400" dirty="0" smtClean="0">
                  <a:solidFill>
                    <a:srgbClr val="FF0000"/>
                  </a:solidFill>
                </a:rPr>
                <a:t> Long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12900000">
              <a:off x="3499719" y="2127073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smtClean="0">
                  <a:solidFill>
                    <a:srgbClr val="002060"/>
                  </a:solidFill>
                </a:rPr>
                <a:t>Kim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Ngân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rot="13500000">
              <a:off x="3722865" y="187476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Thảo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Nguyên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14100000">
              <a:off x="3975039" y="166068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Bùi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Văn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Quyết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4700000">
              <a:off x="4270755" y="149014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Đào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Đình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Tâm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15300000">
              <a:off x="4580985" y="137766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white"/>
                  </a:solidFill>
                </a:rPr>
                <a:t>Phạm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Anh</a:t>
              </a:r>
              <a:r>
                <a:rPr lang="en-US" sz="1400" dirty="0" smtClean="0">
                  <a:solidFill>
                    <a:prstClr val="white"/>
                  </a:solidFill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</a:rPr>
                <a:t>Thư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5900000">
              <a:off x="4905729" y="1308724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7030A0"/>
                  </a:solidFill>
                </a:rPr>
                <a:t>Phạm</a:t>
              </a:r>
              <a:r>
                <a:rPr lang="en-US" sz="1400" dirty="0" smtClean="0">
                  <a:solidFill>
                    <a:srgbClr val="7030A0"/>
                  </a:solidFill>
                </a:rPr>
                <a:t> Minh </a:t>
              </a:r>
              <a:r>
                <a:rPr lang="en-US" sz="1400" dirty="0" err="1" smtClean="0">
                  <a:solidFill>
                    <a:srgbClr val="7030A0"/>
                  </a:solidFill>
                </a:rPr>
                <a:t>Trí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16500000">
              <a:off x="5259501" y="1312352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Bùi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Ánh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Tuyết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17100000">
              <a:off x="5584245" y="1374040"/>
              <a:ext cx="2019117" cy="39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Đào</a:t>
              </a:r>
              <a:r>
                <a:rPr lang="en-US" sz="1400" dirty="0" smtClean="0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 </a:t>
              </a:r>
              <a:r>
                <a:rPr lang="en-US" sz="1400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Quốc</a:t>
              </a:r>
              <a:r>
                <a:rPr lang="en-US" sz="1400" dirty="0" smtClean="0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 </a:t>
              </a:r>
              <a:r>
                <a:rPr lang="en-US" sz="1400" dirty="0" err="1" smtClean="0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Việt</a:t>
              </a:r>
              <a:endParaRPr lang="en-US" sz="1400" dirty="0">
                <a:solidFill>
                  <a:srgbClr val="FFC000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17700000">
              <a:off x="5894475" y="1504737"/>
              <a:ext cx="2019117" cy="37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Ngọc</a:t>
              </a:r>
              <a:r>
                <a:rPr lang="en-US" sz="1400" dirty="0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 </a:t>
              </a:r>
              <a:r>
                <a:rPr lang="en-US" sz="1400" dirty="0" err="1"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Hân</a:t>
              </a:r>
              <a:endParaRPr lang="en-US" sz="1400" dirty="0">
                <a:solidFill>
                  <a:srgbClr val="FFC000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8300000">
              <a:off x="6190191" y="1668021"/>
              <a:ext cx="2019117" cy="37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>
                  <a:solidFill>
                    <a:prstClr val="white"/>
                  </a:solidFill>
                </a:rPr>
                <a:t>Tiến</a:t>
              </a:r>
              <a:r>
                <a:rPr lang="en-US" sz="1400" dirty="0">
                  <a:solidFill>
                    <a:prstClr val="white"/>
                  </a:solidFill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</a:rPr>
                <a:t>Đạt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rot="18900000">
              <a:off x="6442366" y="1873093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Bùi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Nọc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Anh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9500000">
              <a:off x="6652821" y="2127092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srgbClr val="7030A0"/>
                  </a:solidFill>
                </a:rPr>
                <a:t>Đinh</a:t>
              </a:r>
              <a:r>
                <a:rPr lang="en-US" sz="1400" dirty="0" smtClean="0">
                  <a:solidFill>
                    <a:srgbClr val="7030A0"/>
                  </a:solidFill>
                </a:rPr>
                <a:t> </a:t>
              </a:r>
              <a:r>
                <a:rPr lang="en-US" sz="1400" dirty="0" err="1" smtClean="0">
                  <a:solidFill>
                    <a:srgbClr val="7030A0"/>
                  </a:solidFill>
                </a:rPr>
                <a:t>Ngọc</a:t>
              </a:r>
              <a:r>
                <a:rPr lang="en-US" sz="1400" dirty="0" smtClean="0">
                  <a:solidFill>
                    <a:srgbClr val="7030A0"/>
                  </a:solidFill>
                </a:rPr>
                <a:t> </a:t>
              </a:r>
              <a:r>
                <a:rPr lang="en-US" sz="1400" dirty="0" err="1" smtClean="0">
                  <a:solidFill>
                    <a:srgbClr val="7030A0"/>
                  </a:solidFill>
                </a:rPr>
                <a:t>Anh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20100000">
              <a:off x="6834249" y="2395604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Bùi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Phương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Anh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20700000">
              <a:off x="6972135" y="2736685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Đào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Bảo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Anh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21300000">
              <a:off x="7022937" y="3063253"/>
              <a:ext cx="201911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32"/>
              <a:r>
                <a:rPr lang="en-US" sz="1400" dirty="0" err="1" smtClean="0">
                  <a:solidFill>
                    <a:prstClr val="black"/>
                  </a:solidFill>
                </a:rPr>
                <a:t>Phạm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Bảo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Anh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44" y="4243950"/>
            <a:ext cx="2098730" cy="83674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8429842" y="1996318"/>
            <a:ext cx="1068747" cy="588800"/>
          </a:xfrm>
          <a:prstGeom prst="rect">
            <a:avLst/>
          </a:prstGeom>
        </p:spPr>
      </p:pic>
      <p:pic>
        <p:nvPicPr>
          <p:cNvPr id="15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915274" y="-457419"/>
            <a:ext cx="457200" cy="457200"/>
          </a:xfrm>
          <a:prstGeom prst="rect">
            <a:avLst/>
          </a:prstGeom>
        </p:spPr>
      </p:pic>
      <p:pic>
        <p:nvPicPr>
          <p:cNvPr id="153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85033" y="-597848"/>
            <a:ext cx="457200" cy="457200"/>
          </a:xfrm>
          <a:prstGeom prst="rect">
            <a:avLst/>
          </a:prstGeom>
        </p:spPr>
      </p:pic>
      <p:sp>
        <p:nvSpPr>
          <p:cNvPr id="154" name="Rounded Rectangle 153">
            <a:hlinkClick r:id="rId12" action="ppaction://hlinksldjump"/>
          </p:cNvPr>
          <p:cNvSpPr/>
          <p:nvPr/>
        </p:nvSpPr>
        <p:spPr>
          <a:xfrm>
            <a:off x="7550518" y="94498"/>
            <a:ext cx="1821956" cy="53321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r>
              <a:rPr lang="en-US" sz="1400" dirty="0">
                <a:solidFill>
                  <a:prstClr val="white"/>
                </a:solidFill>
              </a:rPr>
              <a:t>Qua </a:t>
            </a:r>
            <a:r>
              <a:rPr lang="en-US" sz="1400" dirty="0" err="1">
                <a:solidFill>
                  <a:prstClr val="white"/>
                </a:solidFill>
              </a:rPr>
              <a:t>nội</a:t>
            </a:r>
            <a:r>
              <a:rPr lang="en-US" sz="1400" dirty="0">
                <a:solidFill>
                  <a:prstClr val="white"/>
                </a:solidFill>
              </a:rPr>
              <a:t> dung </a:t>
            </a:r>
            <a:r>
              <a:rPr lang="en-US" sz="1400" dirty="0" err="1">
                <a:solidFill>
                  <a:prstClr val="white"/>
                </a:solidFill>
              </a:rPr>
              <a:t>tiếp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theo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3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1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3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1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8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5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9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3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0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7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4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8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5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9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3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0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7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4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1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8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5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9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3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0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7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4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1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8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5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9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3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0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30406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4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inh nen 10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-609600" y="0"/>
            <a:ext cx="97536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49705">
            <a:off x="6345505" y="610942"/>
            <a:ext cx="887901" cy="1359979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2" name="Freeform 5"/>
          <p:cNvSpPr>
            <a:spLocks/>
          </p:cNvSpPr>
          <p:nvPr/>
        </p:nvSpPr>
        <p:spPr bwMode="auto">
          <a:xfrm rot="800344">
            <a:off x="4578351" y="2395538"/>
            <a:ext cx="468313" cy="248483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Oval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753712">
            <a:off x="3435997" y="508746"/>
            <a:ext cx="1094188" cy="923953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48" name="Freeform 22"/>
          <p:cNvSpPr>
            <a:spLocks/>
          </p:cNvSpPr>
          <p:nvPr/>
        </p:nvSpPr>
        <p:spPr bwMode="auto">
          <a:xfrm>
            <a:off x="3748088" y="1278732"/>
            <a:ext cx="468312" cy="248483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AutoShape 23"/>
          <p:cNvSpPr>
            <a:spLocks noChangeArrowheads="1"/>
          </p:cNvSpPr>
          <p:nvPr/>
        </p:nvSpPr>
        <p:spPr bwMode="auto">
          <a:xfrm>
            <a:off x="4071938" y="1278731"/>
            <a:ext cx="144462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9538076">
            <a:off x="2161254" y="532161"/>
            <a:ext cx="1095070" cy="96554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2"/>
                </a:solidFill>
                <a:latin typeface="+mn-lt"/>
                <a:cs typeface="+mn-cs"/>
              </a:rPr>
              <a:t>1</a:t>
            </a:r>
            <a:endParaRPr lang="vi-VN" sz="7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9951" name="Freeform 26"/>
          <p:cNvSpPr>
            <a:spLocks/>
          </p:cNvSpPr>
          <p:nvPr/>
        </p:nvSpPr>
        <p:spPr bwMode="auto">
          <a:xfrm rot="-864877">
            <a:off x="2968912" y="1447929"/>
            <a:ext cx="468312" cy="248483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AutoShape 27"/>
          <p:cNvSpPr>
            <a:spLocks noChangeArrowheads="1"/>
          </p:cNvSpPr>
          <p:nvPr/>
        </p:nvSpPr>
        <p:spPr bwMode="auto">
          <a:xfrm rot="-864877">
            <a:off x="2989681" y="1291782"/>
            <a:ext cx="144463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3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705996">
            <a:off x="4918370" y="512762"/>
            <a:ext cx="1182629" cy="87117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54" name="Freeform 30"/>
          <p:cNvSpPr>
            <a:spLocks/>
          </p:cNvSpPr>
          <p:nvPr/>
        </p:nvSpPr>
        <p:spPr bwMode="auto">
          <a:xfrm>
            <a:off x="4827588" y="1420416"/>
            <a:ext cx="468312" cy="2484834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AutoShape 31"/>
          <p:cNvSpPr>
            <a:spLocks noChangeArrowheads="1"/>
          </p:cNvSpPr>
          <p:nvPr/>
        </p:nvSpPr>
        <p:spPr bwMode="auto">
          <a:xfrm>
            <a:off x="5151438" y="1316736"/>
            <a:ext cx="91122" cy="26560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6" name="Oval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737271">
            <a:off x="5111188" y="1444772"/>
            <a:ext cx="864919" cy="115111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57" name="Freeform 46"/>
          <p:cNvSpPr>
            <a:spLocks/>
          </p:cNvSpPr>
          <p:nvPr/>
        </p:nvSpPr>
        <p:spPr bwMode="auto">
          <a:xfrm>
            <a:off x="4179888" y="2391966"/>
            <a:ext cx="468312" cy="2484834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AutoShape 47"/>
          <p:cNvSpPr>
            <a:spLocks noChangeArrowheads="1"/>
          </p:cNvSpPr>
          <p:nvPr/>
        </p:nvSpPr>
        <p:spPr bwMode="auto">
          <a:xfrm>
            <a:off x="4503738" y="2391966"/>
            <a:ext cx="144462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59" name="Oval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1318622">
            <a:off x="3866975" y="1478245"/>
            <a:ext cx="936625" cy="1187053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  <a:latin typeface="Calibri" pitchFamily="34" charset="0"/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39960" name="Freeform 50"/>
          <p:cNvSpPr>
            <a:spLocks/>
          </p:cNvSpPr>
          <p:nvPr/>
        </p:nvSpPr>
        <p:spPr bwMode="auto">
          <a:xfrm rot="-539169">
            <a:off x="4001185" y="2637341"/>
            <a:ext cx="468313" cy="2484834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AutoShape 51"/>
          <p:cNvSpPr>
            <a:spLocks noChangeArrowheads="1"/>
          </p:cNvSpPr>
          <p:nvPr/>
        </p:nvSpPr>
        <p:spPr bwMode="auto">
          <a:xfrm rot="-539169">
            <a:off x="4202759" y="2582039"/>
            <a:ext cx="144463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62" name="Oval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18514748">
            <a:off x="2666338" y="1404216"/>
            <a:ext cx="702469" cy="1462044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itchFamily="34" charset="0"/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39963" name="Freeform 54"/>
          <p:cNvSpPr>
            <a:spLocks/>
          </p:cNvSpPr>
          <p:nvPr/>
        </p:nvSpPr>
        <p:spPr bwMode="auto">
          <a:xfrm rot="-1165290">
            <a:off x="3228976" y="2622947"/>
            <a:ext cx="468313" cy="2484834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AutoShape 55"/>
          <p:cNvSpPr>
            <a:spLocks noChangeArrowheads="1"/>
          </p:cNvSpPr>
          <p:nvPr/>
        </p:nvSpPr>
        <p:spPr bwMode="auto">
          <a:xfrm rot="-1165290">
            <a:off x="3147011" y="2591161"/>
            <a:ext cx="144463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0" name="AutoShape 15"/>
          <p:cNvSpPr>
            <a:spLocks noChangeArrowheads="1"/>
          </p:cNvSpPr>
          <p:nvPr/>
        </p:nvSpPr>
        <p:spPr bwMode="auto">
          <a:xfrm rot="-672914">
            <a:off x="5195968" y="2431852"/>
            <a:ext cx="144462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72" name="AutoShape 39"/>
          <p:cNvSpPr>
            <a:spLocks noChangeArrowheads="1"/>
          </p:cNvSpPr>
          <p:nvPr/>
        </p:nvSpPr>
        <p:spPr bwMode="auto">
          <a:xfrm rot="265461">
            <a:off x="6406830" y="1815081"/>
            <a:ext cx="144463" cy="161925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82" name="Freeform 10"/>
          <p:cNvSpPr>
            <a:spLocks/>
          </p:cNvSpPr>
          <p:nvPr/>
        </p:nvSpPr>
        <p:spPr bwMode="auto">
          <a:xfrm rot="1198510">
            <a:off x="5452679" y="1713401"/>
            <a:ext cx="468312" cy="345400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>
            <a:hlinkClick r:id="rId10" action="ppaction://hlinksldjump"/>
          </p:cNvPr>
          <p:cNvSpPr/>
          <p:nvPr/>
        </p:nvSpPr>
        <p:spPr>
          <a:xfrm>
            <a:off x="-242806" y="36332"/>
            <a:ext cx="9448799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7" grpId="0" animBg="1"/>
      <p:bldP spid="39948" grpId="0" animBg="1"/>
      <p:bldP spid="39949" grpId="0" animBg="1"/>
      <p:bldP spid="4121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9" grpId="0" animBg="1"/>
      <p:bldP spid="39960" grpId="0" animBg="1"/>
      <p:bldP spid="39961" grpId="0" animBg="1"/>
      <p:bldP spid="39962" grpId="0" animBg="1"/>
      <p:bldP spid="39963" grpId="0" animBg="1"/>
      <p:bldP spid="39964" grpId="0" animBg="1"/>
      <p:bldP spid="39970" grpId="0" animBg="1"/>
      <p:bldP spid="39972" grpId="0" animBg="1"/>
      <p:bldP spid="399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00556"/>
            <a:ext cx="9010650" cy="20855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104)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Oval 10"/>
          <p:cNvSpPr>
            <a:spLocks noChangeArrowheads="1"/>
          </p:cNvSpPr>
          <p:nvPr/>
        </p:nvSpPr>
        <p:spPr bwMode="auto">
          <a:xfrm>
            <a:off x="0" y="0"/>
            <a:ext cx="611188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>
            <a:off x="136525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4629150"/>
            <a:ext cx="762000" cy="5143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0" y="0"/>
            <a:ext cx="611188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50813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3" y="742950"/>
            <a:ext cx="8859837" cy="208559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4743450"/>
            <a:ext cx="914400" cy="4000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0" y="0"/>
            <a:ext cx="611188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50813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3" y="742950"/>
            <a:ext cx="8859837" cy="20855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121)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458200" y="4857750"/>
            <a:ext cx="685800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4"/>
          <p:cNvSpPr>
            <a:spLocks noChangeArrowheads="1"/>
          </p:cNvSpPr>
          <p:nvPr/>
        </p:nvSpPr>
        <p:spPr bwMode="auto">
          <a:xfrm>
            <a:off x="0" y="0"/>
            <a:ext cx="611188" cy="458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7" name="WordArt 5"/>
          <p:cNvSpPr>
            <a:spLocks noChangeArrowheads="1" noChangeShapeType="1" noTextEdit="1"/>
          </p:cNvSpPr>
          <p:nvPr/>
        </p:nvSpPr>
        <p:spPr bwMode="auto">
          <a:xfrm>
            <a:off x="150813" y="76200"/>
            <a:ext cx="21590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0813" y="742950"/>
            <a:ext cx="8859837" cy="20855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898989"/>
                </a:solidFill>
                <a:latin typeface="Calibri" pitchFamily="34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4343400"/>
            <a:ext cx="1295400" cy="5715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512</Words>
  <Application>Microsoft Office PowerPoint</Application>
  <PresentationFormat>On-screen Show (16:9)</PresentationFormat>
  <Paragraphs>153</Paragraphs>
  <Slides>21</Slides>
  <Notes>0</Notes>
  <HiddenSlides>7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SimSun</vt:lpstr>
      <vt:lpstr>Arial</vt:lpstr>
      <vt:lpstr>Arial Black</vt:lpstr>
      <vt:lpstr>Calibri</vt:lpstr>
      <vt:lpstr>Calibri Light</vt:lpstr>
      <vt:lpstr>Tahoma</vt:lpstr>
      <vt:lpstr>Times New Roman</vt:lpstr>
      <vt:lpstr>Default Design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HT81</cp:lastModifiedBy>
  <cp:revision>36</cp:revision>
  <dcterms:created xsi:type="dcterms:W3CDTF">2021-08-12T04:24:11Z</dcterms:created>
  <dcterms:modified xsi:type="dcterms:W3CDTF">2022-01-03T15:58:10Z</dcterms:modified>
</cp:coreProperties>
</file>