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24" r:id="rId2"/>
    <p:sldId id="326" r:id="rId3"/>
    <p:sldId id="327" r:id="rId4"/>
    <p:sldId id="282" r:id="rId5"/>
    <p:sldId id="289" r:id="rId6"/>
    <p:sldId id="260" r:id="rId7"/>
    <p:sldId id="328" r:id="rId8"/>
    <p:sldId id="270" r:id="rId9"/>
    <p:sldId id="288" r:id="rId10"/>
    <p:sldId id="284" r:id="rId11"/>
    <p:sldId id="258" r:id="rId12"/>
    <p:sldId id="259" r:id="rId13"/>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p15:guide id="1" orient="horz" pos="2983">
          <p15:clr>
            <a:srgbClr val="A4A3A4"/>
          </p15:clr>
        </p15:guide>
        <p15:guide id="2" pos="52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FFEB71"/>
    <a:srgbClr val="FFEFAB"/>
    <a:srgbClr val="FFD937"/>
    <a:srgbClr val="FFFF00"/>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7" autoAdjust="0"/>
    <p:restoredTop sz="95025"/>
  </p:normalViewPr>
  <p:slideViewPr>
    <p:cSldViewPr showGuides="1">
      <p:cViewPr varScale="1">
        <p:scale>
          <a:sx n="49" d="100"/>
          <a:sy n="49" d="100"/>
        </p:scale>
        <p:origin x="72" y="114"/>
      </p:cViewPr>
      <p:guideLst>
        <p:guide orient="horz" pos="2983"/>
        <p:guide pos="521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4287023903"/>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p:sp>
      <p:sp>
        <p:nvSpPr>
          <p:cNvPr id="62467" name="文本占位符 6246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01859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p:sp>
      <p:sp>
        <p:nvSpPr>
          <p:cNvPr id="62467" name="文本占位符 6246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399187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p:sp>
      <p:sp>
        <p:nvSpPr>
          <p:cNvPr id="82947" name="文本占位符 829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341852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p:sp>
      <p:sp>
        <p:nvSpPr>
          <p:cNvPr id="21507" name="文本占位符 2150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49012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12041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180963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28892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07422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252120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jpeg"/><Relationship Id="rId4" Type="http://schemas.microsoft.com/office/2007/relationships/hdphoto" Target="../media/hdphoto1.wdp"/><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78287" cy="9475788"/>
          </a:xfrm>
          <a:prstGeom prst="rect">
            <a:avLst/>
          </a:prstGeom>
        </p:spPr>
      </p:pic>
      <p:sp>
        <p:nvSpPr>
          <p:cNvPr id="6" name="TextBox 5"/>
          <p:cNvSpPr txBox="1"/>
          <p:nvPr/>
        </p:nvSpPr>
        <p:spPr>
          <a:xfrm>
            <a:off x="1692400" y="2073598"/>
            <a:ext cx="13177464" cy="2123658"/>
          </a:xfrm>
          <a:prstGeom prst="rect">
            <a:avLst/>
          </a:prstGeom>
          <a:noFill/>
        </p:spPr>
        <p:txBody>
          <a:bodyPr wrap="square" rtlCol="0">
            <a:spAutoFit/>
          </a:bodyPr>
          <a:lstStyle/>
          <a:p>
            <a:pPr algn="ctr">
              <a:lnSpc>
                <a:spcPct val="150000"/>
              </a:lnSpc>
            </a:pPr>
            <a:r>
              <a:rPr lang="vi-VN" sz="4400" b="1" dirty="0" smtClean="0">
                <a:latin typeface="Times New Roman" pitchFamily="18" charset="0"/>
                <a:cs typeface="Times New Roman" pitchFamily="18" charset="0"/>
              </a:rPr>
              <a:t>KHỞI ĐỘNG</a:t>
            </a:r>
          </a:p>
          <a:p>
            <a:pPr algn="ctr">
              <a:lnSpc>
                <a:spcPct val="150000"/>
              </a:lnSpc>
            </a:pPr>
            <a:r>
              <a:rPr lang="vi-VN" sz="4400" b="1" dirty="0" smtClean="0">
                <a:latin typeface="Times New Roman" pitchFamily="18" charset="0"/>
                <a:cs typeface="Times New Roman" pitchFamily="18" charset="0"/>
              </a:rPr>
              <a:t>Hãy làm theo các động tác trong video các con nhé!</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6079573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4837935" y="4737100"/>
            <a:ext cx="8060690" cy="3000821"/>
          </a:xfrm>
          <a:prstGeom prst="rect">
            <a:avLst/>
          </a:prstGeom>
          <a:noFill/>
          <a:ln w="9525">
            <a:noFill/>
          </a:ln>
        </p:spPr>
        <p:txBody>
          <a:bodyPr wrap="square">
            <a:spAutoFit/>
          </a:bodyPr>
          <a:lstStyle/>
          <a:p>
            <a:pPr lvl="0" algn="ctr" defTabSz="1500505">
              <a:spcBef>
                <a:spcPct val="50000"/>
              </a:spcBef>
            </a:pPr>
            <a:r>
              <a:rPr lang="vi-VN" altLang="zh-CN" sz="5400" b="1" dirty="0" smtClean="0">
                <a:latin typeface="Times New Roman" panose="02020603050405020304" pitchFamily="18" charset="0"/>
                <a:ea typeface="黑体" panose="02010609060101010101" pitchFamily="2" charset="-122"/>
                <a:cs typeface="Times New Roman" panose="02020603050405020304" pitchFamily="18" charset="0"/>
              </a:rPr>
              <a:t>Trò chơi:</a:t>
            </a:r>
          </a:p>
          <a:p>
            <a:pPr lvl="0" algn="ctr" defTabSz="1500505">
              <a:spcBef>
                <a:spcPct val="50000"/>
              </a:spcBef>
            </a:pPr>
            <a:r>
              <a:rPr lang="vi-VN" altLang="zh-CN" sz="5400" b="1" dirty="0" smtClean="0">
                <a:latin typeface="Times New Roman" panose="02020603050405020304" pitchFamily="18" charset="0"/>
                <a:ea typeface="黑体" panose="02010609060101010101" pitchFamily="2" charset="-122"/>
                <a:cs typeface="Times New Roman" panose="02020603050405020304" pitchFamily="18" charset="0"/>
              </a:rPr>
              <a:t>Cuộc hành trình đến hành tinh khác</a:t>
            </a:r>
            <a:endParaRPr lang="en-US" altLang="zh-CN" sz="5400" b="1" dirty="0">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534"/>
                                        </p:tgtEl>
                                        <p:attrNameLst>
                                          <p:attrName>style.visibility</p:attrName>
                                        </p:attrNameLst>
                                      </p:cBhvr>
                                      <p:to>
                                        <p:strVal val="visible"/>
                                      </p:to>
                                    </p:set>
                                    <p:anim calcmode="lin" valueType="num">
                                      <p:cBhvr>
                                        <p:cTn id="7" dur="500" fill="hold"/>
                                        <p:tgtEl>
                                          <p:spTgt spid="64534"/>
                                        </p:tgtEl>
                                        <p:attrNameLst>
                                          <p:attrName>ppt_w</p:attrName>
                                        </p:attrNameLst>
                                      </p:cBhvr>
                                      <p:tavLst>
                                        <p:tav tm="0">
                                          <p:val>
                                            <p:fltVal val="0"/>
                                          </p:val>
                                        </p:tav>
                                        <p:tav tm="100000">
                                          <p:val>
                                            <p:strVal val="#ppt_w"/>
                                          </p:val>
                                        </p:tav>
                                      </p:tavLst>
                                    </p:anim>
                                    <p:anim calcmode="lin" valueType="num">
                                      <p:cBhvr>
                                        <p:cTn id="8" dur="500" fill="hold"/>
                                        <p:tgtEl>
                                          <p:spTgt spid="64534"/>
                                        </p:tgtEl>
                                        <p:attrNameLst>
                                          <p:attrName>ppt_h</p:attrName>
                                        </p:attrNameLst>
                                      </p:cBhvr>
                                      <p:tavLst>
                                        <p:tav tm="0">
                                          <p:val>
                                            <p:fltVal val="0"/>
                                          </p:val>
                                        </p:tav>
                                        <p:tav tm="100000">
                                          <p:val>
                                            <p:strVal val="#ppt_h"/>
                                          </p:val>
                                        </p:tav>
                                      </p:tavLst>
                                    </p:anim>
                                    <p:animEffect transition="in" filter="fade">
                                      <p:cBhvr>
                                        <p:cTn id="9" dur="500"/>
                                        <p:tgtEl>
                                          <p:spTgt spid="64534"/>
                                        </p:tgtEl>
                                      </p:cBhvr>
                                    </p:animEffec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4716737" y="-3175"/>
            <a:ext cx="12061552" cy="8826500"/>
          </a:xfrm>
          <a:prstGeom prst="rect">
            <a:avLst/>
          </a:prstGeom>
          <a:noFill/>
          <a:ln w="9525">
            <a:noFill/>
          </a:ln>
        </p:spPr>
      </p:pic>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569552" y="5514630"/>
            <a:ext cx="3672607" cy="3322637"/>
          </a:xfrm>
          <a:prstGeom prst="rect">
            <a:avLst/>
          </a:prstGeom>
          <a:noFill/>
          <a:ln w="9525">
            <a:noFill/>
          </a:ln>
        </p:spPr>
      </p:pic>
      <p:sp>
        <p:nvSpPr>
          <p:cNvPr id="2" name="TextBox 1"/>
          <p:cNvSpPr txBox="1"/>
          <p:nvPr/>
        </p:nvSpPr>
        <p:spPr>
          <a:xfrm>
            <a:off x="5868863" y="3165475"/>
            <a:ext cx="3096345" cy="4708981"/>
          </a:xfrm>
          <a:prstGeom prst="rect">
            <a:avLst/>
          </a:prstGeom>
          <a:noFill/>
        </p:spPr>
        <p:txBody>
          <a:bodyPr wrap="square" rtlCol="0">
            <a:spAutoFit/>
          </a:bodyPr>
          <a:lstStyle/>
          <a:p>
            <a:pPr marL="514350" indent="-514350">
              <a:buAutoNum type="arabicPeriod"/>
            </a:pPr>
            <a:r>
              <a:rPr lang="vi-VN" dirty="0" smtClean="0"/>
              <a:t>Bình thở ô-xi</a:t>
            </a:r>
          </a:p>
          <a:p>
            <a:pPr marL="514350" indent="-514350">
              <a:buAutoNum type="arabicPeriod"/>
            </a:pPr>
            <a:r>
              <a:rPr lang="vi-VN" dirty="0" smtClean="0"/>
              <a:t>Nước</a:t>
            </a:r>
          </a:p>
          <a:p>
            <a:pPr marL="514350" indent="-514350">
              <a:buAutoNum type="arabicPeriod"/>
            </a:pPr>
            <a:r>
              <a:rPr lang="vi-VN" dirty="0" smtClean="0"/>
              <a:t>Đèn</a:t>
            </a:r>
          </a:p>
          <a:p>
            <a:pPr marL="514350" indent="-514350">
              <a:buAutoNum type="arabicPeriod"/>
            </a:pPr>
            <a:r>
              <a:rPr lang="vi-VN" dirty="0" smtClean="0"/>
              <a:t>Quần áo</a:t>
            </a:r>
          </a:p>
          <a:p>
            <a:pPr marL="514350" indent="-514350">
              <a:buAutoNum type="arabicPeriod"/>
            </a:pPr>
            <a:r>
              <a:rPr lang="vi-VN" dirty="0" smtClean="0"/>
              <a:t>Đồ chơi</a:t>
            </a:r>
          </a:p>
          <a:p>
            <a:pPr marL="514350" indent="-514350">
              <a:buAutoNum type="arabicPeriod"/>
            </a:pPr>
            <a:r>
              <a:rPr lang="vi-VN" dirty="0" smtClean="0"/>
              <a:t>Thức ăn</a:t>
            </a:r>
          </a:p>
          <a:p>
            <a:pPr marL="514350" indent="-514350">
              <a:buAutoNum type="arabicPeriod"/>
            </a:pPr>
            <a:r>
              <a:rPr lang="vi-VN" dirty="0" smtClean="0"/>
              <a:t>Sách vở</a:t>
            </a:r>
          </a:p>
          <a:p>
            <a:pPr marL="514350" indent="-514350">
              <a:buAutoNum type="arabicPeriod"/>
            </a:pPr>
            <a:r>
              <a:rPr lang="vi-VN" dirty="0" smtClean="0"/>
              <a:t>Khăn lau mặt</a:t>
            </a:r>
          </a:p>
          <a:p>
            <a:pPr marL="514350" indent="-514350">
              <a:buAutoNum type="arabicPeriod"/>
            </a:pPr>
            <a:r>
              <a:rPr lang="vi-VN" dirty="0" smtClean="0"/>
              <a:t>Sữa tắm</a:t>
            </a:r>
          </a:p>
          <a:p>
            <a:pPr marL="514350" indent="-514350">
              <a:buAutoNum type="arabicPeriod"/>
            </a:pPr>
            <a:r>
              <a:rPr lang="vi-VN" dirty="0"/>
              <a:t> </a:t>
            </a:r>
            <a:r>
              <a:rPr lang="vi-VN" dirty="0" smtClean="0"/>
              <a:t>Dầu gội </a:t>
            </a:r>
            <a:endParaRPr lang="en-US" dirty="0"/>
          </a:p>
        </p:txBody>
      </p:sp>
      <p:sp>
        <p:nvSpPr>
          <p:cNvPr id="9" name="TextBox 8"/>
          <p:cNvSpPr txBox="1"/>
          <p:nvPr/>
        </p:nvSpPr>
        <p:spPr>
          <a:xfrm>
            <a:off x="10041181" y="3165475"/>
            <a:ext cx="3604547" cy="4708981"/>
          </a:xfrm>
          <a:prstGeom prst="rect">
            <a:avLst/>
          </a:prstGeom>
          <a:noFill/>
        </p:spPr>
        <p:txBody>
          <a:bodyPr wrap="square" rtlCol="0">
            <a:spAutoFit/>
          </a:bodyPr>
          <a:lstStyle/>
          <a:p>
            <a:r>
              <a:rPr lang="vi-VN" dirty="0" smtClean="0"/>
              <a:t>11. Điện thoại</a:t>
            </a:r>
          </a:p>
          <a:p>
            <a:r>
              <a:rPr lang="vi-VN" dirty="0" smtClean="0"/>
              <a:t>12. Bếp đun</a:t>
            </a:r>
          </a:p>
          <a:p>
            <a:r>
              <a:rPr lang="vi-VN" dirty="0" smtClean="0"/>
              <a:t>13. Máy sưởi</a:t>
            </a:r>
          </a:p>
          <a:p>
            <a:r>
              <a:rPr lang="vi-VN" dirty="0" smtClean="0"/>
              <a:t>14. Bánh ngọt</a:t>
            </a:r>
          </a:p>
          <a:p>
            <a:r>
              <a:rPr lang="vi-VN" dirty="0" smtClean="0"/>
              <a:t>15. Sữa</a:t>
            </a:r>
          </a:p>
          <a:p>
            <a:r>
              <a:rPr lang="vi-VN" dirty="0" smtClean="0"/>
              <a:t>16. Máy tính</a:t>
            </a:r>
          </a:p>
          <a:p>
            <a:r>
              <a:rPr lang="vi-VN" dirty="0" smtClean="0"/>
              <a:t>17. Thuốc</a:t>
            </a:r>
          </a:p>
          <a:p>
            <a:r>
              <a:rPr lang="vi-VN" dirty="0" smtClean="0"/>
              <a:t>18. Ba lô</a:t>
            </a:r>
          </a:p>
          <a:p>
            <a:r>
              <a:rPr lang="vi-VN" dirty="0" smtClean="0"/>
              <a:t>19. Quạt</a:t>
            </a:r>
          </a:p>
          <a:p>
            <a:r>
              <a:rPr lang="vi-VN" dirty="0" smtClean="0"/>
              <a:t>20. Máy chụp ảnh</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1260475" y="73025"/>
            <a:ext cx="14185900" cy="8337550"/>
          </a:xfrm>
          <a:prstGeom prst="rect">
            <a:avLst/>
          </a:prstGeom>
          <a:noFill/>
          <a:ln w="9525">
            <a:noFill/>
          </a:ln>
        </p:spPr>
      </p:pic>
      <p:sp>
        <p:nvSpPr>
          <p:cNvPr id="3" name="Rectangle 2"/>
          <p:cNvSpPr/>
          <p:nvPr/>
        </p:nvSpPr>
        <p:spPr>
          <a:xfrm>
            <a:off x="3564608" y="1425526"/>
            <a:ext cx="8460655" cy="1569660"/>
          </a:xfrm>
          <a:prstGeom prst="rect">
            <a:avLst/>
          </a:prstGeom>
          <a:noFill/>
        </p:spPr>
        <p:txBody>
          <a:bodyPr wrap="square" lIns="91440" tIns="45720" rIns="91440" bIns="45720">
            <a:spAutoFit/>
          </a:bodyPr>
          <a:lstStyle/>
          <a:p>
            <a:pPr algn="ctr"/>
            <a:r>
              <a:rPr lang="en-US" sz="96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Bạn</a:t>
            </a: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96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cần</a:t>
            </a: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96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biết</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TextBox 3"/>
          <p:cNvSpPr txBox="1"/>
          <p:nvPr/>
        </p:nvSpPr>
        <p:spPr>
          <a:xfrm>
            <a:off x="3060552" y="3513758"/>
            <a:ext cx="10297144" cy="2482667"/>
          </a:xfrm>
          <a:prstGeom prst="rect">
            <a:avLst/>
          </a:prstGeom>
          <a:noFill/>
        </p:spPr>
        <p:txBody>
          <a:bodyPr wrap="square" rtlCol="0">
            <a:spAutoFit/>
          </a:bodyPr>
          <a:lstStyle/>
          <a:p>
            <a:pPr>
              <a:lnSpc>
                <a:spcPct val="150000"/>
              </a:lnSpc>
            </a:pPr>
            <a:r>
              <a:rPr lang="en-US" sz="3600" dirty="0" smtClean="0">
                <a:solidFill>
                  <a:srgbClr val="0000FF"/>
                </a:solidFill>
              </a:rPr>
              <a:t>Con </a:t>
            </a:r>
            <a:r>
              <a:rPr lang="en-US" sz="3600" dirty="0" err="1" smtClean="0">
                <a:solidFill>
                  <a:srgbClr val="0000FF"/>
                </a:solidFill>
              </a:rPr>
              <a:t>người</a:t>
            </a:r>
            <a:r>
              <a:rPr lang="en-US" sz="3600" dirty="0" smtClean="0">
                <a:solidFill>
                  <a:srgbClr val="0000FF"/>
                </a:solidFill>
              </a:rPr>
              <a:t> </a:t>
            </a:r>
            <a:r>
              <a:rPr lang="en-US" sz="3600" dirty="0" err="1" smtClean="0">
                <a:solidFill>
                  <a:srgbClr val="0000FF"/>
                </a:solidFill>
              </a:rPr>
              <a:t>không</a:t>
            </a:r>
            <a:r>
              <a:rPr lang="en-US" sz="3600" dirty="0" smtClean="0">
                <a:solidFill>
                  <a:srgbClr val="0000FF"/>
                </a:solidFill>
              </a:rPr>
              <a:t> </a:t>
            </a:r>
            <a:r>
              <a:rPr lang="en-US" sz="3600" dirty="0" err="1" smtClean="0">
                <a:solidFill>
                  <a:srgbClr val="0000FF"/>
                </a:solidFill>
              </a:rPr>
              <a:t>thể</a:t>
            </a:r>
            <a:r>
              <a:rPr lang="en-US" sz="3600" dirty="0" smtClean="0">
                <a:solidFill>
                  <a:srgbClr val="0000FF"/>
                </a:solidFill>
              </a:rPr>
              <a:t> </a:t>
            </a:r>
            <a:r>
              <a:rPr lang="en-US" sz="3600" dirty="0" err="1" smtClean="0">
                <a:solidFill>
                  <a:srgbClr val="0000FF"/>
                </a:solidFill>
              </a:rPr>
              <a:t>sống</a:t>
            </a:r>
            <a:r>
              <a:rPr lang="en-US" sz="3600" dirty="0" smtClean="0">
                <a:solidFill>
                  <a:srgbClr val="0000FF"/>
                </a:solidFill>
              </a:rPr>
              <a:t> </a:t>
            </a:r>
            <a:r>
              <a:rPr lang="en-US" sz="3600" dirty="0" err="1" smtClean="0">
                <a:solidFill>
                  <a:srgbClr val="0000FF"/>
                </a:solidFill>
              </a:rPr>
              <a:t>thiếu</a:t>
            </a:r>
            <a:r>
              <a:rPr lang="en-US" sz="3600" dirty="0" smtClean="0">
                <a:solidFill>
                  <a:srgbClr val="0000FF"/>
                </a:solidFill>
              </a:rPr>
              <a:t> ô – xi </a:t>
            </a:r>
            <a:r>
              <a:rPr lang="en-US" sz="3600" dirty="0" err="1" smtClean="0">
                <a:solidFill>
                  <a:srgbClr val="0000FF"/>
                </a:solidFill>
              </a:rPr>
              <a:t>quá</a:t>
            </a:r>
            <a:r>
              <a:rPr lang="en-US" sz="3600" dirty="0" smtClean="0">
                <a:solidFill>
                  <a:srgbClr val="0000FF"/>
                </a:solidFill>
              </a:rPr>
              <a:t> 3 – 4 </a:t>
            </a:r>
            <a:r>
              <a:rPr lang="en-US" sz="3600" dirty="0" err="1" smtClean="0">
                <a:solidFill>
                  <a:srgbClr val="0000FF"/>
                </a:solidFill>
              </a:rPr>
              <a:t>phút</a:t>
            </a:r>
            <a:r>
              <a:rPr lang="en-US" sz="3600" dirty="0" smtClean="0">
                <a:solidFill>
                  <a:srgbClr val="0000FF"/>
                </a:solidFill>
              </a:rPr>
              <a:t>, </a:t>
            </a:r>
            <a:r>
              <a:rPr lang="en-US" sz="3600" dirty="0" err="1" smtClean="0">
                <a:solidFill>
                  <a:srgbClr val="0000FF"/>
                </a:solidFill>
              </a:rPr>
              <a:t>không</a:t>
            </a:r>
            <a:r>
              <a:rPr lang="en-US" sz="3600" dirty="0" smtClean="0">
                <a:solidFill>
                  <a:srgbClr val="0000FF"/>
                </a:solidFill>
              </a:rPr>
              <a:t> </a:t>
            </a:r>
            <a:r>
              <a:rPr lang="en-US" sz="3600" dirty="0" err="1" smtClean="0">
                <a:solidFill>
                  <a:srgbClr val="0000FF"/>
                </a:solidFill>
              </a:rPr>
              <a:t>thể</a:t>
            </a:r>
            <a:r>
              <a:rPr lang="en-US" sz="3600" dirty="0" smtClean="0">
                <a:solidFill>
                  <a:srgbClr val="0000FF"/>
                </a:solidFill>
              </a:rPr>
              <a:t> </a:t>
            </a:r>
            <a:r>
              <a:rPr lang="en-US" sz="3600" dirty="0" err="1" smtClean="0">
                <a:solidFill>
                  <a:srgbClr val="0000FF"/>
                </a:solidFill>
              </a:rPr>
              <a:t>nhịn</a:t>
            </a:r>
            <a:r>
              <a:rPr lang="en-US" sz="3600" dirty="0" smtClean="0">
                <a:solidFill>
                  <a:srgbClr val="0000FF"/>
                </a:solidFill>
              </a:rPr>
              <a:t> </a:t>
            </a:r>
            <a:r>
              <a:rPr lang="en-US" sz="3600" dirty="0" err="1" smtClean="0">
                <a:solidFill>
                  <a:srgbClr val="0000FF"/>
                </a:solidFill>
              </a:rPr>
              <a:t>uống</a:t>
            </a:r>
            <a:r>
              <a:rPr lang="en-US" sz="3600" dirty="0" smtClean="0">
                <a:solidFill>
                  <a:srgbClr val="0000FF"/>
                </a:solidFill>
              </a:rPr>
              <a:t> </a:t>
            </a:r>
            <a:r>
              <a:rPr lang="en-US" sz="3600" dirty="0" err="1" smtClean="0">
                <a:solidFill>
                  <a:srgbClr val="0000FF"/>
                </a:solidFill>
              </a:rPr>
              <a:t>nước</a:t>
            </a:r>
            <a:r>
              <a:rPr lang="en-US" sz="3600" dirty="0" smtClean="0">
                <a:solidFill>
                  <a:srgbClr val="0000FF"/>
                </a:solidFill>
              </a:rPr>
              <a:t> 3 – 4 </a:t>
            </a:r>
            <a:r>
              <a:rPr lang="en-US" sz="3600" dirty="0" err="1" smtClean="0">
                <a:solidFill>
                  <a:srgbClr val="0000FF"/>
                </a:solidFill>
              </a:rPr>
              <a:t>ngày</a:t>
            </a:r>
            <a:r>
              <a:rPr lang="en-US" sz="3600" dirty="0" smtClean="0">
                <a:solidFill>
                  <a:srgbClr val="0000FF"/>
                </a:solidFill>
              </a:rPr>
              <a:t>, </a:t>
            </a:r>
            <a:r>
              <a:rPr lang="en-US" sz="3600" dirty="0" err="1" smtClean="0">
                <a:solidFill>
                  <a:srgbClr val="0000FF"/>
                </a:solidFill>
              </a:rPr>
              <a:t>cũng</a:t>
            </a:r>
            <a:r>
              <a:rPr lang="en-US" sz="3600" dirty="0" smtClean="0">
                <a:solidFill>
                  <a:srgbClr val="0000FF"/>
                </a:solidFill>
              </a:rPr>
              <a:t> </a:t>
            </a:r>
            <a:r>
              <a:rPr lang="en-US" sz="3600" dirty="0" err="1" smtClean="0">
                <a:solidFill>
                  <a:srgbClr val="0000FF"/>
                </a:solidFill>
              </a:rPr>
              <a:t>không</a:t>
            </a:r>
            <a:r>
              <a:rPr lang="en-US" sz="3600" dirty="0" smtClean="0">
                <a:solidFill>
                  <a:srgbClr val="0000FF"/>
                </a:solidFill>
              </a:rPr>
              <a:t> </a:t>
            </a:r>
            <a:r>
              <a:rPr lang="en-US" sz="3600" dirty="0" err="1" smtClean="0">
                <a:solidFill>
                  <a:srgbClr val="0000FF"/>
                </a:solidFill>
              </a:rPr>
              <a:t>thể</a:t>
            </a:r>
            <a:r>
              <a:rPr lang="en-US" sz="3600" dirty="0" smtClean="0">
                <a:solidFill>
                  <a:srgbClr val="0000FF"/>
                </a:solidFill>
              </a:rPr>
              <a:t> </a:t>
            </a:r>
            <a:r>
              <a:rPr lang="en-US" sz="3600" dirty="0" err="1" smtClean="0">
                <a:solidFill>
                  <a:srgbClr val="0000FF"/>
                </a:solidFill>
              </a:rPr>
              <a:t>nhịn</a:t>
            </a:r>
            <a:r>
              <a:rPr lang="en-US" sz="3600" dirty="0" smtClean="0">
                <a:solidFill>
                  <a:srgbClr val="0000FF"/>
                </a:solidFill>
              </a:rPr>
              <a:t> </a:t>
            </a:r>
            <a:r>
              <a:rPr lang="en-US" sz="3600" dirty="0" err="1" smtClean="0">
                <a:solidFill>
                  <a:srgbClr val="0000FF"/>
                </a:solidFill>
              </a:rPr>
              <a:t>ăn</a:t>
            </a:r>
            <a:r>
              <a:rPr lang="en-US" sz="3600" dirty="0" smtClean="0">
                <a:solidFill>
                  <a:srgbClr val="0000FF"/>
                </a:solidFill>
              </a:rPr>
              <a:t> 28 – 30 </a:t>
            </a:r>
            <a:r>
              <a:rPr lang="en-US" sz="3600" dirty="0" err="1" smtClean="0">
                <a:solidFill>
                  <a:srgbClr val="0000FF"/>
                </a:solidFill>
              </a:rPr>
              <a:t>ngày</a:t>
            </a:r>
            <a:r>
              <a:rPr lang="en-US" sz="3600" dirty="0" smtClean="0">
                <a:solidFill>
                  <a:srgbClr val="0000FF"/>
                </a:solidFill>
              </a:rPr>
              <a:t>.</a:t>
            </a:r>
            <a:endParaRPr lang="en-US" sz="3600"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778288" cy="9475788"/>
            <a:chOff x="0" y="0"/>
            <a:chExt cx="16778288" cy="9475788"/>
          </a:xfrm>
        </p:grpSpPr>
        <p:pic>
          <p:nvPicPr>
            <p:cNvPr id="1026" name="Picture 2" descr="Hình nền đẹp cho bài giảng điện tử - Ảnh nền thiết kế bài giảng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80632" y="941502"/>
              <a:ext cx="9577064" cy="3416320"/>
            </a:xfrm>
            <a:prstGeom prst="rect">
              <a:avLst/>
            </a:prstGeom>
            <a:noFill/>
          </p:spPr>
          <p:txBody>
            <a:bodyPr wrap="square" rtlCol="0">
              <a:spAutoFit/>
            </a:bodyPr>
            <a:lstStyle/>
            <a:p>
              <a:pPr algn="ctr">
                <a:lnSpc>
                  <a:spcPct val="150000"/>
                </a:lnSpc>
              </a:pPr>
              <a:endParaRPr lang="en-US" sz="4800" b="1" dirty="0" smtClean="0">
                <a:solidFill>
                  <a:srgbClr val="FF0000"/>
                </a:solidFill>
                <a:latin typeface="Times New Roman" pitchFamily="18" charset="0"/>
                <a:cs typeface="Times New Roman" pitchFamily="18" charset="0"/>
              </a:endParaRPr>
            </a:p>
            <a:p>
              <a:pPr algn="ctr">
                <a:lnSpc>
                  <a:spcPct val="150000"/>
                </a:lnSpc>
              </a:pPr>
              <a:r>
                <a:rPr lang="vi-VN" sz="4800" b="1" dirty="0" smtClean="0">
                  <a:solidFill>
                    <a:srgbClr val="FF0000"/>
                  </a:solidFill>
                  <a:latin typeface="Times New Roman" pitchFamily="18" charset="0"/>
                  <a:cs typeface="Times New Roman" pitchFamily="18" charset="0"/>
                </a:rPr>
                <a:t>Khoa học</a:t>
              </a:r>
            </a:p>
            <a:p>
              <a:pPr algn="ctr">
                <a:lnSpc>
                  <a:spcPct val="150000"/>
                </a:lnSpc>
              </a:pPr>
              <a:r>
                <a:rPr lang="vi-VN" sz="4800" b="1" dirty="0" smtClean="0">
                  <a:solidFill>
                    <a:srgbClr val="FF0000"/>
                  </a:solidFill>
                  <a:latin typeface="Times New Roman" pitchFamily="18" charset="0"/>
                  <a:cs typeface="Times New Roman" pitchFamily="18" charset="0"/>
                </a:rPr>
                <a:t>Bài 1: Con người cần gì để sống?</a:t>
              </a:r>
            </a:p>
          </p:txBody>
        </p:sp>
      </p:grpSp>
    </p:spTree>
    <p:extLst>
      <p:ext uri="{BB962C8B-B14F-4D97-AF65-F5344CB8AC3E}">
        <p14:creationId xmlns:p14="http://schemas.microsoft.com/office/powerpoint/2010/main" val="3640352277"/>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extLst>
              <a:ext uri="{BEBA8EAE-BF5A-486C-A8C5-ECC9F3942E4B}">
                <a14:imgProps xmlns:a14="http://schemas.microsoft.com/office/drawing/2010/main">
                  <a14:imgLayer r:embed="rId4">
                    <a14:imgEffect>
                      <a14:backgroundRemoval t="49211" b="100000" l="0" r="100000"/>
                    </a14:imgEffect>
                  </a14:imgLayer>
                </a14:imgProps>
              </a:ext>
            </a:extLst>
          </a:blip>
          <a:stretch>
            <a:fillRect/>
          </a:stretch>
        </p:blipFill>
        <p:spPr>
          <a:xfrm>
            <a:off x="-36512" y="1929582"/>
            <a:ext cx="16792575" cy="7633518"/>
          </a:xfrm>
          <a:prstGeom prst="rect">
            <a:avLst/>
          </a:prstGeom>
          <a:noFill/>
          <a:ln w="9525">
            <a:noFill/>
          </a:ln>
        </p:spPr>
      </p:pic>
      <p:pic>
        <p:nvPicPr>
          <p:cNvPr id="49157" name="图片 49156" descr="1-53"/>
          <p:cNvPicPr>
            <a:picLocks noChangeAspect="1"/>
          </p:cNvPicPr>
          <p:nvPr/>
        </p:nvPicPr>
        <p:blipFill>
          <a:blip r:embed="rId5"/>
          <a:stretch>
            <a:fillRect/>
          </a:stretch>
        </p:blipFill>
        <p:spPr>
          <a:xfrm>
            <a:off x="12349584" y="4593878"/>
            <a:ext cx="4779902" cy="4377854"/>
          </a:xfrm>
          <a:prstGeom prst="rect">
            <a:avLst/>
          </a:prstGeom>
          <a:noFill/>
          <a:ln w="9525">
            <a:noFill/>
          </a:ln>
        </p:spPr>
      </p:pic>
      <p:pic>
        <p:nvPicPr>
          <p:cNvPr id="49158" name="图片 49157" descr="1-52"/>
          <p:cNvPicPr>
            <a:picLocks noChangeAspect="1"/>
          </p:cNvPicPr>
          <p:nvPr/>
        </p:nvPicPr>
        <p:blipFill>
          <a:blip r:embed="rId6"/>
          <a:stretch>
            <a:fillRect/>
          </a:stretch>
        </p:blipFill>
        <p:spPr>
          <a:xfrm>
            <a:off x="0" y="6802038"/>
            <a:ext cx="3924648" cy="2673749"/>
          </a:xfrm>
          <a:prstGeom prst="rect">
            <a:avLst/>
          </a:prstGeom>
          <a:noFill/>
          <a:ln w="9525">
            <a:noFill/>
          </a:ln>
        </p:spPr>
      </p:pic>
      <p:sp>
        <p:nvSpPr>
          <p:cNvPr id="2" name="Rounded Rectangle 1"/>
          <p:cNvSpPr/>
          <p:nvPr/>
        </p:nvSpPr>
        <p:spPr>
          <a:xfrm>
            <a:off x="4114620" y="345406"/>
            <a:ext cx="8490309"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Times New Roman" pitchFamily="18" charset="0"/>
                <a:cs typeface="Times New Roman" pitchFamily="18" charset="0"/>
              </a:rPr>
              <a:t>Hoạt động 1: Con người cần gì để sống?</a:t>
            </a:r>
            <a:endParaRPr lang="en-US" sz="3600" dirty="0">
              <a:solidFill>
                <a:schemeClr val="tx1"/>
              </a:solidFill>
              <a:latin typeface="Times New Roman" pitchFamily="18" charset="0"/>
              <a:cs typeface="Times New Roman" pitchFamily="18" charset="0"/>
            </a:endParaRPr>
          </a:p>
        </p:txBody>
      </p:sp>
      <p:sp>
        <p:nvSpPr>
          <p:cNvPr id="3" name="AutoShape 2" descr="100+ hình ảnh dấu chấm hỏi đẹp - hinhanhsieudep.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512169" y="1134175"/>
            <a:ext cx="13717735" cy="795407"/>
            <a:chOff x="1512169" y="1134175"/>
            <a:chExt cx="13717735" cy="795407"/>
          </a:xfrm>
        </p:grpSpPr>
        <p:pic>
          <p:nvPicPr>
            <p:cNvPr id="4" name="Picture 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8205" y1="16016" x2="64092" y2="16016"/>
                          <a14:foregroundMark x1="59499" y1="7422" x2="62422" y2="14063"/>
                          <a14:foregroundMark x1="53445" y1="84375" x2="53445" y2="84375"/>
                          <a14:foregroundMark x1="38205" y1="11328" x2="38205" y2="20703"/>
                          <a14:foregroundMark x1="24426" y1="15104" x2="77662" y2="15104"/>
                          <a14:foregroundMark x1="25887" y1="19792" x2="68685" y2="20703"/>
                          <a14:foregroundMark x1="64092" y1="3646" x2="64092" y2="3646"/>
                          <a14:foregroundMark x1="30480" y1="7422" x2="30480" y2="7422"/>
                          <a14:foregroundMark x1="58038" y1="6380" x2="67641" y2="14974"/>
                          <a14:foregroundMark x1="58038" y1="6771" x2="44885" y2="10547"/>
                          <a14:foregroundMark x1="81420" y1="23177" x2="73695" y2="40365"/>
                        </a14:backgroundRemoval>
                      </a14:imgEffect>
                    </a14:imgLayer>
                  </a14:imgProps>
                </a:ext>
                <a:ext uri="{28A0092B-C50C-407E-A947-70E740481C1C}">
                  <a14:useLocalDpi xmlns:a14="http://schemas.microsoft.com/office/drawing/2010/main" val="0"/>
                </a:ext>
              </a:extLst>
            </a:blip>
            <a:stretch>
              <a:fillRect/>
            </a:stretch>
          </p:blipFill>
          <p:spPr>
            <a:xfrm>
              <a:off x="1512169" y="1134175"/>
              <a:ext cx="684287" cy="795407"/>
            </a:xfrm>
            <a:prstGeom prst="rect">
              <a:avLst/>
            </a:prstGeom>
          </p:spPr>
        </p:pic>
        <p:sp>
          <p:nvSpPr>
            <p:cNvPr id="5" name="Rectangle 4"/>
            <p:cNvSpPr/>
            <p:nvPr/>
          </p:nvSpPr>
          <p:spPr>
            <a:xfrm>
              <a:off x="2412480" y="1344807"/>
              <a:ext cx="12817424" cy="584775"/>
            </a:xfrm>
            <a:prstGeom prst="rect">
              <a:avLst/>
            </a:prstGeom>
          </p:spPr>
          <p:txBody>
            <a:bodyPr wrap="square">
              <a:spAutoFit/>
            </a:bodyPr>
            <a:lstStyle/>
            <a:p>
              <a:r>
                <a:rPr lang="vi-VN" sz="3200" b="1" dirty="0" smtClean="0">
                  <a:latin typeface="Times New Roman" pitchFamily="18" charset="0"/>
                  <a:cs typeface="Times New Roman" pitchFamily="18" charset="0"/>
                </a:rPr>
                <a:t>Kể ra những thứ em cần dùng hằng ngày để duy trì sự sống của mình?</a:t>
              </a:r>
              <a:endParaRPr lang="en-US" sz="3200" b="1" dirty="0">
                <a:latin typeface="Times New Roman" pitchFamily="18" charset="0"/>
                <a:cs typeface="Times New Roman" pitchFamily="18" charset="0"/>
              </a:endParaRPr>
            </a:p>
          </p:txBody>
        </p:sp>
      </p:grpSp>
      <p:pic>
        <p:nvPicPr>
          <p:cNvPr id="2052" name="Picture 4" descr="Nêu cảm giác của bạn lúc khoẻ | SGK Khoa học lớp 4"/>
          <p:cNvPicPr>
            <a:picLocks noChangeAspect="1" noChangeArrowheads="1"/>
          </p:cNvPicPr>
          <p:nvPr/>
        </p:nvPicPr>
        <p:blipFill>
          <a:blip r:embed="rId9">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700512" y="3971525"/>
            <a:ext cx="4162947" cy="28810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ộ tranh SGK môn khoa học lớp 4 ( phần 1 ) - Website Biển Xanh của Ngô Thị  Chi Uyên"/>
          <p:cNvPicPr>
            <a:picLocks noChangeAspect="1" noChangeArrowheads="1"/>
          </p:cNvPicPr>
          <p:nvPr/>
        </p:nvPicPr>
        <p:blipFill>
          <a:blip r:embed="rId11">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173120" y="3970223"/>
            <a:ext cx="4176464" cy="2831815"/>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383504" y="2145606"/>
            <a:ext cx="12817424" cy="1077218"/>
          </a:xfrm>
          <a:prstGeom prst="rect">
            <a:avLst/>
          </a:prstGeom>
        </p:spPr>
        <p:txBody>
          <a:bodyPr wrap="square">
            <a:spAutoFit/>
          </a:bodyPr>
          <a:lstStyle/>
          <a:p>
            <a:r>
              <a:rPr lang="vi-VN" sz="3200" dirty="0" smtClean="0">
                <a:latin typeface="Times New Roman" pitchFamily="18" charset="0"/>
                <a:cs typeface="Times New Roman" pitchFamily="18" charset="0"/>
              </a:rPr>
              <a:t>- Cần có không khí để hít thở, cần có thức ăn, nước uống, chỗ ở,... Đây chính là những điều kiện vật chất mà con người cần để duy trì sự sống của mình.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576427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extLst>
              <a:ext uri="{BEBA8EAE-BF5A-486C-A8C5-ECC9F3942E4B}">
                <a14:imgProps xmlns:a14="http://schemas.microsoft.com/office/drawing/2010/main">
                  <a14:imgLayer r:embed="rId4">
                    <a14:imgEffect>
                      <a14:backgroundRemoval t="49211" b="100000" l="0" r="100000"/>
                    </a14:imgEffect>
                  </a14:imgLayer>
                </a14:imgProps>
              </a:ext>
            </a:extLst>
          </a:blip>
          <a:stretch>
            <a:fillRect/>
          </a:stretch>
        </p:blipFill>
        <p:spPr>
          <a:xfrm>
            <a:off x="-36512" y="1929582"/>
            <a:ext cx="16792575" cy="7633518"/>
          </a:xfrm>
          <a:prstGeom prst="rect">
            <a:avLst/>
          </a:prstGeom>
          <a:noFill/>
          <a:ln w="9525">
            <a:noFill/>
          </a:ln>
        </p:spPr>
      </p:pic>
      <p:pic>
        <p:nvPicPr>
          <p:cNvPr id="49157" name="图片 49156" descr="1-53"/>
          <p:cNvPicPr>
            <a:picLocks noChangeAspect="1"/>
          </p:cNvPicPr>
          <p:nvPr/>
        </p:nvPicPr>
        <p:blipFill>
          <a:blip r:embed="rId5"/>
          <a:stretch>
            <a:fillRect/>
          </a:stretch>
        </p:blipFill>
        <p:spPr>
          <a:xfrm>
            <a:off x="12349584" y="4593878"/>
            <a:ext cx="4779902" cy="4377854"/>
          </a:xfrm>
          <a:prstGeom prst="rect">
            <a:avLst/>
          </a:prstGeom>
          <a:noFill/>
          <a:ln w="9525">
            <a:noFill/>
          </a:ln>
        </p:spPr>
      </p:pic>
      <p:pic>
        <p:nvPicPr>
          <p:cNvPr id="49158" name="图片 49157" descr="1-52"/>
          <p:cNvPicPr>
            <a:picLocks noChangeAspect="1"/>
          </p:cNvPicPr>
          <p:nvPr/>
        </p:nvPicPr>
        <p:blipFill>
          <a:blip r:embed="rId6"/>
          <a:stretch>
            <a:fillRect/>
          </a:stretch>
        </p:blipFill>
        <p:spPr>
          <a:xfrm>
            <a:off x="0" y="6802038"/>
            <a:ext cx="3924648" cy="2673749"/>
          </a:xfrm>
          <a:prstGeom prst="rect">
            <a:avLst/>
          </a:prstGeom>
          <a:noFill/>
          <a:ln w="9525">
            <a:noFill/>
          </a:ln>
        </p:spPr>
      </p:pic>
      <p:sp>
        <p:nvSpPr>
          <p:cNvPr id="2" name="Rounded Rectangle 1"/>
          <p:cNvSpPr/>
          <p:nvPr/>
        </p:nvSpPr>
        <p:spPr>
          <a:xfrm>
            <a:off x="4114620" y="345406"/>
            <a:ext cx="8490309"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Times New Roman" pitchFamily="18" charset="0"/>
                <a:cs typeface="Times New Roman" pitchFamily="18" charset="0"/>
              </a:rPr>
              <a:t>Hoạt động 1: Con người cần gì để sống?</a:t>
            </a:r>
            <a:endParaRPr lang="en-US" sz="3600" dirty="0">
              <a:solidFill>
                <a:schemeClr val="tx1"/>
              </a:solidFill>
              <a:latin typeface="Times New Roman" pitchFamily="18" charset="0"/>
              <a:cs typeface="Times New Roman" pitchFamily="18" charset="0"/>
            </a:endParaRPr>
          </a:p>
        </p:txBody>
      </p:sp>
      <p:sp>
        <p:nvSpPr>
          <p:cNvPr id="3" name="AutoShape 2" descr="100+ hình ảnh dấu chấm hỏi đẹp - hinhanhsieudep.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485481" y="1065486"/>
            <a:ext cx="13717735" cy="1287850"/>
            <a:chOff x="1512169" y="1134175"/>
            <a:chExt cx="13717735" cy="1287850"/>
          </a:xfrm>
        </p:grpSpPr>
        <p:pic>
          <p:nvPicPr>
            <p:cNvPr id="4" name="Picture 3"/>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8205" y1="16016" x2="64092" y2="16016"/>
                          <a14:foregroundMark x1="59499" y1="7422" x2="62422" y2="14063"/>
                          <a14:foregroundMark x1="53445" y1="84375" x2="53445" y2="84375"/>
                          <a14:foregroundMark x1="38205" y1="11328" x2="38205" y2="20703"/>
                          <a14:foregroundMark x1="24426" y1="15104" x2="77662" y2="15104"/>
                          <a14:foregroundMark x1="25887" y1="19792" x2="68685" y2="20703"/>
                          <a14:foregroundMark x1="64092" y1="3646" x2="64092" y2="3646"/>
                          <a14:foregroundMark x1="30480" y1="7422" x2="30480" y2="7422"/>
                          <a14:foregroundMark x1="58038" y1="6380" x2="67641" y2="14974"/>
                          <a14:foregroundMark x1="58038" y1="6771" x2="44885" y2="10547"/>
                          <a14:foregroundMark x1="81420" y1="23177" x2="73695" y2="40365"/>
                        </a14:backgroundRemoval>
                      </a14:imgEffect>
                    </a14:imgLayer>
                  </a14:imgProps>
                </a:ext>
                <a:ext uri="{28A0092B-C50C-407E-A947-70E740481C1C}">
                  <a14:useLocalDpi xmlns:a14="http://schemas.microsoft.com/office/drawing/2010/main" val="0"/>
                </a:ext>
              </a:extLst>
            </a:blip>
            <a:stretch>
              <a:fillRect/>
            </a:stretch>
          </p:blipFill>
          <p:spPr>
            <a:xfrm>
              <a:off x="1512169" y="1134175"/>
              <a:ext cx="684287" cy="795407"/>
            </a:xfrm>
            <a:prstGeom prst="rect">
              <a:avLst/>
            </a:prstGeom>
          </p:spPr>
        </p:pic>
        <p:sp>
          <p:nvSpPr>
            <p:cNvPr id="5" name="Rectangle 4"/>
            <p:cNvSpPr/>
            <p:nvPr/>
          </p:nvSpPr>
          <p:spPr>
            <a:xfrm>
              <a:off x="2412480" y="1344807"/>
              <a:ext cx="12817424" cy="1077218"/>
            </a:xfrm>
            <a:prstGeom prst="rect">
              <a:avLst/>
            </a:prstGeom>
          </p:spPr>
          <p:txBody>
            <a:bodyPr wrap="square">
              <a:spAutoFit/>
            </a:bodyPr>
            <a:lstStyle/>
            <a:p>
              <a:r>
                <a:rPr lang="vi-VN" sz="3200" b="1" dirty="0" smtClean="0">
                  <a:latin typeface="Times New Roman" pitchFamily="18" charset="0"/>
                  <a:cs typeface="Times New Roman" pitchFamily="18" charset="0"/>
                </a:rPr>
                <a:t>Con người có cần tình cảm gia đình, bạn bè, hàng xóm, cần được học tập, vui chơi không?</a:t>
              </a:r>
              <a:endParaRPr lang="en-US" sz="3200" b="1" dirty="0">
                <a:latin typeface="Times New Roman" pitchFamily="18" charset="0"/>
                <a:cs typeface="Times New Roman" pitchFamily="18" charset="0"/>
              </a:endParaRPr>
            </a:p>
          </p:txBody>
        </p:sp>
      </p:grpSp>
      <p:sp>
        <p:nvSpPr>
          <p:cNvPr id="48" name="Rectangle 47"/>
          <p:cNvSpPr/>
          <p:nvPr/>
        </p:nvSpPr>
        <p:spPr>
          <a:xfrm>
            <a:off x="2412480" y="2577654"/>
            <a:ext cx="12817424" cy="1077218"/>
          </a:xfrm>
          <a:prstGeom prst="rect">
            <a:avLst/>
          </a:prstGeom>
        </p:spPr>
        <p:txBody>
          <a:bodyPr wrap="square">
            <a:spAutoFit/>
          </a:bodyPr>
          <a:lstStyle/>
          <a:p>
            <a:r>
              <a:rPr lang="vi-VN" sz="3200" dirty="0" smtClean="0">
                <a:latin typeface="Times New Roman" pitchFamily="18" charset="0"/>
                <a:cs typeface="Times New Roman" pitchFamily="18" charset="0"/>
              </a:rPr>
              <a:t>Con người cũng rất cần các điều kiện tinh thần như: Tình cảm gia đình, bạn bè, hàng xóm, học tập, vui chơi, giải trí,...</a:t>
            </a:r>
            <a:endParaRPr lang="en-US" sz="3200" dirty="0">
              <a:latin typeface="Times New Roman" pitchFamily="18" charset="0"/>
              <a:cs typeface="Times New Roman" pitchFamily="18" charset="0"/>
            </a:endParaRPr>
          </a:p>
        </p:txBody>
      </p:sp>
      <p:pic>
        <p:nvPicPr>
          <p:cNvPr id="2056" name="Picture 8" descr="Bài 10 Ôn tập: Con người và sức khỏe | Tự nhiên và Xã hội lớp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279" y="4401941"/>
            <a:ext cx="3809341"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ách Xác Định Khoảng Cách Xem Tivi An Toàn Cho Mắt | Nguyễn Ki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6696" y="4393791"/>
            <a:ext cx="4106664" cy="27051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NGÀY ĐẦU TIÊN ĐI HỌC CỦA CÁC BÉ ” CHÀO MỪNG NĂM HỌC MỚI 2019-2020″ - Trường  Mẫu Giáo Bình Min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NGÀY ĐẦU TIÊN ĐI HỌC CỦA CÁC BÉ ” CHÀO MỪNG NĂM HỌC MỚI 2019-2020″ - Trường  Mẫu Giáo Bình Min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3576" y="4385641"/>
            <a:ext cx="4032448" cy="271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arn(inVertical)">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0" y="-749300"/>
            <a:ext cx="16778288" cy="10239375"/>
          </a:xfrm>
          <a:prstGeom prst="rect">
            <a:avLst/>
          </a:prstGeom>
          <a:noFill/>
          <a:ln w="9525">
            <a:noFill/>
          </a:ln>
        </p:spPr>
      </p:pic>
      <p:sp>
        <p:nvSpPr>
          <p:cNvPr id="2" name="TextBox 1"/>
          <p:cNvSpPr txBox="1"/>
          <p:nvPr/>
        </p:nvSpPr>
        <p:spPr>
          <a:xfrm>
            <a:off x="2556496" y="3513758"/>
            <a:ext cx="8834560" cy="4524315"/>
          </a:xfrm>
          <a:prstGeom prst="rect">
            <a:avLst/>
          </a:prstGeom>
          <a:noFill/>
        </p:spPr>
        <p:txBody>
          <a:bodyPr wrap="square" rtlCol="0">
            <a:spAutoFit/>
          </a:bodyPr>
          <a:lstStyle/>
          <a:p>
            <a:r>
              <a:rPr lang="vi-VN" sz="3600" b="1" i="1" dirty="0">
                <a:latin typeface="Times New Roman" pitchFamily="18" charset="0"/>
                <a:cs typeface="Times New Roman" pitchFamily="18" charset="0"/>
              </a:rPr>
              <a:t>Những điều kiện cần để con người sống và phát triển là:</a:t>
            </a:r>
            <a:endParaRPr lang="en-US" sz="3600" dirty="0">
              <a:latin typeface="Times New Roman" pitchFamily="18" charset="0"/>
              <a:cs typeface="Times New Roman" pitchFamily="18" charset="0"/>
            </a:endParaRPr>
          </a:p>
          <a:p>
            <a:r>
              <a:rPr lang="vi-VN" sz="3600" b="1" i="1" dirty="0">
                <a:latin typeface="Times New Roman" pitchFamily="18" charset="0"/>
                <a:cs typeface="Times New Roman" pitchFamily="18" charset="0"/>
              </a:rPr>
              <a:t>+ Điều kiện vật chất như: thức ăn, nước uống, quần áo, nhà ở, các đồ dùng trong gia đình, các phương tiện đi lại,...</a:t>
            </a:r>
            <a:endParaRPr lang="en-US" sz="3600" dirty="0">
              <a:latin typeface="Times New Roman" pitchFamily="18" charset="0"/>
              <a:cs typeface="Times New Roman" pitchFamily="18" charset="0"/>
            </a:endParaRPr>
          </a:p>
          <a:p>
            <a:r>
              <a:rPr lang="vi-VN" sz="3600" b="1" i="1" dirty="0">
                <a:latin typeface="Times New Roman" pitchFamily="18" charset="0"/>
                <a:cs typeface="Times New Roman" pitchFamily="18" charset="0"/>
              </a:rPr>
              <a:t>+ Điều kiện tinh thần, văn hóa, xã hội như: tình cảm gia đình, bạn bè, làng xóm, các phương tiện học tập, vui chơi, giải trí,...</a:t>
            </a:r>
            <a:endParaRPr lang="en-US" sz="36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图片 6148" descr="17"/>
          <p:cNvPicPr>
            <a:picLocks noChangeAspect="1"/>
          </p:cNvPicPr>
          <p:nvPr/>
        </p:nvPicPr>
        <p:blipFill>
          <a:blip r:embed="rId3"/>
          <a:stretch>
            <a:fillRect/>
          </a:stretch>
        </p:blipFill>
        <p:spPr>
          <a:xfrm>
            <a:off x="5364819" y="1713558"/>
            <a:ext cx="10729912" cy="7635229"/>
          </a:xfrm>
          <a:prstGeom prst="rect">
            <a:avLst/>
          </a:prstGeom>
          <a:noFill/>
          <a:ln w="9525">
            <a:noFill/>
          </a:ln>
        </p:spPr>
      </p:pic>
      <p:pic>
        <p:nvPicPr>
          <p:cNvPr id="6154" name="图片 6153" descr="封面4"/>
          <p:cNvPicPr>
            <a:picLocks noChangeAspect="1"/>
          </p:cNvPicPr>
          <p:nvPr/>
        </p:nvPicPr>
        <p:blipFill>
          <a:blip r:embed="rId4"/>
          <a:stretch>
            <a:fillRect/>
          </a:stretch>
        </p:blipFill>
        <p:spPr>
          <a:xfrm>
            <a:off x="971550" y="5818188"/>
            <a:ext cx="4965700" cy="3295650"/>
          </a:xfrm>
          <a:prstGeom prst="rect">
            <a:avLst/>
          </a:prstGeom>
          <a:noFill/>
          <a:ln w="9525">
            <a:noFill/>
          </a:ln>
        </p:spPr>
      </p:pic>
      <p:sp>
        <p:nvSpPr>
          <p:cNvPr id="2" name="Rectangle 1"/>
          <p:cNvSpPr/>
          <p:nvPr/>
        </p:nvSpPr>
        <p:spPr>
          <a:xfrm>
            <a:off x="6660952" y="3441750"/>
            <a:ext cx="8388350" cy="1569660"/>
          </a:xfrm>
          <a:prstGeom prst="rect">
            <a:avLst/>
          </a:prstGeom>
        </p:spPr>
        <p:txBody>
          <a:bodyPr>
            <a:spAutoFit/>
          </a:bodyPr>
          <a:lstStyle/>
          <a:p>
            <a:r>
              <a:rPr lang="vi-VN" sz="4800" b="1" dirty="0">
                <a:latin typeface="Times New Roman" pitchFamily="18" charset="0"/>
                <a:cs typeface="Times New Roman" pitchFamily="18" charset="0"/>
              </a:rPr>
              <a:t>2. Những yếu tố cần cho  sự sống mà chỉ có con người cần.</a:t>
            </a:r>
            <a:endParaRPr lang="en-US" sz="4800" dirty="0">
              <a:latin typeface="Times New Roman" pitchFamily="18" charset="0"/>
              <a:cs typeface="Times New Roman" pitchFamily="18" charset="0"/>
            </a:endParaRPr>
          </a:p>
        </p:txBody>
      </p:sp>
      <p:pic>
        <p:nvPicPr>
          <p:cNvPr id="6" name="图片 31751" descr="1-16"/>
          <p:cNvPicPr>
            <a:picLocks noChangeAspect="1"/>
          </p:cNvPicPr>
          <p:nvPr/>
        </p:nvPicPr>
        <p:blipFill>
          <a:blip r:embed="rId5"/>
          <a:stretch>
            <a:fillRect/>
          </a:stretch>
        </p:blipFill>
        <p:spPr>
          <a:xfrm>
            <a:off x="-9672" y="0"/>
            <a:ext cx="4321175" cy="2011363"/>
          </a:xfrm>
          <a:prstGeom prst="rect">
            <a:avLst/>
          </a:prstGeom>
          <a:noFill/>
          <a:ln w="9525">
            <a:noFill/>
          </a:ln>
        </p:spPr>
      </p:pic>
      <p:pic>
        <p:nvPicPr>
          <p:cNvPr id="7" name="图片 31751" descr="1-16"/>
          <p:cNvPicPr>
            <a:picLocks noChangeAspect="1"/>
          </p:cNvPicPr>
          <p:nvPr/>
        </p:nvPicPr>
        <p:blipFill>
          <a:blip r:embed="rId5"/>
          <a:stretch>
            <a:fillRect/>
          </a:stretch>
        </p:blipFill>
        <p:spPr>
          <a:xfrm>
            <a:off x="5473433" y="448208"/>
            <a:ext cx="2962584" cy="1378984"/>
          </a:xfrm>
          <a:prstGeom prst="rect">
            <a:avLst/>
          </a:prstGeom>
          <a:noFill/>
          <a:ln w="9525">
            <a:noFill/>
          </a:ln>
        </p:spPr>
      </p:pic>
      <p:pic>
        <p:nvPicPr>
          <p:cNvPr id="8" name="图片 31751" descr="1-16"/>
          <p:cNvPicPr>
            <a:picLocks noChangeAspect="1"/>
          </p:cNvPicPr>
          <p:nvPr/>
        </p:nvPicPr>
        <p:blipFill>
          <a:blip r:embed="rId5"/>
          <a:stretch>
            <a:fillRect/>
          </a:stretch>
        </p:blipFill>
        <p:spPr>
          <a:xfrm>
            <a:off x="11125448" y="-184171"/>
            <a:ext cx="4321175" cy="20113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87" descr="8"/>
          <p:cNvPicPr>
            <a:picLocks noChangeAspect="1"/>
          </p:cNvPicPr>
          <p:nvPr/>
        </p:nvPicPr>
        <p:blipFill>
          <a:blip r:embed="rId2"/>
          <a:stretch>
            <a:fillRect/>
          </a:stretch>
        </p:blipFill>
        <p:spPr>
          <a:xfrm>
            <a:off x="828304" y="0"/>
            <a:ext cx="15193688" cy="1444179"/>
          </a:xfrm>
          <a:prstGeom prst="rect">
            <a:avLst/>
          </a:prstGeom>
          <a:noFill/>
          <a:ln w="9525">
            <a:noFill/>
          </a:ln>
        </p:spPr>
      </p:pic>
      <p:sp>
        <p:nvSpPr>
          <p:cNvPr id="5" name="文本框 71690"/>
          <p:cNvSpPr txBox="1"/>
          <p:nvPr/>
        </p:nvSpPr>
        <p:spPr>
          <a:xfrm>
            <a:off x="1586352" y="349155"/>
            <a:ext cx="14185576" cy="646331"/>
          </a:xfrm>
          <a:prstGeom prst="rect">
            <a:avLst/>
          </a:prstGeom>
          <a:noFill/>
          <a:ln w="9525">
            <a:noFill/>
          </a:ln>
        </p:spPr>
        <p:txBody>
          <a:bodyPr wrap="square">
            <a:spAutoFit/>
          </a:bodyPr>
          <a:lstStyle/>
          <a:p>
            <a:pPr lvl="0" defTabSz="1500505">
              <a:spcBef>
                <a:spcPct val="50000"/>
              </a:spcBef>
            </a:pPr>
            <a:r>
              <a:rPr lang="vi-VN" sz="3600" b="1" dirty="0" smtClean="0">
                <a:latin typeface="Times New Roman" panose="02020603050405020304" pitchFamily="18" charset="0"/>
                <a:ea typeface="黑体" panose="02010609060101010101" pitchFamily="2" charset="-122"/>
                <a:cs typeface="Times New Roman" panose="02020603050405020304" pitchFamily="18" charset="0"/>
                <a:sym typeface="+mn-ea"/>
              </a:rPr>
              <a:t>Thảo luận nhóm trong 5 phút và hoàn thành phiếu học tập dưới đây:</a:t>
            </a:r>
            <a:endParaRPr lang="en-US" sz="3600" b="1" dirty="0">
              <a:latin typeface="Times New Roman" panose="02020603050405020304" pitchFamily="18" charset="0"/>
              <a:ea typeface="黑体" panose="02010609060101010101" pitchFamily="2" charset="-122"/>
              <a:cs typeface="Times New Roman" panose="02020603050405020304" pitchFamily="18" charset="0"/>
              <a:sym typeface="+mn-ea"/>
            </a:endParaRPr>
          </a:p>
        </p:txBody>
      </p:sp>
      <p:pic>
        <p:nvPicPr>
          <p:cNvPr id="4098" name="Picture 2" descr="Hình ảnh Thảo Luận Nhóm PNG, Vector, PSD, và biểu tượng để tải về miễn phí  |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0" r="100000">
                        <a14:foregroundMark x1="37500" y1="63611" x2="37500" y2="63611"/>
                        <a14:foregroundMark x1="60556" y1="61667" x2="60556" y2="6166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989544" y="2937694"/>
            <a:ext cx="4968552" cy="36683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992533674"/>
              </p:ext>
            </p:extLst>
          </p:nvPr>
        </p:nvGraphicFramePr>
        <p:xfrm>
          <a:off x="1275975" y="2937694"/>
          <a:ext cx="10729193" cy="6309360"/>
        </p:xfrm>
        <a:graphic>
          <a:graphicData uri="http://schemas.openxmlformats.org/drawingml/2006/table">
            <a:tbl>
              <a:tblPr firstRow="1" firstCol="1" bandRow="1">
                <a:tableStyleId>{5C22544A-7EE6-4342-B048-85BDC9FD1C3A}</a:tableStyleId>
              </a:tblPr>
              <a:tblGrid>
                <a:gridCol w="5997636">
                  <a:extLst>
                    <a:ext uri="{9D8B030D-6E8A-4147-A177-3AD203B41FA5}">
                      <a16:colId xmlns:a16="http://schemas.microsoft.com/office/drawing/2014/main" val="20000"/>
                    </a:ext>
                  </a:extLst>
                </a:gridCol>
                <a:gridCol w="1588764">
                  <a:extLst>
                    <a:ext uri="{9D8B030D-6E8A-4147-A177-3AD203B41FA5}">
                      <a16:colId xmlns:a16="http://schemas.microsoft.com/office/drawing/2014/main" val="20001"/>
                    </a:ext>
                  </a:extLst>
                </a:gridCol>
                <a:gridCol w="1587643">
                  <a:extLst>
                    <a:ext uri="{9D8B030D-6E8A-4147-A177-3AD203B41FA5}">
                      <a16:colId xmlns:a16="http://schemas.microsoft.com/office/drawing/2014/main" val="20002"/>
                    </a:ext>
                  </a:extLst>
                </a:gridCol>
                <a:gridCol w="1555150">
                  <a:extLst>
                    <a:ext uri="{9D8B030D-6E8A-4147-A177-3AD203B41FA5}">
                      <a16:colId xmlns:a16="http://schemas.microsoft.com/office/drawing/2014/main" val="20003"/>
                    </a:ext>
                  </a:extLst>
                </a:gridCol>
              </a:tblGrid>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Những yếu tố cần cho sự sống</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Con người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Động vật</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Thực vật</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 Không khí</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2. Nước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3. Ánh sáng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4. Nhiệt độ (thích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5. Thức ăn (phù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6. Nhà ở</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7. Tình cảm gia đình</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8. Phương tiện giao thông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9. Tình cảm bạn bè</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10. Quần 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11. Trường học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12. Sách báo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13. Đồ chơi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(HS có thể kể thêm)</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8" name="Rectangle 7"/>
          <p:cNvSpPr/>
          <p:nvPr/>
        </p:nvSpPr>
        <p:spPr>
          <a:xfrm>
            <a:off x="832408" y="1479260"/>
            <a:ext cx="14651664" cy="1015663"/>
          </a:xfrm>
          <a:prstGeom prst="rect">
            <a:avLst/>
          </a:prstGeom>
        </p:spPr>
        <p:txBody>
          <a:bodyPr wrap="square">
            <a:spAutoFit/>
          </a:bodyPr>
          <a:lstStyle/>
          <a:p>
            <a:r>
              <a:rPr lang="vi-VN" i="1" dirty="0">
                <a:latin typeface="Times New Roman" pitchFamily="18" charset="0"/>
                <a:cs typeface="Times New Roman" pitchFamily="18" charset="0"/>
              </a:rPr>
              <a:t>Yêu cầu: Hãy đánh dấu X vào các cột tương ứng với những yếu tố cần cho sự sống của con người, động vật, thực vật.</a:t>
            </a:r>
            <a:endParaRPr lang="en-US"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92220260"/>
              </p:ext>
            </p:extLst>
          </p:nvPr>
        </p:nvGraphicFramePr>
        <p:xfrm>
          <a:off x="1271383" y="2937694"/>
          <a:ext cx="10729193" cy="6309360"/>
        </p:xfrm>
        <a:graphic>
          <a:graphicData uri="http://schemas.openxmlformats.org/drawingml/2006/table">
            <a:tbl>
              <a:tblPr firstRow="1" firstCol="1" bandRow="1">
                <a:tableStyleId>{5C22544A-7EE6-4342-B048-85BDC9FD1C3A}</a:tableStyleId>
              </a:tblPr>
              <a:tblGrid>
                <a:gridCol w="5997636">
                  <a:extLst>
                    <a:ext uri="{9D8B030D-6E8A-4147-A177-3AD203B41FA5}">
                      <a16:colId xmlns:a16="http://schemas.microsoft.com/office/drawing/2014/main" val="20000"/>
                    </a:ext>
                  </a:extLst>
                </a:gridCol>
                <a:gridCol w="1588764">
                  <a:extLst>
                    <a:ext uri="{9D8B030D-6E8A-4147-A177-3AD203B41FA5}">
                      <a16:colId xmlns:a16="http://schemas.microsoft.com/office/drawing/2014/main" val="20001"/>
                    </a:ext>
                  </a:extLst>
                </a:gridCol>
                <a:gridCol w="1587643">
                  <a:extLst>
                    <a:ext uri="{9D8B030D-6E8A-4147-A177-3AD203B41FA5}">
                      <a16:colId xmlns:a16="http://schemas.microsoft.com/office/drawing/2014/main" val="20002"/>
                    </a:ext>
                  </a:extLst>
                </a:gridCol>
                <a:gridCol w="1555150">
                  <a:extLst>
                    <a:ext uri="{9D8B030D-6E8A-4147-A177-3AD203B41FA5}">
                      <a16:colId xmlns:a16="http://schemas.microsoft.com/office/drawing/2014/main" val="20003"/>
                    </a:ext>
                  </a:extLst>
                </a:gridCol>
              </a:tblGrid>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Những yếu tố cần cho sự sống</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Con người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Động vật</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Thực vật</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 Không khí</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baseline="0" dirty="0" smtClean="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vi-VN" sz="2400" dirty="0" smtClean="0">
                          <a:solidFill>
                            <a:schemeClr val="tx1"/>
                          </a:solidFill>
                          <a:effectLst/>
                          <a:latin typeface="Times New Roman" pitchFamily="18" charset="0"/>
                          <a:cs typeface="Times New Roman" pitchFamily="18" charset="0"/>
                        </a:rPr>
                        <a:t>  X</a:t>
                      </a: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2. Nước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3. Ánh sáng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4. Nhiệt độ (thích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5. Thức ăn (phù hợp với từng đối tượng)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6. Nhà ở</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7. Tình cảm gia đình</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8. Phương tiện giao thông</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9. Tình cảm bạn bè</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10. Quần 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11. Trường học</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12. Sách báo</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nSpc>
                          <a:spcPct val="115000"/>
                        </a:lnSpc>
                        <a:spcAft>
                          <a:spcPts val="0"/>
                        </a:spcAft>
                      </a:pPr>
                      <a:r>
                        <a:rPr lang="vi-VN" sz="2400">
                          <a:solidFill>
                            <a:schemeClr val="tx1"/>
                          </a:solidFill>
                          <a:effectLst/>
                          <a:latin typeface="Times New Roman" pitchFamily="18" charset="0"/>
                          <a:cs typeface="Times New Roman" pitchFamily="18" charset="0"/>
                        </a:rPr>
                        <a:t>13. Đồ chơi</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chemeClr val="tx1"/>
                          </a:solidFill>
                          <a:effectLst/>
                          <a:latin typeface="Times New Roman" pitchFamily="18" charset="0"/>
                          <a:cs typeface="Times New Roman" pitchFamily="18" charset="0"/>
                        </a:rPr>
                        <a:t> </a:t>
                      </a:r>
                      <a:r>
                        <a:rPr lang="vi-VN" sz="2400" dirty="0" smtClean="0">
                          <a:solidFill>
                            <a:schemeClr val="tx1"/>
                          </a:solidFill>
                          <a:effectLst/>
                          <a:latin typeface="Times New Roman" pitchFamily="18" charset="0"/>
                          <a:cs typeface="Times New Roman" pitchFamily="18" charset="0"/>
                        </a:rPr>
                        <a:t>X</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a:lnSpc>
                          <a:spcPct val="115000"/>
                        </a:lnSpc>
                        <a:spcAft>
                          <a:spcPts val="0"/>
                        </a:spcAft>
                      </a:pPr>
                      <a:r>
                        <a:rPr lang="vi-VN" sz="2400" dirty="0">
                          <a:solidFill>
                            <a:schemeClr val="tx1"/>
                          </a:solidFill>
                          <a:effectLst/>
                          <a:latin typeface="Times New Roman" pitchFamily="18" charset="0"/>
                          <a:cs typeface="Times New Roman" pitchFamily="18" charset="0"/>
                        </a:rPr>
                        <a:t>(HS có thể kể thêm)</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730473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12775" y="2289622"/>
            <a:ext cx="15695613" cy="705757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36512" y="-12700"/>
            <a:ext cx="4394200" cy="9502775"/>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4581832" y="276934"/>
            <a:ext cx="1951037" cy="908050"/>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3887549" y="3220985"/>
            <a:ext cx="11233248" cy="1408112"/>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3897125" y="6178054"/>
            <a:ext cx="11233248" cy="1408113"/>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6608763"/>
            <a:ext cx="4319588" cy="2867025"/>
          </a:xfrm>
          <a:prstGeom prst="rect">
            <a:avLst/>
          </a:prstGeom>
          <a:noFill/>
          <a:ln w="9525">
            <a:noFill/>
          </a:ln>
        </p:spPr>
      </p:pic>
      <p:sp>
        <p:nvSpPr>
          <p:cNvPr id="2" name="Rounded Rectangle 1"/>
          <p:cNvSpPr/>
          <p:nvPr/>
        </p:nvSpPr>
        <p:spPr>
          <a:xfrm>
            <a:off x="4482071" y="129382"/>
            <a:ext cx="8574558" cy="1203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smtClean="0">
                <a:solidFill>
                  <a:schemeClr val="tx1"/>
                </a:solidFill>
                <a:latin typeface="Times New Roman" pitchFamily="18" charset="0"/>
                <a:cs typeface="Times New Roman" pitchFamily="18" charset="0"/>
              </a:rPr>
              <a:t>2. Những </a:t>
            </a:r>
            <a:r>
              <a:rPr lang="vi-VN" sz="3600" b="1" dirty="0">
                <a:solidFill>
                  <a:schemeClr val="tx1"/>
                </a:solidFill>
                <a:latin typeface="Times New Roman" pitchFamily="18" charset="0"/>
                <a:cs typeface="Times New Roman" pitchFamily="18" charset="0"/>
              </a:rPr>
              <a:t>yếu tố cần cho  sự sống mà chỉ có con người cần.</a:t>
            </a:r>
            <a:endParaRPr lang="en-US" sz="3600" dirty="0">
              <a:solidFill>
                <a:schemeClr val="tx1"/>
              </a:solidFill>
              <a:latin typeface="Times New Roman" pitchFamily="18" charset="0"/>
              <a:cs typeface="Times New Roman" pitchFamily="18" charset="0"/>
            </a:endParaRPr>
          </a:p>
        </p:txBody>
      </p:sp>
      <p:pic>
        <p:nvPicPr>
          <p:cNvPr id="12" name="图片 31751" descr="1-16"/>
          <p:cNvPicPr>
            <a:picLocks noChangeAspect="1"/>
          </p:cNvPicPr>
          <p:nvPr/>
        </p:nvPicPr>
        <p:blipFill>
          <a:blip r:embed="rId5"/>
          <a:stretch>
            <a:fillRect/>
          </a:stretch>
        </p:blipFill>
        <p:spPr>
          <a:xfrm>
            <a:off x="10285257" y="613390"/>
            <a:ext cx="4321175" cy="2011363"/>
          </a:xfrm>
          <a:prstGeom prst="rect">
            <a:avLst/>
          </a:prstGeom>
          <a:noFill/>
          <a:ln w="9525">
            <a:noFill/>
          </a:ln>
        </p:spPr>
      </p:pic>
      <p:sp>
        <p:nvSpPr>
          <p:cNvPr id="3" name="TextBox 2"/>
          <p:cNvSpPr txBox="1"/>
          <p:nvPr/>
        </p:nvSpPr>
        <p:spPr>
          <a:xfrm>
            <a:off x="5769443" y="3236854"/>
            <a:ext cx="9001000" cy="1077218"/>
          </a:xfrm>
          <a:prstGeom prst="rect">
            <a:avLst/>
          </a:prstGeom>
          <a:noFill/>
        </p:spPr>
        <p:txBody>
          <a:bodyPr wrap="square" rtlCol="0">
            <a:spAutoFit/>
          </a:bodyPr>
          <a:lstStyle/>
          <a:p>
            <a:r>
              <a:rPr lang="vi-VN" sz="3200" b="1" dirty="0" smtClean="0">
                <a:latin typeface="Times New Roman" pitchFamily="18" charset="0"/>
                <a:cs typeface="Times New Roman" pitchFamily="18" charset="0"/>
              </a:rPr>
              <a:t>Như mọi sinh vật khác, con </a:t>
            </a:r>
            <a:r>
              <a:rPr lang="vi-VN" sz="3200" b="1" dirty="0">
                <a:latin typeface="Times New Roman" pitchFamily="18" charset="0"/>
                <a:cs typeface="Times New Roman" pitchFamily="18" charset="0"/>
              </a:rPr>
              <a:t>người cần </a:t>
            </a:r>
            <a:r>
              <a:rPr lang="vi-VN" sz="3200" b="1" dirty="0" smtClean="0">
                <a:latin typeface="Times New Roman" pitchFamily="18" charset="0"/>
                <a:cs typeface="Times New Roman" pitchFamily="18" charset="0"/>
              </a:rPr>
              <a:t>gì để duy trì cho sự sống của mình?</a:t>
            </a:r>
            <a:endParaRPr lang="en-US" sz="3200" b="1" dirty="0">
              <a:latin typeface="Times New Roman" pitchFamily="18" charset="0"/>
              <a:cs typeface="Times New Roman" pitchFamily="18" charset="0"/>
            </a:endParaRPr>
          </a:p>
        </p:txBody>
      </p:sp>
      <p:sp>
        <p:nvSpPr>
          <p:cNvPr id="4" name="Rectangle 3"/>
          <p:cNvSpPr/>
          <p:nvPr/>
        </p:nvSpPr>
        <p:spPr>
          <a:xfrm>
            <a:off x="5784755" y="6178054"/>
            <a:ext cx="8581051" cy="1077218"/>
          </a:xfrm>
          <a:prstGeom prst="rect">
            <a:avLst/>
          </a:prstGeom>
        </p:spPr>
        <p:txBody>
          <a:bodyPr wrap="square">
            <a:spAutoFit/>
          </a:bodyPr>
          <a:lstStyle/>
          <a:p>
            <a:r>
              <a:rPr lang="en-US" sz="3200" b="1" smtClean="0">
                <a:latin typeface="Times New Roman" pitchFamily="18" charset="0"/>
                <a:cs typeface="Times New Roman" pitchFamily="18" charset="0"/>
              </a:rPr>
              <a:t>Khác với các sinh vật khác thì con người còn</a:t>
            </a:r>
            <a:r>
              <a:rPr lang="vi-VN" sz="3200" b="1" smtClean="0">
                <a:latin typeface="Times New Roman" pitchFamily="18" charset="0"/>
                <a:cs typeface="Times New Roman" pitchFamily="18" charset="0"/>
              </a:rPr>
              <a:t> </a:t>
            </a:r>
            <a:r>
              <a:rPr lang="vi-VN" sz="3200" b="1" dirty="0">
                <a:latin typeface="Times New Roman" pitchFamily="18" charset="0"/>
                <a:cs typeface="Times New Roman" pitchFamily="18" charset="0"/>
              </a:rPr>
              <a:t>cần những gì cho cuộc sống của </a:t>
            </a:r>
            <a:r>
              <a:rPr lang="vi-VN" sz="3200" b="1" dirty="0" smtClean="0">
                <a:latin typeface="Times New Roman" pitchFamily="18" charset="0"/>
                <a:cs typeface="Times New Roman" pitchFamily="18" charset="0"/>
              </a:rPr>
              <a:t>mình?</a:t>
            </a:r>
            <a:endParaRPr lang="en-US" sz="3200" b="1" dirty="0">
              <a:latin typeface="Times New Roman" pitchFamily="18" charset="0"/>
              <a:cs typeface="Times New Roman" pitchFamily="18" charset="0"/>
            </a:endParaRPr>
          </a:p>
        </p:txBody>
      </p:sp>
      <p:sp>
        <p:nvSpPr>
          <p:cNvPr id="15" name="Rectangle 14"/>
          <p:cNvSpPr/>
          <p:nvPr/>
        </p:nvSpPr>
        <p:spPr>
          <a:xfrm>
            <a:off x="5818539" y="4629097"/>
            <a:ext cx="9302258" cy="1077218"/>
          </a:xfrm>
          <a:prstGeom prst="rect">
            <a:avLst/>
          </a:prstGeom>
        </p:spPr>
        <p:txBody>
          <a:bodyPr wrap="square">
            <a:spAutoFit/>
          </a:bodyPr>
          <a:lstStyle/>
          <a:p>
            <a:r>
              <a:rPr lang="vi-VN" sz="3200" dirty="0" smtClean="0">
                <a:latin typeface="Times New Roman" pitchFamily="18" charset="0"/>
                <a:cs typeface="Times New Roman" pitchFamily="18" charset="0"/>
              </a:rPr>
              <a:t>- Cần không khí, thức ăn, nước, ánh sáng, nhiệt độ thích hợp để duy trì sự sống.</a:t>
            </a:r>
            <a:endParaRPr lang="en-US" sz="3200" dirty="0">
              <a:latin typeface="Times New Roman" pitchFamily="18" charset="0"/>
              <a:cs typeface="Times New Roman" pitchFamily="18" charset="0"/>
            </a:endParaRPr>
          </a:p>
        </p:txBody>
      </p:sp>
      <p:sp>
        <p:nvSpPr>
          <p:cNvPr id="16" name="Rectangle 15"/>
          <p:cNvSpPr/>
          <p:nvPr/>
        </p:nvSpPr>
        <p:spPr>
          <a:xfrm>
            <a:off x="5818539" y="7490964"/>
            <a:ext cx="9302258" cy="1569660"/>
          </a:xfrm>
          <a:prstGeom prst="rect">
            <a:avLst/>
          </a:prstGeom>
        </p:spPr>
        <p:txBody>
          <a:bodyPr wrap="square">
            <a:spAutoFit/>
          </a:bodyPr>
          <a:lstStyle/>
          <a:p>
            <a:r>
              <a:rPr lang="vi-VN" sz="3200" dirty="0" smtClean="0">
                <a:latin typeface="Times New Roman" pitchFamily="18" charset="0"/>
                <a:cs typeface="Times New Roman" pitchFamily="18" charset="0"/>
              </a:rPr>
              <a:t>- Con </a:t>
            </a:r>
            <a:r>
              <a:rPr lang="vi-VN" sz="3200" dirty="0">
                <a:latin typeface="Times New Roman" pitchFamily="18" charset="0"/>
                <a:cs typeface="Times New Roman" pitchFamily="18" charset="0"/>
              </a:rPr>
              <a:t>người cần: Nhà ở, trường học,  bệnh viện, tình  cảm gia đình,  tình  cảm bạn bè, phương tiện giao thông, quần áo, các phương tiện để vui chơi, giải trí, ...</a:t>
            </a:r>
            <a:endParaRPr lang="en-US" sz="32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31759"/>
                                        </p:tgtEl>
                                        <p:attrNameLst>
                                          <p:attrName>style.visibility</p:attrName>
                                        </p:attrNameLst>
                                      </p:cBhvr>
                                      <p:to>
                                        <p:strVal val="visible"/>
                                      </p:to>
                                    </p:set>
                                    <p:animEffect transition="in" filter="fade">
                                      <p:cBhvr>
                                        <p:cTn id="12" dur="1000"/>
                                        <p:tgtEl>
                                          <p:spTgt spid="31759"/>
                                        </p:tgtEl>
                                      </p:cBhvr>
                                    </p:animEffect>
                                    <p:anim calcmode="lin" valueType="num">
                                      <p:cBhvr>
                                        <p:cTn id="13" dur="1000" fill="hold"/>
                                        <p:tgtEl>
                                          <p:spTgt spid="31759"/>
                                        </p:tgtEl>
                                        <p:attrNameLst>
                                          <p:attrName>ppt_x</p:attrName>
                                        </p:attrNameLst>
                                      </p:cBhvr>
                                      <p:tavLst>
                                        <p:tav tm="0">
                                          <p:val>
                                            <p:strVal val="#ppt_x"/>
                                          </p:val>
                                        </p:tav>
                                        <p:tav tm="100000">
                                          <p:val>
                                            <p:strVal val="#ppt_x"/>
                                          </p:val>
                                        </p:tav>
                                      </p:tavLst>
                                    </p:anim>
                                    <p:anim calcmode="lin" valueType="num">
                                      <p:cBhvr>
                                        <p:cTn id="14" dur="1000" fill="hold"/>
                                        <p:tgtEl>
                                          <p:spTgt spid="31759"/>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1000" fill="hold"/>
                                        <p:tgtEl>
                                          <p:spTgt spid="31750"/>
                                        </p:tgtEl>
                                        <p:attrNameLst>
                                          <p:attrName>ppt_x</p:attrName>
                                        </p:attrNameLst>
                                      </p:cBhvr>
                                      <p:tavLst>
                                        <p:tav tm="0">
                                          <p:val>
                                            <p:strVal val="0-#ppt_w/2"/>
                                          </p:val>
                                        </p:tav>
                                        <p:tav tm="100000">
                                          <p:val>
                                            <p:strVal val="#ppt_x"/>
                                          </p:val>
                                        </p:tav>
                                      </p:tavLst>
                                    </p:anim>
                                    <p:anim calcmode="lin" valueType="num">
                                      <p:cBhvr additive="base">
                                        <p:cTn id="19" dur="1000" fill="hold"/>
                                        <p:tgtEl>
                                          <p:spTgt spid="3175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fade">
                                      <p:cBhvr>
                                        <p:cTn id="23" dur="1000"/>
                                        <p:tgtEl>
                                          <p:spTgt spid="31751"/>
                                        </p:tgtEl>
                                      </p:cBhvr>
                                    </p:animEffect>
                                    <p:anim calcmode="lin" valueType="num">
                                      <p:cBhvr>
                                        <p:cTn id="24" dur="1000" fill="hold"/>
                                        <p:tgtEl>
                                          <p:spTgt spid="31751"/>
                                        </p:tgtEl>
                                        <p:attrNameLst>
                                          <p:attrName>ppt_x</p:attrName>
                                        </p:attrNameLst>
                                      </p:cBhvr>
                                      <p:tavLst>
                                        <p:tav tm="0">
                                          <p:val>
                                            <p:strVal val="#ppt_x"/>
                                          </p:val>
                                        </p:tav>
                                        <p:tav tm="100000">
                                          <p:val>
                                            <p:strVal val="#ppt_x"/>
                                          </p:val>
                                        </p:tav>
                                      </p:tavLst>
                                    </p:anim>
                                    <p:anim calcmode="lin" valueType="num">
                                      <p:cBhvr>
                                        <p:cTn id="25" dur="1000" fill="hold"/>
                                        <p:tgtEl>
                                          <p:spTgt spid="31751"/>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7" presetClass="entr" presetSubtype="0" fill="hold" nodeType="afterEffect">
                                  <p:stCondLst>
                                    <p:cond delay="0"/>
                                  </p:stCondLst>
                                  <p:childTnLst>
                                    <p:set>
                                      <p:cBhvr>
                                        <p:cTn id="28" dur="1" fill="hold">
                                          <p:stCondLst>
                                            <p:cond delay="0"/>
                                          </p:stCondLst>
                                        </p:cTn>
                                        <p:tgtEl>
                                          <p:spTgt spid="31755"/>
                                        </p:tgtEl>
                                        <p:attrNameLst>
                                          <p:attrName>style.visibility</p:attrName>
                                        </p:attrNameLst>
                                      </p:cBhvr>
                                      <p:to>
                                        <p:strVal val="visible"/>
                                      </p:to>
                                    </p:set>
                                    <p:animEffect transition="in" filter="fade">
                                      <p:cBhvr>
                                        <p:cTn id="29" dur="1000"/>
                                        <p:tgtEl>
                                          <p:spTgt spid="31755"/>
                                        </p:tgtEl>
                                      </p:cBhvr>
                                    </p:animEffect>
                                    <p:anim calcmode="lin" valueType="num">
                                      <p:cBhvr>
                                        <p:cTn id="30" dur="1000" fill="hold"/>
                                        <p:tgtEl>
                                          <p:spTgt spid="31755"/>
                                        </p:tgtEl>
                                        <p:attrNameLst>
                                          <p:attrName>ppt_x</p:attrName>
                                        </p:attrNameLst>
                                      </p:cBhvr>
                                      <p:tavLst>
                                        <p:tav tm="0">
                                          <p:val>
                                            <p:strVal val="#ppt_x"/>
                                          </p:val>
                                        </p:tav>
                                        <p:tav tm="100000">
                                          <p:val>
                                            <p:strVal val="#ppt_x"/>
                                          </p:val>
                                        </p:tav>
                                      </p:tavLst>
                                    </p:anim>
                                    <p:anim calcmode="lin" valueType="num">
                                      <p:cBhvr>
                                        <p:cTn id="31" dur="1000" fill="hold"/>
                                        <p:tgtEl>
                                          <p:spTgt spid="31755"/>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7" presetClass="entr" presetSubtype="0" fill="hold" nodeType="afterEffect">
                                  <p:stCondLst>
                                    <p:cond delay="0"/>
                                  </p:stCondLst>
                                  <p:childTnLst>
                                    <p:set>
                                      <p:cBhvr>
                                        <p:cTn id="34" dur="1" fill="hold">
                                          <p:stCondLst>
                                            <p:cond delay="0"/>
                                          </p:stCondLst>
                                        </p:cTn>
                                        <p:tgtEl>
                                          <p:spTgt spid="31756"/>
                                        </p:tgtEl>
                                        <p:attrNameLst>
                                          <p:attrName>style.visibility</p:attrName>
                                        </p:attrNameLst>
                                      </p:cBhvr>
                                      <p:to>
                                        <p:strVal val="visible"/>
                                      </p:to>
                                    </p:set>
                                    <p:animEffect transition="in" filter="fade">
                                      <p:cBhvr>
                                        <p:cTn id="35" dur="1000"/>
                                        <p:tgtEl>
                                          <p:spTgt spid="31756"/>
                                        </p:tgtEl>
                                      </p:cBhvr>
                                    </p:animEffect>
                                    <p:anim calcmode="lin" valueType="num">
                                      <p:cBhvr>
                                        <p:cTn id="36" dur="1000" fill="hold"/>
                                        <p:tgtEl>
                                          <p:spTgt spid="31756"/>
                                        </p:tgtEl>
                                        <p:attrNameLst>
                                          <p:attrName>ppt_x</p:attrName>
                                        </p:attrNameLst>
                                      </p:cBhvr>
                                      <p:tavLst>
                                        <p:tav tm="0">
                                          <p:val>
                                            <p:strVal val="#ppt_x"/>
                                          </p:val>
                                        </p:tav>
                                        <p:tav tm="100000">
                                          <p:val>
                                            <p:strVal val="#ppt_x"/>
                                          </p:val>
                                        </p:tav>
                                      </p:tavLst>
                                    </p:anim>
                                    <p:anim calcmode="lin" valueType="num">
                                      <p:cBhvr>
                                        <p:cTn id="37" dur="1000" fill="hold"/>
                                        <p:tgtEl>
                                          <p:spTgt spid="31756"/>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7"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Vertic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251816" y="-87312"/>
            <a:ext cx="15554325" cy="995045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12205568" y="5399905"/>
            <a:ext cx="5148263" cy="4429125"/>
          </a:xfrm>
          <a:prstGeom prst="rect">
            <a:avLst/>
          </a:prstGeom>
          <a:noFill/>
          <a:ln w="9525">
            <a:noFill/>
          </a:ln>
        </p:spPr>
      </p:pic>
      <p:sp>
        <p:nvSpPr>
          <p:cNvPr id="2" name="TextBox 1"/>
          <p:cNvSpPr txBox="1"/>
          <p:nvPr/>
        </p:nvSpPr>
        <p:spPr>
          <a:xfrm>
            <a:off x="1421104" y="2660693"/>
            <a:ext cx="2952328" cy="646331"/>
          </a:xfrm>
          <a:prstGeom prst="rect">
            <a:avLst/>
          </a:prstGeom>
          <a:noFill/>
        </p:spPr>
        <p:txBody>
          <a:bodyPr wrap="square" rtlCol="0">
            <a:spAutoFit/>
          </a:bodyPr>
          <a:lstStyle/>
          <a:p>
            <a:r>
              <a:rPr lang="vi-VN" sz="3600" b="1" dirty="0" smtClean="0">
                <a:latin typeface="Times New Roman" pitchFamily="18" charset="0"/>
                <a:cs typeface="Times New Roman" pitchFamily="18" charset="0"/>
              </a:rPr>
              <a:t>KẾT LUẬN</a:t>
            </a:r>
            <a:endParaRPr lang="en-US" sz="3600" b="1" dirty="0">
              <a:latin typeface="Times New Roman" pitchFamily="18" charset="0"/>
              <a:cs typeface="Times New Roman" pitchFamily="18" charset="0"/>
            </a:endParaRPr>
          </a:p>
        </p:txBody>
      </p:sp>
      <p:sp>
        <p:nvSpPr>
          <p:cNvPr id="3" name="Rectangle 2"/>
          <p:cNvSpPr/>
          <p:nvPr/>
        </p:nvSpPr>
        <p:spPr>
          <a:xfrm>
            <a:off x="4788744" y="2983859"/>
            <a:ext cx="8388350" cy="1569660"/>
          </a:xfrm>
          <a:prstGeom prst="rect">
            <a:avLst/>
          </a:prstGeom>
        </p:spPr>
        <p:txBody>
          <a:bodyPr>
            <a:spAutoFit/>
          </a:bodyPr>
          <a:lstStyle/>
          <a:p>
            <a:r>
              <a:rPr lang="vi-VN" sz="3200" i="1" dirty="0" smtClean="0">
                <a:latin typeface="Times New Roman" pitchFamily="18" charset="0"/>
                <a:cs typeface="Times New Roman" pitchFamily="18" charset="0"/>
              </a:rPr>
              <a:t>- Con người, động vật và thực vật đều cần thức ăn, nước, không khí, ánh sáng, nhiệt độ thích hợp để duy trì sự sống của mình.</a:t>
            </a:r>
            <a:endParaRPr lang="en-US" sz="3200" dirty="0">
              <a:latin typeface="Times New Roman" pitchFamily="18" charset="0"/>
              <a:cs typeface="Times New Roman" pitchFamily="18" charset="0"/>
            </a:endParaRPr>
          </a:p>
        </p:txBody>
      </p:sp>
      <p:sp>
        <p:nvSpPr>
          <p:cNvPr id="4" name="Rectangle 3"/>
          <p:cNvSpPr/>
          <p:nvPr/>
        </p:nvSpPr>
        <p:spPr>
          <a:xfrm>
            <a:off x="2351392" y="4873215"/>
            <a:ext cx="9865096" cy="2062103"/>
          </a:xfrm>
          <a:prstGeom prst="rect">
            <a:avLst/>
          </a:prstGeom>
        </p:spPr>
        <p:txBody>
          <a:bodyPr wrap="square">
            <a:spAutoFit/>
          </a:bodyPr>
          <a:lstStyle/>
          <a:p>
            <a:r>
              <a:rPr lang="vi-VN" sz="3200" i="1" dirty="0">
                <a:latin typeface="Times New Roman" pitchFamily="18" charset="0"/>
                <a:cs typeface="Times New Roman" pitchFamily="18" charset="0"/>
              </a:rPr>
              <a:t>- Hơn hẳn những sinh vật khác, cuộc sống của con người còn cần nhà ở, quần áo, phương tiện giao thông và những tiện nghi khác. Ngoài  những  </a:t>
            </a:r>
            <a:r>
              <a:rPr lang="vi-VN" sz="3200" i="1" dirty="0" smtClean="0">
                <a:latin typeface="Times New Roman" pitchFamily="18" charset="0"/>
                <a:cs typeface="Times New Roman" pitchFamily="18" charset="0"/>
              </a:rPr>
              <a:t>yêu cầu về vật chất, con người cần những điều kiện về tinh thần, văn hóa, xã hội.</a:t>
            </a:r>
            <a:endParaRPr lang="en-US" sz="32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820</Words>
  <Application>Microsoft Office PowerPoint</Application>
  <PresentationFormat>Custom</PresentationFormat>
  <Paragraphs>178</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宋体</vt:lpstr>
      <vt:lpstr>宋体</vt:lpstr>
      <vt:lpstr>Arial</vt:lpstr>
      <vt:lpstr>Calibri</vt:lpstr>
      <vt:lpstr>黑体</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57</cp:revision>
  <dcterms:created xsi:type="dcterms:W3CDTF">2015-09-14T06:10:00Z</dcterms:created>
  <dcterms:modified xsi:type="dcterms:W3CDTF">2022-09-21T11:21:10Z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