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532" r:id="rId2"/>
    <p:sldId id="362" r:id="rId3"/>
    <p:sldId id="374" r:id="rId4"/>
    <p:sldId id="298" r:id="rId5"/>
    <p:sldId id="424" r:id="rId6"/>
    <p:sldId id="412" r:id="rId7"/>
    <p:sldId id="413" r:id="rId8"/>
    <p:sldId id="300" r:id="rId9"/>
    <p:sldId id="427" r:id="rId10"/>
    <p:sldId id="526" r:id="rId11"/>
    <p:sldId id="301" r:id="rId12"/>
    <p:sldId id="414" r:id="rId13"/>
    <p:sldId id="425" r:id="rId14"/>
    <p:sldId id="428" r:id="rId15"/>
    <p:sldId id="304" r:id="rId16"/>
    <p:sldId id="305" r:id="rId17"/>
    <p:sldId id="306" r:id="rId18"/>
    <p:sldId id="470" r:id="rId19"/>
    <p:sldId id="490" r:id="rId20"/>
    <p:sldId id="491" r:id="rId21"/>
    <p:sldId id="492" r:id="rId22"/>
    <p:sldId id="518" r:id="rId23"/>
    <p:sldId id="310" r:id="rId24"/>
    <p:sldId id="493" r:id="rId25"/>
    <p:sldId id="499" r:id="rId26"/>
    <p:sldId id="500" r:id="rId27"/>
    <p:sldId id="501" r:id="rId28"/>
    <p:sldId id="502" r:id="rId29"/>
    <p:sldId id="517" r:id="rId30"/>
    <p:sldId id="503" r:id="rId31"/>
    <p:sldId id="504" r:id="rId32"/>
    <p:sldId id="519" r:id="rId33"/>
    <p:sldId id="512" r:id="rId34"/>
    <p:sldId id="514" r:id="rId35"/>
    <p:sldId id="446" r:id="rId36"/>
    <p:sldId id="448" r:id="rId37"/>
    <p:sldId id="515" r:id="rId38"/>
    <p:sldId id="520" r:id="rId39"/>
    <p:sldId id="323" r:id="rId40"/>
    <p:sldId id="449" r:id="rId41"/>
    <p:sldId id="450" r:id="rId42"/>
    <p:sldId id="405" r:id="rId43"/>
    <p:sldId id="525" r:id="rId44"/>
    <p:sldId id="421" r:id="rId45"/>
    <p:sldId id="523" r:id="rId46"/>
    <p:sldId id="402" r:id="rId47"/>
    <p:sldId id="409" r:id="rId48"/>
    <p:sldId id="521" r:id="rId49"/>
    <p:sldId id="408" r:id="rId5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B8FA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8" autoAdjust="0"/>
    <p:restoredTop sz="86323" autoAdjust="0"/>
  </p:normalViewPr>
  <p:slideViewPr>
    <p:cSldViewPr>
      <p:cViewPr varScale="1">
        <p:scale>
          <a:sx n="74" d="100"/>
          <a:sy n="74" d="100"/>
        </p:scale>
        <p:origin x="13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2AE3D0B-6111-4E95-B103-EE47E996D037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4160650-87D8-4098-B000-17767323F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23772-654F-48D2-BB74-67BDCF98601B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1074-90A6-4F6B-A00C-DA266741551A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58989-4520-4369-88E1-8688B72C8D29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6F49D-68C9-4F44-84DF-918168A78B98}" type="slidenum">
              <a:rPr lang="en-US"/>
              <a:pPr/>
              <a:t>11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53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0650-87D8-4098-B000-17767323F3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458-06C5-492F-8F10-BBC925271EB3}" type="slidenum">
              <a:rPr lang="en-US"/>
              <a:pPr/>
              <a:t>40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5CE470-8693-4EE5-B152-A694A8FCA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54434"/>
      </p:ext>
    </p:extLst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5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A07D-BF53-4BD2-9371-8B5B7E902A6A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FE1B-5F44-4D61-BC8A-83C595FE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4.jpeg"/><Relationship Id="rId5" Type="http://schemas.openxmlformats.org/officeDocument/2006/relationships/audio" Target="../media/audio7.wav"/><Relationship Id="rId10" Type="http://schemas.openxmlformats.org/officeDocument/2006/relationships/image" Target="../media/image13.wmf"/><Relationship Id="rId4" Type="http://schemas.openxmlformats.org/officeDocument/2006/relationships/audio" Target="../media/audio6.wav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5181600" y="4992688"/>
            <a:ext cx="28194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ĐỊA LÍ</a:t>
            </a:r>
          </a:p>
        </p:txBody>
      </p:sp>
      <p:pic>
        <p:nvPicPr>
          <p:cNvPr id="2054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458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b="1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22: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Thành phố Cần Thơ</a:t>
            </a:r>
          </a:p>
        </p:txBody>
      </p:sp>
      <p:pic>
        <p:nvPicPr>
          <p:cNvPr id="205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70760" y="6247668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3" descr="Pictu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2188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43800" y="243840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 LONG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72200" y="381000"/>
            <a:ext cx="19050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THÁP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2450" y="43815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GIANG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3581400"/>
            <a:ext cx="18288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 GIANG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105400" y="5638800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 GIANG </a:t>
            </a:r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76200" y="38100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95250" y="400050"/>
            <a:ext cx="8915400" cy="4648200"/>
          </a:xfrm>
          <a:custGeom>
            <a:avLst/>
            <a:gdLst>
              <a:gd name="T0" fmla="*/ 1828800 w 5616"/>
              <a:gd name="T1" fmla="*/ 2667000 h 2928"/>
              <a:gd name="T2" fmla="*/ 4267200 w 5616"/>
              <a:gd name="T3" fmla="*/ 4495800 h 2928"/>
              <a:gd name="T4" fmla="*/ 4572000 w 5616"/>
              <a:gd name="T5" fmla="*/ 4114800 h 2928"/>
              <a:gd name="T6" fmla="*/ 4572000 w 5616"/>
              <a:gd name="T7" fmla="*/ 3962400 h 2928"/>
              <a:gd name="T8" fmla="*/ 4800600 w 5616"/>
              <a:gd name="T9" fmla="*/ 3733800 h 2928"/>
              <a:gd name="T10" fmla="*/ 4876800 w 5616"/>
              <a:gd name="T11" fmla="*/ 3657600 h 2928"/>
              <a:gd name="T12" fmla="*/ 5562600 w 5616"/>
              <a:gd name="T13" fmla="*/ 4191000 h 2928"/>
              <a:gd name="T14" fmla="*/ 5943600 w 5616"/>
              <a:gd name="T15" fmla="*/ 3886200 h 2928"/>
              <a:gd name="T16" fmla="*/ 6172200 w 5616"/>
              <a:gd name="T17" fmla="*/ 3962400 h 2928"/>
              <a:gd name="T18" fmla="*/ 6172200 w 5616"/>
              <a:gd name="T19" fmla="*/ 4114800 h 2928"/>
              <a:gd name="T20" fmla="*/ 6400800 w 5616"/>
              <a:gd name="T21" fmla="*/ 4191000 h 2928"/>
              <a:gd name="T22" fmla="*/ 6629400 w 5616"/>
              <a:gd name="T23" fmla="*/ 4038600 h 2928"/>
              <a:gd name="T24" fmla="*/ 6705600 w 5616"/>
              <a:gd name="T25" fmla="*/ 4114800 h 2928"/>
              <a:gd name="T26" fmla="*/ 6629400 w 5616"/>
              <a:gd name="T27" fmla="*/ 4419600 h 2928"/>
              <a:gd name="T28" fmla="*/ 6858000 w 5616"/>
              <a:gd name="T29" fmla="*/ 4419600 h 2928"/>
              <a:gd name="T30" fmla="*/ 7391400 w 5616"/>
              <a:gd name="T31" fmla="*/ 4648200 h 2928"/>
              <a:gd name="T32" fmla="*/ 7467600 w 5616"/>
              <a:gd name="T33" fmla="*/ 4343400 h 2928"/>
              <a:gd name="T34" fmla="*/ 7620000 w 5616"/>
              <a:gd name="T35" fmla="*/ 4267200 h 2928"/>
              <a:gd name="T36" fmla="*/ 7848600 w 5616"/>
              <a:gd name="T37" fmla="*/ 4267200 h 2928"/>
              <a:gd name="T38" fmla="*/ 7924800 w 5616"/>
              <a:gd name="T39" fmla="*/ 4343400 h 2928"/>
              <a:gd name="T40" fmla="*/ 8305800 w 5616"/>
              <a:gd name="T41" fmla="*/ 4343400 h 2928"/>
              <a:gd name="T42" fmla="*/ 8458200 w 5616"/>
              <a:gd name="T43" fmla="*/ 4343400 h 2928"/>
              <a:gd name="T44" fmla="*/ 8763000 w 5616"/>
              <a:gd name="T45" fmla="*/ 4038600 h 2928"/>
              <a:gd name="T46" fmla="*/ 8915400 w 5616"/>
              <a:gd name="T47" fmla="*/ 3657600 h 2928"/>
              <a:gd name="T48" fmla="*/ 8534400 w 5616"/>
              <a:gd name="T49" fmla="*/ 3581400 h 2928"/>
              <a:gd name="T50" fmla="*/ 8077200 w 5616"/>
              <a:gd name="T51" fmla="*/ 2971800 h 2928"/>
              <a:gd name="T52" fmla="*/ 7467600 w 5616"/>
              <a:gd name="T53" fmla="*/ 2667000 h 2928"/>
              <a:gd name="T54" fmla="*/ 6705600 w 5616"/>
              <a:gd name="T55" fmla="*/ 2209800 h 2928"/>
              <a:gd name="T56" fmla="*/ 6172200 w 5616"/>
              <a:gd name="T57" fmla="*/ 1981200 h 2928"/>
              <a:gd name="T58" fmla="*/ 6019800 w 5616"/>
              <a:gd name="T59" fmla="*/ 1828800 h 2928"/>
              <a:gd name="T60" fmla="*/ 5638800 w 5616"/>
              <a:gd name="T61" fmla="*/ 1447800 h 2928"/>
              <a:gd name="T62" fmla="*/ 5638800 w 5616"/>
              <a:gd name="T63" fmla="*/ 1295400 h 2928"/>
              <a:gd name="T64" fmla="*/ 5334000 w 5616"/>
              <a:gd name="T65" fmla="*/ 990600 h 2928"/>
              <a:gd name="T66" fmla="*/ 4953000 w 5616"/>
              <a:gd name="T67" fmla="*/ 762000 h 2928"/>
              <a:gd name="T68" fmla="*/ 4876800 w 5616"/>
              <a:gd name="T69" fmla="*/ 685800 h 2928"/>
              <a:gd name="T70" fmla="*/ 4724400 w 5616"/>
              <a:gd name="T71" fmla="*/ 533400 h 2928"/>
              <a:gd name="T72" fmla="*/ 3810000 w 5616"/>
              <a:gd name="T73" fmla="*/ 76200 h 2928"/>
              <a:gd name="T74" fmla="*/ 3733800 w 5616"/>
              <a:gd name="T75" fmla="*/ 0 h 2928"/>
              <a:gd name="T76" fmla="*/ 3657600 w 5616"/>
              <a:gd name="T77" fmla="*/ 228600 h 2928"/>
              <a:gd name="T78" fmla="*/ 2819400 w 5616"/>
              <a:gd name="T79" fmla="*/ 304800 h 2928"/>
              <a:gd name="T80" fmla="*/ 3048000 w 5616"/>
              <a:gd name="T81" fmla="*/ 685800 h 2928"/>
              <a:gd name="T82" fmla="*/ 1600200 w 5616"/>
              <a:gd name="T83" fmla="*/ 1066800 h 2928"/>
              <a:gd name="T84" fmla="*/ 1219200 w 5616"/>
              <a:gd name="T85" fmla="*/ 609600 h 2928"/>
              <a:gd name="T86" fmla="*/ 1066800 w 5616"/>
              <a:gd name="T87" fmla="*/ 609600 h 2928"/>
              <a:gd name="T88" fmla="*/ 533400 w 5616"/>
              <a:gd name="T89" fmla="*/ 990600 h 2928"/>
              <a:gd name="T90" fmla="*/ 457200 w 5616"/>
              <a:gd name="T91" fmla="*/ 914400 h 2928"/>
              <a:gd name="T92" fmla="*/ 0 w 5616"/>
              <a:gd name="T93" fmla="*/ 1371600 h 2928"/>
              <a:gd name="T94" fmla="*/ 1066800 w 5616"/>
              <a:gd name="T95" fmla="*/ 2133600 h 2928"/>
              <a:gd name="T96" fmla="*/ 1295400 w 5616"/>
              <a:gd name="T97" fmla="*/ 2057400 h 2928"/>
              <a:gd name="T98" fmla="*/ 1828800 w 5616"/>
              <a:gd name="T99" fmla="*/ 2514600 h 2928"/>
              <a:gd name="T100" fmla="*/ 1828800 w 5616"/>
              <a:gd name="T101" fmla="*/ 2667000 h 292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16" h="2928">
                <a:moveTo>
                  <a:pt x="1152" y="1680"/>
                </a:moveTo>
                <a:lnTo>
                  <a:pt x="2688" y="2832"/>
                </a:lnTo>
                <a:lnTo>
                  <a:pt x="2880" y="2592"/>
                </a:lnTo>
                <a:lnTo>
                  <a:pt x="2880" y="2496"/>
                </a:lnTo>
                <a:lnTo>
                  <a:pt x="3024" y="2352"/>
                </a:lnTo>
                <a:lnTo>
                  <a:pt x="3072" y="2304"/>
                </a:lnTo>
                <a:lnTo>
                  <a:pt x="3504" y="2640"/>
                </a:lnTo>
                <a:lnTo>
                  <a:pt x="3744" y="2448"/>
                </a:lnTo>
                <a:lnTo>
                  <a:pt x="3888" y="2496"/>
                </a:lnTo>
                <a:lnTo>
                  <a:pt x="3888" y="2592"/>
                </a:lnTo>
                <a:lnTo>
                  <a:pt x="4032" y="2640"/>
                </a:lnTo>
                <a:lnTo>
                  <a:pt x="4176" y="2544"/>
                </a:lnTo>
                <a:lnTo>
                  <a:pt x="4224" y="2592"/>
                </a:lnTo>
                <a:lnTo>
                  <a:pt x="4176" y="2784"/>
                </a:lnTo>
                <a:lnTo>
                  <a:pt x="4320" y="2784"/>
                </a:lnTo>
                <a:lnTo>
                  <a:pt x="4656" y="2928"/>
                </a:lnTo>
                <a:lnTo>
                  <a:pt x="4704" y="2736"/>
                </a:lnTo>
                <a:lnTo>
                  <a:pt x="4800" y="2688"/>
                </a:lnTo>
                <a:lnTo>
                  <a:pt x="4944" y="2688"/>
                </a:lnTo>
                <a:lnTo>
                  <a:pt x="4992" y="2736"/>
                </a:lnTo>
                <a:lnTo>
                  <a:pt x="5232" y="2736"/>
                </a:lnTo>
                <a:lnTo>
                  <a:pt x="5328" y="2736"/>
                </a:lnTo>
                <a:lnTo>
                  <a:pt x="5520" y="2544"/>
                </a:lnTo>
                <a:lnTo>
                  <a:pt x="5616" y="2304"/>
                </a:lnTo>
                <a:lnTo>
                  <a:pt x="5376" y="2256"/>
                </a:lnTo>
                <a:lnTo>
                  <a:pt x="5088" y="1872"/>
                </a:lnTo>
                <a:lnTo>
                  <a:pt x="4704" y="1680"/>
                </a:lnTo>
                <a:lnTo>
                  <a:pt x="4224" y="1392"/>
                </a:lnTo>
                <a:lnTo>
                  <a:pt x="3888" y="1248"/>
                </a:lnTo>
                <a:lnTo>
                  <a:pt x="3792" y="1152"/>
                </a:lnTo>
                <a:lnTo>
                  <a:pt x="3552" y="912"/>
                </a:lnTo>
                <a:lnTo>
                  <a:pt x="3552" y="816"/>
                </a:lnTo>
                <a:lnTo>
                  <a:pt x="3360" y="624"/>
                </a:lnTo>
                <a:lnTo>
                  <a:pt x="3120" y="480"/>
                </a:lnTo>
                <a:lnTo>
                  <a:pt x="3072" y="432"/>
                </a:lnTo>
                <a:lnTo>
                  <a:pt x="2976" y="336"/>
                </a:lnTo>
                <a:lnTo>
                  <a:pt x="2400" y="48"/>
                </a:lnTo>
                <a:lnTo>
                  <a:pt x="2352" y="0"/>
                </a:lnTo>
                <a:lnTo>
                  <a:pt x="2304" y="144"/>
                </a:lnTo>
                <a:lnTo>
                  <a:pt x="1776" y="192"/>
                </a:lnTo>
                <a:lnTo>
                  <a:pt x="1920" y="432"/>
                </a:lnTo>
                <a:lnTo>
                  <a:pt x="1008" y="672"/>
                </a:lnTo>
                <a:lnTo>
                  <a:pt x="768" y="384"/>
                </a:lnTo>
                <a:lnTo>
                  <a:pt x="672" y="384"/>
                </a:lnTo>
                <a:lnTo>
                  <a:pt x="336" y="624"/>
                </a:lnTo>
                <a:lnTo>
                  <a:pt x="288" y="576"/>
                </a:lnTo>
                <a:lnTo>
                  <a:pt x="0" y="864"/>
                </a:lnTo>
                <a:lnTo>
                  <a:pt x="672" y="1344"/>
                </a:lnTo>
                <a:lnTo>
                  <a:pt x="816" y="1296"/>
                </a:lnTo>
                <a:lnTo>
                  <a:pt x="1152" y="1584"/>
                </a:lnTo>
                <a:lnTo>
                  <a:pt x="1152" y="1680"/>
                </a:lnTo>
                <a:close/>
              </a:path>
            </a:pathLst>
          </a:custGeom>
          <a:noFill/>
          <a:ln w="38100" cap="flat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 rot="-2251595">
            <a:off x="990600" y="1752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29830">
            <a:off x="4876800" y="4235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Mã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-2057677">
            <a:off x="4572000" y="2590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Ô Môn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 rot="-1433020">
            <a:off x="3048000" y="33972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Thị Đôi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 rot="540057">
            <a:off x="3429000" y="2895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đứng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 rot="-2999822">
            <a:off x="2438400" y="2308225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Kênh thốt nốt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 rot="1536131">
            <a:off x="5867400" y="377825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39493940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10" repeatCount="indefinite" ac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34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403753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table">
            <a:tbl>
              <a:tblPr/>
              <a:tblGrid>
                <a:gridCol w="454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TP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ằm </a:t>
                      </a: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bên sông nào?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Tỉnh nào tiếp giáp với thành phố Cần Thơ?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5257800" y="762000"/>
            <a:ext cx="289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5181600" y="21336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vi-VN" sz="3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4953000" y="4343400"/>
            <a:ext cx="365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Đường bộ, đường 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thủy,đường hàng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400175" y="30718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>
              <a:solidFill>
                <a:srgbClr val="9900FF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125" y="381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48449"/>
      </p:ext>
    </p:extLst>
  </p:cSld>
  <p:clrMapOvr>
    <a:masterClrMapping/>
  </p:clrMapOvr>
  <p:transition>
    <p:push dir="r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0" grpId="0"/>
      <p:bldP spid="19531" grpId="0"/>
      <p:bldP spid="19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915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Thành phố Cần Thơ nằm bên dòng sông Hậu, ở trung tâm đồng bằng sông Cửu Long.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152400" y="3048001"/>
            <a:ext cx="8991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Long,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"/>
            <a:ext cx="722447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6482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552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Trung tâm kinh tế, văn hoá và khoa học của đồng bằng sông Cửu Long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1712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19057" y="6278562"/>
            <a:ext cx="538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166688" y="0"/>
            <a:ext cx="5929312" cy="6324600"/>
            <a:chOff x="0" y="0"/>
            <a:chExt cx="9144000" cy="6324600"/>
          </a:xfrm>
        </p:grpSpPr>
        <p:pic>
          <p:nvPicPr>
            <p:cNvPr id="38917" name="Picture 3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7543799" y="243840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VĨNH LONG</a:t>
              </a:r>
            </a:p>
          </p:txBody>
        </p:sp>
        <p:sp>
          <p:nvSpPr>
            <p:cNvPr id="38919" name="Text Box 8"/>
            <p:cNvSpPr txBox="1">
              <a:spLocks noChangeArrowheads="1"/>
            </p:cNvSpPr>
            <p:nvPr/>
          </p:nvSpPr>
          <p:spPr bwMode="auto">
            <a:xfrm>
              <a:off x="6172201" y="381000"/>
              <a:ext cx="19049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 THÁP </a:t>
              </a: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552450" y="43815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 GIANG </a:t>
              </a:r>
            </a:p>
          </p:txBody>
        </p: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228600" y="3581400"/>
              <a:ext cx="18287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KIÊN GIANG </a:t>
              </a: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5105401" y="5638800"/>
              <a:ext cx="1600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HẬU GIANG </a:t>
              </a:r>
            </a:p>
          </p:txBody>
        </p:sp>
        <p:sp>
          <p:nvSpPr>
            <p:cNvPr id="38923" name="Freeform 12"/>
            <p:cNvSpPr>
              <a:spLocks/>
            </p:cNvSpPr>
            <p:nvPr/>
          </p:nvSpPr>
          <p:spPr bwMode="auto">
            <a:xfrm>
              <a:off x="76200" y="381000"/>
              <a:ext cx="8915400" cy="4648200"/>
            </a:xfrm>
            <a:custGeom>
              <a:avLst/>
              <a:gdLst>
                <a:gd name="T0" fmla="*/ 2147483647 w 5616"/>
                <a:gd name="T1" fmla="*/ 2147483647 h 2928"/>
                <a:gd name="T2" fmla="*/ 2147483647 w 5616"/>
                <a:gd name="T3" fmla="*/ 2147483647 h 2928"/>
                <a:gd name="T4" fmla="*/ 2147483647 w 5616"/>
                <a:gd name="T5" fmla="*/ 2147483647 h 2928"/>
                <a:gd name="T6" fmla="*/ 2147483647 w 5616"/>
                <a:gd name="T7" fmla="*/ 2147483647 h 2928"/>
                <a:gd name="T8" fmla="*/ 2147483647 w 5616"/>
                <a:gd name="T9" fmla="*/ 2147483647 h 2928"/>
                <a:gd name="T10" fmla="*/ 2147483647 w 5616"/>
                <a:gd name="T11" fmla="*/ 2147483647 h 2928"/>
                <a:gd name="T12" fmla="*/ 2147483647 w 5616"/>
                <a:gd name="T13" fmla="*/ 2147483647 h 2928"/>
                <a:gd name="T14" fmla="*/ 2147483647 w 5616"/>
                <a:gd name="T15" fmla="*/ 2147483647 h 2928"/>
                <a:gd name="T16" fmla="*/ 2147483647 w 5616"/>
                <a:gd name="T17" fmla="*/ 2147483647 h 2928"/>
                <a:gd name="T18" fmla="*/ 2147483647 w 5616"/>
                <a:gd name="T19" fmla="*/ 2147483647 h 2928"/>
                <a:gd name="T20" fmla="*/ 2147483647 w 5616"/>
                <a:gd name="T21" fmla="*/ 2147483647 h 2928"/>
                <a:gd name="T22" fmla="*/ 2147483647 w 5616"/>
                <a:gd name="T23" fmla="*/ 2147483647 h 2928"/>
                <a:gd name="T24" fmla="*/ 2147483647 w 5616"/>
                <a:gd name="T25" fmla="*/ 2147483647 h 2928"/>
                <a:gd name="T26" fmla="*/ 2147483647 w 5616"/>
                <a:gd name="T27" fmla="*/ 2147483647 h 2928"/>
                <a:gd name="T28" fmla="*/ 2147483647 w 5616"/>
                <a:gd name="T29" fmla="*/ 2147483647 h 2928"/>
                <a:gd name="T30" fmla="*/ 2147483647 w 5616"/>
                <a:gd name="T31" fmla="*/ 2147483647 h 2928"/>
                <a:gd name="T32" fmla="*/ 2147483647 w 5616"/>
                <a:gd name="T33" fmla="*/ 2147483647 h 2928"/>
                <a:gd name="T34" fmla="*/ 2147483647 w 5616"/>
                <a:gd name="T35" fmla="*/ 2147483647 h 2928"/>
                <a:gd name="T36" fmla="*/ 2147483647 w 5616"/>
                <a:gd name="T37" fmla="*/ 2147483647 h 2928"/>
                <a:gd name="T38" fmla="*/ 2147483647 w 5616"/>
                <a:gd name="T39" fmla="*/ 2147483647 h 2928"/>
                <a:gd name="T40" fmla="*/ 2147483647 w 5616"/>
                <a:gd name="T41" fmla="*/ 2147483647 h 2928"/>
                <a:gd name="T42" fmla="*/ 2147483647 w 5616"/>
                <a:gd name="T43" fmla="*/ 2147483647 h 2928"/>
                <a:gd name="T44" fmla="*/ 2147483647 w 5616"/>
                <a:gd name="T45" fmla="*/ 2147483647 h 2928"/>
                <a:gd name="T46" fmla="*/ 2147483647 w 5616"/>
                <a:gd name="T47" fmla="*/ 2147483647 h 2928"/>
                <a:gd name="T48" fmla="*/ 2147483647 w 5616"/>
                <a:gd name="T49" fmla="*/ 2147483647 h 2928"/>
                <a:gd name="T50" fmla="*/ 2147483647 w 5616"/>
                <a:gd name="T51" fmla="*/ 2147483647 h 2928"/>
                <a:gd name="T52" fmla="*/ 2147483647 w 5616"/>
                <a:gd name="T53" fmla="*/ 2147483647 h 2928"/>
                <a:gd name="T54" fmla="*/ 2147483647 w 5616"/>
                <a:gd name="T55" fmla="*/ 2147483647 h 2928"/>
                <a:gd name="T56" fmla="*/ 2147483647 w 5616"/>
                <a:gd name="T57" fmla="*/ 2147483647 h 2928"/>
                <a:gd name="T58" fmla="*/ 2147483647 w 5616"/>
                <a:gd name="T59" fmla="*/ 2147483647 h 2928"/>
                <a:gd name="T60" fmla="*/ 2147483647 w 5616"/>
                <a:gd name="T61" fmla="*/ 2147483647 h 2928"/>
                <a:gd name="T62" fmla="*/ 2147483647 w 5616"/>
                <a:gd name="T63" fmla="*/ 2147483647 h 2928"/>
                <a:gd name="T64" fmla="*/ 2147483647 w 5616"/>
                <a:gd name="T65" fmla="*/ 2147483647 h 2928"/>
                <a:gd name="T66" fmla="*/ 2147483647 w 5616"/>
                <a:gd name="T67" fmla="*/ 2147483647 h 2928"/>
                <a:gd name="T68" fmla="*/ 2147483647 w 5616"/>
                <a:gd name="T69" fmla="*/ 2147483647 h 2928"/>
                <a:gd name="T70" fmla="*/ 2147483647 w 5616"/>
                <a:gd name="T71" fmla="*/ 2147483647 h 2928"/>
                <a:gd name="T72" fmla="*/ 2147483647 w 5616"/>
                <a:gd name="T73" fmla="*/ 2147483647 h 2928"/>
                <a:gd name="T74" fmla="*/ 2147483647 w 5616"/>
                <a:gd name="T75" fmla="*/ 0 h 2928"/>
                <a:gd name="T76" fmla="*/ 2147483647 w 5616"/>
                <a:gd name="T77" fmla="*/ 2147483647 h 2928"/>
                <a:gd name="T78" fmla="*/ 2147483647 w 5616"/>
                <a:gd name="T79" fmla="*/ 2147483647 h 2928"/>
                <a:gd name="T80" fmla="*/ 2147483647 w 5616"/>
                <a:gd name="T81" fmla="*/ 2147483647 h 2928"/>
                <a:gd name="T82" fmla="*/ 2147483647 w 5616"/>
                <a:gd name="T83" fmla="*/ 2147483647 h 2928"/>
                <a:gd name="T84" fmla="*/ 2147483647 w 5616"/>
                <a:gd name="T85" fmla="*/ 2147483647 h 2928"/>
                <a:gd name="T86" fmla="*/ 2147483647 w 5616"/>
                <a:gd name="T87" fmla="*/ 2147483647 h 2928"/>
                <a:gd name="T88" fmla="*/ 2147483647 w 5616"/>
                <a:gd name="T89" fmla="*/ 2147483647 h 2928"/>
                <a:gd name="T90" fmla="*/ 2147483647 w 5616"/>
                <a:gd name="T91" fmla="*/ 2147483647 h 2928"/>
                <a:gd name="T92" fmla="*/ 0 w 5616"/>
                <a:gd name="T93" fmla="*/ 2147483647 h 2928"/>
                <a:gd name="T94" fmla="*/ 2147483647 w 5616"/>
                <a:gd name="T95" fmla="*/ 2147483647 h 2928"/>
                <a:gd name="T96" fmla="*/ 2147483647 w 5616"/>
                <a:gd name="T97" fmla="*/ 2147483647 h 2928"/>
                <a:gd name="T98" fmla="*/ 2147483647 w 5616"/>
                <a:gd name="T99" fmla="*/ 2147483647 h 2928"/>
                <a:gd name="T100" fmla="*/ 2147483647 w 5616"/>
                <a:gd name="T101" fmla="*/ 2147483647 h 29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16" h="2928">
                  <a:moveTo>
                    <a:pt x="1152" y="1680"/>
                  </a:moveTo>
                  <a:lnTo>
                    <a:pt x="2688" y="2832"/>
                  </a:lnTo>
                  <a:lnTo>
                    <a:pt x="2880" y="2592"/>
                  </a:lnTo>
                  <a:lnTo>
                    <a:pt x="2880" y="2496"/>
                  </a:lnTo>
                  <a:lnTo>
                    <a:pt x="3024" y="2352"/>
                  </a:lnTo>
                  <a:lnTo>
                    <a:pt x="3072" y="2304"/>
                  </a:lnTo>
                  <a:lnTo>
                    <a:pt x="3504" y="2640"/>
                  </a:lnTo>
                  <a:lnTo>
                    <a:pt x="3744" y="2448"/>
                  </a:lnTo>
                  <a:lnTo>
                    <a:pt x="3888" y="2496"/>
                  </a:lnTo>
                  <a:lnTo>
                    <a:pt x="3888" y="2592"/>
                  </a:lnTo>
                  <a:lnTo>
                    <a:pt x="4032" y="2640"/>
                  </a:lnTo>
                  <a:lnTo>
                    <a:pt x="4176" y="2544"/>
                  </a:lnTo>
                  <a:lnTo>
                    <a:pt x="4224" y="2592"/>
                  </a:lnTo>
                  <a:lnTo>
                    <a:pt x="4176" y="2784"/>
                  </a:lnTo>
                  <a:lnTo>
                    <a:pt x="4320" y="2784"/>
                  </a:lnTo>
                  <a:lnTo>
                    <a:pt x="4656" y="2928"/>
                  </a:lnTo>
                  <a:lnTo>
                    <a:pt x="4704" y="2736"/>
                  </a:lnTo>
                  <a:lnTo>
                    <a:pt x="4800" y="2688"/>
                  </a:lnTo>
                  <a:lnTo>
                    <a:pt x="4944" y="2688"/>
                  </a:lnTo>
                  <a:lnTo>
                    <a:pt x="4992" y="2736"/>
                  </a:lnTo>
                  <a:lnTo>
                    <a:pt x="5232" y="2736"/>
                  </a:lnTo>
                  <a:lnTo>
                    <a:pt x="5328" y="2736"/>
                  </a:lnTo>
                  <a:lnTo>
                    <a:pt x="5520" y="2544"/>
                  </a:lnTo>
                  <a:lnTo>
                    <a:pt x="5616" y="2304"/>
                  </a:lnTo>
                  <a:lnTo>
                    <a:pt x="5376" y="2256"/>
                  </a:lnTo>
                  <a:lnTo>
                    <a:pt x="5088" y="1872"/>
                  </a:lnTo>
                  <a:lnTo>
                    <a:pt x="4704" y="1680"/>
                  </a:lnTo>
                  <a:lnTo>
                    <a:pt x="4224" y="1392"/>
                  </a:lnTo>
                  <a:lnTo>
                    <a:pt x="3888" y="1248"/>
                  </a:lnTo>
                  <a:lnTo>
                    <a:pt x="3792" y="1152"/>
                  </a:lnTo>
                  <a:lnTo>
                    <a:pt x="3552" y="912"/>
                  </a:lnTo>
                  <a:lnTo>
                    <a:pt x="3552" y="816"/>
                  </a:lnTo>
                  <a:lnTo>
                    <a:pt x="3360" y="624"/>
                  </a:lnTo>
                  <a:lnTo>
                    <a:pt x="3120" y="480"/>
                  </a:lnTo>
                  <a:lnTo>
                    <a:pt x="3072" y="432"/>
                  </a:lnTo>
                  <a:lnTo>
                    <a:pt x="2976" y="336"/>
                  </a:lnTo>
                  <a:lnTo>
                    <a:pt x="2400" y="48"/>
                  </a:lnTo>
                  <a:lnTo>
                    <a:pt x="2352" y="0"/>
                  </a:lnTo>
                  <a:lnTo>
                    <a:pt x="2304" y="144"/>
                  </a:lnTo>
                  <a:lnTo>
                    <a:pt x="1776" y="192"/>
                  </a:lnTo>
                  <a:lnTo>
                    <a:pt x="1920" y="432"/>
                  </a:lnTo>
                  <a:lnTo>
                    <a:pt x="1008" y="672"/>
                  </a:lnTo>
                  <a:lnTo>
                    <a:pt x="768" y="384"/>
                  </a:lnTo>
                  <a:lnTo>
                    <a:pt x="672" y="384"/>
                  </a:lnTo>
                  <a:lnTo>
                    <a:pt x="336" y="624"/>
                  </a:lnTo>
                  <a:lnTo>
                    <a:pt x="288" y="576"/>
                  </a:lnTo>
                  <a:lnTo>
                    <a:pt x="0" y="864"/>
                  </a:lnTo>
                  <a:lnTo>
                    <a:pt x="672" y="1344"/>
                  </a:lnTo>
                  <a:lnTo>
                    <a:pt x="816" y="1296"/>
                  </a:lnTo>
                  <a:lnTo>
                    <a:pt x="1152" y="1584"/>
                  </a:lnTo>
                  <a:lnTo>
                    <a:pt x="1152" y="1680"/>
                  </a:lnTo>
                  <a:close/>
                </a:path>
              </a:pathLst>
            </a:custGeom>
            <a:noFill/>
            <a:ln w="38100" cap="flat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4" name="Text Box 24"/>
            <p:cNvSpPr txBox="1">
              <a:spLocks noChangeArrowheads="1"/>
            </p:cNvSpPr>
            <p:nvPr/>
          </p:nvSpPr>
          <p:spPr bwMode="auto">
            <a:xfrm rot="19348405">
              <a:off x="969962" y="1577688"/>
              <a:ext cx="160496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Rạch Sỏi</a:t>
              </a:r>
            </a:p>
          </p:txBody>
        </p:sp>
        <p:sp>
          <p:nvSpPr>
            <p:cNvPr id="38925" name="Text Box 26"/>
            <p:cNvSpPr txBox="1">
              <a:spLocks noChangeArrowheads="1"/>
            </p:cNvSpPr>
            <p:nvPr/>
          </p:nvSpPr>
          <p:spPr bwMode="auto">
            <a:xfrm rot="2329830">
              <a:off x="4672013" y="4162425"/>
              <a:ext cx="1676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Mới</a:t>
              </a:r>
            </a:p>
          </p:txBody>
        </p:sp>
        <p:sp>
          <p:nvSpPr>
            <p:cNvPr id="38926" name="Text Box 27"/>
            <p:cNvSpPr txBox="1">
              <a:spLocks noChangeArrowheads="1"/>
            </p:cNvSpPr>
            <p:nvPr/>
          </p:nvSpPr>
          <p:spPr bwMode="auto">
            <a:xfrm rot="-2057677">
              <a:off x="4572000" y="24666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Rạch Ô Môn</a:t>
              </a:r>
            </a:p>
          </p:txBody>
        </p:sp>
        <p:sp>
          <p:nvSpPr>
            <p:cNvPr id="38927" name="Text Box 28"/>
            <p:cNvSpPr txBox="1">
              <a:spLocks noChangeArrowheads="1"/>
            </p:cNvSpPr>
            <p:nvPr/>
          </p:nvSpPr>
          <p:spPr bwMode="auto">
            <a:xfrm rot="20166980">
              <a:off x="3047999" y="327313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Thị Đôi</a:t>
              </a:r>
            </a:p>
          </p:txBody>
        </p:sp>
        <p:sp>
          <p:nvSpPr>
            <p:cNvPr id="38928" name="Text Box 29"/>
            <p:cNvSpPr txBox="1">
              <a:spLocks noChangeArrowheads="1"/>
            </p:cNvSpPr>
            <p:nvPr/>
          </p:nvSpPr>
          <p:spPr bwMode="auto">
            <a:xfrm rot="540057">
              <a:off x="3429000" y="2771488"/>
              <a:ext cx="14478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Đứng</a:t>
              </a:r>
            </a:p>
          </p:txBody>
        </p:sp>
        <p:sp>
          <p:nvSpPr>
            <p:cNvPr id="38929" name="Text Box 30"/>
            <p:cNvSpPr txBox="1">
              <a:spLocks noChangeArrowheads="1"/>
            </p:cNvSpPr>
            <p:nvPr/>
          </p:nvSpPr>
          <p:spPr bwMode="auto">
            <a:xfrm rot="18600178">
              <a:off x="2397125" y="2123371"/>
              <a:ext cx="1676400" cy="522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Kênh Thốt Nốt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160168" y="1422537"/>
            <a:ext cx="283143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28957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81000"/>
            <a:ext cx="2286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TP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93420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9665"/>
            <a:ext cx="89424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thống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kênh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rạch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TP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chằng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chia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phố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phần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4343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- Đọc SGK phần 2 trang 132.</a:t>
            </a:r>
          </a:p>
        </p:txBody>
      </p:sp>
      <p:pic>
        <p:nvPicPr>
          <p:cNvPr id="13316" name="Picture 4" descr="dsc00700gn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9" y="1295400"/>
            <a:ext cx="8534400" cy="52577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653409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 LƯỚI SÔNG NGÒI CỦA ĐỒNG BẰNG NAM BỘ</a:t>
            </a:r>
          </a:p>
        </p:txBody>
      </p:sp>
    </p:spTree>
    <p:extLst>
      <p:ext uri="{BB962C8B-B14F-4D97-AF65-F5344CB8AC3E}">
        <p14:creationId xmlns:p14="http://schemas.microsoft.com/office/powerpoint/2010/main" val="17211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52400"/>
            <a:ext cx="3429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kênh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rạch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thuận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895600"/>
            <a:ext cx="3200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  -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thủy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</a:rPr>
              <a:t>.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5759450" cy="6400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" y="304800"/>
            <a:ext cx="9144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962400"/>
            <a:ext cx="6934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6482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276600"/>
            <a:ext cx="58674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486400"/>
            <a:ext cx="8077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23407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80658"/>
              </p:ext>
            </p:extLst>
          </p:nvPr>
        </p:nvGraphicFramePr>
        <p:xfrm>
          <a:off x="228600" y="152400"/>
          <a:ext cx="8763000" cy="597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9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99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01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018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32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685800"/>
            <a:ext cx="53340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22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PHỐ CẦN THƠ</a:t>
            </a:r>
          </a:p>
        </p:txBody>
      </p:sp>
    </p:spTree>
    <p:extLst>
      <p:ext uri="{BB962C8B-B14F-4D97-AF65-F5344CB8AC3E}">
        <p14:creationId xmlns:p14="http://schemas.microsoft.com/office/powerpoint/2010/main" val="13246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e%20bien%20ca%20basa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6156325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Sa</a:t>
            </a:r>
          </a:p>
        </p:txBody>
      </p:sp>
    </p:spTree>
    <p:extLst>
      <p:ext uri="{BB962C8B-B14F-4D97-AF65-F5344CB8AC3E}">
        <p14:creationId xmlns:p14="http://schemas.microsoft.com/office/powerpoint/2010/main" val="361415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737350"/>
            <a:chOff x="444" y="192"/>
            <a:chExt cx="5076" cy="4244"/>
          </a:xfrm>
        </p:grpSpPr>
        <p:pic>
          <p:nvPicPr>
            <p:cNvPr id="45059" name="Picture 3" descr="cho-c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192"/>
              <a:ext cx="4944" cy="3792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528" y="4032"/>
              <a:ext cx="49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38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xep g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8"/>
            <a:ext cx="89154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609600" y="62116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2802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BCanTho12171136318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62000" y="61722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Cảng hàng không Thành phố Cần Thơ</a:t>
            </a:r>
          </a:p>
        </p:txBody>
      </p:sp>
    </p:spTree>
    <p:extLst>
      <p:ext uri="{BB962C8B-B14F-4D97-AF65-F5344CB8AC3E}">
        <p14:creationId xmlns:p14="http://schemas.microsoft.com/office/powerpoint/2010/main" val="215753498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-cau-can-tho-3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172200"/>
            <a:ext cx="8229600" cy="41116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2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1068"/>
              </p:ext>
            </p:extLst>
          </p:nvPr>
        </p:nvGraphicFramePr>
        <p:xfrm>
          <a:off x="304800" y="304800"/>
          <a:ext cx="8839200" cy="646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8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13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95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273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 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văn hóa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3200400" y="914400"/>
            <a:ext cx="5943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667000"/>
            <a:ext cx="5638800" cy="1981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xuất máy nông nghiệp, phân bón, thuốc trừ sâu,...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</p:spTree>
    <p:extLst>
      <p:ext uri="{BB962C8B-B14F-4D97-AF65-F5344CB8AC3E}">
        <p14:creationId xmlns:p14="http://schemas.microsoft.com/office/powerpoint/2010/main" val="35382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s878469_31x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8600"/>
            <a:ext cx="7391400" cy="5791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09800" y="60960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4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172200"/>
            <a:ext cx="7086600" cy="6858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lúa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49155" name="Picture 3" descr="MTL384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252738"/>
      </p:ext>
    </p:extLst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large_09_2008_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8534400" cy="573405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92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6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etdetail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38600" cy="2514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images878469_31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67200" cy="2514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_scale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2743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large_09_2008_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4114800" cy="2667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5657671"/>
            <a:ext cx="922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yếu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4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graphicFrame>
        <p:nvGraphicFramePr>
          <p:cNvPr id="29701" name="Object 1"/>
          <p:cNvGraphicFramePr>
            <a:graphicFrameLocks noChangeAspect="1"/>
          </p:cNvGraphicFramePr>
          <p:nvPr/>
        </p:nvGraphicFramePr>
        <p:xfrm>
          <a:off x="152400" y="4114800"/>
          <a:ext cx="32004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lip" r:id="rId3" imgW="4435475" imgH="3328988" progId="">
                  <p:embed/>
                </p:oleObj>
              </mc:Choice>
              <mc:Fallback>
                <p:oleObj name="Clip" r:id="rId3" imgW="4435475" imgH="3328988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14800"/>
                        <a:ext cx="3200400" cy="261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7" descr="blumen-pflanzen10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34595"/>
              </p:ext>
            </p:extLst>
          </p:nvPr>
        </p:nvGraphicFramePr>
        <p:xfrm>
          <a:off x="0" y="-1"/>
          <a:ext cx="9144000" cy="655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24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240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35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endParaRPr lang="en-US" sz="2400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358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45715" marB="4571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895600" y="609600"/>
            <a:ext cx="6248400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ĐBSCL,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0" y="2514600"/>
            <a:ext cx="6019800" cy="1752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>
                <a:solidFill>
                  <a:srgbClr val="0000FF"/>
                </a:solidFill>
              </a:rPr>
              <a:t>- 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xuất máy nông nghiệp, phân bón, thuốc trừ sâu,...</a:t>
            </a:r>
          </a:p>
          <a:p>
            <a:pPr>
              <a:defRPr/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ĐBSCL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4495800"/>
            <a:ext cx="6172200" cy="190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defRPr/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6755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tdetail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"/>
            <a:ext cx="8077200" cy="58261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0" y="60198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ĐH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01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SC00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00250" y="611505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Trung tâm dạy nghề</a:t>
            </a:r>
          </a:p>
        </p:txBody>
      </p:sp>
    </p:spTree>
    <p:extLst>
      <p:ext uri="{BB962C8B-B14F-4D97-AF65-F5344CB8AC3E}">
        <p14:creationId xmlns:p14="http://schemas.microsoft.com/office/powerpoint/2010/main" val="3478669114"/>
      </p:ext>
    </p:extLst>
  </p:cSld>
  <p:clrMapOvr>
    <a:masterClrMapping/>
  </p:clrMapOvr>
  <p:transition spd="slow"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01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1524000" y="6172201"/>
            <a:ext cx="6019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12431"/>
      </p:ext>
    </p:extLst>
  </p:cSld>
  <p:clrMapOvr>
    <a:masterClrMapping/>
  </p:clrMapOvr>
  <p:transition spd="slow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400800"/>
            <a:ext cx="5029200" cy="304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6323" name="Picture 7" descr="images1398553_CanTho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1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400800"/>
            <a:ext cx="5029200" cy="3048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26" name="Picture 2" descr="C:\Users\MPHUONG\Pictures\thumb-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4775"/>
            <a:ext cx="9112887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23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3"/>
          <p:cNvSpPr txBox="1">
            <a:spLocks noChangeArrowheads="1"/>
          </p:cNvSpPr>
          <p:nvPr/>
        </p:nvSpPr>
        <p:spPr bwMode="auto">
          <a:xfrm>
            <a:off x="762000" y="62116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khách tham quan vườn cây</a:t>
            </a:r>
          </a:p>
        </p:txBody>
      </p:sp>
      <p:pic>
        <p:nvPicPr>
          <p:cNvPr id="97283" name="Picture 3" descr="miet vuo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13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l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5626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143000" y="60198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87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haQue3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_thuchomch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DSC001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u khach vuon 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674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17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133601"/>
            <a:ext cx="861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kinh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</a:rPr>
              <a:t>Cửu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 Long 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60016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dirty="0">
                <a:latin typeface="Times New Roman" pitchFamily="18" charset="0"/>
              </a:rPr>
              <a:t>  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phố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Thơ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trung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kinh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đồng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Cửu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 Long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</a:rPr>
              <a:t>vì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đây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nhận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thuỷ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vùng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Cửu</a:t>
            </a:r>
            <a:r>
              <a:rPr lang="en-US" sz="4800" b="1" dirty="0">
                <a:latin typeface="Times New Roman" pitchFamily="18" charset="0"/>
              </a:rPr>
              <a:t> Long, </a:t>
            </a:r>
            <a:r>
              <a:rPr lang="en-US" sz="4800" b="1" dirty="0" err="1">
                <a:latin typeface="Times New Roman" pitchFamily="18" charset="0"/>
              </a:rPr>
              <a:t>rồi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từ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xuất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khẩu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khác</a:t>
            </a:r>
            <a:r>
              <a:rPr lang="en-US" sz="4800" b="1" dirty="0">
                <a:latin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</a:rPr>
              <a:t>trong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nước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thế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giới</a:t>
            </a:r>
            <a:r>
              <a:rPr lang="en-US" sz="4800" b="1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3949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8" name="Group 208"/>
          <p:cNvGrpSpPr>
            <a:grpSpLocks/>
          </p:cNvGrpSpPr>
          <p:nvPr/>
        </p:nvGrpSpPr>
        <p:grpSpPr bwMode="auto">
          <a:xfrm>
            <a:off x="170323" y="266700"/>
            <a:ext cx="4953000" cy="6378224"/>
            <a:chOff x="208" y="192"/>
            <a:chExt cx="3312" cy="4163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448" y="4067"/>
              <a:ext cx="30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208" y="192"/>
              <a:ext cx="3312" cy="3792"/>
              <a:chOff x="976" y="0"/>
              <a:chExt cx="3315" cy="4320"/>
            </a:xfrm>
          </p:grpSpPr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2855" y="1801"/>
                <a:ext cx="61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Hueá 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pic>
            <p:nvPicPr>
              <p:cNvPr id="15366" name="Picture 6" descr="scan0016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0"/>
                <a:ext cx="3315" cy="4320"/>
              </a:xfrm>
              <a:prstGeom prst="rect">
                <a:avLst/>
              </a:prstGeom>
              <a:noFill/>
              <a:ln w="2222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334" y="1185"/>
                <a:ext cx="521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Vinh </a:t>
                </a:r>
              </a:p>
            </p:txBody>
          </p:sp>
          <p:sp>
            <p:nvSpPr>
              <p:cNvPr id="15368" name="Text Box 8"/>
              <p:cNvSpPr txBox="1">
                <a:spLocks noChangeArrowheads="1"/>
              </p:cNvSpPr>
              <p:nvPr/>
            </p:nvSpPr>
            <p:spPr bwMode="auto">
              <a:xfrm>
                <a:off x="3270" y="3286"/>
                <a:ext cx="944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Nha Trang</a:t>
                </a:r>
                <a:r>
                  <a:rPr lang="en-US" sz="1200">
                    <a:solidFill>
                      <a:schemeClr val="accent2"/>
                    </a:solidFill>
                    <a:latin typeface="VNI-Times" pitchFamily="2" charset="0"/>
                  </a:rPr>
                  <a:t> </a:t>
                </a:r>
              </a:p>
            </p:txBody>
          </p:sp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2334" y="875"/>
                <a:ext cx="94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Thanh Hoaù</a:t>
                </a:r>
                <a:endParaRPr lang="en-US" sz="1200">
                  <a:solidFill>
                    <a:schemeClr val="accent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044" y="1956"/>
                <a:ext cx="522" cy="328"/>
              </a:xfrm>
              <a:prstGeom prst="rect">
                <a:avLst/>
              </a:prstGeom>
              <a:solidFill>
                <a:srgbClr val="66CCFF">
                  <a:alpha val="4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>
                    <a:solidFill>
                      <a:schemeClr val="accent2"/>
                    </a:solidFill>
                    <a:latin typeface="VNI-Times" pitchFamily="2" charset="0"/>
                  </a:rPr>
                  <a:t>Ñaø Naüng</a:t>
                </a:r>
                <a:endParaRPr lang="en-US" sz="1200">
                  <a:solidFill>
                    <a:schemeClr val="bg2"/>
                  </a:solidFill>
                  <a:latin typeface="VNI-Times" pitchFamily="2" charset="0"/>
                </a:endParaRPr>
              </a:p>
            </p:txBody>
          </p:sp>
          <p:sp>
            <p:nvSpPr>
              <p:cNvPr id="15371" name="Oval 11"/>
              <p:cNvSpPr>
                <a:spLocks noChangeArrowheads="1"/>
              </p:cNvSpPr>
              <p:nvPr/>
            </p:nvSpPr>
            <p:spPr bwMode="auto">
              <a:xfrm>
                <a:off x="3044" y="3215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3216" y="2970"/>
                <a:ext cx="47" cy="109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3" name="Oval 13"/>
              <p:cNvSpPr>
                <a:spLocks noChangeArrowheads="1"/>
              </p:cNvSpPr>
              <p:nvPr/>
            </p:nvSpPr>
            <p:spPr bwMode="auto">
              <a:xfrm>
                <a:off x="3160" y="2788"/>
                <a:ext cx="46" cy="62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4" name="Oval 14"/>
              <p:cNvSpPr>
                <a:spLocks noChangeArrowheads="1"/>
              </p:cNvSpPr>
              <p:nvPr/>
            </p:nvSpPr>
            <p:spPr bwMode="auto">
              <a:xfrm>
                <a:off x="1731" y="590"/>
                <a:ext cx="95" cy="103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Oval 15"/>
              <p:cNvSpPr>
                <a:spLocks noChangeArrowheads="1"/>
              </p:cNvSpPr>
              <p:nvPr/>
            </p:nvSpPr>
            <p:spPr bwMode="auto">
              <a:xfrm>
                <a:off x="1882" y="1107"/>
                <a:ext cx="47" cy="61"/>
              </a:xfrm>
              <a:prstGeom prst="ellipse">
                <a:avLst/>
              </a:prstGeom>
              <a:solidFill>
                <a:srgbClr val="FFFF00"/>
              </a:solidFill>
              <a:ln w="38100" algn="ctr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6" name="Oval 16"/>
              <p:cNvSpPr>
                <a:spLocks noChangeArrowheads="1"/>
              </p:cNvSpPr>
              <p:nvPr/>
            </p:nvSpPr>
            <p:spPr bwMode="auto">
              <a:xfrm>
                <a:off x="2962" y="1999"/>
                <a:ext cx="48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7" name="Oval 17"/>
              <p:cNvSpPr>
                <a:spLocks noChangeArrowheads="1"/>
              </p:cNvSpPr>
              <p:nvPr/>
            </p:nvSpPr>
            <p:spPr bwMode="auto">
              <a:xfrm>
                <a:off x="2257" y="1260"/>
                <a:ext cx="47" cy="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8" name="Oval 18"/>
              <p:cNvSpPr>
                <a:spLocks noChangeArrowheads="1"/>
              </p:cNvSpPr>
              <p:nvPr/>
            </p:nvSpPr>
            <p:spPr bwMode="auto">
              <a:xfrm>
                <a:off x="2308" y="912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79" name="Oval 19"/>
              <p:cNvSpPr>
                <a:spLocks noChangeArrowheads="1"/>
              </p:cNvSpPr>
              <p:nvPr/>
            </p:nvSpPr>
            <p:spPr bwMode="auto">
              <a:xfrm>
                <a:off x="3281" y="3295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5380" name="Oval 20"/>
              <p:cNvSpPr>
                <a:spLocks noChangeArrowheads="1"/>
              </p:cNvSpPr>
              <p:nvPr/>
            </p:nvSpPr>
            <p:spPr bwMode="auto">
              <a:xfrm>
                <a:off x="2821" y="1888"/>
                <a:ext cx="48" cy="5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180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559" name="Group 199"/>
          <p:cNvGrpSpPr>
            <a:grpSpLocks/>
          </p:cNvGrpSpPr>
          <p:nvPr/>
        </p:nvGrpSpPr>
        <p:grpSpPr bwMode="auto">
          <a:xfrm>
            <a:off x="4286717" y="5715000"/>
            <a:ext cx="762000" cy="76200"/>
            <a:chOff x="3216" y="2928"/>
            <a:chExt cx="480" cy="48"/>
          </a:xfrm>
        </p:grpSpPr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216" y="2928"/>
              <a:ext cx="480" cy="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216" y="2928"/>
              <a:ext cx="385" cy="4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Tp.Cần thơ</a:t>
              </a:r>
              <a:endPara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834522" y="5227212"/>
            <a:ext cx="213541" cy="1829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8" name="WordArt 198"/>
          <p:cNvSpPr>
            <a:spLocks noChangeArrowheads="1" noChangeShapeType="1" noTextEdit="1"/>
          </p:cNvSpPr>
          <p:nvPr/>
        </p:nvSpPr>
        <p:spPr bwMode="auto">
          <a:xfrm rot="2768278">
            <a:off x="935071" y="4893876"/>
            <a:ext cx="2001070" cy="64952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Tp.Cần Thơ</a:t>
            </a:r>
            <a:endParaRPr lang="en-US" sz="12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18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 rot="2741922">
            <a:off x="2686847" y="6074054"/>
            <a:ext cx="352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 algn="ctr"/>
            <a:endParaRPr lang="vi-VN" sz="1100">
              <a:solidFill>
                <a:srgbClr val="66FF66"/>
              </a:solidFill>
            </a:endParaRPr>
          </a:p>
        </p:txBody>
      </p:sp>
      <p:sp>
        <p:nvSpPr>
          <p:cNvPr id="15564" name="WordArt 204"/>
          <p:cNvSpPr>
            <a:spLocks noChangeArrowheads="1" noChangeShapeType="1" noTextEdit="1"/>
          </p:cNvSpPr>
          <p:nvPr/>
        </p:nvSpPr>
        <p:spPr bwMode="auto">
          <a:xfrm>
            <a:off x="5257800" y="1066800"/>
            <a:ext cx="3886200" cy="311062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Em hãy chỉ vị trí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 thành phố Cần Thơ 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trên lược đồ</a:t>
            </a:r>
          </a:p>
          <a:p>
            <a:pPr algn="ctr"/>
            <a:r>
              <a:rPr lang="vi-VN" sz="3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 tự nhiên Việt Nam</a:t>
            </a:r>
            <a:r>
              <a:rPr lang="vi-VN" sz="32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j-lt"/>
                <a:cs typeface="Arial"/>
              </a:rPr>
              <a:t>.</a:t>
            </a:r>
            <a:endParaRPr lang="en-US" sz="32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105665"/>
      </p:ext>
    </p:extLst>
  </p:cSld>
  <p:clrMapOvr>
    <a:masterClrMapping/>
  </p:clrMapOvr>
  <p:transition>
    <p:newsflash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55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229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phố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Cần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Thơ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là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phố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trẻ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nhưng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nhanh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chóng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trở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thành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trung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tâm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kinh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tế</a:t>
            </a:r>
            <a:r>
              <a:rPr lang="en-US" sz="4400" b="1" dirty="0">
                <a:latin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</a:rPr>
              <a:t>văn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hoá</a:t>
            </a:r>
            <a:r>
              <a:rPr lang="en-US" sz="4400" b="1" dirty="0">
                <a:latin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</a:rPr>
              <a:t>khoa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Đồng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bằng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sông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Cửu</a:t>
            </a:r>
            <a:r>
              <a:rPr lang="en-US" sz="4400" b="1" dirty="0">
                <a:latin typeface="Times New Roman" pitchFamily="18" charset="0"/>
              </a:rPr>
              <a:t> Long.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   </a:t>
            </a:r>
            <a:r>
              <a:rPr lang="en-US" sz="4800" b="1" dirty="0" err="1">
                <a:latin typeface="Times New Roman" pitchFamily="18" charset="0"/>
              </a:rPr>
              <a:t>Nhờ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vị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địa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lí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thuận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lợi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nơi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giáp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nhiều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mặt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hàng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nông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thuỷ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sản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đồng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bằng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Cửu</a:t>
            </a:r>
            <a:r>
              <a:rPr lang="en-US" sz="4800" b="1" dirty="0">
                <a:latin typeface="Times New Roman" pitchFamily="18" charset="0"/>
              </a:rPr>
              <a:t> Long </a:t>
            </a:r>
            <a:r>
              <a:rPr lang="en-US" sz="4800" b="1" dirty="0" err="1">
                <a:latin typeface="Times New Roman" pitchFamily="18" charset="0"/>
              </a:rPr>
              <a:t>nên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Cần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Thơ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trở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thành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trung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tâm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kinh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tế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văn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hoá</a:t>
            </a:r>
            <a:r>
              <a:rPr lang="en-US" sz="4800" b="1" dirty="0">
                <a:latin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</a:rPr>
              <a:t>khoa</a:t>
            </a:r>
            <a:r>
              <a:rPr lang="en-US" sz="4800" b="1" dirty="0">
                <a:latin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</a:rPr>
              <a:t> .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28600" y="2362200"/>
            <a:ext cx="85675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Theo em, nhờ đâu mà thành phố Cần Thơ trở thành trung tâm kinh tế,văn hoá, khoa học của đồng bằng sông Cửu Long?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228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3455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2" grpId="1"/>
      <p:bldP spid="67593" grpId="0"/>
      <p:bldP spid="67594" grpId="0"/>
      <p:bldP spid="67594" grpId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228600" y="304800"/>
            <a:ext cx="8610600" cy="6324600"/>
          </a:xfrm>
          <a:prstGeom prst="roundRect">
            <a:avLst>
              <a:gd name="adj" fmla="val 16667"/>
            </a:avLst>
          </a:prstGeom>
          <a:noFill/>
          <a:ln w="38100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4800" y="0"/>
            <a:ext cx="838200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b="1" dirty="0">
              <a:latin typeface="Times New Roman" pitchFamily="18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     </a:t>
            </a:r>
            <a:r>
              <a:rPr lang="en-US" sz="3800" b="1" dirty="0" err="1">
                <a:latin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phố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Cần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nằm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Hậu</a:t>
            </a:r>
            <a:r>
              <a:rPr lang="en-US" sz="3800" b="1" dirty="0">
                <a:latin typeface="Times New Roman" pitchFamily="18" charset="0"/>
              </a:rPr>
              <a:t>, ở </a:t>
            </a:r>
            <a:r>
              <a:rPr lang="en-US" sz="3800" b="1" dirty="0" err="1">
                <a:latin typeface="Times New Roman" pitchFamily="18" charset="0"/>
              </a:rPr>
              <a:t>trung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Cửu</a:t>
            </a:r>
            <a:r>
              <a:rPr lang="en-US" sz="3800" b="1" dirty="0">
                <a:latin typeface="Times New Roman" pitchFamily="18" charset="0"/>
              </a:rPr>
              <a:t> Long. </a:t>
            </a:r>
            <a:endParaRPr lang="en-US" sz="3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72239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</a:rPr>
              <a:t>    </a:t>
            </a:r>
            <a:r>
              <a:rPr lang="en-US" sz="3800" b="1" dirty="0" err="1">
                <a:latin typeface="Times New Roman" pitchFamily="18" charset="0"/>
              </a:rPr>
              <a:t>Nhờ</a:t>
            </a:r>
            <a:r>
              <a:rPr lang="en-US" sz="3800" b="1" dirty="0">
                <a:latin typeface="Times New Roman" pitchFamily="18" charset="0"/>
              </a:rPr>
              <a:t>  </a:t>
            </a:r>
            <a:r>
              <a:rPr lang="en-US" sz="3800" b="1" dirty="0" err="1">
                <a:latin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vị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trí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địa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lí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thuận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lợi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Cần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Thơ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trở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thành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trung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tâm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kinh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tế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hoá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khoa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học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quan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trọng</a:t>
            </a:r>
            <a:r>
              <a:rPr lang="en-US" sz="3800" b="1" dirty="0">
                <a:latin typeface="Times New Roman" pitchFamily="18" charset="0"/>
              </a:rPr>
              <a:t>. </a:t>
            </a:r>
            <a:r>
              <a:rPr lang="en-US" sz="3800" b="1" dirty="0" err="1">
                <a:latin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là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nơi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tiếp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nhận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nhiều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mặt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hàng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nông</a:t>
            </a:r>
            <a:r>
              <a:rPr lang="en-US" sz="3800" b="1" dirty="0">
                <a:latin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</a:rPr>
              <a:t>thuỷ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sản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bằng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Cửu</a:t>
            </a:r>
            <a:r>
              <a:rPr lang="en-US" sz="3800" b="1" dirty="0">
                <a:latin typeface="Times New Roman" pitchFamily="18" charset="0"/>
              </a:rPr>
              <a:t> Long </a:t>
            </a:r>
            <a:r>
              <a:rPr lang="en-US" sz="3800" b="1" dirty="0" err="1">
                <a:latin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chế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biến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xuất</a:t>
            </a:r>
            <a:r>
              <a:rPr lang="en-US" sz="3800" b="1" dirty="0">
                <a:latin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</a:rPr>
              <a:t>khẩu</a:t>
            </a:r>
            <a:r>
              <a:rPr lang="en-US" sz="3800" dirty="0">
                <a:latin typeface="Times New Roman" pitchFamily="18" charset="0"/>
              </a:rPr>
              <a:t>.   </a:t>
            </a:r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111766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hoa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43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8" descr="hoa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7" descr="ch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0712" y="4789488"/>
            <a:ext cx="1196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8" descr="ch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2667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WordArt 4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4864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CỦNG CỐ</a:t>
            </a:r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47" name="WordArt 5"/>
          <p:cNvSpPr>
            <a:spLocks noChangeArrowheads="1" noChangeShapeType="1" noTextEdit="1"/>
          </p:cNvSpPr>
          <p:nvPr/>
        </p:nvSpPr>
        <p:spPr bwMode="auto">
          <a:xfrm>
            <a:off x="1447800" y="4938713"/>
            <a:ext cx="6019800" cy="928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48" name="Picture 19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053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0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22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23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24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25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6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7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28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9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30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31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32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33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2" name="Picture 35" descr="Anh sa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75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vi-VN" sz="3200" b="1" dirty="0">
                <a:latin typeface="VNI-Souvir" pitchFamily="2" charset="0"/>
              </a:rPr>
              <a:t>Thà</a:t>
            </a:r>
            <a:r>
              <a:rPr lang="en-US" sz="3200" b="1" dirty="0" err="1">
                <a:latin typeface="VNI-Souvir" pitchFamily="2" charset="0"/>
              </a:rPr>
              <a:t>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nằm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Nai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latin typeface="VNI-Souvir" pitchFamily="2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752600" y="3962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990600" y="1828800"/>
            <a:ext cx="7467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	</a:t>
            </a:r>
            <a:r>
              <a:rPr lang="vi-VN" sz="3200" b="1" dirty="0">
                <a:latin typeface="VNI-Souvir" pitchFamily="2" charset="0"/>
              </a:rPr>
              <a:t>Thà</a:t>
            </a:r>
            <a:r>
              <a:rPr lang="en-US" sz="3200" b="1" dirty="0" err="1">
                <a:latin typeface="VNI-Souvir" pitchFamily="2" charset="0"/>
              </a:rPr>
              <a:t>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là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trung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tâm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kinh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tế</a:t>
            </a:r>
            <a:r>
              <a:rPr lang="en-US" sz="3200" b="1" dirty="0">
                <a:latin typeface="VNI-Souvir" pitchFamily="2" charset="0"/>
              </a:rPr>
              <a:t>, </a:t>
            </a:r>
            <a:r>
              <a:rPr lang="vi-VN" sz="3200" b="1" dirty="0">
                <a:latin typeface="VNI-Souvir" pitchFamily="2" charset="0"/>
              </a:rPr>
              <a:t>vă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hóa</a:t>
            </a:r>
            <a:r>
              <a:rPr lang="en-US" sz="3200" b="1" dirty="0">
                <a:latin typeface="VNI-Souvir" pitchFamily="2" charset="0"/>
              </a:rPr>
              <a:t>, khoa </a:t>
            </a:r>
            <a:r>
              <a:rPr lang="vi-VN" sz="3200" b="1" dirty="0">
                <a:latin typeface="VNI-Souvir" pitchFamily="2" charset="0"/>
              </a:rPr>
              <a:t>họ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vi-VN" sz="3200" b="1" dirty="0">
                <a:latin typeface="VNI-Souvir" pitchFamily="2" charset="0"/>
              </a:rPr>
              <a:t>thuộ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en-US" sz="3200" b="1" dirty="0" err="1">
                <a:latin typeface="VNI-Souvir" pitchFamily="2" charset="0"/>
              </a:rPr>
              <a:t>khu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vự</a:t>
            </a:r>
            <a:r>
              <a:rPr lang="en-US" sz="3200" b="1" dirty="0">
                <a:latin typeface="VNI-Souvir" pitchFamily="2" charset="0"/>
              </a:rPr>
              <a:t>c: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Bắ</a:t>
            </a:r>
            <a:r>
              <a:rPr lang="en-US" sz="3200" b="1" dirty="0">
                <a:latin typeface="VNI-Souvir" pitchFamily="2" charset="0"/>
              </a:rPr>
              <a:t>c </a:t>
            </a:r>
            <a:r>
              <a:rPr lang="vi-VN" sz="3200" b="1" dirty="0">
                <a:latin typeface="VNI-Souvir" pitchFamily="2" charset="0"/>
              </a:rPr>
              <a:t>Bộ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sô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Cử</a:t>
            </a:r>
            <a:r>
              <a:rPr lang="en-US" sz="3200" b="1" dirty="0">
                <a:latin typeface="VNI-Souvir" pitchFamily="2" charset="0"/>
              </a:rPr>
              <a:t>u Long.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vi-VN" sz="3200" b="1" dirty="0">
                <a:latin typeface="VNI-Souvir" pitchFamily="2" charset="0"/>
              </a:rPr>
              <a:t>đồ</a:t>
            </a:r>
            <a:r>
              <a:rPr lang="en-US" sz="3200" b="1" dirty="0">
                <a:latin typeface="VNI-Souvir" pitchFamily="2" charset="0"/>
              </a:rPr>
              <a:t>ng </a:t>
            </a:r>
            <a:r>
              <a:rPr lang="vi-VN" sz="3200" b="1" dirty="0">
                <a:latin typeface="VNI-Souvir" pitchFamily="2" charset="0"/>
              </a:rPr>
              <a:t>bằ</a:t>
            </a:r>
            <a:r>
              <a:rPr lang="en-US" sz="3200" b="1" dirty="0">
                <a:latin typeface="VNI-Souvir" pitchFamily="2" charset="0"/>
              </a:rPr>
              <a:t>ng Nam </a:t>
            </a:r>
            <a:r>
              <a:rPr lang="vi-VN" sz="3200" b="1" dirty="0">
                <a:latin typeface="VNI-Souvir" pitchFamily="2" charset="0"/>
              </a:rPr>
              <a:t>Bộ</a:t>
            </a:r>
            <a:r>
              <a:rPr lang="en-US" sz="3200" b="1" dirty="0">
                <a:latin typeface="VNI-Souvir" pitchFamily="2" charset="0"/>
              </a:rPr>
              <a:t>.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676400" y="38100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8229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VNI-Souvir" pitchFamily="2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phố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vi-VN" sz="3200" b="1" dirty="0">
                <a:latin typeface="VNI-Souvir" pitchFamily="2" charset="0"/>
              </a:rPr>
              <a:t>Cầ</a:t>
            </a:r>
            <a:r>
              <a:rPr lang="en-US" sz="3200" b="1" dirty="0">
                <a:latin typeface="VNI-Souvir" pitchFamily="2" charset="0"/>
              </a:rPr>
              <a:t>n </a:t>
            </a:r>
            <a:r>
              <a:rPr lang="vi-VN" sz="3200" b="1" dirty="0">
                <a:latin typeface="VNI-Souvir" pitchFamily="2" charset="0"/>
              </a:rPr>
              <a:t>Thơ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nổi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tiếng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về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điểm</a:t>
            </a:r>
            <a:r>
              <a:rPr lang="en-US" sz="3200" b="1" dirty="0">
                <a:latin typeface="VNI-Souvir" pitchFamily="2" charset="0"/>
              </a:rPr>
              <a:t> du </a:t>
            </a:r>
            <a:r>
              <a:rPr lang="en-US" sz="3200" b="1" dirty="0" err="1">
                <a:latin typeface="VNI-Souvir" pitchFamily="2" charset="0"/>
              </a:rPr>
              <a:t>lịch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sau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VNI-Souvir" pitchFamily="2" charset="0"/>
              </a:rPr>
              <a:t>: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VNI-Souvir" pitchFamily="2" charset="0"/>
              </a:rPr>
              <a:t>Chợ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nổi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 err="1">
                <a:latin typeface="VNI-Souvir" pitchFamily="2" charset="0"/>
              </a:rPr>
              <a:t>Vườn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VNI-Souvir" pitchFamily="2" charset="0"/>
              </a:rPr>
              <a:t>Vườn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Bằng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Lăng</a:t>
            </a:r>
            <a:r>
              <a:rPr lang="en-US" sz="3200" b="1" dirty="0">
                <a:latin typeface="VNI-Souvir" pitchFamily="2" charset="0"/>
              </a:rPr>
              <a:t>.</a:t>
            </a:r>
          </a:p>
          <a:p>
            <a:pPr lvl="2">
              <a:spcBef>
                <a:spcPct val="50000"/>
              </a:spcBef>
              <a:buFontTx/>
              <a:buAutoNum type="alphaLcPeriod"/>
            </a:pP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Cả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hai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VNI-Souvir" pitchFamily="2" charset="0"/>
              </a:rPr>
              <a:t>điểm</a:t>
            </a:r>
            <a:r>
              <a:rPr lang="en-US" sz="3200" b="1" dirty="0">
                <a:latin typeface="VNI-Souvir" pitchFamily="2" charset="0"/>
              </a:rPr>
              <a:t> du </a:t>
            </a:r>
            <a:r>
              <a:rPr lang="en-US" sz="3200" b="1" dirty="0" err="1">
                <a:latin typeface="VNI-Souvir" pitchFamily="2" charset="0"/>
              </a:rPr>
              <a:t>lịch</a:t>
            </a:r>
            <a:r>
              <a:rPr lang="en-US" sz="3200" b="1" dirty="0">
                <a:latin typeface="VNI-Souvir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354283" y="457159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76688" y="7239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975100" y="7366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6213" y="727075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994150" y="719138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dirty="0">
                <a:solidFill>
                  <a:srgbClr val="FF0000"/>
                </a:solidFill>
                <a:latin typeface="VNI-Franko" pitchFamily="2" charset="0"/>
              </a:rPr>
              <a:t>Hết giờ</a:t>
            </a:r>
            <a:endParaRPr lang="en-US" sz="2400" dirty="0">
              <a:solidFill>
                <a:srgbClr val="FF0000"/>
              </a:solidFill>
              <a:latin typeface="VNI-Franko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86200" y="609600"/>
            <a:ext cx="1295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1.Thành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2400" y="2667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2.Trung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228600" y="3995678"/>
            <a:ext cx="8686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8377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334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92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171" y="916442"/>
            <a:ext cx="8686800" cy="1528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784949" y="2696595"/>
            <a:ext cx="7737475" cy="2779713"/>
            <a:chOff x="470" y="-44"/>
            <a:chExt cx="4714" cy="3114"/>
          </a:xfrm>
        </p:grpSpPr>
        <p:sp>
          <p:nvSpPr>
            <p:cNvPr id="65542" name="AutoShape 4"/>
            <p:cNvSpPr>
              <a:spLocks noChangeArrowheads="1"/>
            </p:cNvSpPr>
            <p:nvPr/>
          </p:nvSpPr>
          <p:spPr bwMode="auto">
            <a:xfrm>
              <a:off x="1680" y="1920"/>
              <a:ext cx="2304" cy="421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3" name="Line 5"/>
            <p:cNvSpPr>
              <a:spLocks noChangeShapeType="1"/>
            </p:cNvSpPr>
            <p:nvPr/>
          </p:nvSpPr>
          <p:spPr bwMode="auto">
            <a:xfrm flipH="1">
              <a:off x="1968" y="1824"/>
              <a:ext cx="588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Arc 6"/>
            <p:cNvSpPr>
              <a:spLocks/>
            </p:cNvSpPr>
            <p:nvPr/>
          </p:nvSpPr>
          <p:spPr bwMode="auto">
            <a:xfrm>
              <a:off x="1729" y="703"/>
              <a:ext cx="637" cy="1079"/>
            </a:xfrm>
            <a:custGeom>
              <a:avLst/>
              <a:gdLst>
                <a:gd name="T0" fmla="*/ 0 w 21600"/>
                <a:gd name="T1" fmla="*/ 0 h 20120"/>
                <a:gd name="T2" fmla="*/ 0 w 21600"/>
                <a:gd name="T3" fmla="*/ 0 h 20120"/>
                <a:gd name="T4" fmla="*/ 0 w 21600"/>
                <a:gd name="T5" fmla="*/ 0 h 20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120" fill="none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</a:path>
                <a:path w="21600" h="20120" stroke="0" extrusionOk="0">
                  <a:moveTo>
                    <a:pt x="7858" y="0"/>
                  </a:moveTo>
                  <a:cubicBezTo>
                    <a:pt x="16145" y="3237"/>
                    <a:pt x="21600" y="11223"/>
                    <a:pt x="21600" y="20120"/>
                  </a:cubicBezTo>
                  <a:lnTo>
                    <a:pt x="0" y="20120"/>
                  </a:lnTo>
                  <a:lnTo>
                    <a:pt x="7858" y="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Line 7"/>
            <p:cNvSpPr>
              <a:spLocks noChangeShapeType="1"/>
            </p:cNvSpPr>
            <p:nvPr/>
          </p:nvSpPr>
          <p:spPr bwMode="auto">
            <a:xfrm flipV="1">
              <a:off x="1968" y="288"/>
              <a:ext cx="96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8"/>
            <p:cNvSpPr>
              <a:spLocks noChangeShapeType="1"/>
            </p:cNvSpPr>
            <p:nvPr/>
          </p:nvSpPr>
          <p:spPr bwMode="auto">
            <a:xfrm>
              <a:off x="2065" y="288"/>
              <a:ext cx="240" cy="67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rc 9"/>
            <p:cNvSpPr>
              <a:spLocks/>
            </p:cNvSpPr>
            <p:nvPr/>
          </p:nvSpPr>
          <p:spPr bwMode="auto">
            <a:xfrm rot="13707161" flipV="1">
              <a:off x="3699" y="883"/>
              <a:ext cx="854" cy="1104"/>
            </a:xfrm>
            <a:custGeom>
              <a:avLst/>
              <a:gdLst>
                <a:gd name="T0" fmla="*/ 0 w 38443"/>
                <a:gd name="T1" fmla="*/ 0 h 21600"/>
                <a:gd name="T2" fmla="*/ 0 w 38443"/>
                <a:gd name="T3" fmla="*/ 0 h 21600"/>
                <a:gd name="T4" fmla="*/ 0 w 3844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43" h="21600" fill="none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</a:path>
                <a:path w="38443" h="21600" stroke="0" extrusionOk="0">
                  <a:moveTo>
                    <a:pt x="0" y="8076"/>
                  </a:moveTo>
                  <a:cubicBezTo>
                    <a:pt x="4100" y="2970"/>
                    <a:pt x="10294" y="-1"/>
                    <a:pt x="16843" y="0"/>
                  </a:cubicBezTo>
                  <a:cubicBezTo>
                    <a:pt x="28772" y="0"/>
                    <a:pt x="38443" y="9670"/>
                    <a:pt x="38443" y="21600"/>
                  </a:cubicBezTo>
                  <a:lnTo>
                    <a:pt x="16843" y="21600"/>
                  </a:lnTo>
                  <a:lnTo>
                    <a:pt x="0" y="807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Arc 10"/>
            <p:cNvSpPr>
              <a:spLocks/>
            </p:cNvSpPr>
            <p:nvPr/>
          </p:nvSpPr>
          <p:spPr bwMode="auto">
            <a:xfrm rot="9565297" flipH="1" flipV="1">
              <a:off x="912" y="576"/>
              <a:ext cx="1032" cy="1200"/>
            </a:xfrm>
            <a:custGeom>
              <a:avLst/>
              <a:gdLst>
                <a:gd name="T0" fmla="*/ 0 w 35708"/>
                <a:gd name="T1" fmla="*/ 0 h 21600"/>
                <a:gd name="T2" fmla="*/ 0 w 35708"/>
                <a:gd name="T3" fmla="*/ 0 h 21600"/>
                <a:gd name="T4" fmla="*/ 0 w 357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08" h="21600" fill="none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</a:path>
                <a:path w="35708" h="21600" stroke="0" extrusionOk="0">
                  <a:moveTo>
                    <a:pt x="-1" y="5243"/>
                  </a:moveTo>
                  <a:cubicBezTo>
                    <a:pt x="3921" y="1861"/>
                    <a:pt x="8928" y="-1"/>
                    <a:pt x="14108" y="0"/>
                  </a:cubicBezTo>
                  <a:cubicBezTo>
                    <a:pt x="26037" y="0"/>
                    <a:pt x="35708" y="9670"/>
                    <a:pt x="35708" y="21600"/>
                  </a:cubicBezTo>
                  <a:lnTo>
                    <a:pt x="14108" y="21600"/>
                  </a:lnTo>
                  <a:lnTo>
                    <a:pt x="-1" y="524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Arc 11"/>
            <p:cNvSpPr>
              <a:spLocks/>
            </p:cNvSpPr>
            <p:nvPr/>
          </p:nvSpPr>
          <p:spPr bwMode="auto">
            <a:xfrm rot="8066298" flipH="1" flipV="1">
              <a:off x="1168" y="1387"/>
              <a:ext cx="661" cy="864"/>
            </a:xfrm>
            <a:custGeom>
              <a:avLst/>
              <a:gdLst>
                <a:gd name="T0" fmla="*/ 0 w 37161"/>
                <a:gd name="T1" fmla="*/ 0 h 21600"/>
                <a:gd name="T2" fmla="*/ 0 w 37161"/>
                <a:gd name="T3" fmla="*/ 0 h 21600"/>
                <a:gd name="T4" fmla="*/ 0 w 37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61" h="21600" fill="none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</a:path>
                <a:path w="37161" h="21600" stroke="0" extrusionOk="0">
                  <a:moveTo>
                    <a:pt x="-1" y="6619"/>
                  </a:moveTo>
                  <a:cubicBezTo>
                    <a:pt x="4071" y="2389"/>
                    <a:pt x="9689" y="-1"/>
                    <a:pt x="15561" y="0"/>
                  </a:cubicBezTo>
                  <a:cubicBezTo>
                    <a:pt x="27490" y="0"/>
                    <a:pt x="37161" y="9670"/>
                    <a:pt x="37161" y="21600"/>
                  </a:cubicBezTo>
                  <a:lnTo>
                    <a:pt x="15561" y="21600"/>
                  </a:lnTo>
                  <a:lnTo>
                    <a:pt x="-1" y="6619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12"/>
            <p:cNvSpPr>
              <a:spLocks noChangeShapeType="1"/>
            </p:cNvSpPr>
            <p:nvPr/>
          </p:nvSpPr>
          <p:spPr bwMode="auto">
            <a:xfrm>
              <a:off x="2737" y="0"/>
              <a:ext cx="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3"/>
            <p:cNvSpPr>
              <a:spLocks noChangeShapeType="1"/>
            </p:cNvSpPr>
            <p:nvPr/>
          </p:nvSpPr>
          <p:spPr bwMode="auto">
            <a:xfrm>
              <a:off x="2737" y="960"/>
              <a:ext cx="0" cy="72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4"/>
            <p:cNvSpPr>
              <a:spLocks noChangeShapeType="1"/>
            </p:cNvSpPr>
            <p:nvPr/>
          </p:nvSpPr>
          <p:spPr bwMode="auto">
            <a:xfrm>
              <a:off x="2737" y="0"/>
              <a:ext cx="240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5"/>
            <p:cNvSpPr>
              <a:spLocks noChangeShapeType="1"/>
            </p:cNvSpPr>
            <p:nvPr/>
          </p:nvSpPr>
          <p:spPr bwMode="auto">
            <a:xfrm flipH="1">
              <a:off x="2881" y="960"/>
              <a:ext cx="9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Arc 16"/>
            <p:cNvSpPr>
              <a:spLocks/>
            </p:cNvSpPr>
            <p:nvPr/>
          </p:nvSpPr>
          <p:spPr bwMode="auto">
            <a:xfrm rot="13707161" flipV="1">
              <a:off x="3884" y="196"/>
              <a:ext cx="776" cy="1824"/>
            </a:xfrm>
            <a:custGeom>
              <a:avLst/>
              <a:gdLst>
                <a:gd name="T0" fmla="*/ 0 w 34875"/>
                <a:gd name="T1" fmla="*/ 0 h 21600"/>
                <a:gd name="T2" fmla="*/ 0 w 34875"/>
                <a:gd name="T3" fmla="*/ 0 h 21600"/>
                <a:gd name="T4" fmla="*/ 0 w 3487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75" h="21600" fill="none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</a:path>
                <a:path w="34875" h="21600" stroke="0" extrusionOk="0">
                  <a:moveTo>
                    <a:pt x="-1" y="4560"/>
                  </a:moveTo>
                  <a:cubicBezTo>
                    <a:pt x="3793" y="1605"/>
                    <a:pt x="8465" y="-1"/>
                    <a:pt x="13275" y="0"/>
                  </a:cubicBezTo>
                  <a:cubicBezTo>
                    <a:pt x="25204" y="0"/>
                    <a:pt x="34875" y="9670"/>
                    <a:pt x="34875" y="21600"/>
                  </a:cubicBezTo>
                  <a:lnTo>
                    <a:pt x="13275" y="21600"/>
                  </a:lnTo>
                  <a:lnTo>
                    <a:pt x="-1" y="4560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5" name="Group 17"/>
            <p:cNvGrpSpPr>
              <a:grpSpLocks/>
            </p:cNvGrpSpPr>
            <p:nvPr/>
          </p:nvGrpSpPr>
          <p:grpSpPr bwMode="auto">
            <a:xfrm>
              <a:off x="1920" y="1392"/>
              <a:ext cx="768" cy="768"/>
              <a:chOff x="1824" y="1392"/>
              <a:chExt cx="768" cy="768"/>
            </a:xfrm>
          </p:grpSpPr>
          <p:sp>
            <p:nvSpPr>
              <p:cNvPr id="65662" name="Text Box 18"/>
              <p:cNvSpPr txBox="1">
                <a:spLocks noChangeArrowheads="1"/>
              </p:cNvSpPr>
              <p:nvPr/>
            </p:nvSpPr>
            <p:spPr bwMode="auto">
              <a:xfrm>
                <a:off x="1861" y="1488"/>
                <a:ext cx="658" cy="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>
                    <a:latin typeface=".VnTime" pitchFamily="34" charset="0"/>
                  </a:rPr>
                  <a:t>trung thµnh</a:t>
                </a:r>
              </a:p>
            </p:txBody>
          </p:sp>
          <p:sp>
            <p:nvSpPr>
              <p:cNvPr id="65663" name="Arc 19"/>
              <p:cNvSpPr>
                <a:spLocks/>
              </p:cNvSpPr>
              <p:nvPr/>
            </p:nvSpPr>
            <p:spPr bwMode="auto">
              <a:xfrm>
                <a:off x="2097" y="1392"/>
                <a:ext cx="256" cy="25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4" name="Arc 20"/>
              <p:cNvSpPr>
                <a:spLocks/>
              </p:cNvSpPr>
              <p:nvPr/>
            </p:nvSpPr>
            <p:spPr bwMode="auto">
              <a:xfrm rot="3888902">
                <a:off x="2355" y="1557"/>
                <a:ext cx="226" cy="24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5" name="Arc 21"/>
              <p:cNvSpPr>
                <a:spLocks/>
              </p:cNvSpPr>
              <p:nvPr/>
            </p:nvSpPr>
            <p:spPr bwMode="auto">
              <a:xfrm rot="7161665">
                <a:off x="2316" y="1828"/>
                <a:ext cx="226" cy="236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6" name="Arc 22"/>
              <p:cNvSpPr>
                <a:spLocks/>
              </p:cNvSpPr>
              <p:nvPr/>
            </p:nvSpPr>
            <p:spPr bwMode="auto">
              <a:xfrm rot="-3633413">
                <a:off x="1845" y="1504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7" name="Arc 23"/>
              <p:cNvSpPr>
                <a:spLocks/>
              </p:cNvSpPr>
              <p:nvPr/>
            </p:nvSpPr>
            <p:spPr bwMode="auto">
              <a:xfrm rot="-6611763">
                <a:off x="1830" y="1793"/>
                <a:ext cx="226" cy="238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8" name="Arc 24"/>
              <p:cNvSpPr>
                <a:spLocks/>
              </p:cNvSpPr>
              <p:nvPr/>
            </p:nvSpPr>
            <p:spPr bwMode="auto">
              <a:xfrm rot="10800000">
                <a:off x="2077" y="1951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9" name="AutoShape 25"/>
              <p:cNvSpPr>
                <a:spLocks noChangeArrowheads="1"/>
              </p:cNvSpPr>
              <p:nvPr/>
            </p:nvSpPr>
            <p:spPr bwMode="auto">
              <a:xfrm>
                <a:off x="2005" y="1584"/>
                <a:ext cx="384" cy="432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6" name="Group 26"/>
            <p:cNvGrpSpPr>
              <a:grpSpLocks/>
            </p:cNvGrpSpPr>
            <p:nvPr/>
          </p:nvGrpSpPr>
          <p:grpSpPr bwMode="auto">
            <a:xfrm>
              <a:off x="2544" y="1680"/>
              <a:ext cx="810" cy="763"/>
              <a:chOff x="2832" y="1632"/>
              <a:chExt cx="810" cy="763"/>
            </a:xfrm>
          </p:grpSpPr>
          <p:sp>
            <p:nvSpPr>
              <p:cNvPr id="65652" name="Line 27"/>
              <p:cNvSpPr>
                <a:spLocks noChangeShapeType="1"/>
              </p:cNvSpPr>
              <p:nvPr/>
            </p:nvSpPr>
            <p:spPr bwMode="auto">
              <a:xfrm>
                <a:off x="3079" y="1883"/>
                <a:ext cx="442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53" name="Arc 28"/>
              <p:cNvSpPr>
                <a:spLocks/>
              </p:cNvSpPr>
              <p:nvPr/>
            </p:nvSpPr>
            <p:spPr bwMode="auto">
              <a:xfrm rot="-10388015">
                <a:off x="3094" y="2186"/>
                <a:ext cx="257" cy="20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654" name="Group 29"/>
              <p:cNvGrpSpPr>
                <a:grpSpLocks/>
              </p:cNvGrpSpPr>
              <p:nvPr/>
            </p:nvGrpSpPr>
            <p:grpSpPr bwMode="auto">
              <a:xfrm>
                <a:off x="2832" y="1632"/>
                <a:ext cx="810" cy="672"/>
                <a:chOff x="2496" y="1597"/>
                <a:chExt cx="788" cy="689"/>
              </a:xfrm>
            </p:grpSpPr>
            <p:grpSp>
              <p:nvGrpSpPr>
                <p:cNvPr id="65655" name="Group 30"/>
                <p:cNvGrpSpPr>
                  <a:grpSpLocks/>
                </p:cNvGrpSpPr>
                <p:nvPr/>
              </p:nvGrpSpPr>
              <p:grpSpPr bwMode="auto">
                <a:xfrm>
                  <a:off x="2496" y="1597"/>
                  <a:ext cx="788" cy="689"/>
                  <a:chOff x="2496" y="1597"/>
                  <a:chExt cx="788" cy="689"/>
                </a:xfrm>
              </p:grpSpPr>
              <p:sp>
                <p:nvSpPr>
                  <p:cNvPr id="65657" name="Arc 31"/>
                  <p:cNvSpPr>
                    <a:spLocks/>
                  </p:cNvSpPr>
                  <p:nvPr/>
                </p:nvSpPr>
                <p:spPr bwMode="auto">
                  <a:xfrm rot="411985">
                    <a:off x="2810" y="1597"/>
                    <a:ext cx="256" cy="25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8" name="Arc 32"/>
                  <p:cNvSpPr>
                    <a:spLocks/>
                  </p:cNvSpPr>
                  <p:nvPr/>
                </p:nvSpPr>
                <p:spPr bwMode="auto">
                  <a:xfrm rot="4300887">
                    <a:off x="3047" y="1790"/>
                    <a:ext cx="226" cy="24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59" name="Arc 33"/>
                  <p:cNvSpPr>
                    <a:spLocks/>
                  </p:cNvSpPr>
                  <p:nvPr/>
                </p:nvSpPr>
                <p:spPr bwMode="auto">
                  <a:xfrm rot="7573651">
                    <a:off x="2977" y="2055"/>
                    <a:ext cx="226" cy="236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0" name="Arc 34"/>
                  <p:cNvSpPr>
                    <a:spLocks/>
                  </p:cNvSpPr>
                  <p:nvPr/>
                </p:nvSpPr>
                <p:spPr bwMode="auto">
                  <a:xfrm rot="-3221429">
                    <a:off x="2548" y="1677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661" name="Arc 35"/>
                  <p:cNvSpPr>
                    <a:spLocks/>
                  </p:cNvSpPr>
                  <p:nvPr/>
                </p:nvSpPr>
                <p:spPr bwMode="auto">
                  <a:xfrm rot="-6199783">
                    <a:off x="2502" y="1962"/>
                    <a:ext cx="226" cy="238"/>
                  </a:xfrm>
                  <a:custGeom>
                    <a:avLst/>
                    <a:gdLst>
                      <a:gd name="T0" fmla="*/ 0 w 43200"/>
                      <a:gd name="T1" fmla="*/ 0 h 22795"/>
                      <a:gd name="T2" fmla="*/ 0 w 43200"/>
                      <a:gd name="T3" fmla="*/ 0 h 22795"/>
                      <a:gd name="T4" fmla="*/ 0 w 43200"/>
                      <a:gd name="T5" fmla="*/ 0 h 2279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22795" fill="none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</a:path>
                      <a:path w="43200" h="22795" stroke="0" extrusionOk="0">
                        <a:moveTo>
                          <a:pt x="33" y="22794"/>
                        </a:moveTo>
                        <a:cubicBezTo>
                          <a:pt x="11" y="22397"/>
                          <a:pt x="0" y="2199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1979"/>
                          <a:pt x="43189" y="22358"/>
                          <a:pt x="43170" y="22738"/>
                        </a:cubicBezTo>
                        <a:lnTo>
                          <a:pt x="21600" y="21600"/>
                        </a:lnTo>
                        <a:lnTo>
                          <a:pt x="33" y="22794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656" name="AutoShape 36"/>
                <p:cNvSpPr>
                  <a:spLocks noChangeArrowheads="1"/>
                </p:cNvSpPr>
                <p:nvPr/>
              </p:nvSpPr>
              <p:spPr bwMode="auto">
                <a:xfrm rot="411985">
                  <a:off x="2688" y="1728"/>
                  <a:ext cx="384" cy="432"/>
                </a:xfrm>
                <a:prstGeom prst="flowChartConnector">
                  <a:avLst/>
                </a:prstGeom>
                <a:solidFill>
                  <a:srgbClr val="FFFF99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557" name="Group 37"/>
            <p:cNvGrpSpPr>
              <a:grpSpLocks/>
            </p:cNvGrpSpPr>
            <p:nvPr/>
          </p:nvGrpSpPr>
          <p:grpSpPr bwMode="auto">
            <a:xfrm rot="-308941">
              <a:off x="3312" y="1488"/>
              <a:ext cx="718" cy="770"/>
              <a:chOff x="3744" y="2784"/>
              <a:chExt cx="816" cy="912"/>
            </a:xfrm>
          </p:grpSpPr>
          <p:sp>
            <p:nvSpPr>
              <p:cNvPr id="65645" name="Arc 38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6" name="Arc 39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7" name="Arc 40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8" name="Arc 41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9" name="Arc 42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0" name="Arc 43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1" name="AutoShape 44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45"/>
            <p:cNvGrpSpPr>
              <a:grpSpLocks/>
            </p:cNvGrpSpPr>
            <p:nvPr/>
          </p:nvGrpSpPr>
          <p:grpSpPr bwMode="auto">
            <a:xfrm rot="-416682">
              <a:off x="2784" y="1008"/>
              <a:ext cx="672" cy="768"/>
              <a:chOff x="3744" y="2784"/>
              <a:chExt cx="816" cy="912"/>
            </a:xfrm>
          </p:grpSpPr>
          <p:sp>
            <p:nvSpPr>
              <p:cNvPr id="65638" name="Arc 46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Arc 47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0" name="Arc 48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1" name="Arc 49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2" name="Arc 50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3" name="Arc 51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4" name="AutoShape 52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53"/>
            <p:cNvGrpSpPr>
              <a:grpSpLocks/>
            </p:cNvGrpSpPr>
            <p:nvPr/>
          </p:nvGrpSpPr>
          <p:grpSpPr bwMode="auto">
            <a:xfrm>
              <a:off x="2208" y="884"/>
              <a:ext cx="576" cy="672"/>
              <a:chOff x="3744" y="2784"/>
              <a:chExt cx="816" cy="912"/>
            </a:xfrm>
          </p:grpSpPr>
          <p:sp>
            <p:nvSpPr>
              <p:cNvPr id="65631" name="Arc 54"/>
              <p:cNvSpPr>
                <a:spLocks/>
              </p:cNvSpPr>
              <p:nvPr/>
            </p:nvSpPr>
            <p:spPr bwMode="auto">
              <a:xfrm>
                <a:off x="4034" y="2784"/>
                <a:ext cx="272" cy="30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Arc 55"/>
              <p:cNvSpPr>
                <a:spLocks/>
              </p:cNvSpPr>
              <p:nvPr/>
            </p:nvSpPr>
            <p:spPr bwMode="auto">
              <a:xfrm rot="3888902">
                <a:off x="4294" y="2996"/>
                <a:ext cx="269" cy="26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Arc 56"/>
              <p:cNvSpPr>
                <a:spLocks/>
              </p:cNvSpPr>
              <p:nvPr/>
            </p:nvSpPr>
            <p:spPr bwMode="auto">
              <a:xfrm rot="7161665">
                <a:off x="4253" y="3316"/>
                <a:ext cx="268" cy="251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4" name="Arc 57"/>
              <p:cNvSpPr>
                <a:spLocks/>
              </p:cNvSpPr>
              <p:nvPr/>
            </p:nvSpPr>
            <p:spPr bwMode="auto">
              <a:xfrm rot="-3633413">
                <a:off x="3753" y="2931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Arc 58"/>
              <p:cNvSpPr>
                <a:spLocks/>
              </p:cNvSpPr>
              <p:nvPr/>
            </p:nvSpPr>
            <p:spPr bwMode="auto">
              <a:xfrm rot="-6611763">
                <a:off x="3737" y="3274"/>
                <a:ext cx="268" cy="253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Arc 59"/>
              <p:cNvSpPr>
                <a:spLocks/>
              </p:cNvSpPr>
              <p:nvPr/>
            </p:nvSpPr>
            <p:spPr bwMode="auto">
              <a:xfrm rot="10800000">
                <a:off x="4013" y="3447"/>
                <a:ext cx="273" cy="249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7" name="AutoShape 60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432" cy="480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61"/>
            <p:cNvGrpSpPr>
              <a:grpSpLocks/>
            </p:cNvGrpSpPr>
            <p:nvPr/>
          </p:nvGrpSpPr>
          <p:grpSpPr bwMode="auto">
            <a:xfrm rot="-561779">
              <a:off x="2544" y="480"/>
              <a:ext cx="528" cy="576"/>
              <a:chOff x="2016" y="3120"/>
              <a:chExt cx="528" cy="576"/>
            </a:xfrm>
          </p:grpSpPr>
          <p:sp>
            <p:nvSpPr>
              <p:cNvPr id="65624" name="Arc 62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Arc 63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Arc 64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Arc 65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8" name="Arc 66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Arc 67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AutoShape 68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69"/>
            <p:cNvGrpSpPr>
              <a:grpSpLocks/>
            </p:cNvGrpSpPr>
            <p:nvPr/>
          </p:nvGrpSpPr>
          <p:grpSpPr bwMode="auto">
            <a:xfrm>
              <a:off x="3226" y="576"/>
              <a:ext cx="528" cy="576"/>
              <a:chOff x="2016" y="3120"/>
              <a:chExt cx="528" cy="576"/>
            </a:xfrm>
          </p:grpSpPr>
          <p:sp>
            <p:nvSpPr>
              <p:cNvPr id="65617" name="Arc 70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8" name="Arc 71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9" name="Arc 72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Arc 73"/>
              <p:cNvSpPr>
                <a:spLocks/>
              </p:cNvSpPr>
              <p:nvPr/>
            </p:nvSpPr>
            <p:spPr bwMode="auto">
              <a:xfrm rot="-3633413">
                <a:off x="2023" y="3211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Arc 74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2" name="Arc 75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AutoShape 76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77"/>
            <p:cNvGrpSpPr>
              <a:grpSpLocks/>
            </p:cNvGrpSpPr>
            <p:nvPr/>
          </p:nvGrpSpPr>
          <p:grpSpPr bwMode="auto">
            <a:xfrm>
              <a:off x="3024" y="-44"/>
              <a:ext cx="336" cy="667"/>
              <a:chOff x="2016" y="2695"/>
              <a:chExt cx="528" cy="1001"/>
            </a:xfrm>
          </p:grpSpPr>
          <p:sp>
            <p:nvSpPr>
              <p:cNvPr id="65610" name="Arc 78"/>
              <p:cNvSpPr>
                <a:spLocks/>
              </p:cNvSpPr>
              <p:nvPr/>
            </p:nvSpPr>
            <p:spPr bwMode="auto">
              <a:xfrm>
                <a:off x="2204" y="3120"/>
                <a:ext cx="176" cy="19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1" name="Arc 79"/>
              <p:cNvSpPr>
                <a:spLocks/>
              </p:cNvSpPr>
              <p:nvPr/>
            </p:nvSpPr>
            <p:spPr bwMode="auto">
              <a:xfrm rot="3888902">
                <a:off x="2374" y="3252"/>
                <a:ext cx="170" cy="170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2" name="Arc 80"/>
              <p:cNvSpPr>
                <a:spLocks/>
              </p:cNvSpPr>
              <p:nvPr/>
            </p:nvSpPr>
            <p:spPr bwMode="auto">
              <a:xfrm rot="7161665">
                <a:off x="2347" y="3455"/>
                <a:ext cx="169" cy="162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3" name="Arc 81"/>
              <p:cNvSpPr>
                <a:spLocks/>
              </p:cNvSpPr>
              <p:nvPr/>
            </p:nvSpPr>
            <p:spPr bwMode="auto">
              <a:xfrm rot="-3633413">
                <a:off x="2023" y="2698"/>
                <a:ext cx="170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4" name="Arc 82"/>
              <p:cNvSpPr>
                <a:spLocks/>
              </p:cNvSpPr>
              <p:nvPr/>
            </p:nvSpPr>
            <p:spPr bwMode="auto">
              <a:xfrm rot="-6611763">
                <a:off x="2013" y="3428"/>
                <a:ext cx="169" cy="164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5" name="Arc 83"/>
              <p:cNvSpPr>
                <a:spLocks/>
              </p:cNvSpPr>
              <p:nvPr/>
            </p:nvSpPr>
            <p:spPr bwMode="auto">
              <a:xfrm rot="10800000">
                <a:off x="2190" y="3539"/>
                <a:ext cx="177" cy="157"/>
              </a:xfrm>
              <a:custGeom>
                <a:avLst/>
                <a:gdLst>
                  <a:gd name="T0" fmla="*/ 0 w 43200"/>
                  <a:gd name="T1" fmla="*/ 0 h 22795"/>
                  <a:gd name="T2" fmla="*/ 0 w 43200"/>
                  <a:gd name="T3" fmla="*/ 0 h 22795"/>
                  <a:gd name="T4" fmla="*/ 0 w 43200"/>
                  <a:gd name="T5" fmla="*/ 0 h 227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22795" fill="none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</a:path>
                  <a:path w="43200" h="22795" stroke="0" extrusionOk="0">
                    <a:moveTo>
                      <a:pt x="33" y="22794"/>
                    </a:moveTo>
                    <a:cubicBezTo>
                      <a:pt x="11" y="22397"/>
                      <a:pt x="0" y="2199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79"/>
                      <a:pt x="43189" y="22358"/>
                      <a:pt x="43170" y="22738"/>
                    </a:cubicBezTo>
                    <a:lnTo>
                      <a:pt x="21600" y="21600"/>
                    </a:lnTo>
                    <a:lnTo>
                      <a:pt x="33" y="2279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6" name="AutoShape 84"/>
              <p:cNvSpPr>
                <a:spLocks noChangeArrowheads="1"/>
              </p:cNvSpPr>
              <p:nvPr/>
            </p:nvSpPr>
            <p:spPr bwMode="auto">
              <a:xfrm>
                <a:off x="2140" y="3249"/>
                <a:ext cx="280" cy="303"/>
              </a:xfrm>
              <a:prstGeom prst="flowChartConnector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63" name="Line 85"/>
            <p:cNvSpPr>
              <a:spLocks noChangeShapeType="1"/>
            </p:cNvSpPr>
            <p:nvPr/>
          </p:nvSpPr>
          <p:spPr bwMode="auto">
            <a:xfrm flipH="1">
              <a:off x="2160" y="2064"/>
              <a:ext cx="33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86"/>
            <p:cNvSpPr>
              <a:spLocks noChangeShapeType="1"/>
            </p:cNvSpPr>
            <p:nvPr/>
          </p:nvSpPr>
          <p:spPr bwMode="auto">
            <a:xfrm flipH="1">
              <a:off x="3264" y="211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87"/>
            <p:cNvSpPr>
              <a:spLocks noChangeShapeType="1"/>
            </p:cNvSpPr>
            <p:nvPr/>
          </p:nvSpPr>
          <p:spPr bwMode="auto">
            <a:xfrm flipV="1">
              <a:off x="2400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88"/>
            <p:cNvSpPr>
              <a:spLocks noChangeShapeType="1"/>
            </p:cNvSpPr>
            <p:nvPr/>
          </p:nvSpPr>
          <p:spPr bwMode="auto">
            <a:xfrm flipV="1">
              <a:off x="1824" y="196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89"/>
            <p:cNvSpPr>
              <a:spLocks noChangeShapeType="1"/>
            </p:cNvSpPr>
            <p:nvPr/>
          </p:nvSpPr>
          <p:spPr bwMode="auto">
            <a:xfrm>
              <a:off x="2064" y="206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90"/>
            <p:cNvSpPr>
              <a:spLocks noChangeShapeType="1"/>
            </p:cNvSpPr>
            <p:nvPr/>
          </p:nvSpPr>
          <p:spPr bwMode="auto">
            <a:xfrm>
              <a:off x="2448" y="211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91"/>
            <p:cNvSpPr>
              <a:spLocks noChangeShapeType="1"/>
            </p:cNvSpPr>
            <p:nvPr/>
          </p:nvSpPr>
          <p:spPr bwMode="auto">
            <a:xfrm>
              <a:off x="3264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Arc 92"/>
            <p:cNvSpPr>
              <a:spLocks/>
            </p:cNvSpPr>
            <p:nvPr/>
          </p:nvSpPr>
          <p:spPr bwMode="auto">
            <a:xfrm>
              <a:off x="1454" y="288"/>
              <a:ext cx="754" cy="1248"/>
            </a:xfrm>
            <a:custGeom>
              <a:avLst/>
              <a:gdLst>
                <a:gd name="T0" fmla="*/ 0 w 30852"/>
                <a:gd name="T1" fmla="*/ 0 h 21600"/>
                <a:gd name="T2" fmla="*/ 0 w 30852"/>
                <a:gd name="T3" fmla="*/ 0 h 21600"/>
                <a:gd name="T4" fmla="*/ 0 w 308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852" h="21600" fill="none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</a:path>
                <a:path w="30852" h="21600" stroke="0" extrusionOk="0">
                  <a:moveTo>
                    <a:pt x="-1" y="2081"/>
                  </a:moveTo>
                  <a:cubicBezTo>
                    <a:pt x="2891" y="711"/>
                    <a:pt x="6051" y="-1"/>
                    <a:pt x="9252" y="0"/>
                  </a:cubicBezTo>
                  <a:cubicBezTo>
                    <a:pt x="21181" y="0"/>
                    <a:pt x="30852" y="9670"/>
                    <a:pt x="30852" y="21600"/>
                  </a:cubicBezTo>
                  <a:lnTo>
                    <a:pt x="9252" y="21600"/>
                  </a:lnTo>
                  <a:lnTo>
                    <a:pt x="-1" y="2081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Arc 93"/>
            <p:cNvSpPr>
              <a:spLocks/>
            </p:cNvSpPr>
            <p:nvPr/>
          </p:nvSpPr>
          <p:spPr bwMode="auto">
            <a:xfrm flipH="1">
              <a:off x="3215" y="192"/>
              <a:ext cx="1169" cy="1056"/>
            </a:xfrm>
            <a:custGeom>
              <a:avLst/>
              <a:gdLst>
                <a:gd name="T0" fmla="*/ 0 w 37561"/>
                <a:gd name="T1" fmla="*/ 0 h 21600"/>
                <a:gd name="T2" fmla="*/ 0 w 37561"/>
                <a:gd name="T3" fmla="*/ 0 h 21600"/>
                <a:gd name="T4" fmla="*/ 0 w 375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61" h="21600" fill="none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</a:path>
                <a:path w="37561" h="21600" stroke="0" extrusionOk="0">
                  <a:moveTo>
                    <a:pt x="0" y="7046"/>
                  </a:moveTo>
                  <a:cubicBezTo>
                    <a:pt x="4093" y="2557"/>
                    <a:pt x="9886" y="-1"/>
                    <a:pt x="15961" y="0"/>
                  </a:cubicBezTo>
                  <a:cubicBezTo>
                    <a:pt x="27890" y="0"/>
                    <a:pt x="37561" y="9670"/>
                    <a:pt x="37561" y="21600"/>
                  </a:cubicBezTo>
                  <a:lnTo>
                    <a:pt x="15961" y="21600"/>
                  </a:lnTo>
                  <a:lnTo>
                    <a:pt x="0" y="7046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2" name="Group 94"/>
            <p:cNvGrpSpPr>
              <a:grpSpLocks/>
            </p:cNvGrpSpPr>
            <p:nvPr/>
          </p:nvGrpSpPr>
          <p:grpSpPr bwMode="auto">
            <a:xfrm>
              <a:off x="1248" y="2208"/>
              <a:ext cx="1168" cy="633"/>
              <a:chOff x="1344" y="2775"/>
              <a:chExt cx="1168" cy="633"/>
            </a:xfrm>
          </p:grpSpPr>
          <p:sp>
            <p:nvSpPr>
              <p:cNvPr id="65604" name="AutoShape 95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5" name="Line 96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6" name="Line 97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Line 98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Line 99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Line 100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3" name="Group 101"/>
            <p:cNvGrpSpPr>
              <a:grpSpLocks/>
            </p:cNvGrpSpPr>
            <p:nvPr/>
          </p:nvGrpSpPr>
          <p:grpSpPr bwMode="auto">
            <a:xfrm rot="10800000">
              <a:off x="3792" y="601"/>
              <a:ext cx="690" cy="359"/>
              <a:chOff x="2208" y="2928"/>
              <a:chExt cx="1168" cy="633"/>
            </a:xfrm>
          </p:grpSpPr>
          <p:sp>
            <p:nvSpPr>
              <p:cNvPr id="65598" name="AutoShape 102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9" name="Line 103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0" name="Line 104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1" name="Line 105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2" name="Line 106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3" name="Line 107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4" name="Group 108"/>
            <p:cNvGrpSpPr>
              <a:grpSpLocks/>
            </p:cNvGrpSpPr>
            <p:nvPr/>
          </p:nvGrpSpPr>
          <p:grpSpPr bwMode="auto">
            <a:xfrm rot="4538368">
              <a:off x="1035" y="741"/>
              <a:ext cx="1185" cy="568"/>
              <a:chOff x="2208" y="2928"/>
              <a:chExt cx="1168" cy="633"/>
            </a:xfrm>
          </p:grpSpPr>
          <p:sp>
            <p:nvSpPr>
              <p:cNvPr id="65592" name="AutoShape 109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3" name="Line 110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4" name="Line 111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5" name="Line 112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6" name="Line 113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7" name="Line 114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5" name="Line 115"/>
            <p:cNvSpPr>
              <a:spLocks noChangeShapeType="1"/>
            </p:cNvSpPr>
            <p:nvPr/>
          </p:nvSpPr>
          <p:spPr bwMode="auto">
            <a:xfrm flipV="1">
              <a:off x="2208" y="2064"/>
              <a:ext cx="288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6" name="Arc 116"/>
            <p:cNvSpPr>
              <a:spLocks/>
            </p:cNvSpPr>
            <p:nvPr/>
          </p:nvSpPr>
          <p:spPr bwMode="auto">
            <a:xfrm>
              <a:off x="2448" y="624"/>
              <a:ext cx="45" cy="384"/>
            </a:xfrm>
            <a:custGeom>
              <a:avLst/>
              <a:gdLst>
                <a:gd name="T0" fmla="*/ 0 w 20182"/>
                <a:gd name="T1" fmla="*/ 0 h 21600"/>
                <a:gd name="T2" fmla="*/ 0 w 20182"/>
                <a:gd name="T3" fmla="*/ 0 h 21600"/>
                <a:gd name="T4" fmla="*/ 0 w 2018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82" h="21600" fill="none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</a:path>
                <a:path w="20182" h="21600" stroke="0" extrusionOk="0">
                  <a:moveTo>
                    <a:pt x="-1" y="0"/>
                  </a:moveTo>
                  <a:cubicBezTo>
                    <a:pt x="8959" y="0"/>
                    <a:pt x="16988" y="5530"/>
                    <a:pt x="20181" y="1390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77" name="Group 117"/>
            <p:cNvGrpSpPr>
              <a:grpSpLocks/>
            </p:cNvGrpSpPr>
            <p:nvPr/>
          </p:nvGrpSpPr>
          <p:grpSpPr bwMode="auto">
            <a:xfrm rot="-7690334">
              <a:off x="3187" y="2141"/>
              <a:ext cx="1115" cy="578"/>
              <a:chOff x="1344" y="2775"/>
              <a:chExt cx="1168" cy="633"/>
            </a:xfrm>
          </p:grpSpPr>
          <p:sp>
            <p:nvSpPr>
              <p:cNvPr id="65586" name="AutoShape 118"/>
              <p:cNvSpPr>
                <a:spLocks noChangeArrowheads="1"/>
              </p:cNvSpPr>
              <p:nvPr/>
            </p:nvSpPr>
            <p:spPr bwMode="auto">
              <a:xfrm rot="3147634">
                <a:off x="1623" y="2496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7" name="Line 119"/>
              <p:cNvSpPr>
                <a:spLocks noChangeShapeType="1"/>
              </p:cNvSpPr>
              <p:nvPr/>
            </p:nvSpPr>
            <p:spPr bwMode="auto">
              <a:xfrm flipH="1">
                <a:off x="1507" y="2832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8" name="Line 120"/>
              <p:cNvSpPr>
                <a:spLocks noChangeShapeType="1"/>
              </p:cNvSpPr>
              <p:nvPr/>
            </p:nvSpPr>
            <p:spPr bwMode="auto">
              <a:xfrm flipV="1">
                <a:off x="1795" y="2832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9" name="Line 121"/>
              <p:cNvSpPr>
                <a:spLocks noChangeShapeType="1"/>
              </p:cNvSpPr>
              <p:nvPr/>
            </p:nvSpPr>
            <p:spPr bwMode="auto">
              <a:xfrm flipH="1">
                <a:off x="2131" y="2928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0" name="Line 122"/>
              <p:cNvSpPr>
                <a:spLocks noChangeShapeType="1"/>
              </p:cNvSpPr>
              <p:nvPr/>
            </p:nvSpPr>
            <p:spPr bwMode="auto">
              <a:xfrm flipH="1">
                <a:off x="1699" y="3072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91" name="Line 123"/>
              <p:cNvSpPr>
                <a:spLocks noChangeShapeType="1"/>
              </p:cNvSpPr>
              <p:nvPr/>
            </p:nvSpPr>
            <p:spPr bwMode="auto">
              <a:xfrm flipH="1">
                <a:off x="1843" y="3072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578" name="Group 124"/>
            <p:cNvGrpSpPr>
              <a:grpSpLocks/>
            </p:cNvGrpSpPr>
            <p:nvPr/>
          </p:nvGrpSpPr>
          <p:grpSpPr bwMode="auto">
            <a:xfrm rot="6329534">
              <a:off x="1995" y="165"/>
              <a:ext cx="690" cy="359"/>
              <a:chOff x="2208" y="2928"/>
              <a:chExt cx="1168" cy="633"/>
            </a:xfrm>
          </p:grpSpPr>
          <p:sp>
            <p:nvSpPr>
              <p:cNvPr id="65580" name="AutoShape 125"/>
              <p:cNvSpPr>
                <a:spLocks noChangeArrowheads="1"/>
              </p:cNvSpPr>
              <p:nvPr/>
            </p:nvSpPr>
            <p:spPr bwMode="auto">
              <a:xfrm rot="3147634">
                <a:off x="2487" y="2649"/>
                <a:ext cx="610" cy="1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8 w 21600"/>
                  <a:gd name="T13" fmla="*/ 2275 h 21600"/>
                  <a:gd name="T14" fmla="*/ 16572 w 21600"/>
                  <a:gd name="T15" fmla="*/ 136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1" name="Line 126"/>
              <p:cNvSpPr>
                <a:spLocks noChangeShapeType="1"/>
              </p:cNvSpPr>
              <p:nvPr/>
            </p:nvSpPr>
            <p:spPr bwMode="auto">
              <a:xfrm flipH="1">
                <a:off x="2371" y="2985"/>
                <a:ext cx="816" cy="57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2" name="Line 127"/>
              <p:cNvSpPr>
                <a:spLocks noChangeShapeType="1"/>
              </p:cNvSpPr>
              <p:nvPr/>
            </p:nvSpPr>
            <p:spPr bwMode="auto">
              <a:xfrm flipV="1">
                <a:off x="2659" y="2985"/>
                <a:ext cx="480" cy="96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3" name="Line 128"/>
              <p:cNvSpPr>
                <a:spLocks noChangeShapeType="1"/>
              </p:cNvSpPr>
              <p:nvPr/>
            </p:nvSpPr>
            <p:spPr bwMode="auto">
              <a:xfrm flipH="1">
                <a:off x="2995" y="3081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4" name="Line 129"/>
              <p:cNvSpPr>
                <a:spLocks noChangeShapeType="1"/>
              </p:cNvSpPr>
              <p:nvPr/>
            </p:nvSpPr>
            <p:spPr bwMode="auto">
              <a:xfrm flipH="1">
                <a:off x="2563" y="3225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5" name="Line 130"/>
              <p:cNvSpPr>
                <a:spLocks noChangeShapeType="1"/>
              </p:cNvSpPr>
              <p:nvPr/>
            </p:nvSpPr>
            <p:spPr bwMode="auto">
              <a:xfrm flipH="1">
                <a:off x="2707" y="3225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79" name="Text Box 131"/>
            <p:cNvSpPr txBox="1">
              <a:spLocks noChangeArrowheads="1"/>
            </p:cNvSpPr>
            <p:nvPr/>
          </p:nvSpPr>
          <p:spPr bwMode="auto">
            <a:xfrm>
              <a:off x="470" y="2808"/>
              <a:ext cx="10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056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68570" y="417493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nằm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</a:rPr>
              <a:t>, ở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985" y="1371600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thuận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lợi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khoa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thuỷ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khẩu</a:t>
            </a:r>
            <a:r>
              <a:rPr lang="en-US" sz="2800" dirty="0">
                <a:latin typeface="Times New Roman" pitchFamily="18" charset="0"/>
              </a:rPr>
              <a:t>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5845"/>
      </p:ext>
    </p:extLst>
  </p:cSld>
  <p:clrMapOvr>
    <a:masterClrMapping/>
  </p:clrMapOvr>
  <p:transition spd="slow"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4516" name="Picture 4" descr="MTL384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0772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“CẦN THƠ GẠO TRẮNG NƯỚC TRONG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AI VÔ TỚI ĐÓ THÌ KHÔNG MUỐN VỀ.”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152400" y="4572000"/>
            <a:ext cx="8839200" cy="1981200"/>
          </a:xfrm>
          <a:prstGeom prst="roundRect">
            <a:avLst>
              <a:gd name="adj" fmla="val 16667"/>
            </a:avLst>
          </a:prstGeom>
          <a:noFill/>
          <a:ln w="66675">
            <a:pattFill prst="lgCheck">
              <a:fgClr>
                <a:srgbClr val="FF3300"/>
              </a:fgClr>
              <a:bgClr>
                <a:srgbClr val="00CC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3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T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86106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90900" y="4135438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Cờ Đỏ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0700" y="2219325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Vĩnh Thạnh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19700" y="47482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Phong Điền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95900" y="3138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Ô Môn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34100" y="3829050"/>
            <a:ext cx="1600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Bình Thủy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67500" y="436403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Q. Ninh Kiều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048500" y="4900613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Cái Răng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48100" y="1836738"/>
            <a:ext cx="1676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H. Thốt Nốt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200900" y="2219325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 rot="2713515">
            <a:off x="5362575" y="2632075"/>
            <a:ext cx="1301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Sông Hậu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9250" y="323850"/>
            <a:ext cx="3429000" cy="7889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4300" y="6210300"/>
            <a:ext cx="8915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         </a:t>
            </a:r>
            <a:r>
              <a:rPr lang="en-US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ĐỒ HÀNH CHÍNH – THÀNH PHỐ CẦN THƠ - TRỰC THUỘC TRUNG ƯƠNG </a:t>
            </a:r>
          </a:p>
        </p:txBody>
      </p:sp>
    </p:spTree>
    <p:extLst>
      <p:ext uri="{BB962C8B-B14F-4D97-AF65-F5344CB8AC3E}">
        <p14:creationId xmlns:p14="http://schemas.microsoft.com/office/powerpoint/2010/main" val="734597651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2200" y="4876800"/>
            <a:ext cx="2971800" cy="1371600"/>
          </a:xfrm>
          <a:noFill/>
          <a:ln/>
        </p:spPr>
        <p:txBody>
          <a:bodyPr>
            <a:no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2.Thành phố Cần Thơ nằm bên sông nào?</a:t>
            </a:r>
          </a:p>
        </p:txBody>
      </p:sp>
      <p:sp>
        <p:nvSpPr>
          <p:cNvPr id="17630" name="Rectangle 222"/>
          <p:cNvSpPr>
            <a:spLocks noChangeArrowheads="1"/>
          </p:cNvSpPr>
          <p:nvPr/>
        </p:nvSpPr>
        <p:spPr bwMode="auto">
          <a:xfrm>
            <a:off x="6248400" y="25908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20638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172200" cy="5715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68738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g0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4008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52600" y="6858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715000" y="609600"/>
            <a:ext cx="12954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477000" y="21336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953000" y="4495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676400" y="2971800"/>
            <a:ext cx="1219200" cy="2286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GIANG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5715000" y="609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chemeClr val="accent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 THÁP</a:t>
            </a: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VĨNH LONG</a:t>
            </a: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600" b="1" kern="10" dirty="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25" name="Rectangle 17" descr="Papyrus"/>
          <p:cNvSpPr>
            <a:spLocks noChangeArrowheads="1"/>
          </p:cNvSpPr>
          <p:nvPr/>
        </p:nvSpPr>
        <p:spPr bwMode="auto">
          <a:xfrm rot="2014759">
            <a:off x="4572000" y="1676400"/>
            <a:ext cx="898525" cy="252413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4953000" y="4419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 GIANG</a:t>
            </a:r>
          </a:p>
        </p:txBody>
      </p:sp>
      <p:grpSp>
        <p:nvGrpSpPr>
          <p:cNvPr id="17426" name="Group 18"/>
          <p:cNvGrpSpPr>
            <a:grpSpLocks/>
          </p:cNvGrpSpPr>
          <p:nvPr/>
        </p:nvGrpSpPr>
        <p:grpSpPr bwMode="auto">
          <a:xfrm rot="2281944">
            <a:off x="3962400" y="1447800"/>
            <a:ext cx="1219200" cy="304800"/>
            <a:chOff x="4800" y="2736"/>
            <a:chExt cx="768" cy="192"/>
          </a:xfrm>
        </p:grpSpPr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4800" y="2736"/>
              <a:ext cx="768" cy="192"/>
            </a:xfrm>
            <a:prstGeom prst="ellipse">
              <a:avLst/>
            </a:prstGeom>
            <a:solidFill>
              <a:srgbClr val="0066FF"/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896" y="2784"/>
              <a:ext cx="606" cy="14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b="1" kern="10">
                  <a:ln w="9525">
                    <a:solidFill>
                      <a:srgbClr val="FFFF99"/>
                    </a:solidFill>
                    <a:round/>
                    <a:headEnd/>
                    <a:tailEnd/>
                  </a:ln>
                  <a:solidFill>
                    <a:srgbClr val="66FF66"/>
                  </a:solidFill>
                  <a:latin typeface="Times New Roman" pitchFamily="18" charset="0"/>
                  <a:ea typeface="Arial Unicode MS"/>
                  <a:cs typeface="Times New Roman" pitchFamily="18" charset="0"/>
                </a:rPr>
                <a:t>Sông Hậu</a:t>
              </a:r>
            </a:p>
          </p:txBody>
        </p:sp>
      </p:grpSp>
      <p:grpSp>
        <p:nvGrpSpPr>
          <p:cNvPr id="17625" name="Group 217"/>
          <p:cNvGrpSpPr>
            <a:grpSpLocks/>
          </p:cNvGrpSpPr>
          <p:nvPr/>
        </p:nvGrpSpPr>
        <p:grpSpPr bwMode="auto">
          <a:xfrm>
            <a:off x="3505200" y="228600"/>
            <a:ext cx="4343400" cy="3429000"/>
            <a:chOff x="2256" y="144"/>
            <a:chExt cx="2640" cy="2208"/>
          </a:xfrm>
        </p:grpSpPr>
        <p:sp>
          <p:nvSpPr>
            <p:cNvPr id="17612" name="Freeform 204"/>
            <p:cNvSpPr>
              <a:spLocks/>
            </p:cNvSpPr>
            <p:nvPr/>
          </p:nvSpPr>
          <p:spPr bwMode="auto">
            <a:xfrm>
              <a:off x="2256" y="144"/>
              <a:ext cx="1680" cy="1392"/>
            </a:xfrm>
            <a:custGeom>
              <a:avLst/>
              <a:gdLst>
                <a:gd name="T0" fmla="*/ 0 w 1680"/>
                <a:gd name="T1" fmla="*/ 0 h 1392"/>
                <a:gd name="T2" fmla="*/ 192 w 1680"/>
                <a:gd name="T3" fmla="*/ 144 h 1392"/>
                <a:gd name="T4" fmla="*/ 336 w 1680"/>
                <a:gd name="T5" fmla="*/ 336 h 1392"/>
                <a:gd name="T6" fmla="*/ 528 w 1680"/>
                <a:gd name="T7" fmla="*/ 576 h 1392"/>
                <a:gd name="T8" fmla="*/ 624 w 1680"/>
                <a:gd name="T9" fmla="*/ 624 h 1392"/>
                <a:gd name="T10" fmla="*/ 768 w 1680"/>
                <a:gd name="T11" fmla="*/ 720 h 1392"/>
                <a:gd name="T12" fmla="*/ 912 w 1680"/>
                <a:gd name="T13" fmla="*/ 864 h 1392"/>
                <a:gd name="T14" fmla="*/ 1008 w 1680"/>
                <a:gd name="T15" fmla="*/ 960 h 1392"/>
                <a:gd name="T16" fmla="*/ 1152 w 1680"/>
                <a:gd name="T17" fmla="*/ 1056 h 1392"/>
                <a:gd name="T18" fmla="*/ 1248 w 1680"/>
                <a:gd name="T19" fmla="*/ 1152 h 1392"/>
                <a:gd name="T20" fmla="*/ 1488 w 1680"/>
                <a:gd name="T21" fmla="*/ 1296 h 1392"/>
                <a:gd name="T22" fmla="*/ 1680 w 1680"/>
                <a:gd name="T2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" h="1392">
                  <a:moveTo>
                    <a:pt x="0" y="0"/>
                  </a:moveTo>
                  <a:lnTo>
                    <a:pt x="192" y="144"/>
                  </a:lnTo>
                  <a:lnTo>
                    <a:pt x="336" y="336"/>
                  </a:lnTo>
                  <a:lnTo>
                    <a:pt x="528" y="576"/>
                  </a:lnTo>
                  <a:lnTo>
                    <a:pt x="624" y="624"/>
                  </a:lnTo>
                  <a:lnTo>
                    <a:pt x="768" y="720"/>
                  </a:lnTo>
                  <a:lnTo>
                    <a:pt x="912" y="864"/>
                  </a:lnTo>
                  <a:lnTo>
                    <a:pt x="1008" y="960"/>
                  </a:lnTo>
                  <a:lnTo>
                    <a:pt x="1152" y="1056"/>
                  </a:lnTo>
                  <a:lnTo>
                    <a:pt x="1248" y="1152"/>
                  </a:lnTo>
                  <a:lnTo>
                    <a:pt x="1488" y="1296"/>
                  </a:lnTo>
                  <a:lnTo>
                    <a:pt x="1680" y="1392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6" name="Freeform 208"/>
            <p:cNvSpPr>
              <a:spLocks/>
            </p:cNvSpPr>
            <p:nvPr/>
          </p:nvSpPr>
          <p:spPr bwMode="auto">
            <a:xfrm>
              <a:off x="2544" y="432"/>
              <a:ext cx="864" cy="768"/>
            </a:xfrm>
            <a:custGeom>
              <a:avLst/>
              <a:gdLst>
                <a:gd name="T0" fmla="*/ 0 w 864"/>
                <a:gd name="T1" fmla="*/ 0 h 768"/>
                <a:gd name="T2" fmla="*/ 192 w 864"/>
                <a:gd name="T3" fmla="*/ 96 h 768"/>
                <a:gd name="T4" fmla="*/ 288 w 864"/>
                <a:gd name="T5" fmla="*/ 144 h 768"/>
                <a:gd name="T6" fmla="*/ 384 w 864"/>
                <a:gd name="T7" fmla="*/ 192 h 768"/>
                <a:gd name="T8" fmla="*/ 432 w 864"/>
                <a:gd name="T9" fmla="*/ 240 h 768"/>
                <a:gd name="T10" fmla="*/ 576 w 864"/>
                <a:gd name="T11" fmla="*/ 384 h 768"/>
                <a:gd name="T12" fmla="*/ 720 w 864"/>
                <a:gd name="T13" fmla="*/ 528 h 768"/>
                <a:gd name="T14" fmla="*/ 864 w 864"/>
                <a:gd name="T1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4" h="768">
                  <a:moveTo>
                    <a:pt x="0" y="0"/>
                  </a:moveTo>
                  <a:lnTo>
                    <a:pt x="192" y="96"/>
                  </a:lnTo>
                  <a:lnTo>
                    <a:pt x="288" y="144"/>
                  </a:lnTo>
                  <a:lnTo>
                    <a:pt x="384" y="192"/>
                  </a:lnTo>
                  <a:lnTo>
                    <a:pt x="432" y="240"/>
                  </a:lnTo>
                  <a:lnTo>
                    <a:pt x="576" y="384"/>
                  </a:lnTo>
                  <a:lnTo>
                    <a:pt x="720" y="528"/>
                  </a:lnTo>
                  <a:lnTo>
                    <a:pt x="864" y="76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7" name="Freeform 209"/>
            <p:cNvSpPr>
              <a:spLocks/>
            </p:cNvSpPr>
            <p:nvPr/>
          </p:nvSpPr>
          <p:spPr bwMode="auto">
            <a:xfrm>
              <a:off x="3936" y="1536"/>
              <a:ext cx="384" cy="240"/>
            </a:xfrm>
            <a:custGeom>
              <a:avLst/>
              <a:gdLst>
                <a:gd name="T0" fmla="*/ 432 w 432"/>
                <a:gd name="T1" fmla="*/ 288 h 288"/>
                <a:gd name="T2" fmla="*/ 288 w 432"/>
                <a:gd name="T3" fmla="*/ 192 h 288"/>
                <a:gd name="T4" fmla="*/ 0 w 432"/>
                <a:gd name="T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288">
                  <a:moveTo>
                    <a:pt x="432" y="288"/>
                  </a:moveTo>
                  <a:lnTo>
                    <a:pt x="288" y="192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19" name="Freeform 211"/>
            <p:cNvSpPr>
              <a:spLocks/>
            </p:cNvSpPr>
            <p:nvPr/>
          </p:nvSpPr>
          <p:spPr bwMode="auto">
            <a:xfrm>
              <a:off x="4560" y="2016"/>
              <a:ext cx="336" cy="336"/>
            </a:xfrm>
            <a:custGeom>
              <a:avLst/>
              <a:gdLst>
                <a:gd name="T0" fmla="*/ 0 w 336"/>
                <a:gd name="T1" fmla="*/ 0 h 336"/>
                <a:gd name="T2" fmla="*/ 192 w 336"/>
                <a:gd name="T3" fmla="*/ 240 h 336"/>
                <a:gd name="T4" fmla="*/ 336 w 336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36">
                  <a:moveTo>
                    <a:pt x="0" y="0"/>
                  </a:moveTo>
                  <a:lnTo>
                    <a:pt x="192" y="240"/>
                  </a:lnTo>
                  <a:lnTo>
                    <a:pt x="336" y="33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0" name="Line 212"/>
            <p:cNvSpPr>
              <a:spLocks noChangeShapeType="1"/>
            </p:cNvSpPr>
            <p:nvPr/>
          </p:nvSpPr>
          <p:spPr bwMode="auto">
            <a:xfrm>
              <a:off x="4320" y="1776"/>
              <a:ext cx="24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1" name="Line 213"/>
            <p:cNvSpPr>
              <a:spLocks noChangeShapeType="1"/>
            </p:cNvSpPr>
            <p:nvPr/>
          </p:nvSpPr>
          <p:spPr bwMode="auto">
            <a:xfrm>
              <a:off x="4704" y="2112"/>
              <a:ext cx="192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2" name="Freeform 214"/>
            <p:cNvSpPr>
              <a:spLocks/>
            </p:cNvSpPr>
            <p:nvPr/>
          </p:nvSpPr>
          <p:spPr bwMode="auto">
            <a:xfrm>
              <a:off x="3840" y="1488"/>
              <a:ext cx="384" cy="240"/>
            </a:xfrm>
            <a:custGeom>
              <a:avLst/>
              <a:gdLst>
                <a:gd name="T0" fmla="*/ 0 w 384"/>
                <a:gd name="T1" fmla="*/ 0 h 240"/>
                <a:gd name="T2" fmla="*/ 192 w 384"/>
                <a:gd name="T3" fmla="*/ 192 h 240"/>
                <a:gd name="T4" fmla="*/ 384 w 384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" h="240">
                  <a:moveTo>
                    <a:pt x="0" y="0"/>
                  </a:moveTo>
                  <a:lnTo>
                    <a:pt x="192" y="192"/>
                  </a:lnTo>
                  <a:lnTo>
                    <a:pt x="384" y="240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24" name="Freeform 216"/>
            <p:cNvSpPr>
              <a:spLocks/>
            </p:cNvSpPr>
            <p:nvPr/>
          </p:nvSpPr>
          <p:spPr bwMode="auto">
            <a:xfrm>
              <a:off x="4368" y="1824"/>
              <a:ext cx="336" cy="288"/>
            </a:xfrm>
            <a:custGeom>
              <a:avLst/>
              <a:gdLst>
                <a:gd name="T0" fmla="*/ 0 w 336"/>
                <a:gd name="T1" fmla="*/ 0 h 288"/>
                <a:gd name="T2" fmla="*/ 48 w 336"/>
                <a:gd name="T3" fmla="*/ 144 h 288"/>
                <a:gd name="T4" fmla="*/ 96 w 336"/>
                <a:gd name="T5" fmla="*/ 192 h 288"/>
                <a:gd name="T6" fmla="*/ 336 w 336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288">
                  <a:moveTo>
                    <a:pt x="0" y="0"/>
                  </a:moveTo>
                  <a:lnTo>
                    <a:pt x="48" y="144"/>
                  </a:lnTo>
                  <a:lnTo>
                    <a:pt x="96" y="192"/>
                  </a:lnTo>
                  <a:lnTo>
                    <a:pt x="336" y="288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07043"/>
      </p:ext>
    </p:extLst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1" grpId="0" animBg="1"/>
      <p:bldP spid="17421" grpId="1" animBg="1"/>
      <p:bldP spid="17420" grpId="0" animBg="1"/>
      <p:bldP spid="174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Canvas"/>
          <p:cNvSpPr>
            <a:spLocks noChangeArrowheads="1"/>
          </p:cNvSpPr>
          <p:nvPr/>
        </p:nvSpPr>
        <p:spPr bwMode="auto">
          <a:xfrm>
            <a:off x="1371600" y="3886200"/>
            <a:ext cx="2438400" cy="1219200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 descr="Stationery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" descr="img0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00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57150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1905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 các loại đường giao thông nào?</a:t>
            </a:r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3962400" y="292100"/>
            <a:ext cx="3657600" cy="711200"/>
          </a:xfrm>
          <a:custGeom>
            <a:avLst/>
            <a:gdLst>
              <a:gd name="T0" fmla="*/ 0 w 2304"/>
              <a:gd name="T1" fmla="*/ 104 h 448"/>
              <a:gd name="T2" fmla="*/ 144 w 2304"/>
              <a:gd name="T3" fmla="*/ 8 h 448"/>
              <a:gd name="T4" fmla="*/ 768 w 2304"/>
              <a:gd name="T5" fmla="*/ 152 h 448"/>
              <a:gd name="T6" fmla="*/ 912 w 2304"/>
              <a:gd name="T7" fmla="*/ 296 h 448"/>
              <a:gd name="T8" fmla="*/ 1056 w 2304"/>
              <a:gd name="T9" fmla="*/ 392 h 448"/>
              <a:gd name="T10" fmla="*/ 1488 w 2304"/>
              <a:gd name="T11" fmla="*/ 440 h 448"/>
              <a:gd name="T12" fmla="*/ 2064 w 2304"/>
              <a:gd name="T13" fmla="*/ 440 h 448"/>
              <a:gd name="T14" fmla="*/ 2304 w 2304"/>
              <a:gd name="T15" fmla="*/ 44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4" h="448">
                <a:moveTo>
                  <a:pt x="0" y="104"/>
                </a:moveTo>
                <a:cubicBezTo>
                  <a:pt x="8" y="52"/>
                  <a:pt x="16" y="0"/>
                  <a:pt x="144" y="8"/>
                </a:cubicBezTo>
                <a:cubicBezTo>
                  <a:pt x="272" y="16"/>
                  <a:pt x="640" y="104"/>
                  <a:pt x="768" y="152"/>
                </a:cubicBezTo>
                <a:cubicBezTo>
                  <a:pt x="896" y="200"/>
                  <a:pt x="864" y="256"/>
                  <a:pt x="912" y="296"/>
                </a:cubicBezTo>
                <a:cubicBezTo>
                  <a:pt x="960" y="336"/>
                  <a:pt x="960" y="368"/>
                  <a:pt x="1056" y="392"/>
                </a:cubicBezTo>
                <a:cubicBezTo>
                  <a:pt x="1152" y="416"/>
                  <a:pt x="1320" y="432"/>
                  <a:pt x="1488" y="440"/>
                </a:cubicBezTo>
                <a:cubicBezTo>
                  <a:pt x="1656" y="448"/>
                  <a:pt x="1928" y="440"/>
                  <a:pt x="2064" y="440"/>
                </a:cubicBezTo>
                <a:cubicBezTo>
                  <a:pt x="2200" y="440"/>
                  <a:pt x="2264" y="440"/>
                  <a:pt x="2304" y="44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876800" y="914400"/>
            <a:ext cx="2057400" cy="1905000"/>
          </a:xfrm>
          <a:custGeom>
            <a:avLst/>
            <a:gdLst>
              <a:gd name="T0" fmla="*/ 384 w 1296"/>
              <a:gd name="T1" fmla="*/ 0 h 1200"/>
              <a:gd name="T2" fmla="*/ 48 w 1296"/>
              <a:gd name="T3" fmla="*/ 144 h 1200"/>
              <a:gd name="T4" fmla="*/ 96 w 1296"/>
              <a:gd name="T5" fmla="*/ 192 h 1200"/>
              <a:gd name="T6" fmla="*/ 192 w 1296"/>
              <a:gd name="T7" fmla="*/ 336 h 1200"/>
              <a:gd name="T8" fmla="*/ 240 w 1296"/>
              <a:gd name="T9" fmla="*/ 384 h 1200"/>
              <a:gd name="T10" fmla="*/ 240 w 1296"/>
              <a:gd name="T11" fmla="*/ 432 h 1200"/>
              <a:gd name="T12" fmla="*/ 288 w 1296"/>
              <a:gd name="T13" fmla="*/ 528 h 1200"/>
              <a:gd name="T14" fmla="*/ 528 w 1296"/>
              <a:gd name="T15" fmla="*/ 624 h 1200"/>
              <a:gd name="T16" fmla="*/ 816 w 1296"/>
              <a:gd name="T17" fmla="*/ 768 h 1200"/>
              <a:gd name="T18" fmla="*/ 864 w 1296"/>
              <a:gd name="T19" fmla="*/ 912 h 1200"/>
              <a:gd name="T20" fmla="*/ 1104 w 1296"/>
              <a:gd name="T21" fmla="*/ 960 h 1200"/>
              <a:gd name="T22" fmla="*/ 1296 w 1296"/>
              <a:gd name="T23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96" h="1200">
                <a:moveTo>
                  <a:pt x="384" y="0"/>
                </a:moveTo>
                <a:cubicBezTo>
                  <a:pt x="240" y="56"/>
                  <a:pt x="96" y="112"/>
                  <a:pt x="48" y="144"/>
                </a:cubicBezTo>
                <a:cubicBezTo>
                  <a:pt x="0" y="176"/>
                  <a:pt x="72" y="160"/>
                  <a:pt x="96" y="192"/>
                </a:cubicBezTo>
                <a:cubicBezTo>
                  <a:pt x="120" y="224"/>
                  <a:pt x="168" y="304"/>
                  <a:pt x="192" y="336"/>
                </a:cubicBezTo>
                <a:cubicBezTo>
                  <a:pt x="216" y="368"/>
                  <a:pt x="232" y="368"/>
                  <a:pt x="240" y="384"/>
                </a:cubicBezTo>
                <a:cubicBezTo>
                  <a:pt x="248" y="400"/>
                  <a:pt x="232" y="408"/>
                  <a:pt x="240" y="432"/>
                </a:cubicBezTo>
                <a:cubicBezTo>
                  <a:pt x="248" y="456"/>
                  <a:pt x="240" y="496"/>
                  <a:pt x="288" y="528"/>
                </a:cubicBezTo>
                <a:cubicBezTo>
                  <a:pt x="336" y="560"/>
                  <a:pt x="440" y="584"/>
                  <a:pt x="528" y="624"/>
                </a:cubicBezTo>
                <a:cubicBezTo>
                  <a:pt x="616" y="664"/>
                  <a:pt x="760" y="720"/>
                  <a:pt x="816" y="768"/>
                </a:cubicBezTo>
                <a:cubicBezTo>
                  <a:pt x="872" y="816"/>
                  <a:pt x="816" y="880"/>
                  <a:pt x="864" y="912"/>
                </a:cubicBezTo>
                <a:cubicBezTo>
                  <a:pt x="912" y="944"/>
                  <a:pt x="1032" y="912"/>
                  <a:pt x="1104" y="960"/>
                </a:cubicBezTo>
                <a:cubicBezTo>
                  <a:pt x="1176" y="1008"/>
                  <a:pt x="1264" y="1160"/>
                  <a:pt x="1296" y="12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6934200" y="2514600"/>
            <a:ext cx="685800" cy="304800"/>
          </a:xfrm>
          <a:custGeom>
            <a:avLst/>
            <a:gdLst>
              <a:gd name="T0" fmla="*/ 0 w 432"/>
              <a:gd name="T1" fmla="*/ 192 h 192"/>
              <a:gd name="T2" fmla="*/ 48 w 432"/>
              <a:gd name="T3" fmla="*/ 144 h 192"/>
              <a:gd name="T4" fmla="*/ 144 w 432"/>
              <a:gd name="T5" fmla="*/ 96 h 192"/>
              <a:gd name="T6" fmla="*/ 240 w 432"/>
              <a:gd name="T7" fmla="*/ 96 h 192"/>
              <a:gd name="T8" fmla="*/ 432 w 432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192">
                <a:moveTo>
                  <a:pt x="0" y="192"/>
                </a:moveTo>
                <a:cubicBezTo>
                  <a:pt x="12" y="176"/>
                  <a:pt x="24" y="160"/>
                  <a:pt x="48" y="144"/>
                </a:cubicBezTo>
                <a:cubicBezTo>
                  <a:pt x="72" y="128"/>
                  <a:pt x="112" y="104"/>
                  <a:pt x="144" y="96"/>
                </a:cubicBezTo>
                <a:cubicBezTo>
                  <a:pt x="176" y="88"/>
                  <a:pt x="192" y="112"/>
                  <a:pt x="240" y="96"/>
                </a:cubicBezTo>
                <a:cubicBezTo>
                  <a:pt x="288" y="80"/>
                  <a:pt x="400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7162800" y="2743200"/>
            <a:ext cx="457200" cy="533400"/>
          </a:xfrm>
          <a:custGeom>
            <a:avLst/>
            <a:gdLst>
              <a:gd name="T0" fmla="*/ 0 w 288"/>
              <a:gd name="T1" fmla="*/ 0 h 336"/>
              <a:gd name="T2" fmla="*/ 48 w 288"/>
              <a:gd name="T3" fmla="*/ 96 h 336"/>
              <a:gd name="T4" fmla="*/ 96 w 288"/>
              <a:gd name="T5" fmla="*/ 144 h 336"/>
              <a:gd name="T6" fmla="*/ 96 w 288"/>
              <a:gd name="T7" fmla="*/ 192 h 336"/>
              <a:gd name="T8" fmla="*/ 144 w 288"/>
              <a:gd name="T9" fmla="*/ 192 h 336"/>
              <a:gd name="T10" fmla="*/ 144 w 288"/>
              <a:gd name="T11" fmla="*/ 240 h 336"/>
              <a:gd name="T12" fmla="*/ 288 w 288"/>
              <a:gd name="T1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336">
                <a:moveTo>
                  <a:pt x="0" y="0"/>
                </a:moveTo>
                <a:cubicBezTo>
                  <a:pt x="16" y="36"/>
                  <a:pt x="32" y="72"/>
                  <a:pt x="48" y="96"/>
                </a:cubicBezTo>
                <a:cubicBezTo>
                  <a:pt x="64" y="120"/>
                  <a:pt x="88" y="128"/>
                  <a:pt x="96" y="144"/>
                </a:cubicBezTo>
                <a:cubicBezTo>
                  <a:pt x="104" y="160"/>
                  <a:pt x="88" y="184"/>
                  <a:pt x="96" y="192"/>
                </a:cubicBezTo>
                <a:cubicBezTo>
                  <a:pt x="104" y="200"/>
                  <a:pt x="136" y="184"/>
                  <a:pt x="144" y="192"/>
                </a:cubicBezTo>
                <a:cubicBezTo>
                  <a:pt x="152" y="200"/>
                  <a:pt x="120" y="216"/>
                  <a:pt x="144" y="240"/>
                </a:cubicBezTo>
                <a:cubicBezTo>
                  <a:pt x="168" y="264"/>
                  <a:pt x="264" y="320"/>
                  <a:pt x="288" y="336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1371600" y="2895600"/>
            <a:ext cx="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371600" y="685800"/>
            <a:ext cx="2514600" cy="2209800"/>
          </a:xfrm>
          <a:custGeom>
            <a:avLst/>
            <a:gdLst>
              <a:gd name="T0" fmla="*/ 1584 w 1584"/>
              <a:gd name="T1" fmla="*/ 0 h 1392"/>
              <a:gd name="T2" fmla="*/ 0 w 1584"/>
              <a:gd name="T3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84" h="1392">
                <a:moveTo>
                  <a:pt x="1584" y="0"/>
                </a:moveTo>
                <a:cubicBezTo>
                  <a:pt x="924" y="580"/>
                  <a:pt x="264" y="1160"/>
                  <a:pt x="0" y="1392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3429000" y="152400"/>
            <a:ext cx="3441700" cy="3810000"/>
          </a:xfrm>
          <a:custGeom>
            <a:avLst/>
            <a:gdLst>
              <a:gd name="T0" fmla="*/ 0 w 2168"/>
              <a:gd name="T1" fmla="*/ 0 h 2400"/>
              <a:gd name="T2" fmla="*/ 288 w 2168"/>
              <a:gd name="T3" fmla="*/ 288 h 2400"/>
              <a:gd name="T4" fmla="*/ 288 w 2168"/>
              <a:gd name="T5" fmla="*/ 336 h 2400"/>
              <a:gd name="T6" fmla="*/ 528 w 2168"/>
              <a:gd name="T7" fmla="*/ 528 h 2400"/>
              <a:gd name="T8" fmla="*/ 624 w 2168"/>
              <a:gd name="T9" fmla="*/ 624 h 2400"/>
              <a:gd name="T10" fmla="*/ 720 w 2168"/>
              <a:gd name="T11" fmla="*/ 816 h 2400"/>
              <a:gd name="T12" fmla="*/ 720 w 2168"/>
              <a:gd name="T13" fmla="*/ 1056 h 2400"/>
              <a:gd name="T14" fmla="*/ 1104 w 2168"/>
              <a:gd name="T15" fmla="*/ 1392 h 2400"/>
              <a:gd name="T16" fmla="*/ 1152 w 2168"/>
              <a:gd name="T17" fmla="*/ 1392 h 2400"/>
              <a:gd name="T18" fmla="*/ 1632 w 2168"/>
              <a:gd name="T19" fmla="*/ 1488 h 2400"/>
              <a:gd name="T20" fmla="*/ 2112 w 2168"/>
              <a:gd name="T21" fmla="*/ 1776 h 2400"/>
              <a:gd name="T22" fmla="*/ 1968 w 2168"/>
              <a:gd name="T23" fmla="*/ 1872 h 2400"/>
              <a:gd name="T24" fmla="*/ 1872 w 2168"/>
              <a:gd name="T25" fmla="*/ 1920 h 2400"/>
              <a:gd name="T26" fmla="*/ 1920 w 2168"/>
              <a:gd name="T27" fmla="*/ 1968 h 2400"/>
              <a:gd name="T28" fmla="*/ 1824 w 2168"/>
              <a:gd name="T29" fmla="*/ 2208 h 2400"/>
              <a:gd name="T30" fmla="*/ 1776 w 2168"/>
              <a:gd name="T31" fmla="*/ 240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8" h="2400">
                <a:moveTo>
                  <a:pt x="0" y="0"/>
                </a:moveTo>
                <a:cubicBezTo>
                  <a:pt x="120" y="116"/>
                  <a:pt x="240" y="232"/>
                  <a:pt x="288" y="288"/>
                </a:cubicBezTo>
                <a:cubicBezTo>
                  <a:pt x="336" y="344"/>
                  <a:pt x="248" y="296"/>
                  <a:pt x="288" y="336"/>
                </a:cubicBezTo>
                <a:cubicBezTo>
                  <a:pt x="328" y="376"/>
                  <a:pt x="472" y="480"/>
                  <a:pt x="528" y="528"/>
                </a:cubicBezTo>
                <a:cubicBezTo>
                  <a:pt x="584" y="576"/>
                  <a:pt x="592" y="576"/>
                  <a:pt x="624" y="624"/>
                </a:cubicBezTo>
                <a:cubicBezTo>
                  <a:pt x="656" y="672"/>
                  <a:pt x="704" y="744"/>
                  <a:pt x="720" y="816"/>
                </a:cubicBezTo>
                <a:cubicBezTo>
                  <a:pt x="736" y="888"/>
                  <a:pt x="656" y="960"/>
                  <a:pt x="720" y="1056"/>
                </a:cubicBezTo>
                <a:cubicBezTo>
                  <a:pt x="784" y="1152"/>
                  <a:pt x="1032" y="1336"/>
                  <a:pt x="1104" y="1392"/>
                </a:cubicBezTo>
                <a:cubicBezTo>
                  <a:pt x="1176" y="1448"/>
                  <a:pt x="1064" y="1376"/>
                  <a:pt x="1152" y="1392"/>
                </a:cubicBezTo>
                <a:cubicBezTo>
                  <a:pt x="1240" y="1408"/>
                  <a:pt x="1472" y="1424"/>
                  <a:pt x="1632" y="1488"/>
                </a:cubicBezTo>
                <a:cubicBezTo>
                  <a:pt x="1792" y="1552"/>
                  <a:pt x="2056" y="1712"/>
                  <a:pt x="2112" y="1776"/>
                </a:cubicBezTo>
                <a:cubicBezTo>
                  <a:pt x="2168" y="1840"/>
                  <a:pt x="2008" y="1848"/>
                  <a:pt x="1968" y="1872"/>
                </a:cubicBezTo>
                <a:cubicBezTo>
                  <a:pt x="1928" y="1896"/>
                  <a:pt x="1880" y="1904"/>
                  <a:pt x="1872" y="1920"/>
                </a:cubicBezTo>
                <a:cubicBezTo>
                  <a:pt x="1864" y="1936"/>
                  <a:pt x="1928" y="1920"/>
                  <a:pt x="1920" y="1968"/>
                </a:cubicBezTo>
                <a:cubicBezTo>
                  <a:pt x="1912" y="2016"/>
                  <a:pt x="1848" y="2136"/>
                  <a:pt x="1824" y="2208"/>
                </a:cubicBezTo>
                <a:cubicBezTo>
                  <a:pt x="1800" y="2280"/>
                  <a:pt x="1784" y="2368"/>
                  <a:pt x="1776" y="240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5257800" y="3962400"/>
            <a:ext cx="2133600" cy="1244600"/>
          </a:xfrm>
          <a:custGeom>
            <a:avLst/>
            <a:gdLst>
              <a:gd name="T0" fmla="*/ 0 w 1344"/>
              <a:gd name="T1" fmla="*/ 784 h 784"/>
              <a:gd name="T2" fmla="*/ 144 w 1344"/>
              <a:gd name="T3" fmla="*/ 640 h 784"/>
              <a:gd name="T4" fmla="*/ 144 w 1344"/>
              <a:gd name="T5" fmla="*/ 304 h 784"/>
              <a:gd name="T6" fmla="*/ 288 w 1344"/>
              <a:gd name="T7" fmla="*/ 160 h 784"/>
              <a:gd name="T8" fmla="*/ 576 w 1344"/>
              <a:gd name="T9" fmla="*/ 16 h 784"/>
              <a:gd name="T10" fmla="*/ 768 w 1344"/>
              <a:gd name="T11" fmla="*/ 64 h 784"/>
              <a:gd name="T12" fmla="*/ 912 w 1344"/>
              <a:gd name="T13" fmla="*/ 352 h 784"/>
              <a:gd name="T14" fmla="*/ 1104 w 1344"/>
              <a:gd name="T15" fmla="*/ 496 h 784"/>
              <a:gd name="T16" fmla="*/ 1344 w 1344"/>
              <a:gd name="T17" fmla="*/ 784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4" h="784">
                <a:moveTo>
                  <a:pt x="0" y="784"/>
                </a:moveTo>
                <a:cubicBezTo>
                  <a:pt x="60" y="752"/>
                  <a:pt x="120" y="720"/>
                  <a:pt x="144" y="640"/>
                </a:cubicBezTo>
                <a:cubicBezTo>
                  <a:pt x="168" y="560"/>
                  <a:pt x="120" y="384"/>
                  <a:pt x="144" y="304"/>
                </a:cubicBezTo>
                <a:cubicBezTo>
                  <a:pt x="168" y="224"/>
                  <a:pt x="216" y="208"/>
                  <a:pt x="288" y="160"/>
                </a:cubicBezTo>
                <a:cubicBezTo>
                  <a:pt x="360" y="112"/>
                  <a:pt x="496" y="32"/>
                  <a:pt x="576" y="16"/>
                </a:cubicBezTo>
                <a:cubicBezTo>
                  <a:pt x="656" y="0"/>
                  <a:pt x="712" y="8"/>
                  <a:pt x="768" y="64"/>
                </a:cubicBezTo>
                <a:cubicBezTo>
                  <a:pt x="824" y="120"/>
                  <a:pt x="856" y="280"/>
                  <a:pt x="912" y="352"/>
                </a:cubicBezTo>
                <a:cubicBezTo>
                  <a:pt x="968" y="424"/>
                  <a:pt x="1032" y="424"/>
                  <a:pt x="1104" y="496"/>
                </a:cubicBezTo>
                <a:cubicBezTo>
                  <a:pt x="1176" y="568"/>
                  <a:pt x="1304" y="736"/>
                  <a:pt x="1344" y="784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371600" y="609600"/>
            <a:ext cx="2438400" cy="2209800"/>
          </a:xfrm>
          <a:custGeom>
            <a:avLst/>
            <a:gdLst>
              <a:gd name="T0" fmla="*/ 0 w 1536"/>
              <a:gd name="T1" fmla="*/ 1392 h 1392"/>
              <a:gd name="T2" fmla="*/ 1536 w 1536"/>
              <a:gd name="T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6" h="1392">
                <a:moveTo>
                  <a:pt x="0" y="1392"/>
                </a:moveTo>
                <a:cubicBezTo>
                  <a:pt x="640" y="812"/>
                  <a:pt x="1280" y="232"/>
                  <a:pt x="1536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2514600" y="1066800"/>
            <a:ext cx="1930400" cy="2743200"/>
          </a:xfrm>
          <a:custGeom>
            <a:avLst/>
            <a:gdLst>
              <a:gd name="T0" fmla="*/ 0 w 1216"/>
              <a:gd name="T1" fmla="*/ 1728 h 1728"/>
              <a:gd name="T2" fmla="*/ 816 w 1216"/>
              <a:gd name="T3" fmla="*/ 480 h 1728"/>
              <a:gd name="T4" fmla="*/ 1008 w 1216"/>
              <a:gd name="T5" fmla="*/ 336 h 1728"/>
              <a:gd name="T6" fmla="*/ 1104 w 1216"/>
              <a:gd name="T7" fmla="*/ 240 h 1728"/>
              <a:gd name="T8" fmla="*/ 1200 w 1216"/>
              <a:gd name="T9" fmla="*/ 240 h 1728"/>
              <a:gd name="T10" fmla="*/ 1200 w 1216"/>
              <a:gd name="T11" fmla="*/ 144 h 1728"/>
              <a:gd name="T12" fmla="*/ 1152 w 1216"/>
              <a:gd name="T13" fmla="*/ 144 h 1728"/>
              <a:gd name="T14" fmla="*/ 1152 w 1216"/>
              <a:gd name="T15" fmla="*/ 48 h 1728"/>
              <a:gd name="T16" fmla="*/ 1152 w 1216"/>
              <a:gd name="T17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6" h="1728">
                <a:moveTo>
                  <a:pt x="0" y="1728"/>
                </a:moveTo>
                <a:cubicBezTo>
                  <a:pt x="324" y="1220"/>
                  <a:pt x="648" y="712"/>
                  <a:pt x="816" y="480"/>
                </a:cubicBezTo>
                <a:cubicBezTo>
                  <a:pt x="984" y="248"/>
                  <a:pt x="960" y="376"/>
                  <a:pt x="1008" y="336"/>
                </a:cubicBezTo>
                <a:cubicBezTo>
                  <a:pt x="1056" y="296"/>
                  <a:pt x="1072" y="256"/>
                  <a:pt x="1104" y="240"/>
                </a:cubicBezTo>
                <a:cubicBezTo>
                  <a:pt x="1136" y="224"/>
                  <a:pt x="1184" y="256"/>
                  <a:pt x="1200" y="240"/>
                </a:cubicBezTo>
                <a:cubicBezTo>
                  <a:pt x="1216" y="224"/>
                  <a:pt x="1208" y="160"/>
                  <a:pt x="1200" y="144"/>
                </a:cubicBezTo>
                <a:cubicBezTo>
                  <a:pt x="1192" y="128"/>
                  <a:pt x="1160" y="160"/>
                  <a:pt x="1152" y="144"/>
                </a:cubicBezTo>
                <a:cubicBezTo>
                  <a:pt x="1144" y="128"/>
                  <a:pt x="1152" y="72"/>
                  <a:pt x="1152" y="48"/>
                </a:cubicBezTo>
                <a:cubicBezTo>
                  <a:pt x="1152" y="24"/>
                  <a:pt x="1152" y="8"/>
                  <a:pt x="1152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2514600" y="2057400"/>
            <a:ext cx="2997200" cy="1752600"/>
          </a:xfrm>
          <a:custGeom>
            <a:avLst/>
            <a:gdLst>
              <a:gd name="T0" fmla="*/ 1872 w 1888"/>
              <a:gd name="T1" fmla="*/ 0 h 1104"/>
              <a:gd name="T2" fmla="*/ 1872 w 1888"/>
              <a:gd name="T3" fmla="*/ 48 h 1104"/>
              <a:gd name="T4" fmla="*/ 1776 w 1888"/>
              <a:gd name="T5" fmla="*/ 48 h 1104"/>
              <a:gd name="T6" fmla="*/ 1776 w 1888"/>
              <a:gd name="T7" fmla="*/ 96 h 1104"/>
              <a:gd name="T8" fmla="*/ 1728 w 1888"/>
              <a:gd name="T9" fmla="*/ 144 h 1104"/>
              <a:gd name="T10" fmla="*/ 1584 w 1888"/>
              <a:gd name="T11" fmla="*/ 240 h 1104"/>
              <a:gd name="T12" fmla="*/ 1488 w 1888"/>
              <a:gd name="T13" fmla="*/ 336 h 1104"/>
              <a:gd name="T14" fmla="*/ 1392 w 1888"/>
              <a:gd name="T15" fmla="*/ 384 h 1104"/>
              <a:gd name="T16" fmla="*/ 1296 w 1888"/>
              <a:gd name="T17" fmla="*/ 432 h 1104"/>
              <a:gd name="T18" fmla="*/ 0 w 1888"/>
              <a:gd name="T19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8" h="1104">
                <a:moveTo>
                  <a:pt x="1872" y="0"/>
                </a:moveTo>
                <a:cubicBezTo>
                  <a:pt x="1880" y="20"/>
                  <a:pt x="1888" y="40"/>
                  <a:pt x="1872" y="48"/>
                </a:cubicBezTo>
                <a:cubicBezTo>
                  <a:pt x="1856" y="56"/>
                  <a:pt x="1792" y="40"/>
                  <a:pt x="1776" y="48"/>
                </a:cubicBezTo>
                <a:cubicBezTo>
                  <a:pt x="1760" y="56"/>
                  <a:pt x="1784" y="80"/>
                  <a:pt x="1776" y="96"/>
                </a:cubicBezTo>
                <a:cubicBezTo>
                  <a:pt x="1768" y="112"/>
                  <a:pt x="1760" y="120"/>
                  <a:pt x="1728" y="144"/>
                </a:cubicBezTo>
                <a:cubicBezTo>
                  <a:pt x="1696" y="168"/>
                  <a:pt x="1624" y="208"/>
                  <a:pt x="1584" y="240"/>
                </a:cubicBezTo>
                <a:cubicBezTo>
                  <a:pt x="1544" y="272"/>
                  <a:pt x="1520" y="312"/>
                  <a:pt x="1488" y="336"/>
                </a:cubicBezTo>
                <a:cubicBezTo>
                  <a:pt x="1456" y="360"/>
                  <a:pt x="1424" y="368"/>
                  <a:pt x="1392" y="384"/>
                </a:cubicBezTo>
                <a:cubicBezTo>
                  <a:pt x="1360" y="400"/>
                  <a:pt x="1528" y="312"/>
                  <a:pt x="1296" y="432"/>
                </a:cubicBezTo>
                <a:cubicBezTo>
                  <a:pt x="1064" y="552"/>
                  <a:pt x="216" y="992"/>
                  <a:pt x="0" y="11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3352800" y="2514600"/>
            <a:ext cx="3543300" cy="939800"/>
          </a:xfrm>
          <a:custGeom>
            <a:avLst/>
            <a:gdLst>
              <a:gd name="T0" fmla="*/ 0 w 2232"/>
              <a:gd name="T1" fmla="*/ 0 h 592"/>
              <a:gd name="T2" fmla="*/ 768 w 2232"/>
              <a:gd name="T3" fmla="*/ 144 h 592"/>
              <a:gd name="T4" fmla="*/ 816 w 2232"/>
              <a:gd name="T5" fmla="*/ 192 h 592"/>
              <a:gd name="T6" fmla="*/ 816 w 2232"/>
              <a:gd name="T7" fmla="*/ 240 h 592"/>
              <a:gd name="T8" fmla="*/ 864 w 2232"/>
              <a:gd name="T9" fmla="*/ 288 h 592"/>
              <a:gd name="T10" fmla="*/ 912 w 2232"/>
              <a:gd name="T11" fmla="*/ 336 h 592"/>
              <a:gd name="T12" fmla="*/ 1056 w 2232"/>
              <a:gd name="T13" fmla="*/ 384 h 592"/>
              <a:gd name="T14" fmla="*/ 1200 w 2232"/>
              <a:gd name="T15" fmla="*/ 384 h 592"/>
              <a:gd name="T16" fmla="*/ 1248 w 2232"/>
              <a:gd name="T17" fmla="*/ 384 h 592"/>
              <a:gd name="T18" fmla="*/ 1344 w 2232"/>
              <a:gd name="T19" fmla="*/ 432 h 592"/>
              <a:gd name="T20" fmla="*/ 1440 w 2232"/>
              <a:gd name="T21" fmla="*/ 480 h 592"/>
              <a:gd name="T22" fmla="*/ 1536 w 2232"/>
              <a:gd name="T23" fmla="*/ 576 h 592"/>
              <a:gd name="T24" fmla="*/ 1680 w 2232"/>
              <a:gd name="T25" fmla="*/ 576 h 592"/>
              <a:gd name="T26" fmla="*/ 1776 w 2232"/>
              <a:gd name="T27" fmla="*/ 576 h 592"/>
              <a:gd name="T28" fmla="*/ 1824 w 2232"/>
              <a:gd name="T29" fmla="*/ 528 h 592"/>
              <a:gd name="T30" fmla="*/ 1872 w 2232"/>
              <a:gd name="T31" fmla="*/ 528 h 592"/>
              <a:gd name="T32" fmla="*/ 1968 w 2232"/>
              <a:gd name="T33" fmla="*/ 480 h 592"/>
              <a:gd name="T34" fmla="*/ 2016 w 2232"/>
              <a:gd name="T35" fmla="*/ 480 h 592"/>
              <a:gd name="T36" fmla="*/ 2064 w 2232"/>
              <a:gd name="T37" fmla="*/ 480 h 592"/>
              <a:gd name="T38" fmla="*/ 2208 w 2232"/>
              <a:gd name="T39" fmla="*/ 336 h 592"/>
              <a:gd name="T40" fmla="*/ 2208 w 2232"/>
              <a:gd name="T41" fmla="*/ 28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32" h="592">
                <a:moveTo>
                  <a:pt x="0" y="0"/>
                </a:moveTo>
                <a:cubicBezTo>
                  <a:pt x="316" y="56"/>
                  <a:pt x="632" y="112"/>
                  <a:pt x="768" y="144"/>
                </a:cubicBezTo>
                <a:cubicBezTo>
                  <a:pt x="904" y="176"/>
                  <a:pt x="808" y="176"/>
                  <a:pt x="816" y="192"/>
                </a:cubicBezTo>
                <a:cubicBezTo>
                  <a:pt x="824" y="208"/>
                  <a:pt x="808" y="224"/>
                  <a:pt x="816" y="240"/>
                </a:cubicBezTo>
                <a:cubicBezTo>
                  <a:pt x="824" y="256"/>
                  <a:pt x="848" y="272"/>
                  <a:pt x="864" y="288"/>
                </a:cubicBezTo>
                <a:cubicBezTo>
                  <a:pt x="880" y="304"/>
                  <a:pt x="880" y="320"/>
                  <a:pt x="912" y="336"/>
                </a:cubicBezTo>
                <a:cubicBezTo>
                  <a:pt x="944" y="352"/>
                  <a:pt x="1008" y="376"/>
                  <a:pt x="1056" y="384"/>
                </a:cubicBezTo>
                <a:cubicBezTo>
                  <a:pt x="1104" y="392"/>
                  <a:pt x="1168" y="384"/>
                  <a:pt x="1200" y="384"/>
                </a:cubicBezTo>
                <a:cubicBezTo>
                  <a:pt x="1232" y="384"/>
                  <a:pt x="1224" y="376"/>
                  <a:pt x="1248" y="384"/>
                </a:cubicBezTo>
                <a:cubicBezTo>
                  <a:pt x="1272" y="392"/>
                  <a:pt x="1312" y="416"/>
                  <a:pt x="1344" y="432"/>
                </a:cubicBezTo>
                <a:cubicBezTo>
                  <a:pt x="1376" y="448"/>
                  <a:pt x="1408" y="456"/>
                  <a:pt x="1440" y="480"/>
                </a:cubicBezTo>
                <a:cubicBezTo>
                  <a:pt x="1472" y="504"/>
                  <a:pt x="1496" y="560"/>
                  <a:pt x="1536" y="576"/>
                </a:cubicBezTo>
                <a:cubicBezTo>
                  <a:pt x="1576" y="592"/>
                  <a:pt x="1640" y="576"/>
                  <a:pt x="1680" y="576"/>
                </a:cubicBezTo>
                <a:cubicBezTo>
                  <a:pt x="1720" y="576"/>
                  <a:pt x="1752" y="584"/>
                  <a:pt x="1776" y="576"/>
                </a:cubicBezTo>
                <a:cubicBezTo>
                  <a:pt x="1800" y="568"/>
                  <a:pt x="1808" y="536"/>
                  <a:pt x="1824" y="528"/>
                </a:cubicBezTo>
                <a:cubicBezTo>
                  <a:pt x="1840" y="520"/>
                  <a:pt x="1848" y="536"/>
                  <a:pt x="1872" y="528"/>
                </a:cubicBezTo>
                <a:cubicBezTo>
                  <a:pt x="1896" y="520"/>
                  <a:pt x="1944" y="488"/>
                  <a:pt x="1968" y="480"/>
                </a:cubicBezTo>
                <a:cubicBezTo>
                  <a:pt x="1992" y="472"/>
                  <a:pt x="2000" y="480"/>
                  <a:pt x="2016" y="480"/>
                </a:cubicBezTo>
                <a:cubicBezTo>
                  <a:pt x="2032" y="480"/>
                  <a:pt x="2032" y="504"/>
                  <a:pt x="2064" y="480"/>
                </a:cubicBezTo>
                <a:cubicBezTo>
                  <a:pt x="2096" y="456"/>
                  <a:pt x="2184" y="368"/>
                  <a:pt x="2208" y="336"/>
                </a:cubicBezTo>
                <a:cubicBezTo>
                  <a:pt x="2232" y="304"/>
                  <a:pt x="2208" y="296"/>
                  <a:pt x="220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3962400" y="2971800"/>
            <a:ext cx="1447800" cy="2057400"/>
          </a:xfrm>
          <a:custGeom>
            <a:avLst/>
            <a:gdLst>
              <a:gd name="T0" fmla="*/ 96 w 912"/>
              <a:gd name="T1" fmla="*/ 0 h 1296"/>
              <a:gd name="T2" fmla="*/ 48 w 912"/>
              <a:gd name="T3" fmla="*/ 96 h 1296"/>
              <a:gd name="T4" fmla="*/ 96 w 912"/>
              <a:gd name="T5" fmla="*/ 144 h 1296"/>
              <a:gd name="T6" fmla="*/ 144 w 912"/>
              <a:gd name="T7" fmla="*/ 144 h 1296"/>
              <a:gd name="T8" fmla="*/ 384 w 912"/>
              <a:gd name="T9" fmla="*/ 240 h 1296"/>
              <a:gd name="T10" fmla="*/ 528 w 912"/>
              <a:gd name="T11" fmla="*/ 288 h 1296"/>
              <a:gd name="T12" fmla="*/ 672 w 912"/>
              <a:gd name="T13" fmla="*/ 384 h 1296"/>
              <a:gd name="T14" fmla="*/ 864 w 912"/>
              <a:gd name="T15" fmla="*/ 576 h 1296"/>
              <a:gd name="T16" fmla="*/ 864 w 912"/>
              <a:gd name="T17" fmla="*/ 624 h 1296"/>
              <a:gd name="T18" fmla="*/ 768 w 912"/>
              <a:gd name="T19" fmla="*/ 672 h 1296"/>
              <a:gd name="T20" fmla="*/ 0 w 912"/>
              <a:gd name="T2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2" h="1296">
                <a:moveTo>
                  <a:pt x="96" y="0"/>
                </a:moveTo>
                <a:cubicBezTo>
                  <a:pt x="72" y="36"/>
                  <a:pt x="48" y="72"/>
                  <a:pt x="48" y="96"/>
                </a:cubicBezTo>
                <a:cubicBezTo>
                  <a:pt x="48" y="120"/>
                  <a:pt x="80" y="136"/>
                  <a:pt x="96" y="144"/>
                </a:cubicBezTo>
                <a:cubicBezTo>
                  <a:pt x="112" y="152"/>
                  <a:pt x="96" y="128"/>
                  <a:pt x="144" y="144"/>
                </a:cubicBezTo>
                <a:cubicBezTo>
                  <a:pt x="192" y="160"/>
                  <a:pt x="320" y="216"/>
                  <a:pt x="384" y="240"/>
                </a:cubicBezTo>
                <a:cubicBezTo>
                  <a:pt x="448" y="264"/>
                  <a:pt x="480" y="264"/>
                  <a:pt x="528" y="288"/>
                </a:cubicBezTo>
                <a:cubicBezTo>
                  <a:pt x="576" y="312"/>
                  <a:pt x="616" y="336"/>
                  <a:pt x="672" y="384"/>
                </a:cubicBezTo>
                <a:cubicBezTo>
                  <a:pt x="728" y="432"/>
                  <a:pt x="832" y="536"/>
                  <a:pt x="864" y="576"/>
                </a:cubicBezTo>
                <a:cubicBezTo>
                  <a:pt x="896" y="616"/>
                  <a:pt x="880" y="608"/>
                  <a:pt x="864" y="624"/>
                </a:cubicBezTo>
                <a:cubicBezTo>
                  <a:pt x="848" y="640"/>
                  <a:pt x="912" y="560"/>
                  <a:pt x="768" y="672"/>
                </a:cubicBezTo>
                <a:cubicBezTo>
                  <a:pt x="624" y="784"/>
                  <a:pt x="128" y="1192"/>
                  <a:pt x="0" y="1296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5321300" y="3429000"/>
            <a:ext cx="546100" cy="546100"/>
          </a:xfrm>
          <a:custGeom>
            <a:avLst/>
            <a:gdLst>
              <a:gd name="T0" fmla="*/ 344 w 344"/>
              <a:gd name="T1" fmla="*/ 0 h 344"/>
              <a:gd name="T2" fmla="*/ 296 w 344"/>
              <a:gd name="T3" fmla="*/ 96 h 344"/>
              <a:gd name="T4" fmla="*/ 200 w 344"/>
              <a:gd name="T5" fmla="*/ 144 h 344"/>
              <a:gd name="T6" fmla="*/ 152 w 344"/>
              <a:gd name="T7" fmla="*/ 192 h 344"/>
              <a:gd name="T8" fmla="*/ 56 w 344"/>
              <a:gd name="T9" fmla="*/ 240 h 344"/>
              <a:gd name="T10" fmla="*/ 8 w 344"/>
              <a:gd name="T11" fmla="*/ 336 h 344"/>
              <a:gd name="T12" fmla="*/ 8 w 344"/>
              <a:gd name="T13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344">
                <a:moveTo>
                  <a:pt x="344" y="0"/>
                </a:moveTo>
                <a:cubicBezTo>
                  <a:pt x="332" y="36"/>
                  <a:pt x="320" y="72"/>
                  <a:pt x="296" y="96"/>
                </a:cubicBezTo>
                <a:cubicBezTo>
                  <a:pt x="272" y="120"/>
                  <a:pt x="224" y="128"/>
                  <a:pt x="200" y="144"/>
                </a:cubicBezTo>
                <a:cubicBezTo>
                  <a:pt x="176" y="160"/>
                  <a:pt x="176" y="176"/>
                  <a:pt x="152" y="192"/>
                </a:cubicBezTo>
                <a:cubicBezTo>
                  <a:pt x="128" y="208"/>
                  <a:pt x="80" y="216"/>
                  <a:pt x="56" y="240"/>
                </a:cubicBezTo>
                <a:cubicBezTo>
                  <a:pt x="32" y="264"/>
                  <a:pt x="16" y="328"/>
                  <a:pt x="8" y="336"/>
                </a:cubicBezTo>
                <a:cubicBezTo>
                  <a:pt x="0" y="344"/>
                  <a:pt x="4" y="316"/>
                  <a:pt x="8" y="288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63" name="Picture 31" descr="j02932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7" t="13205" r="17241" b="20770"/>
          <a:stretch>
            <a:fillRect/>
          </a:stretch>
        </p:blipFill>
        <p:spPr bwMode="auto">
          <a:xfrm>
            <a:off x="63246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Rectangle 33" descr="Blue tissue paper"/>
          <p:cNvSpPr>
            <a:spLocks noChangeArrowheads="1"/>
          </p:cNvSpPr>
          <p:nvPr/>
        </p:nvSpPr>
        <p:spPr bwMode="auto">
          <a:xfrm>
            <a:off x="1371600" y="3886200"/>
            <a:ext cx="2514600" cy="1295400"/>
          </a:xfrm>
          <a:prstGeom prst="rect">
            <a:avLst/>
          </a:prstGeom>
          <a:blipFill dpi="0" rotWithShape="1">
            <a:blip r:embed="rId11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chemeClr val="tx2"/>
                </a:solidFill>
                <a:latin typeface="+mj-lt"/>
                <a:ea typeface="Arial Unicode MS"/>
                <a:cs typeface="Arial Unicode MS"/>
              </a:rPr>
              <a:t>Đường bộ</a:t>
            </a:r>
            <a:endParaRPr lang="en-US" sz="3600" b="1" kern="10" dirty="0">
              <a:solidFill>
                <a:schemeClr val="tx2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2286000" y="4572000"/>
            <a:ext cx="133191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latin typeface="+mj-lt"/>
                <a:ea typeface="Arial Unicode MS"/>
                <a:cs typeface="Arial Unicode MS"/>
              </a:rPr>
              <a:t>Đường thủy</a:t>
            </a:r>
            <a:endParaRPr lang="en-US" sz="3600" b="1" kern="10" dirty="0">
              <a:solidFill>
                <a:srgbClr val="0000FF"/>
              </a:solidFill>
              <a:latin typeface="+mj-lt"/>
              <a:ea typeface="Arial Unicode MS"/>
              <a:cs typeface="Arial Unicode MS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098964" y="4891881"/>
            <a:ext cx="17018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latin typeface="+mj-lt"/>
                <a:ea typeface="Arial Unicode MS"/>
                <a:cs typeface="Arial Unicode MS"/>
              </a:rPr>
              <a:t>Đường hàng không</a:t>
            </a:r>
            <a:endParaRPr lang="en-US" sz="3600" b="1" kern="10" dirty="0">
              <a:solidFill>
                <a:srgbClr val="0070C0"/>
              </a:solidFill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18469" name="Picture 37" descr="j0283203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481">
            <a:off x="1592263" y="4803775"/>
            <a:ext cx="471487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1519238" y="4724400"/>
            <a:ext cx="739775" cy="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11096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3300"/>
                </a:solidFill>
                <a:latin typeface="Arial Unicode MS"/>
                <a:ea typeface="Arial Unicode MS"/>
                <a:cs typeface="Arial Unicode MS"/>
              </a:rPr>
              <a:t>CHÚ GIẢI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1519238" y="4419600"/>
            <a:ext cx="739775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598"/>
      </p:ext>
    </p:extLst>
  </p:cSld>
  <p:clrMapOvr>
    <a:masterClrMapping/>
  </p:clrMapOvr>
  <p:transition>
    <p:cover dir="l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  <p:bldP spid="18452" grpId="0" animBg="1"/>
      <p:bldP spid="18454" grpId="0" animBg="1"/>
      <p:bldP spid="18455" grpId="0" animBg="1"/>
      <p:bldP spid="18456" grpId="0" animBg="1"/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39001" cy="6858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2800" y="1143000"/>
            <a:ext cx="1981200" cy="5075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Long? </a:t>
            </a:r>
          </a:p>
        </p:txBody>
      </p:sp>
    </p:spTree>
    <p:extLst>
      <p:ext uri="{BB962C8B-B14F-4D97-AF65-F5344CB8AC3E}">
        <p14:creationId xmlns:p14="http://schemas.microsoft.com/office/powerpoint/2010/main" val="66571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1423</Words>
  <Application>Microsoft Office PowerPoint</Application>
  <PresentationFormat>On-screen Show (4:3)</PresentationFormat>
  <Paragraphs>190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 Unicode MS</vt:lpstr>
      <vt:lpstr>.VnTime</vt:lpstr>
      <vt:lpstr>Arial</vt:lpstr>
      <vt:lpstr>Calibri</vt:lpstr>
      <vt:lpstr>Comic Sans MS</vt:lpstr>
      <vt:lpstr>宋体</vt:lpstr>
      <vt:lpstr>Times New Roman</vt:lpstr>
      <vt:lpstr>Verdana</vt:lpstr>
      <vt:lpstr>VNI-Franko</vt:lpstr>
      <vt:lpstr>VNI-Souvir</vt:lpstr>
      <vt:lpstr>VNI-Times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Giống lúa cao sản ở Cần Thơ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Bến Ninh Kiều </vt:lpstr>
      <vt:lpstr>Bến Ninh Kiều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MPHUONG</dc:creator>
  <cp:lastModifiedBy>Windows User</cp:lastModifiedBy>
  <cp:revision>122</cp:revision>
  <cp:lastPrinted>2017-02-20T16:19:59Z</cp:lastPrinted>
  <dcterms:created xsi:type="dcterms:W3CDTF">2017-02-20T13:04:22Z</dcterms:created>
  <dcterms:modified xsi:type="dcterms:W3CDTF">2022-03-03T04:08:15Z</dcterms:modified>
</cp:coreProperties>
</file>