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05" r:id="rId2"/>
    <p:sldId id="278" r:id="rId3"/>
    <p:sldId id="280" r:id="rId4"/>
    <p:sldId id="281" r:id="rId5"/>
    <p:sldId id="257" r:id="rId6"/>
    <p:sldId id="258" r:id="rId7"/>
    <p:sldId id="259" r:id="rId8"/>
    <p:sldId id="260" r:id="rId9"/>
    <p:sldId id="261" r:id="rId10"/>
    <p:sldId id="262" r:id="rId11"/>
    <p:sldId id="263" r:id="rId12"/>
    <p:sldId id="264" r:id="rId13"/>
    <p:sldId id="282" r:id="rId14"/>
    <p:sldId id="268" r:id="rId15"/>
    <p:sldId id="269" r:id="rId16"/>
    <p:sldId id="286" r:id="rId17"/>
    <p:sldId id="270" r:id="rId18"/>
    <p:sldId id="271" r:id="rId19"/>
    <p:sldId id="272" r:id="rId20"/>
    <p:sldId id="288" r:id="rId21"/>
    <p:sldId id="287" r:id="rId22"/>
    <p:sldId id="293" r:id="rId23"/>
    <p:sldId id="275" r:id="rId24"/>
    <p:sldId id="294" r:id="rId25"/>
    <p:sldId id="295" r:id="rId26"/>
    <p:sldId id="296" r:id="rId27"/>
    <p:sldId id="297" r:id="rId28"/>
    <p:sldId id="298" r:id="rId29"/>
    <p:sldId id="299" r:id="rId30"/>
    <p:sldId id="300" r:id="rId31"/>
    <p:sldId id="304" r:id="rId32"/>
    <p:sldId id="302" r:id="rId33"/>
    <p:sldId id="30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20B5E"/>
    <a:srgbClr val="263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60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D06CEB-5116-44A2-99E4-C7AD34262B86}" type="datetimeFigureOut">
              <a:rPr lang="en-US" smtClean="0"/>
              <a:pPr/>
              <a:t>1/13/2021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B85CD-F65C-431C-BABA-357338E67AA6}" type="slidenum">
              <a:rPr lang="en-US" smtClean="0"/>
              <a:pPr/>
              <a:t>‹#›</a:t>
            </a:fld>
            <a:endParaRPr lang="en-US"/>
          </a:p>
        </p:txBody>
      </p:sp>
    </p:spTree>
    <p:extLst>
      <p:ext uri="{BB962C8B-B14F-4D97-AF65-F5344CB8AC3E}">
        <p14:creationId xmlns:p14="http://schemas.microsoft.com/office/powerpoint/2010/main" val="799499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i="1">
                <a:solidFill>
                  <a:srgbClr val="FF3300"/>
                </a:solidFill>
                <a:latin typeface=".VnTime" pitchFamily="34" charset="0"/>
              </a:defRPr>
            </a:lvl1pPr>
            <a:lvl2pPr marL="742950" indent="-285750">
              <a:defRPr b="1" i="1">
                <a:solidFill>
                  <a:srgbClr val="FF3300"/>
                </a:solidFill>
                <a:latin typeface=".VnTime" pitchFamily="34" charset="0"/>
              </a:defRPr>
            </a:lvl2pPr>
            <a:lvl3pPr marL="1143000" indent="-228600">
              <a:defRPr b="1" i="1">
                <a:solidFill>
                  <a:srgbClr val="FF3300"/>
                </a:solidFill>
                <a:latin typeface=".VnTime" pitchFamily="34" charset="0"/>
              </a:defRPr>
            </a:lvl3pPr>
            <a:lvl4pPr marL="1600200" indent="-228600">
              <a:defRPr b="1" i="1">
                <a:solidFill>
                  <a:srgbClr val="FF3300"/>
                </a:solidFill>
                <a:latin typeface=".VnTime" pitchFamily="34" charset="0"/>
              </a:defRPr>
            </a:lvl4pPr>
            <a:lvl5pPr marL="2057400" indent="-228600">
              <a:defRPr b="1" i="1">
                <a:solidFill>
                  <a:srgbClr val="FF3300"/>
                </a:solidFill>
                <a:latin typeface=".VnTime" pitchFamily="34" charset="0"/>
              </a:defRPr>
            </a:lvl5pPr>
            <a:lvl6pPr marL="2514600" indent="-228600" algn="just" eaLnBrk="0" fontAlgn="base" hangingPunct="0">
              <a:spcBef>
                <a:spcPct val="50000"/>
              </a:spcBef>
              <a:spcAft>
                <a:spcPct val="0"/>
              </a:spcAft>
              <a:defRPr b="1" i="1">
                <a:solidFill>
                  <a:srgbClr val="FF3300"/>
                </a:solidFill>
                <a:latin typeface=".VnTime" pitchFamily="34" charset="0"/>
              </a:defRPr>
            </a:lvl6pPr>
            <a:lvl7pPr marL="2971800" indent="-228600" algn="just" eaLnBrk="0" fontAlgn="base" hangingPunct="0">
              <a:spcBef>
                <a:spcPct val="50000"/>
              </a:spcBef>
              <a:spcAft>
                <a:spcPct val="0"/>
              </a:spcAft>
              <a:defRPr b="1" i="1">
                <a:solidFill>
                  <a:srgbClr val="FF3300"/>
                </a:solidFill>
                <a:latin typeface=".VnTime" pitchFamily="34" charset="0"/>
              </a:defRPr>
            </a:lvl7pPr>
            <a:lvl8pPr marL="3429000" indent="-228600" algn="just" eaLnBrk="0" fontAlgn="base" hangingPunct="0">
              <a:spcBef>
                <a:spcPct val="50000"/>
              </a:spcBef>
              <a:spcAft>
                <a:spcPct val="0"/>
              </a:spcAft>
              <a:defRPr b="1" i="1">
                <a:solidFill>
                  <a:srgbClr val="FF3300"/>
                </a:solidFill>
                <a:latin typeface=".VnTime" pitchFamily="34" charset="0"/>
              </a:defRPr>
            </a:lvl8pPr>
            <a:lvl9pPr marL="3886200" indent="-228600" algn="just" eaLnBrk="0" fontAlgn="base" hangingPunct="0">
              <a:spcBef>
                <a:spcPct val="50000"/>
              </a:spcBef>
              <a:spcAft>
                <a:spcPct val="0"/>
              </a:spcAft>
              <a:defRPr b="1" i="1">
                <a:solidFill>
                  <a:srgbClr val="FF3300"/>
                </a:solidFill>
                <a:latin typeface=".VnTime" pitchFamily="34" charset="0"/>
              </a:defRPr>
            </a:lvl9pPr>
          </a:lstStyle>
          <a:p>
            <a:fld id="{4D395676-BC17-4B66-AD74-0CA57F965E11}" type="slidenum">
              <a:rPr lang="en-US" i="0" smtClean="0">
                <a:solidFill>
                  <a:srgbClr val="000000"/>
                </a:solidFill>
                <a:latin typeface="Arial" charset="0"/>
              </a:rPr>
              <a:pPr/>
              <a:t>1</a:t>
            </a:fld>
            <a:endParaRPr lang="en-US" i="0" smtClean="0">
              <a:solidFill>
                <a:srgbClr val="000000"/>
              </a:solidFill>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192152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B85CD-F65C-431C-BABA-357338E67AA6}" type="slidenum">
              <a:rPr lang="en-US" smtClean="0"/>
              <a:pPr/>
              <a:t>12</a:t>
            </a:fld>
            <a:endParaRPr lang="en-US"/>
          </a:p>
        </p:txBody>
      </p:sp>
    </p:spTree>
    <p:extLst>
      <p:ext uri="{BB962C8B-B14F-4D97-AF65-F5344CB8AC3E}">
        <p14:creationId xmlns:p14="http://schemas.microsoft.com/office/powerpoint/2010/main" val="4136689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B85CD-F65C-431C-BABA-357338E67AA6}" type="slidenum">
              <a:rPr lang="en-US" smtClean="0"/>
              <a:pPr/>
              <a:t>15</a:t>
            </a:fld>
            <a:endParaRPr lang="en-US"/>
          </a:p>
        </p:txBody>
      </p:sp>
    </p:spTree>
    <p:extLst>
      <p:ext uri="{BB962C8B-B14F-4D97-AF65-F5344CB8AC3E}">
        <p14:creationId xmlns:p14="http://schemas.microsoft.com/office/powerpoint/2010/main" val="3324677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0B85CD-F65C-431C-BABA-357338E67AA6}" type="slidenum">
              <a:rPr lang="en-US" smtClean="0"/>
              <a:pPr/>
              <a:t>21</a:t>
            </a:fld>
            <a:endParaRPr lang="en-US"/>
          </a:p>
        </p:txBody>
      </p:sp>
    </p:spTree>
    <p:extLst>
      <p:ext uri="{BB962C8B-B14F-4D97-AF65-F5344CB8AC3E}">
        <p14:creationId xmlns:p14="http://schemas.microsoft.com/office/powerpoint/2010/main" val="2954021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50000"/>
              </a:spcBef>
              <a:spcAft>
                <a:spcPct val="0"/>
              </a:spcAft>
              <a:defRPr sz="4000">
                <a:solidFill>
                  <a:schemeClr val="tx1"/>
                </a:solidFill>
                <a:latin typeface="Arial" pitchFamily="34" charset="0"/>
              </a:defRPr>
            </a:lvl6pPr>
            <a:lvl7pPr marL="2971800" indent="-228600" eaLnBrk="0" fontAlgn="base" hangingPunct="0">
              <a:spcBef>
                <a:spcPct val="50000"/>
              </a:spcBef>
              <a:spcAft>
                <a:spcPct val="0"/>
              </a:spcAft>
              <a:defRPr sz="4000">
                <a:solidFill>
                  <a:schemeClr val="tx1"/>
                </a:solidFill>
                <a:latin typeface="Arial" pitchFamily="34" charset="0"/>
              </a:defRPr>
            </a:lvl7pPr>
            <a:lvl8pPr marL="3429000" indent="-228600" eaLnBrk="0" fontAlgn="base" hangingPunct="0">
              <a:spcBef>
                <a:spcPct val="50000"/>
              </a:spcBef>
              <a:spcAft>
                <a:spcPct val="0"/>
              </a:spcAft>
              <a:defRPr sz="4000">
                <a:solidFill>
                  <a:schemeClr val="tx1"/>
                </a:solidFill>
                <a:latin typeface="Arial" pitchFamily="34" charset="0"/>
              </a:defRPr>
            </a:lvl8pPr>
            <a:lvl9pPr marL="3886200" indent="-228600" eaLnBrk="0" fontAlgn="base" hangingPunct="0">
              <a:spcBef>
                <a:spcPct val="50000"/>
              </a:spcBef>
              <a:spcAft>
                <a:spcPct val="0"/>
              </a:spcAft>
              <a:defRPr sz="4000">
                <a:solidFill>
                  <a:schemeClr val="tx1"/>
                </a:solidFill>
                <a:latin typeface="Arial" pitchFamily="34" charset="0"/>
              </a:defRPr>
            </a:lvl9pPr>
          </a:lstStyle>
          <a:p>
            <a:fld id="{8FDAC43D-4FB3-4B4B-A1DF-49FCF4A53E36}" type="slidenum">
              <a:rPr lang="en-US" sz="1200" smtClean="0"/>
              <a:pPr/>
              <a:t>26</a:t>
            </a:fld>
            <a:endParaRPr lang="en-US" sz="1200" smtClean="0"/>
          </a:p>
        </p:txBody>
      </p:sp>
    </p:spTree>
    <p:extLst>
      <p:ext uri="{BB962C8B-B14F-4D97-AF65-F5344CB8AC3E}">
        <p14:creationId xmlns:p14="http://schemas.microsoft.com/office/powerpoint/2010/main" val="2713249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405179-6317-4363-926E-D174B79882C4}"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3521681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05179-6317-4363-926E-D174B79882C4}"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800862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05179-6317-4363-926E-D174B79882C4}"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132694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05179-6317-4363-926E-D174B79882C4}"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3198499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405179-6317-4363-926E-D174B79882C4}" type="datetimeFigureOut">
              <a:rPr lang="en-US" smtClean="0"/>
              <a:pPr/>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724965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405179-6317-4363-926E-D174B79882C4}"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71376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405179-6317-4363-926E-D174B79882C4}" type="datetimeFigureOut">
              <a:rPr lang="en-US" smtClean="0"/>
              <a:pPr/>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2650571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405179-6317-4363-926E-D174B79882C4}" type="datetimeFigureOut">
              <a:rPr lang="en-US" smtClean="0"/>
              <a:pPr/>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3881059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05179-6317-4363-926E-D174B79882C4}" type="datetimeFigureOut">
              <a:rPr lang="en-US" smtClean="0"/>
              <a:pPr/>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102320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05179-6317-4363-926E-D174B79882C4}"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1064305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05179-6317-4363-926E-D174B79882C4}" type="datetimeFigureOut">
              <a:rPr lang="en-US" smtClean="0"/>
              <a:pPr/>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6589A-84D0-46C0-95AE-E5839C2413A5}" type="slidenum">
              <a:rPr lang="en-US" smtClean="0"/>
              <a:pPr/>
              <a:t>‹#›</a:t>
            </a:fld>
            <a:endParaRPr lang="en-US"/>
          </a:p>
        </p:txBody>
      </p:sp>
    </p:spTree>
    <p:extLst>
      <p:ext uri="{BB962C8B-B14F-4D97-AF65-F5344CB8AC3E}">
        <p14:creationId xmlns:p14="http://schemas.microsoft.com/office/powerpoint/2010/main" val="1950863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05179-6317-4363-926E-D174B79882C4}" type="datetimeFigureOut">
              <a:rPr lang="en-US" smtClean="0"/>
              <a:pPr/>
              <a:t>1/13/2021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6589A-84D0-46C0-95AE-E5839C2413A5}" type="slidenum">
              <a:rPr lang="en-US" smtClean="0"/>
              <a:pPr/>
              <a:t>‹#›</a:t>
            </a:fld>
            <a:endParaRPr lang="en-US"/>
          </a:p>
        </p:txBody>
      </p:sp>
    </p:spTree>
    <p:extLst>
      <p:ext uri="{BB962C8B-B14F-4D97-AF65-F5344CB8AC3E}">
        <p14:creationId xmlns:p14="http://schemas.microsoft.com/office/powerpoint/2010/main" val="3758043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hyperlink" Target="../../../../Root/My%20Documents/Downloads/Documents/nhac%20thieu%20mhi" TargetMode="External"/><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2.gif"/><Relationship Id="rId13" Type="http://schemas.openxmlformats.org/officeDocument/2006/relationships/image" Target="../media/image37.png"/><Relationship Id="rId18" Type="http://schemas.openxmlformats.org/officeDocument/2006/relationships/image" Target="../media/image42.gif"/><Relationship Id="rId3" Type="http://schemas.openxmlformats.org/officeDocument/2006/relationships/audio" Target="file:///C:\Users\Administrator.HUV4ZYMVGAIVUT9\Desktop\bai%20giang%2015-16\Ba-n%20ghi%20Mo--i%203.mp3" TargetMode="External"/><Relationship Id="rId7" Type="http://schemas.openxmlformats.org/officeDocument/2006/relationships/image" Target="../media/image31.gif"/><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audio" Target="file:///D:\giao%20an%20thi%20giao%20vien%20gioi%20su\choi.wav" TargetMode="External"/><Relationship Id="rId16" Type="http://schemas.openxmlformats.org/officeDocument/2006/relationships/image" Target="../media/image40.jpeg"/><Relationship Id="rId1" Type="http://schemas.openxmlformats.org/officeDocument/2006/relationships/audio" Target="file:///D:\giao%20an%20thi%20giao%20vien%20gioi%20su\moi\di%20tim%20kho%20bau.wav" TargetMode="External"/><Relationship Id="rId6" Type="http://schemas.openxmlformats.org/officeDocument/2006/relationships/image" Target="../media/image30.png"/><Relationship Id="rId11" Type="http://schemas.openxmlformats.org/officeDocument/2006/relationships/image" Target="../media/image35.jpeg"/><Relationship Id="rId5" Type="http://schemas.openxmlformats.org/officeDocument/2006/relationships/audio" Target="../media/audio2.wav"/><Relationship Id="rId15" Type="http://schemas.openxmlformats.org/officeDocument/2006/relationships/image" Target="../media/image39.jpeg"/><Relationship Id="rId10" Type="http://schemas.openxmlformats.org/officeDocument/2006/relationships/image" Target="../media/image34.jpeg"/><Relationship Id="rId19" Type="http://schemas.openxmlformats.org/officeDocument/2006/relationships/image" Target="../media/image43.png"/><Relationship Id="rId4" Type="http://schemas.openxmlformats.org/officeDocument/2006/relationships/slideLayout" Target="../slideLayouts/slideLayout2.xml"/><Relationship Id="rId9" Type="http://schemas.openxmlformats.org/officeDocument/2006/relationships/image" Target="../media/image33.jpeg"/><Relationship Id="rId14" Type="http://schemas.openxmlformats.org/officeDocument/2006/relationships/image" Target="../media/image38.jpeg"/></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gif"/><Relationship Id="rId18" Type="http://schemas.openxmlformats.org/officeDocument/2006/relationships/audio" Target="../media/audio3.wav"/><Relationship Id="rId3" Type="http://schemas.openxmlformats.org/officeDocument/2006/relationships/slideLayout" Target="../slideLayouts/slideLayout2.xml"/><Relationship Id="rId21" Type="http://schemas.openxmlformats.org/officeDocument/2006/relationships/image" Target="../media/image46.jpeg"/><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slide" Target="slide27.xml"/><Relationship Id="rId2" Type="http://schemas.openxmlformats.org/officeDocument/2006/relationships/audio" Target="file:///D:\giao%20an%20thi%20giao%20vien%20gioi%20su\choi.wav" TargetMode="External"/><Relationship Id="rId16" Type="http://schemas.openxmlformats.org/officeDocument/2006/relationships/image" Target="../media/image32.gif"/><Relationship Id="rId20" Type="http://schemas.openxmlformats.org/officeDocument/2006/relationships/slide" Target="slide17.xml"/><Relationship Id="rId1" Type="http://schemas.openxmlformats.org/officeDocument/2006/relationships/audio" Target="file:///D:\giao%20an%20thi%20giao%20vien%20gioi%20su\moi\di%20tim%20kho%20bau.wav" TargetMode="External"/><Relationship Id="rId6" Type="http://schemas.openxmlformats.org/officeDocument/2006/relationships/image" Target="../media/image44.jpeg"/><Relationship Id="rId11" Type="http://schemas.openxmlformats.org/officeDocument/2006/relationships/image" Target="../media/image40.jpeg"/><Relationship Id="rId24" Type="http://schemas.openxmlformats.org/officeDocument/2006/relationships/slide" Target="slide28.xml"/><Relationship Id="rId5" Type="http://schemas.openxmlformats.org/officeDocument/2006/relationships/image" Target="../media/image33.jpeg"/><Relationship Id="rId15" Type="http://schemas.openxmlformats.org/officeDocument/2006/relationships/image" Target="../media/image31.gif"/><Relationship Id="rId23" Type="http://schemas.openxmlformats.org/officeDocument/2006/relationships/slide" Target="slide30.xml"/><Relationship Id="rId10" Type="http://schemas.openxmlformats.org/officeDocument/2006/relationships/image" Target="../media/image39.jpeg"/><Relationship Id="rId19" Type="http://schemas.openxmlformats.org/officeDocument/2006/relationships/image" Target="../media/image45.jpeg"/><Relationship Id="rId4" Type="http://schemas.openxmlformats.org/officeDocument/2006/relationships/image" Target="../media/image30.png"/><Relationship Id="rId9" Type="http://schemas.openxmlformats.org/officeDocument/2006/relationships/image" Target="../media/image38.jpeg"/><Relationship Id="rId14" Type="http://schemas.openxmlformats.org/officeDocument/2006/relationships/image" Target="../media/image34.jpeg"/><Relationship Id="rId22" Type="http://schemas.openxmlformats.org/officeDocument/2006/relationships/slide" Target="slide29.xml"/></Relationships>
</file>

<file path=ppt/slides/_rels/slide2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26.xml"/><Relationship Id="rId4" Type="http://schemas.openxmlformats.org/officeDocument/2006/relationships/image" Target="../media/image49.gif"/></Relationships>
</file>

<file path=ppt/slides/_rels/slide2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26.xml"/><Relationship Id="rId4" Type="http://schemas.openxmlformats.org/officeDocument/2006/relationships/image" Target="../media/image49.gif"/></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gif"/><Relationship Id="rId18" Type="http://schemas.openxmlformats.org/officeDocument/2006/relationships/audio" Target="../media/audio3.wav"/><Relationship Id="rId3" Type="http://schemas.openxmlformats.org/officeDocument/2006/relationships/slideLayout" Target="../slideLayouts/slideLayout2.xml"/><Relationship Id="rId21" Type="http://schemas.openxmlformats.org/officeDocument/2006/relationships/slide" Target="slide17.xml"/><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slide" Target="slide27.xml"/><Relationship Id="rId2" Type="http://schemas.openxmlformats.org/officeDocument/2006/relationships/audio" Target="file:///D:\giao%20an%20thi%20giao%20vien%20gioi%20su\choi.wav" TargetMode="External"/><Relationship Id="rId16" Type="http://schemas.openxmlformats.org/officeDocument/2006/relationships/image" Target="../media/image32.gif"/><Relationship Id="rId20" Type="http://schemas.openxmlformats.org/officeDocument/2006/relationships/slide" Target="slide28.xml"/><Relationship Id="rId1" Type="http://schemas.openxmlformats.org/officeDocument/2006/relationships/audio" Target="file:///D:\giao%20an%20thi%20giao%20vien%20gioi%20su\moi\di%20tim%20kho%20bau.wav" TargetMode="External"/><Relationship Id="rId6" Type="http://schemas.openxmlformats.org/officeDocument/2006/relationships/image" Target="../media/image50.jpeg"/><Relationship Id="rId11" Type="http://schemas.openxmlformats.org/officeDocument/2006/relationships/image" Target="../media/image40.jpeg"/><Relationship Id="rId5" Type="http://schemas.openxmlformats.org/officeDocument/2006/relationships/image" Target="../media/image33.jpeg"/><Relationship Id="rId15" Type="http://schemas.openxmlformats.org/officeDocument/2006/relationships/image" Target="../media/image31.gif"/><Relationship Id="rId23" Type="http://schemas.openxmlformats.org/officeDocument/2006/relationships/slide" Target="slide30.xml"/><Relationship Id="rId10" Type="http://schemas.openxmlformats.org/officeDocument/2006/relationships/image" Target="../media/image39.jpeg"/><Relationship Id="rId19" Type="http://schemas.openxmlformats.org/officeDocument/2006/relationships/image" Target="../media/image45.jpeg"/><Relationship Id="rId4" Type="http://schemas.openxmlformats.org/officeDocument/2006/relationships/image" Target="../media/image30.png"/><Relationship Id="rId9" Type="http://schemas.openxmlformats.org/officeDocument/2006/relationships/image" Target="../media/image38.jpeg"/><Relationship Id="rId14" Type="http://schemas.openxmlformats.org/officeDocument/2006/relationships/image" Target="../media/image34.jpeg"/><Relationship Id="rId22" Type="http://schemas.openxmlformats.org/officeDocument/2006/relationships/image" Target="../media/image46.jpe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audio" Target="../media/audio4.wav"/><Relationship Id="rId7" Type="http://schemas.openxmlformats.org/officeDocument/2006/relationships/image" Target="../media/image49.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2.gif"/><Relationship Id="rId5" Type="http://schemas.openxmlformats.org/officeDocument/2006/relationships/image" Target="../media/image51.png"/><Relationship Id="rId4" Type="http://schemas.openxmlformats.org/officeDocument/2006/relationships/slide" Target="slide26.xml"/></Relationships>
</file>

<file path=ppt/slides/_rels/slide3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Layout" Target="../slideLayouts/slideLayout7.xml"/><Relationship Id="rId1" Type="http://schemas.openxmlformats.org/officeDocument/2006/relationships/audio" Target="file:///D:\GIAO%20AN%20DIEN%20TU\GIAO%20AN%20DIEN%20TU%20LICH%20SU\More%20than%20I%20can%20say%20-%20Richard%20Clayderman.mp3" TargetMode="External"/><Relationship Id="rId6" Type="http://schemas.openxmlformats.org/officeDocument/2006/relationships/image" Target="../media/image32.gif"/><Relationship Id="rId5" Type="http://schemas.openxmlformats.org/officeDocument/2006/relationships/image" Target="../media/image55.gif"/><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Root/My%20Documents/Downloads/Documents/nhac%20thieu%20mhi" TargetMode="External"/><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kitt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722813"/>
            <a:ext cx="2078038"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7" descr="blumen-pflanzen0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554663"/>
            <a:ext cx="1189038"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8" descr="kitt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722813"/>
            <a:ext cx="2078038"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9" descr="blumen-pflanzen0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5554663"/>
            <a:ext cx="1189038"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0" descr="hoa hong"/>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5257800"/>
            <a:ext cx="1905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2" descr="Fireworks-0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741488"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3" descr="Fireworks-0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429500" y="0"/>
            <a:ext cx="1627188"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4" descr="Fireworks-0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741488"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5" descr="Fireworks-0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741488"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6" descr="Fireworks-0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429500" y="0"/>
            <a:ext cx="1627188"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17" descr="Fireworks-0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741488"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5" name="TextBox 3"/>
          <p:cNvSpPr txBox="1">
            <a:spLocks noChangeArrowheads="1"/>
          </p:cNvSpPr>
          <p:nvPr/>
        </p:nvSpPr>
        <p:spPr bwMode="auto">
          <a:xfrm>
            <a:off x="467544" y="1844824"/>
            <a:ext cx="912507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i="1">
                <a:solidFill>
                  <a:srgbClr val="FF3300"/>
                </a:solidFill>
                <a:latin typeface=".VnTime" pitchFamily="34" charset="0"/>
              </a:defRPr>
            </a:lvl1pPr>
            <a:lvl2pPr marL="742950" indent="-285750">
              <a:defRPr b="1" i="1">
                <a:solidFill>
                  <a:srgbClr val="FF3300"/>
                </a:solidFill>
                <a:latin typeface=".VnTime" pitchFamily="34" charset="0"/>
              </a:defRPr>
            </a:lvl2pPr>
            <a:lvl3pPr marL="1143000" indent="-228600">
              <a:defRPr b="1" i="1">
                <a:solidFill>
                  <a:srgbClr val="FF3300"/>
                </a:solidFill>
                <a:latin typeface=".VnTime" pitchFamily="34" charset="0"/>
              </a:defRPr>
            </a:lvl3pPr>
            <a:lvl4pPr marL="1600200" indent="-228600">
              <a:defRPr b="1" i="1">
                <a:solidFill>
                  <a:srgbClr val="FF3300"/>
                </a:solidFill>
                <a:latin typeface=".VnTime" pitchFamily="34" charset="0"/>
              </a:defRPr>
            </a:lvl4pPr>
            <a:lvl5pPr marL="2057400" indent="-228600">
              <a:defRPr b="1" i="1">
                <a:solidFill>
                  <a:srgbClr val="FF3300"/>
                </a:solidFill>
                <a:latin typeface=".VnTime" pitchFamily="34" charset="0"/>
              </a:defRPr>
            </a:lvl5pPr>
            <a:lvl6pPr marL="2514600" indent="-228600" algn="just" eaLnBrk="0" fontAlgn="base" hangingPunct="0">
              <a:spcBef>
                <a:spcPct val="50000"/>
              </a:spcBef>
              <a:spcAft>
                <a:spcPct val="0"/>
              </a:spcAft>
              <a:defRPr b="1" i="1">
                <a:solidFill>
                  <a:srgbClr val="FF3300"/>
                </a:solidFill>
                <a:latin typeface=".VnTime" pitchFamily="34" charset="0"/>
              </a:defRPr>
            </a:lvl6pPr>
            <a:lvl7pPr marL="2971800" indent="-228600" algn="just" eaLnBrk="0" fontAlgn="base" hangingPunct="0">
              <a:spcBef>
                <a:spcPct val="50000"/>
              </a:spcBef>
              <a:spcAft>
                <a:spcPct val="0"/>
              </a:spcAft>
              <a:defRPr b="1" i="1">
                <a:solidFill>
                  <a:srgbClr val="FF3300"/>
                </a:solidFill>
                <a:latin typeface=".VnTime" pitchFamily="34" charset="0"/>
              </a:defRPr>
            </a:lvl7pPr>
            <a:lvl8pPr marL="3429000" indent="-228600" algn="just" eaLnBrk="0" fontAlgn="base" hangingPunct="0">
              <a:spcBef>
                <a:spcPct val="50000"/>
              </a:spcBef>
              <a:spcAft>
                <a:spcPct val="0"/>
              </a:spcAft>
              <a:defRPr b="1" i="1">
                <a:solidFill>
                  <a:srgbClr val="FF3300"/>
                </a:solidFill>
                <a:latin typeface=".VnTime" pitchFamily="34" charset="0"/>
              </a:defRPr>
            </a:lvl8pPr>
            <a:lvl9pPr marL="3886200" indent="-228600" algn="just" eaLnBrk="0" fontAlgn="base" hangingPunct="0">
              <a:spcBef>
                <a:spcPct val="50000"/>
              </a:spcBef>
              <a:spcAft>
                <a:spcPct val="0"/>
              </a:spcAft>
              <a:defRPr b="1" i="1">
                <a:solidFill>
                  <a:srgbClr val="FF3300"/>
                </a:solidFill>
                <a:latin typeface=".VnTime" pitchFamily="34" charset="0"/>
              </a:defRPr>
            </a:lvl9pPr>
          </a:lstStyle>
          <a:p>
            <a:pPr algn="l" eaLnBrk="1" hangingPunct="1">
              <a:spcBef>
                <a:spcPct val="0"/>
              </a:spcBef>
            </a:pPr>
            <a:r>
              <a:rPr lang="en-US" sz="2800" i="0" dirty="0">
                <a:solidFill>
                  <a:srgbClr val="0000FF"/>
                </a:solidFill>
                <a:latin typeface="Times New Roman" pitchFamily="18" charset="0"/>
              </a:rPr>
              <a:t>MÔN: LỊCH </a:t>
            </a:r>
            <a:r>
              <a:rPr lang="en-US" sz="2800" i="0" dirty="0" smtClean="0">
                <a:solidFill>
                  <a:srgbClr val="0000FF"/>
                </a:solidFill>
                <a:latin typeface="Times New Roman" pitchFamily="18" charset="0"/>
              </a:rPr>
              <a:t>SỬ</a:t>
            </a:r>
            <a:r>
              <a:rPr lang="en-US" sz="3200" i="0" dirty="0" smtClean="0">
                <a:solidFill>
                  <a:srgbClr val="0000FF"/>
                </a:solidFill>
                <a:latin typeface="Times New Roman" pitchFamily="18" charset="0"/>
              </a:rPr>
              <a:t>: NƯỚC TA CUỐI THỜI TRẦN</a:t>
            </a:r>
          </a:p>
          <a:p>
            <a:pPr algn="l" eaLnBrk="1" hangingPunct="1">
              <a:spcBef>
                <a:spcPct val="0"/>
              </a:spcBef>
            </a:pPr>
            <a:endParaRPr lang="en-US" sz="3200" i="0" dirty="0" smtClean="0">
              <a:solidFill>
                <a:srgbClr val="0000FF"/>
              </a:solidFill>
              <a:latin typeface="Times New Roman" pitchFamily="18" charset="0"/>
            </a:endParaRPr>
          </a:p>
          <a:p>
            <a:pPr algn="l" eaLnBrk="1" hangingPunct="1">
              <a:spcBef>
                <a:spcPct val="0"/>
              </a:spcBef>
            </a:pPr>
            <a:endParaRPr lang="en-US" sz="3200" i="0" dirty="0">
              <a:solidFill>
                <a:srgbClr val="0000FF"/>
              </a:solidFill>
              <a:latin typeface="Times New Roman" pitchFamily="18" charset="0"/>
            </a:endParaRPr>
          </a:p>
        </p:txBody>
      </p:sp>
      <p:pic>
        <p:nvPicPr>
          <p:cNvPr id="27666" name="Picture 17" descr="Fireworks-0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256295" y="3134560"/>
            <a:ext cx="11049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17" descr="Fireworks-0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276600"/>
            <a:ext cx="1741488"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707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hochuvan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ChangeArrowheads="1"/>
          </p:cNvSpPr>
          <p:nvPr/>
        </p:nvSpPr>
        <p:spPr bwMode="auto">
          <a:xfrm>
            <a:off x="1752600" y="6019800"/>
            <a:ext cx="60769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nl-NL" sz="3200" b="1">
                <a:solidFill>
                  <a:srgbClr val="FFFF00"/>
                </a:solidFill>
                <a:latin typeface="Times New Roman" pitchFamily="18" charset="0"/>
                <a:cs typeface="Times New Roman" pitchFamily="18" charset="0"/>
              </a:rPr>
              <a:t>TƯỢNG THỜ CHU VĂN AN</a:t>
            </a:r>
            <a:endParaRPr lang="en-US" sz="3200" b="1">
              <a:solidFill>
                <a:srgbClr val="FFFF00"/>
              </a:solidFill>
              <a:latin typeface="Times New Roman" pitchFamily="18" charset="0"/>
              <a:cs typeface="Times New Roman" pitchFamily="18" charset="0"/>
            </a:endParaRPr>
          </a:p>
          <a:p>
            <a:pPr eaLnBrk="0" hangingPunct="0"/>
            <a:endParaRPr lang="en-US" sz="3200" b="1">
              <a:solidFill>
                <a:srgbClr val="FFFF00"/>
              </a:solidFill>
              <a:latin typeface="Arial" pitchFamily="34" charset="0"/>
            </a:endParaRPr>
          </a:p>
        </p:txBody>
      </p:sp>
    </p:spTree>
    <p:extLst>
      <p:ext uri="{BB962C8B-B14F-4D97-AF65-F5344CB8AC3E}">
        <p14:creationId xmlns:p14="http://schemas.microsoft.com/office/powerpoint/2010/main" val="2439949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30000"/>
                                        <p:tgtEl>
                                          <p:spTgt spid="16386"/>
                                        </p:tgtEl>
                                      </p:cBhvr>
                                    </p:animEffect>
                                    <p:anim calcmode="lin" valueType="num">
                                      <p:cBhvr>
                                        <p:cTn id="8" dur="30000" fill="hold"/>
                                        <p:tgtEl>
                                          <p:spTgt spid="16386"/>
                                        </p:tgtEl>
                                        <p:attrNameLst>
                                          <p:attrName>ppt_x</p:attrName>
                                        </p:attrNameLst>
                                      </p:cBhvr>
                                      <p:tavLst>
                                        <p:tav tm="0">
                                          <p:val>
                                            <p:strVal val="#ppt_x"/>
                                          </p:val>
                                        </p:tav>
                                        <p:tav tm="100000">
                                          <p:val>
                                            <p:strVal val="#ppt_x"/>
                                          </p:val>
                                        </p:tav>
                                      </p:tavLst>
                                    </p:anim>
                                    <p:anim calcmode="lin" valueType="num">
                                      <p:cBhvr>
                                        <p:cTn id="9" dur="30000" fill="hold"/>
                                        <p:tgtEl>
                                          <p:spTgt spid="1638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6387"/>
                                        </p:tgtEl>
                                        <p:attrNameLst>
                                          <p:attrName>style.visibility</p:attrName>
                                        </p:attrNameLst>
                                      </p:cBhvr>
                                      <p:to>
                                        <p:strVal val="visible"/>
                                      </p:to>
                                    </p:set>
                                    <p:anim calcmode="lin" valueType="num">
                                      <p:cBhvr>
                                        <p:cTn id="14" dur="500" fill="hold"/>
                                        <p:tgtEl>
                                          <p:spTgt spid="16387"/>
                                        </p:tgtEl>
                                        <p:attrNameLst>
                                          <p:attrName>ppt_w</p:attrName>
                                        </p:attrNameLst>
                                      </p:cBhvr>
                                      <p:tavLst>
                                        <p:tav tm="0">
                                          <p:val>
                                            <p:fltVal val="0"/>
                                          </p:val>
                                        </p:tav>
                                        <p:tav tm="100000">
                                          <p:val>
                                            <p:strVal val="#ppt_w"/>
                                          </p:val>
                                        </p:tav>
                                      </p:tavLst>
                                    </p:anim>
                                    <p:anim calcmode="lin" valueType="num">
                                      <p:cBhvr>
                                        <p:cTn id="15" dur="500" fill="hold"/>
                                        <p:tgtEl>
                                          <p:spTgt spid="1638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5943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2286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2743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1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3200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1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3657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1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4114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1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4572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2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5029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2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5486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2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1" name="Picture 2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2" name="Picture 2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3" name="Picture 2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4" name="Picture 2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1371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5" name="Picture 2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1828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Picture 2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Picture 2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Picture 3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Picture 3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Picture 3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Picture 3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Picture 3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Picture 3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Picture 3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457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Picture 3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914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Picture 3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Picture 3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Picture 4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Picture 4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Picture 4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Picture 4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Picture 4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Picture 4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38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5" name="Picture 4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7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6" name="Picture 4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9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7" name="Picture 4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8" name="Picture 5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9" name="Picture 5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0" name="Picture 5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1" name="Picture 5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2" name="Picture 5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008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3" name="Picture 5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400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4" name="Picture 5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81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5" name="Picture 5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4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6" name="Picture 5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53000"/>
            <a:ext cx="53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7" name="Picture 5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95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8" name="Picture 6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86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49" name="Picture 6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51" name="Rectangle 63"/>
          <p:cNvSpPr>
            <a:spLocks noChangeArrowheads="1"/>
          </p:cNvSpPr>
          <p:nvPr/>
        </p:nvSpPr>
        <p:spPr bwMode="auto">
          <a:xfrm>
            <a:off x="3627438" y="1000125"/>
            <a:ext cx="19653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800" b="1" u="sng">
                <a:solidFill>
                  <a:schemeClr val="tx2"/>
                </a:solidFill>
                <a:latin typeface="Times New Roman" pitchFamily="18" charset="0"/>
              </a:rPr>
              <a:t>Lịch sử</a:t>
            </a:r>
          </a:p>
        </p:txBody>
      </p:sp>
      <p:sp>
        <p:nvSpPr>
          <p:cNvPr id="17472" name="Text Box 64"/>
          <p:cNvSpPr txBox="1">
            <a:spLocks noChangeArrowheads="1"/>
          </p:cNvSpPr>
          <p:nvPr/>
        </p:nvSpPr>
        <p:spPr bwMode="auto">
          <a:xfrm>
            <a:off x="865909" y="2789237"/>
            <a:ext cx="76962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vi-VN" sz="3200" b="1">
                <a:solidFill>
                  <a:schemeClr val="tx2"/>
                </a:solidFill>
                <a:latin typeface="Times New Roman" pitchFamily="18" charset="0"/>
              </a:rPr>
              <a:t>Từ giữa thế kỉ XIV, nhà Trần bước vào thời kì suy yếu.Vua quan không quan tâm tới dân. Dân oán hận,</a:t>
            </a:r>
            <a:r>
              <a:rPr lang="en-US" sz="3200" b="1">
                <a:solidFill>
                  <a:schemeClr val="tx2"/>
                </a:solidFill>
                <a:latin typeface="Times New Roman" pitchFamily="18" charset="0"/>
              </a:rPr>
              <a:t> </a:t>
            </a:r>
            <a:r>
              <a:rPr lang="vi-VN" sz="3200" b="1">
                <a:solidFill>
                  <a:schemeClr val="tx2"/>
                </a:solidFill>
                <a:latin typeface="Times New Roman" pitchFamily="18" charset="0"/>
              </a:rPr>
              <a:t>nổi dậy khởi nghĩa.</a:t>
            </a:r>
            <a:endParaRPr lang="en-US" sz="3200" b="1">
              <a:solidFill>
                <a:schemeClr val="tx2"/>
              </a:solidFill>
              <a:latin typeface="Times New Roman" pitchFamily="18" charset="0"/>
            </a:endParaRPr>
          </a:p>
        </p:txBody>
      </p:sp>
      <p:pic>
        <p:nvPicPr>
          <p:cNvPr id="12354" name="Picture 7"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6250" y="5167313"/>
            <a:ext cx="149542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55" name="Picture 8" descr="012">
            <a:hlinkClick r:id="rId5"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97725" y="5167313"/>
            <a:ext cx="149542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57387" y="1614055"/>
            <a:ext cx="5305425" cy="954107"/>
          </a:xfrm>
          <a:prstGeom prst="rect">
            <a:avLst/>
          </a:prstGeom>
          <a:noFill/>
        </p:spPr>
        <p:txBody>
          <a:bodyPr wrap="square" rtlCol="0">
            <a:spAutoFit/>
          </a:bodyPr>
          <a:lstStyle/>
          <a:p>
            <a:pPr algn="ctr"/>
            <a:r>
              <a:rPr lang="en-US" sz="2800" b="1" smtClean="0">
                <a:solidFill>
                  <a:srgbClr val="C00000"/>
                </a:solidFill>
                <a:latin typeface="Times New Roman" pitchFamily="18" charset="0"/>
                <a:cs typeface="Times New Roman" pitchFamily="18" charset="0"/>
              </a:rPr>
              <a:t>NƯỚC TA CUỐI THỜI TRẦN</a:t>
            </a:r>
          </a:p>
          <a:p>
            <a:pPr algn="ctr"/>
            <a:endParaRPr lang="en-US" sz="2800"/>
          </a:p>
        </p:txBody>
      </p:sp>
    </p:spTree>
    <p:extLst>
      <p:ext uri="{BB962C8B-B14F-4D97-AF65-F5344CB8AC3E}">
        <p14:creationId xmlns:p14="http://schemas.microsoft.com/office/powerpoint/2010/main" val="8461283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7472">
                                            <p:txEl>
                                              <p:pRg st="0" end="0"/>
                                            </p:txEl>
                                          </p:spTgt>
                                        </p:tgtEl>
                                        <p:attrNameLst>
                                          <p:attrName>style.visibility</p:attrName>
                                        </p:attrNameLst>
                                      </p:cBhvr>
                                      <p:to>
                                        <p:strVal val="visible"/>
                                      </p:to>
                                    </p:set>
                                    <p:anim calcmode="lin" valueType="num">
                                      <p:cBhvr>
                                        <p:cTn id="7" dur="500" fill="hold"/>
                                        <p:tgtEl>
                                          <p:spTgt spid="1747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472">
                                            <p:txEl>
                                              <p:pRg st="0" end="0"/>
                                            </p:txEl>
                                          </p:spTgt>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533400" y="2971800"/>
            <a:ext cx="8077200" cy="946150"/>
          </a:xfrm>
          <a:prstGeom prst="rect">
            <a:avLst/>
          </a:prstGeom>
          <a:solidFill>
            <a:schemeClr val="accent1">
              <a:lumMod val="40000"/>
              <a:lumOff val="60000"/>
            </a:schemeClr>
          </a:solidFill>
          <a:ln>
            <a:noFill/>
          </a:ln>
          <a:effectLst/>
        </p:spPr>
        <p:txBody>
          <a:bodyPr>
            <a:spAutoFit/>
          </a:bodyPr>
          <a:lstStyle/>
          <a:p>
            <a:pPr algn="ctr">
              <a:spcBef>
                <a:spcPct val="50000"/>
              </a:spcBef>
              <a:defRPr/>
            </a:pPr>
            <a:r>
              <a:rPr lang="en-US" sz="2800" b="1" smtClean="0">
                <a:solidFill>
                  <a:srgbClr val="FF0000"/>
                </a:solidFill>
                <a:latin typeface="Times New Roman" pitchFamily="18" charset="0"/>
              </a:rPr>
              <a:t>Theo em, nhà Trần có đủ sức để gánh vác công việc trị vì nước ta nữa hay không?</a:t>
            </a:r>
            <a:endParaRPr lang="en-US" sz="2800" b="1">
              <a:solidFill>
                <a:srgbClr val="FF0000"/>
              </a:solidFill>
              <a:latin typeface="Times New Roman" pitchFamily="18" charset="0"/>
            </a:endParaRPr>
          </a:p>
        </p:txBody>
      </p:sp>
      <p:pic>
        <p:nvPicPr>
          <p:cNvPr id="13315" name="Picture 3"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150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14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76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38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76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382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1371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22860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1"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3200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2"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4114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3"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50292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4"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59436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5"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5334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6"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0" y="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7"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7680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18"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19"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20"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21"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22"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23"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Picture 24"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25"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26"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27"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Picture 28"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1" name="Picture 29"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65532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2" name="Picture 30"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3" name="Picture 31"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4" name="Picture 32"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33"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6" name="Picture 34"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7" name="Picture 35"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8" name="Picture 36"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9" name="Picture 37"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0" name="Picture 38" descr="39991695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9" name="Text Box 39"/>
          <p:cNvSpPr txBox="1">
            <a:spLocks noChangeArrowheads="1"/>
          </p:cNvSpPr>
          <p:nvPr/>
        </p:nvSpPr>
        <p:spPr bwMode="auto">
          <a:xfrm>
            <a:off x="506413" y="2286000"/>
            <a:ext cx="822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400" b="1" u="sng">
                <a:solidFill>
                  <a:srgbClr val="0000FF"/>
                </a:solidFill>
                <a:latin typeface="Times New Roman" pitchFamily="18" charset="0"/>
              </a:rPr>
              <a:t>HOẠT ĐỘNG </a:t>
            </a:r>
            <a:r>
              <a:rPr lang="vi-VN" sz="2400" b="1" u="sng">
                <a:solidFill>
                  <a:srgbClr val="0000FF"/>
                </a:solidFill>
                <a:latin typeface="Times New Roman" pitchFamily="18" charset="0"/>
              </a:rPr>
              <a:t>2</a:t>
            </a:r>
            <a:r>
              <a:rPr lang="vi-VN" sz="2400" b="1">
                <a:solidFill>
                  <a:srgbClr val="0000FF"/>
                </a:solidFill>
                <a:latin typeface="Times New Roman" pitchFamily="18" charset="0"/>
              </a:rPr>
              <a:t>: NHÀ HỒ THAY THẾ NHÀ TRẦN</a:t>
            </a:r>
            <a:endParaRPr lang="en-US" sz="2400" b="1">
              <a:solidFill>
                <a:srgbClr val="0000FF"/>
              </a:solidFill>
              <a:latin typeface="Times New Roman" pitchFamily="18" charset="0"/>
            </a:endParaRPr>
          </a:p>
        </p:txBody>
      </p:sp>
      <p:sp>
        <p:nvSpPr>
          <p:cNvPr id="20520" name="Text Box 40"/>
          <p:cNvSpPr txBox="1">
            <a:spLocks noChangeArrowheads="1"/>
          </p:cNvSpPr>
          <p:nvPr/>
        </p:nvSpPr>
        <p:spPr bwMode="auto">
          <a:xfrm>
            <a:off x="1517650" y="3398838"/>
            <a:ext cx="62103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vi-VN" sz="3200" b="1">
                <a:solidFill>
                  <a:srgbClr val="FF0000"/>
                </a:solidFill>
                <a:latin typeface="Times New Roman" pitchFamily="18" charset="0"/>
                <a:cs typeface="Times New Roman" pitchFamily="18" charset="0"/>
              </a:rPr>
              <a:t>Đọc </a:t>
            </a:r>
            <a:r>
              <a:rPr lang="vi-VN" sz="3200" b="1" smtClean="0">
                <a:solidFill>
                  <a:srgbClr val="FF0000"/>
                </a:solidFill>
                <a:latin typeface="Times New Roman" pitchFamily="18" charset="0"/>
                <a:cs typeface="Times New Roman" pitchFamily="18" charset="0"/>
              </a:rPr>
              <a:t>phần </a:t>
            </a:r>
            <a:r>
              <a:rPr lang="vi-VN" sz="3200" b="1">
                <a:solidFill>
                  <a:srgbClr val="FF0000"/>
                </a:solidFill>
                <a:latin typeface="Times New Roman" pitchFamily="18" charset="0"/>
                <a:cs typeface="Times New Roman" pitchFamily="18" charset="0"/>
              </a:rPr>
              <a:t>còn lại của bài </a:t>
            </a:r>
            <a:endParaRPr lang="en-US" sz="3200" b="1">
              <a:solidFill>
                <a:srgbClr val="FF0000"/>
              </a:solidFill>
              <a:latin typeface="Times New Roman" pitchFamily="18" charset="0"/>
              <a:cs typeface="Times New Roman" pitchFamily="18" charset="0"/>
            </a:endParaRPr>
          </a:p>
        </p:txBody>
      </p:sp>
      <p:sp>
        <p:nvSpPr>
          <p:cNvPr id="20521" name="Text Box 41"/>
          <p:cNvSpPr txBox="1">
            <a:spLocks noChangeArrowheads="1"/>
          </p:cNvSpPr>
          <p:nvPr/>
        </p:nvSpPr>
        <p:spPr bwMode="auto">
          <a:xfrm>
            <a:off x="701675" y="4343400"/>
            <a:ext cx="7756525"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just" eaLnBrk="1" hangingPunct="1">
              <a:spcBef>
                <a:spcPct val="50000"/>
              </a:spcBef>
              <a:buFont typeface="Wingdings" pitchFamily="2" charset="2"/>
              <a:buChar char="ü"/>
            </a:pPr>
            <a:r>
              <a:rPr lang="en-US" sz="3200" b="1">
                <a:solidFill>
                  <a:schemeClr val="tx2"/>
                </a:solidFill>
                <a:latin typeface="Times New Roman" pitchFamily="18" charset="0"/>
              </a:rPr>
              <a:t>Nhà Trần suy tàn, không còn đủ sức để gánh vác công việc trị vì đất nước, cần có một triều đại khác để thay thế.</a:t>
            </a:r>
          </a:p>
        </p:txBody>
      </p:sp>
      <p:sp>
        <p:nvSpPr>
          <p:cNvPr id="20522" name="Rectangle 42"/>
          <p:cNvSpPr>
            <a:spLocks noChangeArrowheads="1"/>
          </p:cNvSpPr>
          <p:nvPr/>
        </p:nvSpPr>
        <p:spPr bwMode="auto">
          <a:xfrm>
            <a:off x="609600" y="1676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endParaRPr lang="vi-VN" sz="2400" b="1">
              <a:solidFill>
                <a:srgbClr val="FF0000"/>
              </a:solidFill>
              <a:latin typeface="Arial" pitchFamily="34" charset="0"/>
            </a:endParaRPr>
          </a:p>
        </p:txBody>
      </p:sp>
      <p:sp>
        <p:nvSpPr>
          <p:cNvPr id="13356" name="Rectangle 44"/>
          <p:cNvSpPr>
            <a:spLocks noChangeArrowheads="1"/>
          </p:cNvSpPr>
          <p:nvPr/>
        </p:nvSpPr>
        <p:spPr bwMode="auto">
          <a:xfrm>
            <a:off x="3517900" y="930275"/>
            <a:ext cx="22098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2800" b="1">
                <a:solidFill>
                  <a:schemeClr val="tx2"/>
                </a:solidFill>
                <a:latin typeface="Times New Roman" pitchFamily="18" charset="0"/>
              </a:rPr>
              <a:t>Lịch sử:</a:t>
            </a:r>
          </a:p>
        </p:txBody>
      </p:sp>
      <p:sp>
        <p:nvSpPr>
          <p:cNvPr id="2" name="TextBox 1"/>
          <p:cNvSpPr txBox="1"/>
          <p:nvPr/>
        </p:nvSpPr>
        <p:spPr>
          <a:xfrm>
            <a:off x="2362200" y="1507981"/>
            <a:ext cx="5486399" cy="769441"/>
          </a:xfrm>
          <a:prstGeom prst="rect">
            <a:avLst/>
          </a:prstGeom>
          <a:noFill/>
        </p:spPr>
        <p:txBody>
          <a:bodyPr wrap="square" rtlCol="0">
            <a:spAutoFit/>
          </a:bodyPr>
          <a:lstStyle/>
          <a:p>
            <a:r>
              <a:rPr lang="en-US" smtClean="0"/>
              <a:t> </a:t>
            </a:r>
            <a:r>
              <a:rPr lang="en-US" sz="2600" b="1" smtClean="0">
                <a:solidFill>
                  <a:srgbClr val="C00000"/>
                </a:solidFill>
                <a:latin typeface="Times New Roman" pitchFamily="18" charset="0"/>
                <a:cs typeface="Times New Roman" pitchFamily="18" charset="0"/>
              </a:rPr>
              <a:t>NƯỚC TA CUỐI THỜI TRẦN</a:t>
            </a:r>
          </a:p>
          <a:p>
            <a:endParaRPr lang="en-US"/>
          </a:p>
        </p:txBody>
      </p:sp>
    </p:spTree>
    <p:extLst>
      <p:ext uri="{BB962C8B-B14F-4D97-AF65-F5344CB8AC3E}">
        <p14:creationId xmlns:p14="http://schemas.microsoft.com/office/powerpoint/2010/main" val="1433681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nodeType="clickEffect">
                                  <p:stCondLst>
                                    <p:cond delay="0"/>
                                  </p:stCondLst>
                                  <p:childTnLst>
                                    <p:set>
                                      <p:cBhvr>
                                        <p:cTn id="12" dur="1" fill="hold">
                                          <p:stCondLst>
                                            <p:cond delay="0"/>
                                          </p:stCondLst>
                                        </p:cTn>
                                        <p:tgtEl>
                                          <p:spTgt spid="20521">
                                            <p:txEl>
                                              <p:pRg st="0" end="0"/>
                                            </p:txEl>
                                          </p:spTgt>
                                        </p:tgtEl>
                                        <p:attrNameLst>
                                          <p:attrName>style.visibility</p:attrName>
                                        </p:attrNameLst>
                                      </p:cBhvr>
                                      <p:to>
                                        <p:strVal val="visible"/>
                                      </p:to>
                                    </p:set>
                                    <p:animEffect transition="in" filter="slide(fromBottom)">
                                      <p:cBhvr>
                                        <p:cTn id="13" dur="500"/>
                                        <p:tgtEl>
                                          <p:spTgt spid="20521">
                                            <p:txEl>
                                              <p:pRg st="0" end="0"/>
                                            </p:txEl>
                                          </p:spTgt>
                                        </p:tgtEl>
                                      </p:cBhvr>
                                    </p:animEffect>
                                  </p:childTnLst>
                                  <p:subTnLst>
                                    <p:audio>
                                      <p:cMediaNode vol="100000">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grpId="1" nodeType="clickEffect">
                                  <p:stCondLst>
                                    <p:cond delay="0"/>
                                  </p:stCondLst>
                                  <p:childTnLst>
                                    <p:animEffect transition="out" filter="box(in)">
                                      <p:cBhvr>
                                        <p:cTn id="17" dur="500"/>
                                        <p:tgtEl>
                                          <p:spTgt spid="20482"/>
                                        </p:tgtEl>
                                      </p:cBhvr>
                                    </p:animEffect>
                                    <p:set>
                                      <p:cBhvr>
                                        <p:cTn id="18" dur="1" fill="hold">
                                          <p:stCondLst>
                                            <p:cond delay="499"/>
                                          </p:stCondLst>
                                        </p:cTn>
                                        <p:tgtEl>
                                          <p:spTgt spid="20482"/>
                                        </p:tgtEl>
                                        <p:attrNameLst>
                                          <p:attrName>style.visibility</p:attrName>
                                        </p:attrNameLst>
                                      </p:cBhvr>
                                      <p:to>
                                        <p:strVal val="hidden"/>
                                      </p:to>
                                    </p:set>
                                  </p:childTnLst>
                                  <p:subTnLst>
                                    <p:audio>
                                      <p:cMediaNode vol="100000">
                                        <p:cTn display="0" masterRel="sameClick">
                                          <p:stCondLst>
                                            <p:cond evt="begin" delay="0">
                                              <p:tn val="16"/>
                                            </p:cond>
                                          </p:stCondLst>
                                          <p:endCondLst>
                                            <p:cond evt="onStopAudio" delay="0">
                                              <p:tgtEl>
                                                <p:sldTgt/>
                                              </p:tgtEl>
                                            </p:cond>
                                          </p:endCondLst>
                                        </p:cTn>
                                        <p:tgtEl>
                                          <p:sndTgt r:embed="rId3" name="chimes.wav"/>
                                        </p:tgtEl>
                                      </p:cMediaNode>
                                    </p:audio>
                                  </p:subTnLst>
                                </p:cTn>
                              </p:par>
                              <p:par>
                                <p:cTn id="19" presetID="4" presetClass="exit" presetSubtype="16" fill="hold" grpId="0" nodeType="withEffect">
                                  <p:stCondLst>
                                    <p:cond delay="0"/>
                                  </p:stCondLst>
                                  <p:childTnLst>
                                    <p:animEffect transition="out" filter="box(in)">
                                      <p:cBhvr>
                                        <p:cTn id="20" dur="500"/>
                                        <p:tgtEl>
                                          <p:spTgt spid="20521">
                                            <p:txEl>
                                              <p:pRg st="0" end="0"/>
                                            </p:txEl>
                                          </p:spTgt>
                                        </p:tgtEl>
                                      </p:cBhvr>
                                    </p:animEffect>
                                    <p:set>
                                      <p:cBhvr>
                                        <p:cTn id="21" dur="1" fill="hold">
                                          <p:stCondLst>
                                            <p:cond delay="499"/>
                                          </p:stCondLst>
                                        </p:cTn>
                                        <p:tgtEl>
                                          <p:spTgt spid="20521">
                                            <p:txEl>
                                              <p:pRg st="0" end="0"/>
                                            </p:txEl>
                                          </p:spTgt>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0519"/>
                                        </p:tgtEl>
                                        <p:attrNameLst>
                                          <p:attrName>style.visibility</p:attrName>
                                        </p:attrNameLst>
                                      </p:cBhvr>
                                      <p:to>
                                        <p:strVal val="visible"/>
                                      </p:to>
                                    </p:set>
                                    <p:anim calcmode="lin" valueType="num">
                                      <p:cBhvr additive="base">
                                        <p:cTn id="26" dur="500" fill="hold"/>
                                        <p:tgtEl>
                                          <p:spTgt spid="20519"/>
                                        </p:tgtEl>
                                        <p:attrNameLst>
                                          <p:attrName>ppt_x</p:attrName>
                                        </p:attrNameLst>
                                      </p:cBhvr>
                                      <p:tavLst>
                                        <p:tav tm="0">
                                          <p:val>
                                            <p:strVal val="#ppt_x"/>
                                          </p:val>
                                        </p:tav>
                                        <p:tav tm="100000">
                                          <p:val>
                                            <p:strVal val="#ppt_x"/>
                                          </p:val>
                                        </p:tav>
                                      </p:tavLst>
                                    </p:anim>
                                    <p:anim calcmode="lin" valueType="num">
                                      <p:cBhvr additive="base">
                                        <p:cTn id="27" dur="500" fill="hold"/>
                                        <p:tgtEl>
                                          <p:spTgt spid="20519"/>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24"/>
                                            </p:cond>
                                          </p:stCondLst>
                                          <p:endCondLst>
                                            <p:cond evt="onStopAudio" delay="0">
                                              <p:tgtEl>
                                                <p:sldTgt/>
                                              </p:tgtEl>
                                            </p:cond>
                                          </p:endCondLst>
                                        </p:cTn>
                                        <p:tgtEl>
                                          <p:sndTgt r:embed="rId3" name="chimes.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520"/>
                                        </p:tgtEl>
                                        <p:attrNameLst>
                                          <p:attrName>style.visibility</p:attrName>
                                        </p:attrNameLst>
                                      </p:cBhvr>
                                      <p:to>
                                        <p:strVal val="visible"/>
                                      </p:to>
                                    </p:set>
                                    <p:animEffect transition="in" filter="randombar(horizontal)">
                                      <p:cBhvr>
                                        <p:cTn id="32" dur="500"/>
                                        <p:tgtEl>
                                          <p:spTgt spid="20520"/>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nodePh="1">
                                  <p:stCondLst>
                                    <p:cond delay="0"/>
                                  </p:stCondLst>
                                  <p:endCondLst>
                                    <p:cond evt="begin" delay="0">
                                      <p:tn val="35"/>
                                    </p:cond>
                                  </p:endCondLst>
                                  <p:childTnLst>
                                    <p:set>
                                      <p:cBhvr>
                                        <p:cTn id="36" dur="1" fill="hold">
                                          <p:stCondLst>
                                            <p:cond delay="0"/>
                                          </p:stCondLst>
                                        </p:cTn>
                                        <p:tgtEl>
                                          <p:spTgt spid="20522"/>
                                        </p:tgtEl>
                                        <p:attrNameLst>
                                          <p:attrName>style.visibility</p:attrName>
                                        </p:attrNameLst>
                                      </p:cBhvr>
                                      <p:to>
                                        <p:strVal val="visible"/>
                                      </p:to>
                                    </p:set>
                                    <p:anim calcmode="lin" valueType="num">
                                      <p:cBhvr>
                                        <p:cTn id="37" dur="500" fill="hold"/>
                                        <p:tgtEl>
                                          <p:spTgt spid="20522"/>
                                        </p:tgtEl>
                                        <p:attrNameLst>
                                          <p:attrName>ppt_w</p:attrName>
                                        </p:attrNameLst>
                                      </p:cBhvr>
                                      <p:tavLst>
                                        <p:tav tm="0">
                                          <p:val>
                                            <p:fltVal val="0"/>
                                          </p:val>
                                        </p:tav>
                                        <p:tav tm="100000">
                                          <p:val>
                                            <p:strVal val="#ppt_w"/>
                                          </p:val>
                                        </p:tav>
                                      </p:tavLst>
                                    </p:anim>
                                    <p:anim calcmode="lin" valueType="num">
                                      <p:cBhvr>
                                        <p:cTn id="38" dur="500" fill="hold"/>
                                        <p:tgtEl>
                                          <p:spTgt spid="205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P spid="20482" grpId="1" animBg="1"/>
      <p:bldP spid="20519" grpId="0"/>
      <p:bldP spid="20520" grpId="0"/>
      <p:bldP spid="20521" grpId="0" build="allAtOnce"/>
      <p:bldP spid="205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602672" y="1752600"/>
            <a:ext cx="56834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eaLnBrk="1" hangingPunct="1">
              <a:spcBef>
                <a:spcPct val="0"/>
              </a:spcBef>
            </a:pPr>
            <a:r>
              <a:rPr lang="nl-NL" sz="2400" b="1">
                <a:solidFill>
                  <a:srgbClr val="0033CC"/>
                </a:solidFill>
                <a:latin typeface="Times New Roman" pitchFamily="18" charset="0"/>
              </a:rPr>
              <a:t>1</a:t>
            </a:r>
            <a:r>
              <a:rPr lang="nl-NL" sz="2800" b="1">
                <a:solidFill>
                  <a:srgbClr val="0033CC"/>
                </a:solidFill>
                <a:latin typeface="Times New Roman" pitchFamily="18" charset="0"/>
              </a:rPr>
              <a:t>. </a:t>
            </a:r>
            <a:r>
              <a:rPr lang="nl-NL" sz="2800" b="1" u="sng">
                <a:solidFill>
                  <a:srgbClr val="0033CC"/>
                </a:solidFill>
                <a:latin typeface="Times New Roman" pitchFamily="18" charset="0"/>
              </a:rPr>
              <a:t>Tình hình nước ta cuối thời Trần</a:t>
            </a:r>
            <a:r>
              <a:rPr lang="nl-NL" sz="2800" b="1">
                <a:solidFill>
                  <a:srgbClr val="0033CC"/>
                </a:solidFill>
                <a:latin typeface="Times New Roman" pitchFamily="18" charset="0"/>
              </a:rPr>
              <a:t>:</a:t>
            </a:r>
          </a:p>
        </p:txBody>
      </p:sp>
      <p:sp>
        <p:nvSpPr>
          <p:cNvPr id="15365" name="Rectangle 5"/>
          <p:cNvSpPr>
            <a:spLocks noChangeArrowheads="1"/>
          </p:cNvSpPr>
          <p:nvPr/>
        </p:nvSpPr>
        <p:spPr bwMode="auto">
          <a:xfrm>
            <a:off x="587952" y="2388289"/>
            <a:ext cx="46944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pPr>
            <a:r>
              <a:rPr lang="nl-NL" sz="2800" b="1">
                <a:solidFill>
                  <a:srgbClr val="0033CC"/>
                </a:solidFill>
                <a:latin typeface="Times New Roman" pitchFamily="18" charset="0"/>
              </a:rPr>
              <a:t>2. N</a:t>
            </a:r>
            <a:r>
              <a:rPr lang="nl-NL" sz="2800" b="1" u="sng">
                <a:solidFill>
                  <a:srgbClr val="0033CC"/>
                </a:solidFill>
                <a:latin typeface="Times New Roman" pitchFamily="18" charset="0"/>
              </a:rPr>
              <a:t>hà Hồ thay thế nhà Trần</a:t>
            </a:r>
            <a:r>
              <a:rPr lang="nl-NL" sz="2800" b="1">
                <a:solidFill>
                  <a:srgbClr val="0033CC"/>
                </a:solidFill>
                <a:latin typeface="Times New Roman" pitchFamily="18" charset="0"/>
              </a:rPr>
              <a:t>:</a:t>
            </a:r>
          </a:p>
        </p:txBody>
      </p:sp>
      <p:sp>
        <p:nvSpPr>
          <p:cNvPr id="74758" name="Rectangle 6"/>
          <p:cNvSpPr>
            <a:spLocks noChangeArrowheads="1"/>
          </p:cNvSpPr>
          <p:nvPr/>
        </p:nvSpPr>
        <p:spPr bwMode="auto">
          <a:xfrm>
            <a:off x="1430482" y="3731935"/>
            <a:ext cx="69342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spcBef>
                <a:spcPct val="0"/>
              </a:spcBef>
            </a:pPr>
            <a:r>
              <a:rPr lang="nl-NL" sz="2600" b="1" smtClean="0">
                <a:latin typeface="Times New Roman" pitchFamily="18" charset="0"/>
              </a:rPr>
              <a:t>Đọc thầm SGK đoạn từ : “Trong tình hình phức tạp ....... thực hiện nhiều cải cách”. </a:t>
            </a:r>
            <a:r>
              <a:rPr lang="vi-VN" sz="2600" b="1" smtClean="0">
                <a:latin typeface="Times New Roman" pitchFamily="18" charset="0"/>
              </a:rPr>
              <a:t>Và trả lời câu hỏi sau:</a:t>
            </a:r>
          </a:p>
          <a:p>
            <a:pPr eaLnBrk="1" hangingPunct="1">
              <a:spcBef>
                <a:spcPct val="0"/>
              </a:spcBef>
            </a:pPr>
            <a:endParaRPr lang="vi-VN" sz="2600" b="1" smtClean="0">
              <a:latin typeface="Times New Roman" pitchFamily="18" charset="0"/>
            </a:endParaRPr>
          </a:p>
          <a:p>
            <a:pPr eaLnBrk="1" hangingPunct="1">
              <a:spcBef>
                <a:spcPct val="0"/>
              </a:spcBef>
            </a:pPr>
            <a:r>
              <a:rPr lang="en-US" sz="2600" b="1" smtClean="0">
                <a:solidFill>
                  <a:srgbClr val="C00000"/>
                </a:solidFill>
                <a:latin typeface="Times New Roman" pitchFamily="18" charset="0"/>
              </a:rPr>
              <a:t>    </a:t>
            </a:r>
            <a:r>
              <a:rPr lang="vi-VN" sz="2600" b="1" smtClean="0">
                <a:solidFill>
                  <a:srgbClr val="C00000"/>
                </a:solidFill>
                <a:latin typeface="Times New Roman" pitchFamily="18" charset="0"/>
              </a:rPr>
              <a:t>Sự kiện gì xảy ra với nước ta năm 1400  ?</a:t>
            </a:r>
            <a:endParaRPr lang="nl-NL" sz="2600" b="1">
              <a:solidFill>
                <a:srgbClr val="C00000"/>
              </a:solidFill>
              <a:latin typeface="Times New Roman" pitchFamily="18" charset="0"/>
            </a:endParaRPr>
          </a:p>
        </p:txBody>
      </p:sp>
      <p:grpSp>
        <p:nvGrpSpPr>
          <p:cNvPr id="2" name="Group 9"/>
          <p:cNvGrpSpPr>
            <a:grpSpLocks/>
          </p:cNvGrpSpPr>
          <p:nvPr/>
        </p:nvGrpSpPr>
        <p:grpSpPr bwMode="auto">
          <a:xfrm>
            <a:off x="27709" y="2783898"/>
            <a:ext cx="1295400" cy="1171575"/>
            <a:chOff x="192" y="-144"/>
            <a:chExt cx="816" cy="738"/>
          </a:xfrm>
        </p:grpSpPr>
        <p:pic>
          <p:nvPicPr>
            <p:cNvPr id="15369" name="Picture 10" descr="Picture 1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2" y="-144"/>
              <a:ext cx="816"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11"/>
            <p:cNvSpPr txBox="1">
              <a:spLocks noChangeArrowheads="1"/>
            </p:cNvSpPr>
            <p:nvPr/>
          </p:nvSpPr>
          <p:spPr bwMode="auto">
            <a:xfrm>
              <a:off x="288" y="240"/>
              <a:ext cx="6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50000"/>
                </a:spcBef>
                <a:spcAft>
                  <a:spcPct val="0"/>
                </a:spcAft>
                <a:defRPr sz="4000">
                  <a:solidFill>
                    <a:schemeClr val="tx1"/>
                  </a:solidFill>
                  <a:latin typeface="Arial" pitchFamily="34" charset="0"/>
                </a:defRPr>
              </a:lvl6pPr>
              <a:lvl7pPr marL="2971800" indent="-228600" eaLnBrk="0" fontAlgn="base" hangingPunct="0">
                <a:spcBef>
                  <a:spcPct val="50000"/>
                </a:spcBef>
                <a:spcAft>
                  <a:spcPct val="0"/>
                </a:spcAft>
                <a:defRPr sz="4000">
                  <a:solidFill>
                    <a:schemeClr val="tx1"/>
                  </a:solidFill>
                  <a:latin typeface="Arial" pitchFamily="34" charset="0"/>
                </a:defRPr>
              </a:lvl7pPr>
              <a:lvl8pPr marL="3429000" indent="-228600" eaLnBrk="0" fontAlgn="base" hangingPunct="0">
                <a:spcBef>
                  <a:spcPct val="50000"/>
                </a:spcBef>
                <a:spcAft>
                  <a:spcPct val="0"/>
                </a:spcAft>
                <a:defRPr sz="4000">
                  <a:solidFill>
                    <a:schemeClr val="tx1"/>
                  </a:solidFill>
                  <a:latin typeface="Arial" pitchFamily="34" charset="0"/>
                </a:defRPr>
              </a:lvl8pPr>
              <a:lvl9pPr marL="3886200" indent="-228600" eaLnBrk="0" fontAlgn="base" hangingPunct="0">
                <a:spcBef>
                  <a:spcPct val="50000"/>
                </a:spcBef>
                <a:spcAft>
                  <a:spcPct val="0"/>
                </a:spcAft>
                <a:defRPr sz="4000">
                  <a:solidFill>
                    <a:schemeClr val="tx1"/>
                  </a:solidFill>
                  <a:latin typeface="Arial" pitchFamily="34" charset="0"/>
                </a:defRPr>
              </a:lvl9pPr>
            </a:lstStyle>
            <a:p>
              <a:r>
                <a:rPr lang="en-US" sz="2000">
                  <a:solidFill>
                    <a:srgbClr val="002060"/>
                  </a:solidFill>
                </a:rPr>
                <a:t> S / 43</a:t>
              </a:r>
            </a:p>
          </p:txBody>
        </p:sp>
      </p:grpSp>
      <p:sp>
        <p:nvSpPr>
          <p:cNvPr id="3" name="TextBox 2"/>
          <p:cNvSpPr txBox="1"/>
          <p:nvPr/>
        </p:nvSpPr>
        <p:spPr>
          <a:xfrm>
            <a:off x="3581400" y="3124200"/>
            <a:ext cx="3429000" cy="400110"/>
          </a:xfrm>
          <a:prstGeom prst="rect">
            <a:avLst/>
          </a:prstGeom>
          <a:noFill/>
        </p:spPr>
        <p:txBody>
          <a:bodyPr wrap="square" rtlCol="0">
            <a:spAutoFit/>
          </a:bodyPr>
          <a:lstStyle/>
          <a:p>
            <a:r>
              <a:rPr lang="en-US" sz="2000" b="1" smtClean="0">
                <a:solidFill>
                  <a:srgbClr val="C00000"/>
                </a:solidFill>
                <a:latin typeface="Times New Roman" pitchFamily="18" charset="0"/>
                <a:cs typeface="Times New Roman" pitchFamily="18" charset="0"/>
              </a:rPr>
              <a:t>Thảo luận nhóm đôi: 2 phút</a:t>
            </a:r>
            <a:endParaRPr lang="en-US" sz="20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1209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4758"/>
                                        </p:tgtEl>
                                        <p:attrNameLst>
                                          <p:attrName>style.visibility</p:attrName>
                                        </p:attrNameLst>
                                      </p:cBhvr>
                                      <p:to>
                                        <p:strVal val="visible"/>
                                      </p:to>
                                    </p:set>
                                    <p:anim calcmode="lin" valueType="num">
                                      <p:cBhvr additive="base">
                                        <p:cTn id="11" dur="500" fill="hold"/>
                                        <p:tgtEl>
                                          <p:spTgt spid="74758"/>
                                        </p:tgtEl>
                                        <p:attrNameLst>
                                          <p:attrName>ppt_x</p:attrName>
                                        </p:attrNameLst>
                                      </p:cBhvr>
                                      <p:tavLst>
                                        <p:tav tm="0">
                                          <p:val>
                                            <p:strVal val="#ppt_x"/>
                                          </p:val>
                                        </p:tav>
                                        <p:tav tm="100000">
                                          <p:val>
                                            <p:strVal val="#ppt_x"/>
                                          </p:val>
                                        </p:tav>
                                      </p:tavLst>
                                    </p:anim>
                                    <p:anim calcmode="lin" valueType="num">
                                      <p:cBhvr additive="base">
                                        <p:cTn id="12" dur="500" fill="hold"/>
                                        <p:tgtEl>
                                          <p:spTgt spid="7475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4"/>
          <p:cNvSpPr txBox="1">
            <a:spLocks noChangeArrowheads="1"/>
          </p:cNvSpPr>
          <p:nvPr/>
        </p:nvSpPr>
        <p:spPr bwMode="auto">
          <a:xfrm>
            <a:off x="477982" y="2220912"/>
            <a:ext cx="7307263"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r>
              <a:rPr lang="en-US" sz="2800" b="1" u="sng">
                <a:solidFill>
                  <a:srgbClr val="0000FF"/>
                </a:solidFill>
                <a:latin typeface="Times New Roman" pitchFamily="18" charset="0"/>
              </a:rPr>
              <a:t>Hoạt động 1. Tình hình nước ta cuối thời Trần</a:t>
            </a:r>
          </a:p>
        </p:txBody>
      </p:sp>
      <p:sp>
        <p:nvSpPr>
          <p:cNvPr id="17412" name="Text Box 5"/>
          <p:cNvSpPr txBox="1">
            <a:spLocks noChangeArrowheads="1"/>
          </p:cNvSpPr>
          <p:nvPr/>
        </p:nvSpPr>
        <p:spPr bwMode="auto">
          <a:xfrm>
            <a:off x="464127" y="2743200"/>
            <a:ext cx="63611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r>
              <a:rPr lang="en-US" sz="2800" b="1" u="sng">
                <a:solidFill>
                  <a:srgbClr val="0000FF"/>
                </a:solidFill>
                <a:latin typeface="Times New Roman" pitchFamily="18" charset="0"/>
              </a:rPr>
              <a:t>Hoạt động 2.  Nhà Hồ thay thế nhà Trần</a:t>
            </a:r>
          </a:p>
        </p:txBody>
      </p:sp>
      <p:sp>
        <p:nvSpPr>
          <p:cNvPr id="26630" name="Text Box 6"/>
          <p:cNvSpPr txBox="1">
            <a:spLocks noChangeArrowheads="1"/>
          </p:cNvSpPr>
          <p:nvPr/>
        </p:nvSpPr>
        <p:spPr bwMode="auto">
          <a:xfrm>
            <a:off x="477982" y="3468686"/>
            <a:ext cx="892968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r>
              <a:rPr lang="en-US" sz="3200" b="1">
                <a:latin typeface="Times New Roman" pitchFamily="18" charset="0"/>
              </a:rPr>
              <a:t>*</a:t>
            </a:r>
            <a:r>
              <a:rPr lang="en-US" sz="3600" b="1">
                <a:solidFill>
                  <a:srgbClr val="FF0000"/>
                </a:solidFill>
                <a:latin typeface="Times New Roman" pitchFamily="18" charset="0"/>
              </a:rPr>
              <a:t>Sự kiện:</a:t>
            </a:r>
          </a:p>
        </p:txBody>
      </p:sp>
      <p:sp>
        <p:nvSpPr>
          <p:cNvPr id="2" name="TextBox 1"/>
          <p:cNvSpPr txBox="1">
            <a:spLocks noChangeArrowheads="1"/>
          </p:cNvSpPr>
          <p:nvPr/>
        </p:nvSpPr>
        <p:spPr bwMode="auto">
          <a:xfrm>
            <a:off x="876300" y="4250720"/>
            <a:ext cx="7772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spcBef>
                <a:spcPct val="0"/>
              </a:spcBef>
            </a:pPr>
            <a:r>
              <a:rPr lang="nl-NL" sz="3200" b="1" smtClean="0">
                <a:latin typeface="Times New Roman" pitchFamily="18" charset="0"/>
              </a:rPr>
              <a:t>+ Năm 1400, Hồ Quý Ly truất ngôi vua Trần, lập nên nhà Hồ, dời thành về Tây Đô (Thanh Hoá), đổi tên nước là Đại Ngu.</a:t>
            </a:r>
            <a:endParaRPr lang="nl-NL" sz="3200" b="1">
              <a:latin typeface="Times New Roman" pitchFamily="18" charset="0"/>
            </a:endParaRPr>
          </a:p>
        </p:txBody>
      </p:sp>
      <p:pic>
        <p:nvPicPr>
          <p:cNvPr id="17416" name="Picture 3"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7391400" y="0"/>
            <a:ext cx="17526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72231" y="14288"/>
            <a:ext cx="1608138"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3"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0" y="5035550"/>
            <a:ext cx="17526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3"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8213" y="5084763"/>
            <a:ext cx="195897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811266" y="1303627"/>
            <a:ext cx="5607843" cy="830997"/>
          </a:xfrm>
          <a:prstGeom prst="rect">
            <a:avLst/>
          </a:prstGeom>
          <a:noFill/>
        </p:spPr>
        <p:txBody>
          <a:bodyPr wrap="square" rtlCol="0">
            <a:spAutoFit/>
          </a:bodyPr>
          <a:lstStyle/>
          <a:p>
            <a:r>
              <a:rPr lang="nl-NL" sz="3000" b="1" smtClean="0">
                <a:solidFill>
                  <a:srgbClr val="C00000"/>
                </a:solidFill>
                <a:latin typeface="Times New Roman" pitchFamily="18" charset="0"/>
              </a:rPr>
              <a:t>NƯỚC TA CUỐI THỜI TRẦN</a:t>
            </a:r>
            <a:endParaRPr lang="en-US" sz="3000" b="1" smtClean="0">
              <a:solidFill>
                <a:srgbClr val="C00000"/>
              </a:solidFill>
              <a:latin typeface="Times New Roman" pitchFamily="18" charset="0"/>
            </a:endParaRPr>
          </a:p>
          <a:p>
            <a:endParaRPr lang="en-US"/>
          </a:p>
        </p:txBody>
      </p:sp>
    </p:spTree>
    <p:extLst>
      <p:ext uri="{BB962C8B-B14F-4D97-AF65-F5344CB8AC3E}">
        <p14:creationId xmlns:p14="http://schemas.microsoft.com/office/powerpoint/2010/main" val="4034855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30"/>
                                        </p:tgtEl>
                                        <p:attrNameLst>
                                          <p:attrName>style.visibility</p:attrName>
                                        </p:attrNameLst>
                                      </p:cBhvr>
                                      <p:to>
                                        <p:strVal val="visible"/>
                                      </p:to>
                                    </p:set>
                                    <p:anim calcmode="lin" valueType="num">
                                      <p:cBhvr additive="base">
                                        <p:cTn id="7" dur="1000" fill="hold"/>
                                        <p:tgtEl>
                                          <p:spTgt spid="26630"/>
                                        </p:tgtEl>
                                        <p:attrNameLst>
                                          <p:attrName>ppt_x</p:attrName>
                                        </p:attrNameLst>
                                      </p:cBhvr>
                                      <p:tavLst>
                                        <p:tav tm="0">
                                          <p:val>
                                            <p:strVal val="#ppt_x"/>
                                          </p:val>
                                        </p:tav>
                                        <p:tav tm="100000">
                                          <p:val>
                                            <p:strVal val="#ppt_x"/>
                                          </p:val>
                                        </p:tav>
                                      </p:tavLst>
                                    </p:anim>
                                    <p:anim calcmode="lin" valueType="num">
                                      <p:cBhvr additive="base">
                                        <p:cTn id="8" dur="1000" fill="hold"/>
                                        <p:tgtEl>
                                          <p:spTgt spid="266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oquy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0"/>
            <a:ext cx="66294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7651" name="Rectangle 3"/>
          <p:cNvSpPr>
            <a:spLocks noChangeArrowheads="1"/>
          </p:cNvSpPr>
          <p:nvPr/>
        </p:nvSpPr>
        <p:spPr bwMode="auto">
          <a:xfrm>
            <a:off x="2667000" y="6264275"/>
            <a:ext cx="6400800" cy="584200"/>
          </a:xfrm>
          <a:prstGeom prst="rect">
            <a:avLst/>
          </a:prstGeom>
          <a:solidFill>
            <a:schemeClr val="accent1">
              <a:lumMod val="40000"/>
              <a:lumOff val="60000"/>
            </a:schemeClr>
          </a:solidFill>
          <a:ln>
            <a:noFill/>
          </a:ln>
          <a:effectLst/>
        </p:spPr>
        <p:txBody>
          <a:bodyPr wrap="square" anchor="ctr">
            <a:spAutoFit/>
          </a:bodyPr>
          <a:lstStyle/>
          <a:p>
            <a:pPr algn="ctr">
              <a:defRPr/>
            </a:pPr>
            <a:r>
              <a:rPr lang="nl-NL" sz="3200" b="1">
                <a:solidFill>
                  <a:srgbClr val="FF0000"/>
                </a:solidFill>
                <a:latin typeface="Times New Roman" pitchFamily="18" charset="0"/>
                <a:cs typeface="Times New Roman" pitchFamily="18" charset="0"/>
              </a:rPr>
              <a:t>HỒ QÚY  LY 1336 - 1407</a:t>
            </a:r>
          </a:p>
        </p:txBody>
      </p:sp>
      <p:sp>
        <p:nvSpPr>
          <p:cNvPr id="27653" name="Text Box 5"/>
          <p:cNvSpPr txBox="1">
            <a:spLocks noChangeArrowheads="1"/>
          </p:cNvSpPr>
          <p:nvPr/>
        </p:nvSpPr>
        <p:spPr bwMode="auto">
          <a:xfrm>
            <a:off x="152400" y="361950"/>
            <a:ext cx="2057400" cy="569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just" eaLnBrk="1" hangingPunct="1"/>
            <a:r>
              <a:rPr lang="en-US" sz="2800" b="1">
                <a:solidFill>
                  <a:srgbClr val="0000FF"/>
                </a:solidFill>
                <a:latin typeface="Times New Roman" pitchFamily="18" charset="0"/>
              </a:rPr>
              <a:t>Hồ Quý Ly là một vị quan đại thần có tài trong triều đình nhà Trần, thoát chết sau vụ mưu sát.</a:t>
            </a:r>
          </a:p>
          <a:p>
            <a:pPr algn="just" eaLnBrk="1" hangingPunct="1"/>
            <a:r>
              <a:rPr lang="en-US" sz="2800" b="1">
                <a:solidFill>
                  <a:srgbClr val="0000FF"/>
                </a:solidFill>
                <a:latin typeface="Times New Roman" pitchFamily="18" charset="0"/>
              </a:rPr>
              <a:t>Ông sinh năm 1336 và mất năm 1407</a:t>
            </a:r>
            <a:endParaRPr lang="en-US" sz="2800">
              <a:solidFill>
                <a:srgbClr val="0000FF"/>
              </a:solidFill>
              <a:latin typeface="VNI Times" pitchFamily="2" charset="0"/>
              <a:cs typeface="Arial" pitchFamily="34" charset="0"/>
            </a:endParaRPr>
          </a:p>
        </p:txBody>
      </p:sp>
    </p:spTree>
    <p:extLst>
      <p:ext uri="{BB962C8B-B14F-4D97-AF65-F5344CB8AC3E}">
        <p14:creationId xmlns:p14="http://schemas.microsoft.com/office/powerpoint/2010/main" val="3986026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990600" y="0"/>
            <a:ext cx="6934200" cy="16230600"/>
          </a:xfrm>
        </p:spPr>
      </p:pic>
      <p:sp>
        <p:nvSpPr>
          <p:cNvPr id="19459" name="Rectangle 4"/>
          <p:cNvSpPr>
            <a:spLocks noChangeArrowheads="1"/>
          </p:cNvSpPr>
          <p:nvPr/>
        </p:nvSpPr>
        <p:spPr bwMode="auto">
          <a:xfrm>
            <a:off x="4419600" y="2286000"/>
            <a:ext cx="1143000" cy="53340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spcBef>
                <a:spcPct val="0"/>
              </a:spcBef>
            </a:pPr>
            <a:r>
              <a:rPr lang="en-US" sz="1600" b="1">
                <a:solidFill>
                  <a:schemeClr val="tx2"/>
                </a:solidFill>
              </a:rPr>
              <a:t>THĂNG LONG</a:t>
            </a:r>
          </a:p>
        </p:txBody>
      </p:sp>
      <p:sp>
        <p:nvSpPr>
          <p:cNvPr id="19460" name="Rectangle 5"/>
          <p:cNvSpPr>
            <a:spLocks noGrp="1" noChangeArrowheads="1"/>
          </p:cNvSpPr>
          <p:nvPr>
            <p:ph type="title" idx="4294967295"/>
          </p:nvPr>
        </p:nvSpPr>
        <p:spPr>
          <a:xfrm>
            <a:off x="2514600" y="3657600"/>
            <a:ext cx="2133600" cy="533400"/>
          </a:xfrm>
          <a:solidFill>
            <a:srgbClr val="FF00FF"/>
          </a:solidFill>
        </p:spPr>
        <p:txBody>
          <a:bodyPr/>
          <a:lstStyle/>
          <a:p>
            <a:pPr eaLnBrk="1" hangingPunct="1"/>
            <a:r>
              <a:rPr lang="en-US" sz="2400" smtClean="0">
                <a:solidFill>
                  <a:srgbClr val="FFFFFF"/>
                </a:solidFill>
              </a:rPr>
              <a:t>THANH HOÁ</a:t>
            </a:r>
          </a:p>
        </p:txBody>
      </p:sp>
      <p:sp>
        <p:nvSpPr>
          <p:cNvPr id="19461" name="Oval 6"/>
          <p:cNvSpPr>
            <a:spLocks noChangeArrowheads="1"/>
          </p:cNvSpPr>
          <p:nvPr/>
        </p:nvSpPr>
        <p:spPr bwMode="auto">
          <a:xfrm>
            <a:off x="4876800" y="41910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vi-VN" sz="3600"/>
          </a:p>
        </p:txBody>
      </p:sp>
      <p:sp>
        <p:nvSpPr>
          <p:cNvPr id="72711" name="Oval 7"/>
          <p:cNvSpPr>
            <a:spLocks noChangeArrowheads="1"/>
          </p:cNvSpPr>
          <p:nvPr/>
        </p:nvSpPr>
        <p:spPr bwMode="auto">
          <a:xfrm>
            <a:off x="4648200" y="4038600"/>
            <a:ext cx="304800" cy="304800"/>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p>
            <a:endParaRPr lang="vi-VN" sz="3600"/>
          </a:p>
        </p:txBody>
      </p:sp>
      <p:sp>
        <p:nvSpPr>
          <p:cNvPr id="72712" name="AutoShape 8"/>
          <p:cNvSpPr>
            <a:spLocks noChangeArrowheads="1"/>
          </p:cNvSpPr>
          <p:nvPr/>
        </p:nvSpPr>
        <p:spPr bwMode="auto">
          <a:xfrm>
            <a:off x="4876800" y="3048000"/>
            <a:ext cx="76200" cy="976313"/>
          </a:xfrm>
          <a:prstGeom prst="downArrow">
            <a:avLst>
              <a:gd name="adj1" fmla="val 78120"/>
              <a:gd name="adj2" fmla="val 358335"/>
            </a:avLst>
          </a:prstGeom>
          <a:solidFill>
            <a:schemeClr val="accent2">
              <a:lumMod val="50000"/>
            </a:schemeClr>
          </a:solidFill>
          <a:ln w="9525" algn="ctr">
            <a:solidFill>
              <a:srgbClr val="FF0000"/>
            </a:solidFill>
            <a:miter lim="800000"/>
            <a:headEnd/>
            <a:tailEnd/>
          </a:ln>
        </p:spPr>
        <p:txBody>
          <a:bodyPr anchor="ctr">
            <a:spAutoFit/>
          </a:bodyPr>
          <a:lstStyle/>
          <a:p>
            <a:pPr>
              <a:defRPr/>
            </a:pPr>
            <a:endParaRPr lang="vi-VN" sz="3600">
              <a:latin typeface="Arial" charset="0"/>
            </a:endParaRPr>
          </a:p>
        </p:txBody>
      </p:sp>
    </p:spTree>
    <p:extLst>
      <p:ext uri="{BB962C8B-B14F-4D97-AF65-F5344CB8AC3E}">
        <p14:creationId xmlns:p14="http://schemas.microsoft.com/office/powerpoint/2010/main" val="3571932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0.00417 -0.09318 L 0 -3.2948E-6 " pathEditMode="relative" rAng="0" ptsTypes="AA">
                                      <p:cBhvr>
                                        <p:cTn id="6" dur="2000" fill="hold"/>
                                        <p:tgtEl>
                                          <p:spTgt spid="72712"/>
                                        </p:tgtEl>
                                        <p:attrNameLst>
                                          <p:attrName>ppt_x</p:attrName>
                                          <p:attrName>ppt_y</p:attrName>
                                        </p:attrNameLst>
                                      </p:cBhvr>
                                      <p:rCtr x="-208" y="4647"/>
                                    </p:animMotion>
                                  </p:childTnLst>
                                </p:cTn>
                              </p:par>
                              <p:par>
                                <p:cTn id="7" presetID="22" presetClass="emph" presetSubtype="0" fill="hold" grpId="0" nodeType="withEffect">
                                  <p:stCondLst>
                                    <p:cond delay="0"/>
                                  </p:stCondLst>
                                  <p:childTnLst>
                                    <p:animClr clrSpc="hsl" dir="cw">
                                      <p:cBhvr override="childStyle">
                                        <p:cTn id="8" dur="5000" fill="hold"/>
                                        <p:tgtEl>
                                          <p:spTgt spid="72711"/>
                                        </p:tgtEl>
                                        <p:attrNameLst>
                                          <p:attrName>style.color</p:attrName>
                                        </p:attrNameLst>
                                      </p:cBhvr>
                                      <p:by>
                                        <p:hsl h="-7200000" s="0" l="0"/>
                                      </p:by>
                                    </p:animClr>
                                    <p:animClr clrSpc="hsl" dir="cw">
                                      <p:cBhvr>
                                        <p:cTn id="9" dur="5000" fill="hold"/>
                                        <p:tgtEl>
                                          <p:spTgt spid="72711"/>
                                        </p:tgtEl>
                                        <p:attrNameLst>
                                          <p:attrName>fillcolor</p:attrName>
                                        </p:attrNameLst>
                                      </p:cBhvr>
                                      <p:by>
                                        <p:hsl h="-7200000" s="0" l="0"/>
                                      </p:by>
                                    </p:animClr>
                                    <p:animClr clrSpc="hsl" dir="cw">
                                      <p:cBhvr>
                                        <p:cTn id="10" dur="5000" fill="hold"/>
                                        <p:tgtEl>
                                          <p:spTgt spid="72711"/>
                                        </p:tgtEl>
                                        <p:attrNameLst>
                                          <p:attrName>stroke.color</p:attrName>
                                        </p:attrNameLst>
                                      </p:cBhvr>
                                      <p:by>
                                        <p:hsl h="-7200000" s="0" l="0"/>
                                      </p:by>
                                    </p:animClr>
                                    <p:set>
                                      <p:cBhvr>
                                        <p:cTn id="11" dur="5000" fill="hold"/>
                                        <p:tgtEl>
                                          <p:spTgt spid="727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1" grpId="0" animBg="1"/>
      <p:bldP spid="727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p:cNvSpPr>
            <a:spLocks noChangeArrowheads="1"/>
          </p:cNvSpPr>
          <p:nvPr/>
        </p:nvSpPr>
        <p:spPr bwMode="auto">
          <a:xfrm>
            <a:off x="942975" y="5943600"/>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nl-NL" sz="2800" b="1">
                <a:solidFill>
                  <a:srgbClr val="000099"/>
                </a:solidFill>
                <a:latin typeface="Times New Roman" pitchFamily="18" charset="0"/>
              </a:rPr>
              <a:t>THÀNH TÂY ĐÔ CỦA NHÀ HỒ (Thanh Hoá)</a:t>
            </a:r>
          </a:p>
        </p:txBody>
      </p:sp>
      <p:sp>
        <p:nvSpPr>
          <p:cNvPr id="28676" name="Text Box 4"/>
          <p:cNvSpPr txBox="1">
            <a:spLocks noChangeArrowheads="1"/>
          </p:cNvSpPr>
          <p:nvPr/>
        </p:nvSpPr>
        <p:spPr bwMode="auto">
          <a:xfrm>
            <a:off x="3657600" y="360080"/>
            <a:ext cx="5181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400" b="1" smtClean="0">
                <a:solidFill>
                  <a:srgbClr val="FF0000"/>
                </a:solidFill>
                <a:latin typeface="Times New Roman" pitchFamily="18" charset="0"/>
                <a:cs typeface="Times New Roman" pitchFamily="18" charset="0"/>
              </a:rPr>
              <a:t>Đã được </a:t>
            </a:r>
            <a:r>
              <a:rPr lang="en-US" sz="2400" b="1">
                <a:solidFill>
                  <a:srgbClr val="FF0000"/>
                </a:solidFill>
                <a:latin typeface="Times New Roman" pitchFamily="18" charset="0"/>
                <a:cs typeface="Times New Roman" pitchFamily="18" charset="0"/>
              </a:rPr>
              <a:t>công nh</a:t>
            </a:r>
            <a:r>
              <a:rPr lang="vi-VN" sz="2400" b="1">
                <a:solidFill>
                  <a:srgbClr val="FF0000"/>
                </a:solidFill>
                <a:latin typeface="Times New Roman" pitchFamily="18" charset="0"/>
                <a:cs typeface="Times New Roman" pitchFamily="18" charset="0"/>
              </a:rPr>
              <a:t>ận </a:t>
            </a:r>
            <a:r>
              <a:rPr lang="en-US" sz="2400" b="1" smtClean="0">
                <a:solidFill>
                  <a:srgbClr val="FF0000"/>
                </a:solidFill>
                <a:latin typeface="Times New Roman" pitchFamily="18" charset="0"/>
                <a:cs typeface="Times New Roman" pitchFamily="18" charset="0"/>
              </a:rPr>
              <a:t>là </a:t>
            </a:r>
            <a:r>
              <a:rPr lang="vi-VN" sz="2400" b="1" smtClean="0">
                <a:solidFill>
                  <a:srgbClr val="FF0000"/>
                </a:solidFill>
                <a:latin typeface="Times New Roman" pitchFamily="18" charset="0"/>
                <a:cs typeface="Times New Roman" pitchFamily="18" charset="0"/>
              </a:rPr>
              <a:t>di </a:t>
            </a:r>
            <a:r>
              <a:rPr lang="vi-VN" sz="2400" b="1">
                <a:solidFill>
                  <a:srgbClr val="FF0000"/>
                </a:solidFill>
                <a:latin typeface="Times New Roman" pitchFamily="18" charset="0"/>
                <a:cs typeface="Times New Roman" pitchFamily="18" charset="0"/>
              </a:rPr>
              <a:t>sản VHTG</a:t>
            </a:r>
            <a:endParaRPr lang="en-US" sz="2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7862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1+#ppt_h/2"/>
                                          </p:val>
                                        </p:tav>
                                        <p:tav tm="100000">
                                          <p:val>
                                            <p:strVal val="#ppt_y"/>
                                          </p:val>
                                        </p:tav>
                                      </p:tavLst>
                                    </p:anim>
                                  </p:childTnLst>
                                  <p:subTnLst>
                                    <p:audio>
                                      <p:cMediaNode vol="96000">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17" presetClass="entr" presetSubtype="10" fill="hold" grpId="0" nodeType="withEffect">
                                  <p:stCondLst>
                                    <p:cond delay="0"/>
                                  </p:stCondLst>
                                  <p:childTnLst>
                                    <p:set>
                                      <p:cBhvr>
                                        <p:cTn id="10" dur="1" fill="hold">
                                          <p:stCondLst>
                                            <p:cond delay="0"/>
                                          </p:stCondLst>
                                        </p:cTn>
                                        <p:tgtEl>
                                          <p:spTgt spid="28675"/>
                                        </p:tgtEl>
                                        <p:attrNameLst>
                                          <p:attrName>style.visibility</p:attrName>
                                        </p:attrNameLst>
                                      </p:cBhvr>
                                      <p:to>
                                        <p:strVal val="visible"/>
                                      </p:to>
                                    </p:set>
                                    <p:anim calcmode="lin" valueType="num">
                                      <p:cBhvr>
                                        <p:cTn id="11" dur="500" fill="hold"/>
                                        <p:tgtEl>
                                          <p:spTgt spid="28675"/>
                                        </p:tgtEl>
                                        <p:attrNameLst>
                                          <p:attrName>ppt_w</p:attrName>
                                        </p:attrNameLst>
                                      </p:cBhvr>
                                      <p:tavLst>
                                        <p:tav tm="0">
                                          <p:val>
                                            <p:fltVal val="0"/>
                                          </p:val>
                                        </p:tav>
                                        <p:tav tm="100000">
                                          <p:val>
                                            <p:strVal val="#ppt_w"/>
                                          </p:val>
                                        </p:tav>
                                      </p:tavLst>
                                    </p:anim>
                                    <p:anim calcmode="lin" valueType="num">
                                      <p:cBhvr>
                                        <p:cTn id="12" dur="500" fill="hold"/>
                                        <p:tgtEl>
                                          <p:spTgt spid="28675"/>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8676">
                                            <p:txEl>
                                              <p:pRg st="0" end="0"/>
                                            </p:txEl>
                                          </p:spTgt>
                                        </p:tgtEl>
                                        <p:attrNameLst>
                                          <p:attrName>style.visibility</p:attrName>
                                        </p:attrNameLst>
                                      </p:cBhvr>
                                      <p:to>
                                        <p:strVal val="visible"/>
                                      </p:to>
                                    </p:set>
                                    <p:anim calcmode="lin" valueType="num">
                                      <p:cBhvr additive="base">
                                        <p:cTn id="17" dur="500" fill="hold"/>
                                        <p:tgtEl>
                                          <p:spTgt spid="2867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867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01010936g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9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609600" y="381000"/>
            <a:ext cx="73914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5400">
                <a:solidFill>
                  <a:schemeClr val="tx2"/>
                </a:solidFill>
                <a:latin typeface="VNI-Times" pitchFamily="2" charset="0"/>
              </a:rPr>
              <a:t>Beân trong töôøng thaønh</a:t>
            </a:r>
          </a:p>
        </p:txBody>
      </p:sp>
    </p:spTree>
    <p:extLst>
      <p:ext uri="{BB962C8B-B14F-4D97-AF65-F5344CB8AC3E}">
        <p14:creationId xmlns:p14="http://schemas.microsoft.com/office/powerpoint/2010/main" val="339856094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200px-Dau_Phuong_thoi_H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95800" cy="3352800"/>
          </a:xfrm>
          <a:prstGeom prst="rect">
            <a:avLst/>
          </a:prstGeom>
          <a:noFill/>
          <a:ln w="28575">
            <a:solidFill>
              <a:srgbClr val="0033CC"/>
            </a:solidFill>
            <a:miter lim="800000"/>
            <a:headEnd/>
            <a:tailEnd/>
          </a:ln>
          <a:extLst>
            <a:ext uri="{909E8E84-426E-40DD-AFC4-6F175D3DCCD1}">
              <a14:hiddenFill xmlns:a14="http://schemas.microsoft.com/office/drawing/2010/main">
                <a:solidFill>
                  <a:srgbClr val="FFFFFF"/>
                </a:solidFill>
              </a14:hiddenFill>
            </a:ext>
          </a:extLst>
        </p:spPr>
      </p:pic>
      <p:pic>
        <p:nvPicPr>
          <p:cNvPr id="30723" name="Picture 3" descr="200px-Gach_lat_nen_thoi_H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0"/>
            <a:ext cx="4572000" cy="3352800"/>
          </a:xfrm>
          <a:prstGeom prst="rect">
            <a:avLst/>
          </a:prstGeom>
          <a:noFill/>
          <a:ln w="2857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30724" name="Rectangle 4"/>
          <p:cNvSpPr>
            <a:spLocks noChangeArrowheads="1"/>
          </p:cNvSpPr>
          <p:nvPr/>
        </p:nvSpPr>
        <p:spPr bwMode="auto">
          <a:xfrm>
            <a:off x="5562600" y="2881313"/>
            <a:ext cx="2819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nl-NL" sz="2000" b="1">
                <a:solidFill>
                  <a:srgbClr val="0033CC"/>
                </a:solidFill>
                <a:latin typeface="Arial" pitchFamily="34" charset="0"/>
              </a:rPr>
              <a:t>Gạch lát nền thời Hồ</a:t>
            </a:r>
          </a:p>
        </p:txBody>
      </p:sp>
      <p:sp>
        <p:nvSpPr>
          <p:cNvPr id="30725" name="Rectangle 5"/>
          <p:cNvSpPr>
            <a:spLocks noChangeArrowheads="1"/>
          </p:cNvSpPr>
          <p:nvPr/>
        </p:nvSpPr>
        <p:spPr bwMode="auto">
          <a:xfrm>
            <a:off x="838200" y="2805113"/>
            <a:ext cx="2692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nl-NL" sz="2000" b="1">
                <a:solidFill>
                  <a:srgbClr val="0033CC"/>
                </a:solidFill>
                <a:latin typeface="Arial" pitchFamily="34" charset="0"/>
              </a:rPr>
              <a:t>Đầu phượng thời Hồ</a:t>
            </a:r>
          </a:p>
        </p:txBody>
      </p:sp>
      <p:pic>
        <p:nvPicPr>
          <p:cNvPr id="30726" name="Picture 6" descr="2434703eb68c30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4495800" cy="3429000"/>
          </a:xfrm>
          <a:prstGeom prst="rect">
            <a:avLst/>
          </a:prstGeom>
          <a:noFill/>
          <a:ln w="2857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30727" name="Rectangle 7"/>
          <p:cNvSpPr>
            <a:spLocks noChangeArrowheads="1"/>
          </p:cNvSpPr>
          <p:nvPr/>
        </p:nvSpPr>
        <p:spPr bwMode="auto">
          <a:xfrm>
            <a:off x="914400" y="6461125"/>
            <a:ext cx="2693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nl-NL" sz="2000" b="1">
                <a:solidFill>
                  <a:srgbClr val="0033CC"/>
                </a:solidFill>
                <a:latin typeface="Arial" pitchFamily="34" charset="0"/>
              </a:rPr>
              <a:t>Rồng đá thời nhà Hồ</a:t>
            </a:r>
          </a:p>
        </p:txBody>
      </p:sp>
      <p:pic>
        <p:nvPicPr>
          <p:cNvPr id="30728" name="Picture 8" descr="200px-Dau_ho_thoi_Ho[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30729" name="Text Box 9"/>
          <p:cNvSpPr txBox="1">
            <a:spLocks noChangeArrowheads="1"/>
          </p:cNvSpPr>
          <p:nvPr/>
        </p:nvSpPr>
        <p:spPr bwMode="auto">
          <a:xfrm>
            <a:off x="5181600" y="6481763"/>
            <a:ext cx="3505200" cy="376237"/>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b="1">
                <a:solidFill>
                  <a:schemeClr val="folHlink"/>
                </a:solidFill>
                <a:latin typeface="Arial" pitchFamily="34" charset="0"/>
              </a:rPr>
              <a:t>Đầu hổ thời nhà Hồ</a:t>
            </a:r>
          </a:p>
        </p:txBody>
      </p:sp>
    </p:spTree>
    <p:extLst>
      <p:ext uri="{BB962C8B-B14F-4D97-AF65-F5344CB8AC3E}">
        <p14:creationId xmlns:p14="http://schemas.microsoft.com/office/powerpoint/2010/main" val="1250673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500" fill="hold"/>
                                        <p:tgtEl>
                                          <p:spTgt spid="30722"/>
                                        </p:tgtEl>
                                        <p:attrNameLst>
                                          <p:attrName>ppt_w</p:attrName>
                                        </p:attrNameLst>
                                      </p:cBhvr>
                                      <p:tavLst>
                                        <p:tav tm="0">
                                          <p:val>
                                            <p:fltVal val="0"/>
                                          </p:val>
                                        </p:tav>
                                        <p:tav tm="100000">
                                          <p:val>
                                            <p:strVal val="#ppt_w"/>
                                          </p:val>
                                        </p:tav>
                                      </p:tavLst>
                                    </p:anim>
                                    <p:anim calcmode="lin" valueType="num">
                                      <p:cBhvr>
                                        <p:cTn id="8" dur="500" fill="hold"/>
                                        <p:tgtEl>
                                          <p:spTgt spid="30722"/>
                                        </p:tgtEl>
                                        <p:attrNameLst>
                                          <p:attrName>ppt_h</p:attrName>
                                        </p:attrNameLst>
                                      </p:cBhvr>
                                      <p:tavLst>
                                        <p:tav tm="0">
                                          <p:val>
                                            <p:fltVal val="0"/>
                                          </p:val>
                                        </p:tav>
                                        <p:tav tm="100000">
                                          <p:val>
                                            <p:strVal val="#ppt_h"/>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23" presetClass="entr" presetSubtype="16" fill="hold" nodeType="withEffect">
                                  <p:stCondLst>
                                    <p:cond delay="0"/>
                                  </p:stCondLst>
                                  <p:childTnLst>
                                    <p:set>
                                      <p:cBhvr>
                                        <p:cTn id="10" dur="1" fill="hold">
                                          <p:stCondLst>
                                            <p:cond delay="0"/>
                                          </p:stCondLst>
                                        </p:cTn>
                                        <p:tgtEl>
                                          <p:spTgt spid="30723"/>
                                        </p:tgtEl>
                                        <p:attrNameLst>
                                          <p:attrName>style.visibility</p:attrName>
                                        </p:attrNameLst>
                                      </p:cBhvr>
                                      <p:to>
                                        <p:strVal val="visible"/>
                                      </p:to>
                                    </p:set>
                                    <p:anim calcmode="lin" valueType="num">
                                      <p:cBhvr>
                                        <p:cTn id="11" dur="500" fill="hold"/>
                                        <p:tgtEl>
                                          <p:spTgt spid="30723"/>
                                        </p:tgtEl>
                                        <p:attrNameLst>
                                          <p:attrName>ppt_w</p:attrName>
                                        </p:attrNameLst>
                                      </p:cBhvr>
                                      <p:tavLst>
                                        <p:tav tm="0">
                                          <p:val>
                                            <p:fltVal val="0"/>
                                          </p:val>
                                        </p:tav>
                                        <p:tav tm="100000">
                                          <p:val>
                                            <p:strVal val="#ppt_w"/>
                                          </p:val>
                                        </p:tav>
                                      </p:tavLst>
                                    </p:anim>
                                    <p:anim calcmode="lin" valueType="num">
                                      <p:cBhvr>
                                        <p:cTn id="12" dur="500" fill="hold"/>
                                        <p:tgtEl>
                                          <p:spTgt spid="3072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0726"/>
                                        </p:tgtEl>
                                        <p:attrNameLst>
                                          <p:attrName>style.visibility</p:attrName>
                                        </p:attrNameLst>
                                      </p:cBhvr>
                                      <p:to>
                                        <p:strVal val="visible"/>
                                      </p:to>
                                    </p:set>
                                    <p:anim calcmode="lin" valueType="num">
                                      <p:cBhvr>
                                        <p:cTn id="15" dur="500" fill="hold"/>
                                        <p:tgtEl>
                                          <p:spTgt spid="30726"/>
                                        </p:tgtEl>
                                        <p:attrNameLst>
                                          <p:attrName>ppt_w</p:attrName>
                                        </p:attrNameLst>
                                      </p:cBhvr>
                                      <p:tavLst>
                                        <p:tav tm="0">
                                          <p:val>
                                            <p:fltVal val="0"/>
                                          </p:val>
                                        </p:tav>
                                        <p:tav tm="100000">
                                          <p:val>
                                            <p:strVal val="#ppt_w"/>
                                          </p:val>
                                        </p:tav>
                                      </p:tavLst>
                                    </p:anim>
                                    <p:anim calcmode="lin" valueType="num">
                                      <p:cBhvr>
                                        <p:cTn id="16" dur="500" fill="hold"/>
                                        <p:tgtEl>
                                          <p:spTgt spid="30726"/>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0728"/>
                                        </p:tgtEl>
                                        <p:attrNameLst>
                                          <p:attrName>style.visibility</p:attrName>
                                        </p:attrNameLst>
                                      </p:cBhvr>
                                      <p:to>
                                        <p:strVal val="visible"/>
                                      </p:to>
                                    </p:set>
                                    <p:anim calcmode="lin" valueType="num">
                                      <p:cBhvr>
                                        <p:cTn id="19" dur="500" fill="hold"/>
                                        <p:tgtEl>
                                          <p:spTgt spid="30728"/>
                                        </p:tgtEl>
                                        <p:attrNameLst>
                                          <p:attrName>ppt_w</p:attrName>
                                        </p:attrNameLst>
                                      </p:cBhvr>
                                      <p:tavLst>
                                        <p:tav tm="0">
                                          <p:val>
                                            <p:fltVal val="0"/>
                                          </p:val>
                                        </p:tav>
                                        <p:tav tm="100000">
                                          <p:val>
                                            <p:strVal val="#ppt_w"/>
                                          </p:val>
                                        </p:tav>
                                      </p:tavLst>
                                    </p:anim>
                                    <p:anim calcmode="lin" valueType="num">
                                      <p:cBhvr>
                                        <p:cTn id="20" dur="500" fill="hold"/>
                                        <p:tgtEl>
                                          <p:spTgt spid="30728"/>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0725"/>
                                        </p:tgtEl>
                                        <p:attrNameLst>
                                          <p:attrName>style.visibility</p:attrName>
                                        </p:attrNameLst>
                                      </p:cBhvr>
                                      <p:to>
                                        <p:strVal val="visible"/>
                                      </p:to>
                                    </p:set>
                                    <p:anim calcmode="lin" valueType="num">
                                      <p:cBhvr>
                                        <p:cTn id="23" dur="500" fill="hold"/>
                                        <p:tgtEl>
                                          <p:spTgt spid="30725"/>
                                        </p:tgtEl>
                                        <p:attrNameLst>
                                          <p:attrName>ppt_w</p:attrName>
                                        </p:attrNameLst>
                                      </p:cBhvr>
                                      <p:tavLst>
                                        <p:tav tm="0">
                                          <p:val>
                                            <p:fltVal val="0"/>
                                          </p:val>
                                        </p:tav>
                                        <p:tav tm="100000">
                                          <p:val>
                                            <p:strVal val="#ppt_w"/>
                                          </p:val>
                                        </p:tav>
                                      </p:tavLst>
                                    </p:anim>
                                    <p:anim calcmode="lin" valueType="num">
                                      <p:cBhvr>
                                        <p:cTn id="24" dur="500" fill="hold"/>
                                        <p:tgtEl>
                                          <p:spTgt spid="30725"/>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0724"/>
                                        </p:tgtEl>
                                        <p:attrNameLst>
                                          <p:attrName>style.visibility</p:attrName>
                                        </p:attrNameLst>
                                      </p:cBhvr>
                                      <p:to>
                                        <p:strVal val="visible"/>
                                      </p:to>
                                    </p:set>
                                    <p:anim calcmode="lin" valueType="num">
                                      <p:cBhvr>
                                        <p:cTn id="27" dur="500" fill="hold"/>
                                        <p:tgtEl>
                                          <p:spTgt spid="30724"/>
                                        </p:tgtEl>
                                        <p:attrNameLst>
                                          <p:attrName>ppt_w</p:attrName>
                                        </p:attrNameLst>
                                      </p:cBhvr>
                                      <p:tavLst>
                                        <p:tav tm="0">
                                          <p:val>
                                            <p:fltVal val="0"/>
                                          </p:val>
                                        </p:tav>
                                        <p:tav tm="100000">
                                          <p:val>
                                            <p:strVal val="#ppt_w"/>
                                          </p:val>
                                        </p:tav>
                                      </p:tavLst>
                                    </p:anim>
                                    <p:anim calcmode="lin" valueType="num">
                                      <p:cBhvr>
                                        <p:cTn id="28" dur="500" fill="hold"/>
                                        <p:tgtEl>
                                          <p:spTgt spid="30724"/>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30727"/>
                                        </p:tgtEl>
                                        <p:attrNameLst>
                                          <p:attrName>style.visibility</p:attrName>
                                        </p:attrNameLst>
                                      </p:cBhvr>
                                      <p:to>
                                        <p:strVal val="visible"/>
                                      </p:to>
                                    </p:set>
                                    <p:anim calcmode="lin" valueType="num">
                                      <p:cBhvr>
                                        <p:cTn id="31" dur="500" fill="hold"/>
                                        <p:tgtEl>
                                          <p:spTgt spid="30727"/>
                                        </p:tgtEl>
                                        <p:attrNameLst>
                                          <p:attrName>ppt_w</p:attrName>
                                        </p:attrNameLst>
                                      </p:cBhvr>
                                      <p:tavLst>
                                        <p:tav tm="0">
                                          <p:val>
                                            <p:fltVal val="0"/>
                                          </p:val>
                                        </p:tav>
                                        <p:tav tm="100000">
                                          <p:val>
                                            <p:strVal val="#ppt_w"/>
                                          </p:val>
                                        </p:tav>
                                      </p:tavLst>
                                    </p:anim>
                                    <p:anim calcmode="lin" valueType="num">
                                      <p:cBhvr>
                                        <p:cTn id="32" dur="500" fill="hold"/>
                                        <p:tgtEl>
                                          <p:spTgt spid="3072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30729">
                                            <p:txEl>
                                              <p:pRg st="0" end="0"/>
                                            </p:txEl>
                                          </p:spTgt>
                                        </p:tgtEl>
                                        <p:attrNameLst>
                                          <p:attrName>style.visibility</p:attrName>
                                        </p:attrNameLst>
                                      </p:cBhvr>
                                      <p:to>
                                        <p:strVal val="visible"/>
                                      </p:to>
                                    </p:set>
                                    <p:anim calcmode="lin" valueType="num">
                                      <p:cBhvr>
                                        <p:cTn id="35" dur="500" fill="hold"/>
                                        <p:tgtEl>
                                          <p:spTgt spid="30729">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3072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30725" grpId="0"/>
      <p:bldP spid="307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7239000" y="0"/>
            <a:ext cx="1905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0" y="5410200"/>
            <a:ext cx="20002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0" y="5410200"/>
            <a:ext cx="12414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3"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0" y="0"/>
            <a:ext cx="17478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8"/>
          <p:cNvSpPr>
            <a:spLocks noChangeArrowheads="1"/>
          </p:cNvSpPr>
          <p:nvPr/>
        </p:nvSpPr>
        <p:spPr bwMode="auto">
          <a:xfrm>
            <a:off x="604838" y="1508125"/>
            <a:ext cx="12715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smtClean="0">
                <a:solidFill>
                  <a:schemeClr val="tx2"/>
                </a:solidFill>
                <a:latin typeface="Times New Roman" pitchFamily="18" charset="0"/>
              </a:rPr>
              <a:t>Bài cũ:</a:t>
            </a:r>
            <a:endParaRPr lang="en-US" sz="2800" b="1">
              <a:solidFill>
                <a:schemeClr val="tx2"/>
              </a:solidFill>
              <a:latin typeface="Times New Roman" pitchFamily="18" charset="0"/>
            </a:endParaRPr>
          </a:p>
        </p:txBody>
      </p:sp>
      <p:sp>
        <p:nvSpPr>
          <p:cNvPr id="10250" name="Rectangle 10"/>
          <p:cNvSpPr>
            <a:spLocks noChangeArrowheads="1"/>
          </p:cNvSpPr>
          <p:nvPr/>
        </p:nvSpPr>
        <p:spPr bwMode="auto">
          <a:xfrm>
            <a:off x="588963" y="3579813"/>
            <a:ext cx="7924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Wingdings" pitchFamily="2" charset="2"/>
              <a:buChar char="ü"/>
            </a:pPr>
            <a:r>
              <a:rPr lang="nl-NL" sz="2800" b="1">
                <a:solidFill>
                  <a:schemeClr val="tx2"/>
                </a:solidFill>
                <a:latin typeface="Times New Roman" pitchFamily="18" charset="0"/>
              </a:rPr>
              <a:t>Khi giặc mạnh vua tôi nhà Trần chủ động rút lui để bảo toàn lực lượng. Khi giặc yếu,vua tôi nhà Trần tấn công quyết liệt buộc chúng phải rút lui khỏi bờ cõi nước ta. </a:t>
            </a:r>
          </a:p>
        </p:txBody>
      </p:sp>
      <p:pic>
        <p:nvPicPr>
          <p:cNvPr id="4106" name="Picture 11" descr="23619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2286000" y="0"/>
            <a:ext cx="6096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2" descr="23619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4191000" y="6640513"/>
            <a:ext cx="6096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3" descr="23619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3886200" y="0"/>
            <a:ext cx="6096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4" descr="23619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86400" y="0"/>
            <a:ext cx="6096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5" descr="23619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2743200" y="6640513"/>
            <a:ext cx="6096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6" descr="23619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562600" y="6640513"/>
            <a:ext cx="6096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7" descr="23619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8915400" y="1676400"/>
            <a:ext cx="228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8" descr="23619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3124200"/>
            <a:ext cx="228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9" descr="23619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1828800"/>
            <a:ext cx="228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20" descr="23619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8915400" y="2895600"/>
            <a:ext cx="228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21" descr="23619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4648200"/>
            <a:ext cx="228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22" descr="23619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8915400" y="4114800"/>
            <a:ext cx="228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156866" y="1334686"/>
            <a:ext cx="6529933" cy="954107"/>
          </a:xfrm>
          <a:prstGeom prst="rect">
            <a:avLst/>
          </a:prstGeom>
          <a:noFill/>
        </p:spPr>
        <p:txBody>
          <a:bodyPr wrap="square" rtlCol="0">
            <a:spAutoFit/>
          </a:bodyPr>
          <a:lstStyle/>
          <a:p>
            <a:r>
              <a:rPr lang="en-US" sz="2800" b="1" smtClean="0">
                <a:latin typeface="Times New Roman" pitchFamily="18" charset="0"/>
                <a:cs typeface="Times New Roman" pitchFamily="18" charset="0"/>
              </a:rPr>
              <a:t>                </a:t>
            </a:r>
            <a:r>
              <a:rPr lang="en-US" sz="2800" b="1" smtClean="0">
                <a:solidFill>
                  <a:srgbClr val="263AFA"/>
                </a:solidFill>
                <a:latin typeface="Times New Roman" pitchFamily="18" charset="0"/>
                <a:cs typeface="Times New Roman" pitchFamily="18" charset="0"/>
              </a:rPr>
              <a:t>Cuộc kháng chiến </a:t>
            </a:r>
          </a:p>
          <a:p>
            <a:r>
              <a:rPr lang="en-US" sz="2800" b="1" smtClean="0">
                <a:solidFill>
                  <a:srgbClr val="263AFA"/>
                </a:solidFill>
                <a:latin typeface="Times New Roman" pitchFamily="18" charset="0"/>
                <a:cs typeface="Times New Roman" pitchFamily="18" charset="0"/>
              </a:rPr>
              <a:t>chống quân xâm lược  Mông - Nguyên</a:t>
            </a:r>
            <a:endParaRPr lang="en-US" sz="2800" b="1">
              <a:solidFill>
                <a:srgbClr val="263AFA"/>
              </a:solidFill>
              <a:latin typeface="Times New Roman" pitchFamily="18" charset="0"/>
              <a:cs typeface="Times New Roman" pitchFamily="18" charset="0"/>
            </a:endParaRPr>
          </a:p>
        </p:txBody>
      </p:sp>
      <p:sp>
        <p:nvSpPr>
          <p:cNvPr id="4" name="TextBox 3"/>
          <p:cNvSpPr txBox="1"/>
          <p:nvPr/>
        </p:nvSpPr>
        <p:spPr>
          <a:xfrm>
            <a:off x="588963" y="2431702"/>
            <a:ext cx="8097836" cy="1384995"/>
          </a:xfrm>
          <a:prstGeom prst="rect">
            <a:avLst/>
          </a:prstGeom>
          <a:noFill/>
        </p:spPr>
        <p:txBody>
          <a:bodyPr wrap="square" rtlCol="0">
            <a:spAutoFit/>
          </a:bodyPr>
          <a:lstStyle/>
          <a:p>
            <a:r>
              <a:rPr lang="nl-NL" sz="2800" b="1" smtClean="0">
                <a:solidFill>
                  <a:srgbClr val="FF0000"/>
                </a:solidFill>
                <a:latin typeface="Times New Roman" pitchFamily="18" charset="0"/>
              </a:rPr>
              <a:t>      Khi giặc Mông – Nguyên vào Thăng Long, vua tôi nhà Trần đã dùng kế gì để đánh giặc ?</a:t>
            </a:r>
          </a:p>
          <a:p>
            <a:endParaRPr lang="en-US" sz="2800"/>
          </a:p>
        </p:txBody>
      </p:sp>
    </p:spTree>
    <p:extLst>
      <p:ext uri="{BB962C8B-B14F-4D97-AF65-F5344CB8AC3E}">
        <p14:creationId xmlns:p14="http://schemas.microsoft.com/office/powerpoint/2010/main" val="224853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50"/>
                                        </p:tgtEl>
                                        <p:attrNameLst>
                                          <p:attrName>style.visibility</p:attrName>
                                        </p:attrNameLst>
                                      </p:cBhvr>
                                      <p:to>
                                        <p:strVal val="visible"/>
                                      </p:to>
                                    </p:set>
                                    <p:anim calcmode="lin" valueType="num">
                                      <p:cBhvr additive="base">
                                        <p:cTn id="19" dur="500" fill="hold"/>
                                        <p:tgtEl>
                                          <p:spTgt spid="10250"/>
                                        </p:tgtEl>
                                        <p:attrNameLst>
                                          <p:attrName>ppt_x</p:attrName>
                                        </p:attrNameLst>
                                      </p:cBhvr>
                                      <p:tavLst>
                                        <p:tav tm="0">
                                          <p:val>
                                            <p:strVal val="#ppt_x"/>
                                          </p:val>
                                        </p:tav>
                                        <p:tav tm="100000">
                                          <p:val>
                                            <p:strVal val="#ppt_x"/>
                                          </p:val>
                                        </p:tav>
                                      </p:tavLst>
                                    </p:anim>
                                    <p:anim calcmode="lin" valueType="num">
                                      <p:cBhvr additive="base">
                                        <p:cTn id="20" dur="500" fill="hold"/>
                                        <p:tgtEl>
                                          <p:spTgt spid="102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dministrator.HUV4ZYMVGAIVUT9\Desktop\ThanhNguyenthongbuu-1_zpse6d8eb6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819150"/>
            <a:ext cx="64008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3"/>
          <p:cNvSpPr txBox="1">
            <a:spLocks noChangeArrowheads="1"/>
          </p:cNvSpPr>
          <p:nvPr/>
        </p:nvSpPr>
        <p:spPr bwMode="auto">
          <a:xfrm>
            <a:off x="1295400" y="228600"/>
            <a:ext cx="655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50000"/>
              </a:spcBef>
              <a:spcAft>
                <a:spcPct val="0"/>
              </a:spcAft>
              <a:defRPr sz="4000">
                <a:solidFill>
                  <a:schemeClr val="tx1"/>
                </a:solidFill>
                <a:latin typeface="Arial" pitchFamily="34" charset="0"/>
              </a:defRPr>
            </a:lvl6pPr>
            <a:lvl7pPr marL="2971800" indent="-228600" eaLnBrk="0" fontAlgn="base" hangingPunct="0">
              <a:spcBef>
                <a:spcPct val="50000"/>
              </a:spcBef>
              <a:spcAft>
                <a:spcPct val="0"/>
              </a:spcAft>
              <a:defRPr sz="4000">
                <a:solidFill>
                  <a:schemeClr val="tx1"/>
                </a:solidFill>
                <a:latin typeface="Arial" pitchFamily="34" charset="0"/>
              </a:defRPr>
            </a:lvl7pPr>
            <a:lvl8pPr marL="3429000" indent="-228600" eaLnBrk="0" fontAlgn="base" hangingPunct="0">
              <a:spcBef>
                <a:spcPct val="50000"/>
              </a:spcBef>
              <a:spcAft>
                <a:spcPct val="0"/>
              </a:spcAft>
              <a:defRPr sz="4000">
                <a:solidFill>
                  <a:schemeClr val="tx1"/>
                </a:solidFill>
                <a:latin typeface="Arial" pitchFamily="34" charset="0"/>
              </a:defRPr>
            </a:lvl8pPr>
            <a:lvl9pPr marL="3886200" indent="-228600" eaLnBrk="0" fontAlgn="base" hangingPunct="0">
              <a:spcBef>
                <a:spcPct val="50000"/>
              </a:spcBef>
              <a:spcAft>
                <a:spcPct val="0"/>
              </a:spcAft>
              <a:defRPr sz="4000">
                <a:solidFill>
                  <a:schemeClr val="tx1"/>
                </a:solidFill>
                <a:latin typeface="Arial" pitchFamily="34" charset="0"/>
              </a:defRPr>
            </a:lvl9pPr>
          </a:lstStyle>
          <a:p>
            <a:pPr algn="ctr"/>
            <a:r>
              <a:rPr lang="en-US">
                <a:solidFill>
                  <a:srgbClr val="FF0000"/>
                </a:solidFill>
                <a:latin typeface="Times New Roman" pitchFamily="18" charset="0"/>
                <a:cs typeface="Times New Roman" pitchFamily="18" charset="0"/>
              </a:rPr>
              <a:t>Tiền thời nhà Hồ</a:t>
            </a:r>
            <a:endParaRPr lang="vi-VN">
              <a:solidFill>
                <a:srgbClr val="FF0000"/>
              </a:solidFill>
              <a:latin typeface="Times New Roman" pitchFamily="18" charset="0"/>
              <a:cs typeface="Times New Roman" pitchFamily="18" charset="0"/>
            </a:endParaRPr>
          </a:p>
        </p:txBody>
      </p:sp>
      <p:pic>
        <p:nvPicPr>
          <p:cNvPr id="2355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733800"/>
            <a:ext cx="55626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6682351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609600" y="1905000"/>
            <a:ext cx="8305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50000"/>
              </a:spcBef>
              <a:spcAft>
                <a:spcPct val="0"/>
              </a:spcAft>
              <a:defRPr sz="4000">
                <a:solidFill>
                  <a:schemeClr val="tx1"/>
                </a:solidFill>
                <a:latin typeface="Arial" pitchFamily="34" charset="0"/>
              </a:defRPr>
            </a:lvl6pPr>
            <a:lvl7pPr marL="2971800" indent="-228600" eaLnBrk="0" fontAlgn="base" hangingPunct="0">
              <a:spcBef>
                <a:spcPct val="50000"/>
              </a:spcBef>
              <a:spcAft>
                <a:spcPct val="0"/>
              </a:spcAft>
              <a:defRPr sz="4000">
                <a:solidFill>
                  <a:schemeClr val="tx1"/>
                </a:solidFill>
                <a:latin typeface="Arial" pitchFamily="34" charset="0"/>
              </a:defRPr>
            </a:lvl7pPr>
            <a:lvl8pPr marL="3429000" indent="-228600" eaLnBrk="0" fontAlgn="base" hangingPunct="0">
              <a:spcBef>
                <a:spcPct val="50000"/>
              </a:spcBef>
              <a:spcAft>
                <a:spcPct val="0"/>
              </a:spcAft>
              <a:defRPr sz="4000">
                <a:solidFill>
                  <a:schemeClr val="tx1"/>
                </a:solidFill>
                <a:latin typeface="Arial" pitchFamily="34" charset="0"/>
              </a:defRPr>
            </a:lvl8pPr>
            <a:lvl9pPr marL="3886200" indent="-228600" eaLnBrk="0" fontAlgn="base" hangingPunct="0">
              <a:spcBef>
                <a:spcPct val="50000"/>
              </a:spcBef>
              <a:spcAft>
                <a:spcPct val="0"/>
              </a:spcAft>
              <a:defRPr sz="4000">
                <a:solidFill>
                  <a:schemeClr val="tx1"/>
                </a:solidFill>
                <a:latin typeface="Arial" pitchFamily="34" charset="0"/>
              </a:defRPr>
            </a:lvl9pPr>
          </a:lstStyle>
          <a:p>
            <a:pPr algn="ctr"/>
            <a:r>
              <a:rPr lang="en-US" sz="2400" smtClean="0">
                <a:solidFill>
                  <a:srgbClr val="000000"/>
                </a:solidFill>
                <a:latin typeface="Times New Roman" pitchFamily="18" charset="0"/>
                <a:cs typeface="Times New Roman" pitchFamily="18" charset="0"/>
              </a:rPr>
              <a:t>Em hãy chọn những ý mà em </a:t>
            </a:r>
            <a:r>
              <a:rPr lang="vi-VN" sz="2400" smtClean="0">
                <a:solidFill>
                  <a:srgbClr val="000000"/>
                </a:solidFill>
                <a:latin typeface="Times New Roman" pitchFamily="18" charset="0"/>
                <a:cs typeface="Times New Roman" pitchFamily="18" charset="0"/>
              </a:rPr>
              <a:t>cho </a:t>
            </a:r>
            <a:r>
              <a:rPr lang="vi-VN" sz="2400">
                <a:solidFill>
                  <a:srgbClr val="000000"/>
                </a:solidFill>
                <a:latin typeface="Times New Roman" pitchFamily="18" charset="0"/>
                <a:cs typeface="Times New Roman" pitchFamily="18" charset="0"/>
              </a:rPr>
              <a:t>là </a:t>
            </a:r>
            <a:r>
              <a:rPr lang="vi-VN" sz="2400" smtClean="0">
                <a:solidFill>
                  <a:srgbClr val="000000"/>
                </a:solidFill>
                <a:latin typeface="Times New Roman" pitchFamily="18" charset="0"/>
                <a:cs typeface="Times New Roman" pitchFamily="18" charset="0"/>
              </a:rPr>
              <a:t>đúng</a:t>
            </a:r>
            <a:r>
              <a:rPr lang="en-US" sz="2400" smtClean="0">
                <a:solidFill>
                  <a:srgbClr val="000000"/>
                </a:solidFill>
                <a:latin typeface="Times New Roman" pitchFamily="18" charset="0"/>
                <a:cs typeface="Times New Roman" pitchFamily="18" charset="0"/>
              </a:rPr>
              <a:t> về </a:t>
            </a:r>
            <a:endParaRPr lang="en-US" sz="2400">
              <a:solidFill>
                <a:srgbClr val="000000"/>
              </a:solidFill>
              <a:latin typeface="Times New Roman" pitchFamily="18" charset="0"/>
              <a:cs typeface="Times New Roman" pitchFamily="18" charset="0"/>
            </a:endParaRPr>
          </a:p>
          <a:p>
            <a:r>
              <a:rPr lang="en-US" sz="2400">
                <a:solidFill>
                  <a:srgbClr val="000000"/>
                </a:solidFill>
                <a:latin typeface="Times New Roman" pitchFamily="18" charset="0"/>
                <a:cs typeface="Times New Roman" pitchFamily="18" charset="0"/>
              </a:rPr>
              <a:t>        </a:t>
            </a:r>
            <a:r>
              <a:rPr lang="en-US" sz="2400" smtClean="0">
                <a:solidFill>
                  <a:srgbClr val="000000"/>
                </a:solidFill>
                <a:latin typeface="Times New Roman" pitchFamily="18" charset="0"/>
                <a:cs typeface="Times New Roman" pitchFamily="18" charset="0"/>
              </a:rPr>
              <a:t>              </a:t>
            </a:r>
            <a:r>
              <a:rPr lang="en-US" sz="2400" b="1" smtClean="0">
                <a:solidFill>
                  <a:srgbClr val="0000FF"/>
                </a:solidFill>
                <a:latin typeface="Times New Roman" pitchFamily="18" charset="0"/>
                <a:cs typeface="Times New Roman" pitchFamily="18" charset="0"/>
              </a:rPr>
              <a:t>Những </a:t>
            </a:r>
            <a:r>
              <a:rPr lang="en-US" sz="2400" b="1">
                <a:solidFill>
                  <a:srgbClr val="0000FF"/>
                </a:solidFill>
                <a:latin typeface="Times New Roman" pitchFamily="18" charset="0"/>
                <a:cs typeface="Times New Roman" pitchFamily="18" charset="0"/>
              </a:rPr>
              <a:t>chính sách tiến bộ của Hồ Quý Ly :</a:t>
            </a:r>
          </a:p>
          <a:p>
            <a:r>
              <a:rPr lang="en-US" sz="2400">
                <a:latin typeface="Times New Roman" pitchFamily="18" charset="0"/>
                <a:cs typeface="Times New Roman" pitchFamily="18" charset="0"/>
              </a:rPr>
              <a:t>           1- Thay thế các quan cao cấp của dòng họ Trần bằng những người thực sự tài giỏi, đặt lệ các quan phải thường xuyên xuống thăm dân.</a:t>
            </a:r>
          </a:p>
          <a:p>
            <a:r>
              <a:rPr lang="en-US" sz="2400">
                <a:latin typeface="Times New Roman" pitchFamily="18" charset="0"/>
                <a:cs typeface="Times New Roman" pitchFamily="18" charset="0"/>
              </a:rPr>
              <a:t>           2- Quy định lại số ruộng đất cho quan lại, quý tộc, nếu thừa phải trả lại cho nhà nước.	</a:t>
            </a:r>
          </a:p>
          <a:p>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3- </a:t>
            </a:r>
            <a:r>
              <a:rPr lang="en-US" sz="2400">
                <a:latin typeface="Times New Roman" pitchFamily="18" charset="0"/>
                <a:cs typeface="Times New Roman" pitchFamily="18" charset="0"/>
              </a:rPr>
              <a:t>Chỉ dựa vào quân đội để chống ngoại xâm;</a:t>
            </a:r>
          </a:p>
          <a:p>
            <a:r>
              <a:rPr lang="en-US" sz="2400">
                <a:latin typeface="Times New Roman" pitchFamily="18" charset="0"/>
                <a:cs typeface="Times New Roman" pitchFamily="18" charset="0"/>
              </a:rPr>
              <a:t>          4- Những năm có nạn đói, các nhà giàu buộc phải bán thóc cho dân, tổ chức chữa bệnh cho dân.</a:t>
            </a:r>
          </a:p>
          <a:p>
            <a:endParaRPr lang="en-US" sz="2400">
              <a:latin typeface="Times New Roman" pitchFamily="18" charset="0"/>
              <a:cs typeface="Times New Roman" pitchFamily="18" charset="0"/>
            </a:endParaRPr>
          </a:p>
          <a:p>
            <a:r>
              <a:rPr lang="en-US" sz="2400">
                <a:solidFill>
                  <a:schemeClr val="hlink"/>
                </a:solidFill>
                <a:latin typeface="Times New Roman" pitchFamily="18" charset="0"/>
                <a:cs typeface="Times New Roman" pitchFamily="18" charset="0"/>
              </a:rPr>
              <a:t> </a:t>
            </a:r>
          </a:p>
        </p:txBody>
      </p:sp>
      <p:sp>
        <p:nvSpPr>
          <p:cNvPr id="22533" name="Rectangle 12"/>
          <p:cNvSpPr>
            <a:spLocks noChangeArrowheads="1"/>
          </p:cNvSpPr>
          <p:nvPr/>
        </p:nvSpPr>
        <p:spPr bwMode="auto">
          <a:xfrm>
            <a:off x="1040423" y="983397"/>
            <a:ext cx="7162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nl-NL" sz="3000" b="1">
                <a:solidFill>
                  <a:srgbClr val="FF3300"/>
                </a:solidFill>
                <a:latin typeface="Times New Roman" pitchFamily="18" charset="0"/>
              </a:rPr>
              <a:t>         </a:t>
            </a:r>
            <a:r>
              <a:rPr lang="nl-NL" sz="2800" b="1">
                <a:solidFill>
                  <a:srgbClr val="FF3300"/>
                </a:solidFill>
                <a:latin typeface="Times New Roman" pitchFamily="18" charset="0"/>
              </a:rPr>
              <a:t>NƯỚC TA CUỐI THỜI TRẦN</a:t>
            </a:r>
            <a:endParaRPr lang="en-US" sz="2800" b="1">
              <a:solidFill>
                <a:srgbClr val="FF3300"/>
              </a:solidFill>
              <a:latin typeface="Times New Roman" pitchFamily="18" charset="0"/>
            </a:endParaRPr>
          </a:p>
          <a:p>
            <a:endParaRPr lang="en-US" sz="3600">
              <a:solidFill>
                <a:srgbClr val="FF3300"/>
              </a:solidFill>
              <a:latin typeface="Times New Roman" pitchFamily="18" charset="0"/>
            </a:endParaRPr>
          </a:p>
        </p:txBody>
      </p:sp>
    </p:spTree>
    <p:extLst>
      <p:ext uri="{BB962C8B-B14F-4D97-AF65-F5344CB8AC3E}">
        <p14:creationId xmlns:p14="http://schemas.microsoft.com/office/powerpoint/2010/main" val="359885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31748">
                                            <p:txEl>
                                              <p:pRg st="4" end="4"/>
                                            </p:txEl>
                                          </p:spTgt>
                                        </p:tgtEl>
                                        <p:attrNameLst>
                                          <p:attrName>ppt_x</p:attrName>
                                        </p:attrNameLst>
                                      </p:cBhvr>
                                      <p:tavLst>
                                        <p:tav tm="0">
                                          <p:val>
                                            <p:strVal val="ppt_x"/>
                                          </p:val>
                                        </p:tav>
                                        <p:tav tm="100000">
                                          <p:val>
                                            <p:strVal val="ppt_x"/>
                                          </p:val>
                                        </p:tav>
                                      </p:tavLst>
                                    </p:anim>
                                    <p:anim calcmode="lin" valueType="num">
                                      <p:cBhvr additive="base">
                                        <p:cTn id="7" dur="500"/>
                                        <p:tgtEl>
                                          <p:spTgt spid="31748">
                                            <p:txEl>
                                              <p:pRg st="4" end="4"/>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1748">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ChangeArrowheads="1"/>
          </p:cNvSpPr>
          <p:nvPr/>
        </p:nvSpPr>
        <p:spPr bwMode="auto">
          <a:xfrm>
            <a:off x="266700" y="1704975"/>
            <a:ext cx="4903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just" eaLnBrk="1" hangingPunct="1">
              <a:spcBef>
                <a:spcPct val="0"/>
              </a:spcBef>
            </a:pPr>
            <a:r>
              <a:rPr lang="nl-NL" sz="2400" b="1">
                <a:solidFill>
                  <a:srgbClr val="0033CC"/>
                </a:solidFill>
                <a:latin typeface="Times New Roman" pitchFamily="18" charset="0"/>
              </a:rPr>
              <a:t>1. </a:t>
            </a:r>
            <a:r>
              <a:rPr lang="nl-NL" sz="2400" b="1" u="sng">
                <a:solidFill>
                  <a:srgbClr val="0033CC"/>
                </a:solidFill>
                <a:latin typeface="Times New Roman" pitchFamily="18" charset="0"/>
              </a:rPr>
              <a:t>Tình hình nước ta cuối thời Trần</a:t>
            </a:r>
            <a:r>
              <a:rPr lang="nl-NL" sz="2400" b="1">
                <a:solidFill>
                  <a:srgbClr val="0033CC"/>
                </a:solidFill>
                <a:latin typeface="Times New Roman" pitchFamily="18" charset="0"/>
              </a:rPr>
              <a:t>:</a:t>
            </a:r>
          </a:p>
        </p:txBody>
      </p:sp>
      <p:sp>
        <p:nvSpPr>
          <p:cNvPr id="28676" name="Rectangle 4"/>
          <p:cNvSpPr>
            <a:spLocks noChangeArrowheads="1"/>
          </p:cNvSpPr>
          <p:nvPr/>
        </p:nvSpPr>
        <p:spPr bwMode="auto">
          <a:xfrm>
            <a:off x="1143000" y="1170781"/>
            <a:ext cx="71628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spcBef>
                <a:spcPct val="0"/>
              </a:spcBef>
            </a:pPr>
            <a:r>
              <a:rPr lang="nl-NL" sz="2800" b="1">
                <a:solidFill>
                  <a:srgbClr val="FF3300"/>
                </a:solidFill>
                <a:latin typeface="Times New Roman" pitchFamily="18" charset="0"/>
              </a:rPr>
              <a:t>NƯỚC TA CUỐI THỜI TRẦN</a:t>
            </a:r>
            <a:endParaRPr lang="en-US" sz="2800" b="1">
              <a:solidFill>
                <a:srgbClr val="FF3300"/>
              </a:solidFill>
              <a:latin typeface="Times New Roman" pitchFamily="18" charset="0"/>
            </a:endParaRPr>
          </a:p>
          <a:p>
            <a:pPr>
              <a:spcBef>
                <a:spcPct val="0"/>
              </a:spcBef>
            </a:pPr>
            <a:endParaRPr lang="en-US" sz="3600" b="1">
              <a:solidFill>
                <a:srgbClr val="FF3300"/>
              </a:solidFill>
              <a:latin typeface="Times New Roman" pitchFamily="18" charset="0"/>
            </a:endParaRPr>
          </a:p>
        </p:txBody>
      </p:sp>
      <p:sp>
        <p:nvSpPr>
          <p:cNvPr id="28677" name="Rectangle 5"/>
          <p:cNvSpPr>
            <a:spLocks noChangeArrowheads="1"/>
          </p:cNvSpPr>
          <p:nvPr/>
        </p:nvSpPr>
        <p:spPr bwMode="auto">
          <a:xfrm>
            <a:off x="304800" y="2133600"/>
            <a:ext cx="4125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spcBef>
                <a:spcPct val="0"/>
              </a:spcBef>
            </a:pPr>
            <a:r>
              <a:rPr lang="nl-NL" sz="2400" b="1">
                <a:solidFill>
                  <a:srgbClr val="0033CC"/>
                </a:solidFill>
                <a:latin typeface="Times New Roman" pitchFamily="18" charset="0"/>
              </a:rPr>
              <a:t>2. N</a:t>
            </a:r>
            <a:r>
              <a:rPr lang="nl-NL" sz="2400" b="1" u="sng">
                <a:solidFill>
                  <a:srgbClr val="0033CC"/>
                </a:solidFill>
                <a:latin typeface="Times New Roman" pitchFamily="18" charset="0"/>
              </a:rPr>
              <a:t>hà Hồ thay thế nhà Trần </a:t>
            </a:r>
            <a:r>
              <a:rPr lang="nl-NL" sz="2400" b="1">
                <a:solidFill>
                  <a:srgbClr val="0033CC"/>
                </a:solidFill>
                <a:latin typeface="Times New Roman" pitchFamily="18" charset="0"/>
              </a:rPr>
              <a:t>:</a:t>
            </a:r>
          </a:p>
        </p:txBody>
      </p:sp>
      <p:sp>
        <p:nvSpPr>
          <p:cNvPr id="28678" name="Rectangle 6"/>
          <p:cNvSpPr>
            <a:spLocks noChangeArrowheads="1"/>
          </p:cNvSpPr>
          <p:nvPr/>
        </p:nvSpPr>
        <p:spPr bwMode="auto">
          <a:xfrm>
            <a:off x="0" y="2743200"/>
            <a:ext cx="8048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7200" eaLnBrk="1" hangingPunct="1">
              <a:spcBef>
                <a:spcPct val="0"/>
              </a:spcBef>
            </a:pPr>
            <a:r>
              <a:rPr lang="nl-NL" sz="2400" b="1">
                <a:latin typeface="Times New Roman" pitchFamily="18" charset="0"/>
              </a:rPr>
              <a:t>+ </a:t>
            </a:r>
            <a:r>
              <a:rPr lang="nl-NL" sz="2400">
                <a:latin typeface="Times New Roman" pitchFamily="18" charset="0"/>
              </a:rPr>
              <a:t>Hồ Quý Ly là một vị quan đại thần có tài.</a:t>
            </a:r>
            <a:endParaRPr lang="en-US" sz="2400">
              <a:latin typeface="Times New Roman" pitchFamily="18" charset="0"/>
            </a:endParaRPr>
          </a:p>
        </p:txBody>
      </p:sp>
      <p:sp>
        <p:nvSpPr>
          <p:cNvPr id="28680" name="Rectangle 8"/>
          <p:cNvSpPr>
            <a:spLocks noChangeArrowheads="1"/>
          </p:cNvSpPr>
          <p:nvPr/>
        </p:nvSpPr>
        <p:spPr bwMode="auto">
          <a:xfrm>
            <a:off x="457200" y="3306763"/>
            <a:ext cx="815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spcBef>
                <a:spcPct val="0"/>
              </a:spcBef>
            </a:pPr>
            <a:r>
              <a:rPr lang="nl-NL" sz="2400" b="1">
                <a:latin typeface="Times New Roman" pitchFamily="18" charset="0"/>
              </a:rPr>
              <a:t>+ </a:t>
            </a:r>
            <a:r>
              <a:rPr lang="nl-NL" sz="2400">
                <a:latin typeface="Times New Roman" pitchFamily="18" charset="0"/>
              </a:rPr>
              <a:t>Năm 1400, Hồ Quý Ly truất ngôi vua Trần, lập nên nhà Hồ, dời thành về Tây Đô (Thanh Hoá), đổi tên nước là Đại Ngu.</a:t>
            </a:r>
          </a:p>
        </p:txBody>
      </p:sp>
      <p:sp>
        <p:nvSpPr>
          <p:cNvPr id="28681" name="Rectangle 9"/>
          <p:cNvSpPr>
            <a:spLocks noChangeArrowheads="1"/>
          </p:cNvSpPr>
          <p:nvPr/>
        </p:nvSpPr>
        <p:spPr bwMode="auto">
          <a:xfrm>
            <a:off x="381000" y="4114800"/>
            <a:ext cx="876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spcBef>
                <a:spcPct val="0"/>
              </a:spcBef>
            </a:pPr>
            <a:r>
              <a:rPr lang="nl-NL" sz="2400">
                <a:latin typeface="Times New Roman" pitchFamily="18" charset="0"/>
              </a:rPr>
              <a:t>+ Hồ Quý Ly đã có nhiều cải cách mới để củng cố và xây dựng đất nước</a:t>
            </a:r>
            <a:r>
              <a:rPr lang="nl-NL" sz="2400"/>
              <a:t>.</a:t>
            </a:r>
          </a:p>
        </p:txBody>
      </p:sp>
      <p:sp>
        <p:nvSpPr>
          <p:cNvPr id="71691" name="Rectangle 11"/>
          <p:cNvSpPr>
            <a:spLocks noChangeArrowheads="1"/>
          </p:cNvSpPr>
          <p:nvPr/>
        </p:nvSpPr>
        <p:spPr bwMode="auto">
          <a:xfrm>
            <a:off x="381000" y="4800600"/>
            <a:ext cx="876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1" hangingPunct="1">
              <a:spcBef>
                <a:spcPct val="0"/>
              </a:spcBef>
            </a:pPr>
            <a:r>
              <a:rPr lang="nl-NL" sz="2400">
                <a:latin typeface="Times New Roman" pitchFamily="18" charset="0"/>
              </a:rPr>
              <a:t>+ Năm 1406, nhà Hồ sụp đổ. Nước ta rơi vào ách đô hộ của nhà Minh.</a:t>
            </a:r>
          </a:p>
        </p:txBody>
      </p:sp>
    </p:spTree>
    <p:extLst>
      <p:ext uri="{BB962C8B-B14F-4D97-AF65-F5344CB8AC3E}">
        <p14:creationId xmlns:p14="http://schemas.microsoft.com/office/powerpoint/2010/main" val="1123397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1691"/>
                                        </p:tgtEl>
                                        <p:attrNameLst>
                                          <p:attrName>style.visibility</p:attrName>
                                        </p:attrNameLst>
                                      </p:cBhvr>
                                      <p:to>
                                        <p:strVal val="visible"/>
                                      </p:to>
                                    </p:set>
                                    <p:animEffect transition="in" filter="fade">
                                      <p:cBhvr>
                                        <p:cTn id="7" dur="1000"/>
                                        <p:tgtEl>
                                          <p:spTgt spid="71691"/>
                                        </p:tgtEl>
                                      </p:cBhvr>
                                    </p:animEffect>
                                    <p:anim calcmode="lin" valueType="num">
                                      <p:cBhvr>
                                        <p:cTn id="8" dur="1000" fill="hold"/>
                                        <p:tgtEl>
                                          <p:spTgt spid="71691"/>
                                        </p:tgtEl>
                                        <p:attrNameLst>
                                          <p:attrName>ppt_x</p:attrName>
                                        </p:attrNameLst>
                                      </p:cBhvr>
                                      <p:tavLst>
                                        <p:tav tm="0">
                                          <p:val>
                                            <p:strVal val="#ppt_x"/>
                                          </p:val>
                                        </p:tav>
                                        <p:tav tm="100000">
                                          <p:val>
                                            <p:strVal val="#ppt_x"/>
                                          </p:val>
                                        </p:tav>
                                      </p:tavLst>
                                    </p:anim>
                                    <p:anim calcmode="lin" valueType="num">
                                      <p:cBhvr>
                                        <p:cTn id="9" dur="1000" fill="hold"/>
                                        <p:tgtEl>
                                          <p:spTgt spid="716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1676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22098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2819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429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962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4572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5105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5715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6248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609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1143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1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1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1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1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8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2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82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2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2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81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2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8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2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2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2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27" descr="3999169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66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2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2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3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3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3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3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3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0" name="Picture 3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Picture 3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3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3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Picture 3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4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6" name="Picture 4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7" name="Picture 4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8" name="Picture 4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9" name="Picture 4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0" name="Picture 4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1" name="Picture 4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2" name="Picture 4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3" name="Picture 4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4" name="Picture 4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5" name="Picture 5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6" name="Picture 5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7" name="Picture 5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8" name="Picture 5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9" name="Picture 5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0" name="Picture 5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1" name="Picture 5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2" name="Picture 5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3" name="Picture 5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4" name="Picture 5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5" name="Picture 6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6" name="Picture 61" descr="3999169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4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54" name="Text Box 62"/>
          <p:cNvSpPr txBox="1">
            <a:spLocks noChangeArrowheads="1"/>
          </p:cNvSpPr>
          <p:nvPr/>
        </p:nvSpPr>
        <p:spPr bwMode="auto">
          <a:xfrm>
            <a:off x="3453245" y="2241839"/>
            <a:ext cx="228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800" b="1">
                <a:solidFill>
                  <a:srgbClr val="C00000"/>
                </a:solidFill>
                <a:latin typeface="Times New Roman" pitchFamily="18" charset="0"/>
              </a:rPr>
              <a:t>GHI NHỚ</a:t>
            </a:r>
          </a:p>
        </p:txBody>
      </p:sp>
      <p:sp>
        <p:nvSpPr>
          <p:cNvPr id="33855" name="Rectangle 63"/>
          <p:cNvSpPr>
            <a:spLocks noChangeArrowheads="1"/>
          </p:cNvSpPr>
          <p:nvPr/>
        </p:nvSpPr>
        <p:spPr bwMode="auto">
          <a:xfrm>
            <a:off x="723900" y="2728768"/>
            <a:ext cx="77724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i="1">
                <a:solidFill>
                  <a:srgbClr val="00FF00"/>
                </a:solidFill>
                <a:latin typeface="Times New Roman" pitchFamily="18" charset="0"/>
                <a:cs typeface="Times New Roman" pitchFamily="18" charset="0"/>
              </a:rPr>
              <a:t>     </a:t>
            </a:r>
            <a:r>
              <a:rPr lang="vi-VN" sz="2800" b="1">
                <a:solidFill>
                  <a:srgbClr val="0000FF"/>
                </a:solidFill>
                <a:latin typeface="Times New Roman" pitchFamily="18" charset="0"/>
                <a:cs typeface="Times New Roman" pitchFamily="18" charset="0"/>
              </a:rPr>
              <a:t>Từ giữa thế kỉ XIV, nhà Trần bước vào thời kì suy yếu.Vua quan không quan tâm tới dân. Dân oán hận,nổi dậy khởi nghĩa.</a:t>
            </a:r>
            <a:endParaRPr lang="en-US" sz="2800" b="1">
              <a:solidFill>
                <a:srgbClr val="0000FF"/>
              </a:solidFill>
              <a:latin typeface="Times New Roman" pitchFamily="18" charset="0"/>
              <a:cs typeface="Times New Roman" pitchFamily="18" charset="0"/>
            </a:endParaRPr>
          </a:p>
          <a:p>
            <a:endParaRPr lang="nl-NL" sz="2800" b="1" i="1">
              <a:solidFill>
                <a:srgbClr val="0000FF"/>
              </a:solidFill>
              <a:latin typeface="Times New Roman" pitchFamily="18" charset="0"/>
              <a:cs typeface="Times New Roman" pitchFamily="18" charset="0"/>
            </a:endParaRPr>
          </a:p>
          <a:p>
            <a:r>
              <a:rPr lang="nl-NL" sz="2800" b="1" i="1">
                <a:solidFill>
                  <a:srgbClr val="0000FF"/>
                </a:solidFill>
                <a:latin typeface="Times New Roman" pitchFamily="18" charset="0"/>
                <a:cs typeface="Times New Roman" pitchFamily="18" charset="0"/>
              </a:rPr>
              <a:t>      </a:t>
            </a:r>
            <a:r>
              <a:rPr lang="nl-NL" sz="2800" b="1">
                <a:solidFill>
                  <a:srgbClr val="0000FF"/>
                </a:solidFill>
                <a:latin typeface="Times New Roman" pitchFamily="18" charset="0"/>
                <a:cs typeface="Times New Roman" pitchFamily="18" charset="0"/>
              </a:rPr>
              <a:t>Năm 1400, Hồ Quý Ly nhân cơ hội đó đã truất ngôi vua Trần, lập nên nhà Hồ. Không chống nổi quân xâm lược, nhà Hồ sụp đổ. Đất nước ta bị nhà Minh đô hộ. </a:t>
            </a:r>
            <a:endParaRPr lang="en-US" sz="28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38593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855">
                                            <p:txEl>
                                              <p:pRg st="0" end="0"/>
                                            </p:txEl>
                                          </p:spTgt>
                                        </p:tgtEl>
                                        <p:attrNameLst>
                                          <p:attrName>style.visibility</p:attrName>
                                        </p:attrNameLst>
                                      </p:cBhvr>
                                      <p:to>
                                        <p:strVal val="visible"/>
                                      </p:to>
                                    </p:set>
                                    <p:anim calcmode="lin" valueType="num">
                                      <p:cBhvr additive="base">
                                        <p:cTn id="7" dur="500" fill="hold"/>
                                        <p:tgtEl>
                                          <p:spTgt spid="338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8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855">
                                            <p:txEl>
                                              <p:pRg st="2" end="2"/>
                                            </p:txEl>
                                          </p:spTgt>
                                        </p:tgtEl>
                                        <p:attrNameLst>
                                          <p:attrName>style.visibility</p:attrName>
                                        </p:attrNameLst>
                                      </p:cBhvr>
                                      <p:to>
                                        <p:strVal val="visible"/>
                                      </p:to>
                                    </p:set>
                                    <p:anim calcmode="lin" valueType="num">
                                      <p:cBhvr additive="base">
                                        <p:cTn id="13" dur="500" fill="hold"/>
                                        <p:tgtEl>
                                          <p:spTgt spid="338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8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3854">
                                            <p:txEl>
                                              <p:pRg st="0" end="0"/>
                                            </p:txEl>
                                          </p:spTgt>
                                        </p:tgtEl>
                                        <p:attrNameLst>
                                          <p:attrName>style.visibility</p:attrName>
                                        </p:attrNameLst>
                                      </p:cBhvr>
                                      <p:to>
                                        <p:strVal val="visible"/>
                                      </p:to>
                                    </p:set>
                                    <p:animEffect transition="in" filter="fade">
                                      <p:cBhvr>
                                        <p:cTn id="19" dur="1000"/>
                                        <p:tgtEl>
                                          <p:spTgt spid="33854">
                                            <p:txEl>
                                              <p:pRg st="0" end="0"/>
                                            </p:txEl>
                                          </p:spTgt>
                                        </p:tgtEl>
                                      </p:cBhvr>
                                    </p:animEffect>
                                    <p:anim calcmode="lin" valueType="num">
                                      <p:cBhvr>
                                        <p:cTn id="20" dur="1000" fill="hold"/>
                                        <p:tgtEl>
                                          <p:spTgt spid="3385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385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91" name="di tim kho bau.wav">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8001000" y="243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0" y="188913"/>
            <a:ext cx="2362200" cy="914400"/>
            <a:chOff x="0" y="240"/>
            <a:chExt cx="1488" cy="576"/>
          </a:xfrm>
        </p:grpSpPr>
        <p:grpSp>
          <p:nvGrpSpPr>
            <p:cNvPr id="30750" name="Group 12"/>
            <p:cNvGrpSpPr>
              <a:grpSpLocks/>
            </p:cNvGrpSpPr>
            <p:nvPr/>
          </p:nvGrpSpPr>
          <p:grpSpPr bwMode="auto">
            <a:xfrm>
              <a:off x="0" y="240"/>
              <a:ext cx="1488" cy="576"/>
              <a:chOff x="1997" y="1314"/>
              <a:chExt cx="1889" cy="1009"/>
            </a:xfrm>
          </p:grpSpPr>
          <p:grpSp>
            <p:nvGrpSpPr>
              <p:cNvPr id="30752" name="Group 13"/>
              <p:cNvGrpSpPr>
                <a:grpSpLocks/>
              </p:cNvGrpSpPr>
              <p:nvPr/>
            </p:nvGrpSpPr>
            <p:grpSpPr bwMode="auto">
              <a:xfrm>
                <a:off x="1997" y="1404"/>
                <a:ext cx="1889" cy="919"/>
                <a:chOff x="1973" y="1027"/>
                <a:chExt cx="1926" cy="937"/>
              </a:xfrm>
            </p:grpSpPr>
            <p:sp>
              <p:nvSpPr>
                <p:cNvPr id="215054" name="Oval 14"/>
                <p:cNvSpPr>
                  <a:spLocks noChangeArrowheads="1"/>
                </p:cNvSpPr>
                <p:nvPr/>
              </p:nvSpPr>
              <p:spPr bwMode="gray">
                <a:xfrm>
                  <a:off x="1994" y="1057"/>
                  <a:ext cx="1905" cy="907"/>
                </a:xfrm>
                <a:prstGeom prst="ellipse">
                  <a:avLst/>
                </a:prstGeom>
                <a:gradFill rotWithShape="1">
                  <a:gsLst>
                    <a:gs pos="0">
                      <a:srgbClr val="0066CC">
                        <a:gamma/>
                        <a:shade val="63529"/>
                        <a:invGamma/>
                      </a:srgbClr>
                    </a:gs>
                    <a:gs pos="100000">
                      <a:srgbClr val="0066CC"/>
                    </a:gs>
                  </a:gsLst>
                  <a:lin ang="2700000" scaled="1"/>
                </a:gradFill>
                <a:ln w="9525">
                  <a:noFill/>
                  <a:round/>
                  <a:headEnd/>
                  <a:tailEnd/>
                </a:ln>
                <a:effectLst>
                  <a:outerShdw dist="35921" dir="2700000" algn="ctr" rotWithShape="0">
                    <a:srgbClr val="000000"/>
                  </a:outerShdw>
                </a:effectLst>
              </p:spPr>
              <p:txBody>
                <a:bodyPr wrap="none" anchor="ctr"/>
                <a:lstStyle/>
                <a:p>
                  <a:pPr algn="r" rtl="1">
                    <a:defRPr/>
                  </a:pPr>
                  <a:endParaRPr lang="en-US" sz="1800">
                    <a:latin typeface="Arial" charset="0"/>
                    <a:cs typeface="Arial" charset="0"/>
                  </a:endParaRPr>
                </a:p>
              </p:txBody>
            </p:sp>
            <p:sp>
              <p:nvSpPr>
                <p:cNvPr id="30758" name="Oval 15"/>
                <p:cNvSpPr>
                  <a:spLocks noChangeArrowheads="1"/>
                </p:cNvSpPr>
                <p:nvPr/>
              </p:nvSpPr>
              <p:spPr bwMode="gray">
                <a:xfrm>
                  <a:off x="1973" y="1027"/>
                  <a:ext cx="1905" cy="907"/>
                </a:xfrm>
                <a:prstGeom prst="ellipse">
                  <a:avLst/>
                </a:prstGeom>
                <a:gradFill rotWithShape="1">
                  <a:gsLst>
                    <a:gs pos="0">
                      <a:srgbClr val="9BC7F3"/>
                    </a:gs>
                    <a:gs pos="100000">
                      <a:srgbClr val="1D80E3"/>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vi-VN" sz="1800">
                    <a:cs typeface="Arial" pitchFamily="34" charset="0"/>
                  </a:endParaRPr>
                </a:p>
              </p:txBody>
            </p:sp>
          </p:grpSp>
          <p:sp>
            <p:nvSpPr>
              <p:cNvPr id="30753" name="Oval 16"/>
              <p:cNvSpPr>
                <a:spLocks noChangeArrowheads="1"/>
              </p:cNvSpPr>
              <p:nvPr/>
            </p:nvSpPr>
            <p:spPr bwMode="gray">
              <a:xfrm>
                <a:off x="2086" y="1314"/>
                <a:ext cx="1691" cy="845"/>
              </a:xfrm>
              <a:prstGeom prst="ellipse">
                <a:avLst/>
              </a:prstGeom>
              <a:gradFill rotWithShape="1">
                <a:gsLst>
                  <a:gs pos="0">
                    <a:srgbClr val="765E00"/>
                  </a:gs>
                  <a:gs pos="100000">
                    <a:srgbClr val="FFCC0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rtl="1"/>
                <a:endParaRPr lang="vi-VN" sz="1800">
                  <a:cs typeface="Arial" pitchFamily="34" charset="0"/>
                </a:endParaRPr>
              </a:p>
            </p:txBody>
          </p:sp>
          <p:sp>
            <p:nvSpPr>
              <p:cNvPr id="30754" name="Oval 17"/>
              <p:cNvSpPr>
                <a:spLocks noChangeArrowheads="1"/>
              </p:cNvSpPr>
              <p:nvPr/>
            </p:nvSpPr>
            <p:spPr bwMode="gray">
              <a:xfrm>
                <a:off x="2108" y="1319"/>
                <a:ext cx="1650" cy="824"/>
              </a:xfrm>
              <a:prstGeom prst="ellipse">
                <a:avLst/>
              </a:prstGeom>
              <a:gradFill rotWithShape="1">
                <a:gsLst>
                  <a:gs pos="0">
                    <a:srgbClr val="FFCC00">
                      <a:alpha val="0"/>
                    </a:srgbClr>
                  </a:gs>
                  <a:gs pos="100000">
                    <a:srgbClr val="FFEDA6"/>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rtl="1"/>
                <a:endParaRPr lang="vi-VN" sz="1800">
                  <a:cs typeface="Arial" pitchFamily="34" charset="0"/>
                </a:endParaRPr>
              </a:p>
            </p:txBody>
          </p:sp>
          <p:sp>
            <p:nvSpPr>
              <p:cNvPr id="30755" name="Oval 18"/>
              <p:cNvSpPr>
                <a:spLocks noChangeArrowheads="1"/>
              </p:cNvSpPr>
              <p:nvPr/>
            </p:nvSpPr>
            <p:spPr bwMode="gray">
              <a:xfrm>
                <a:off x="2125" y="1327"/>
                <a:ext cx="1570" cy="770"/>
              </a:xfrm>
              <a:prstGeom prst="ellipse">
                <a:avLst/>
              </a:prstGeom>
              <a:gradFill rotWithShape="1">
                <a:gsLst>
                  <a:gs pos="0">
                    <a:srgbClr val="CAA200"/>
                  </a:gs>
                  <a:gs pos="100000">
                    <a:srgbClr val="FFCC00">
                      <a:alpha val="48000"/>
                    </a:srgbClr>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rtl="1"/>
                <a:endParaRPr lang="vi-VN" sz="1800">
                  <a:cs typeface="Arial" pitchFamily="34" charset="0"/>
                </a:endParaRPr>
              </a:p>
            </p:txBody>
          </p:sp>
          <p:sp>
            <p:nvSpPr>
              <p:cNvPr id="30756" name="Oval 19"/>
              <p:cNvSpPr>
                <a:spLocks noChangeArrowheads="1"/>
              </p:cNvSpPr>
              <p:nvPr/>
            </p:nvSpPr>
            <p:spPr bwMode="gray">
              <a:xfrm>
                <a:off x="2208" y="1344"/>
                <a:ext cx="1382" cy="624"/>
              </a:xfrm>
              <a:prstGeom prst="ellipse">
                <a:avLst/>
              </a:prstGeom>
              <a:gradFill rotWithShape="1">
                <a:gsLst>
                  <a:gs pos="0">
                    <a:srgbClr val="FFFFFF"/>
                  </a:gs>
                  <a:gs pos="100000">
                    <a:srgbClr val="FFCC00">
                      <a:alpha val="37999"/>
                    </a:srgbClr>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rtl="1"/>
                <a:endParaRPr lang="vi-VN" sz="1800">
                  <a:cs typeface="Arial" pitchFamily="34" charset="0"/>
                </a:endParaRPr>
              </a:p>
            </p:txBody>
          </p:sp>
        </p:grpSp>
        <p:sp>
          <p:nvSpPr>
            <p:cNvPr id="30751" name="Text Box 20"/>
            <p:cNvSpPr txBox="1">
              <a:spLocks noChangeArrowheads="1"/>
            </p:cNvSpPr>
            <p:nvPr/>
          </p:nvSpPr>
          <p:spPr bwMode="auto">
            <a:xfrm>
              <a:off x="216" y="288"/>
              <a:ext cx="114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50000"/>
                </a:spcBef>
                <a:spcAft>
                  <a:spcPct val="0"/>
                </a:spcAft>
                <a:defRPr sz="4000">
                  <a:solidFill>
                    <a:schemeClr val="tx1"/>
                  </a:solidFill>
                  <a:latin typeface="Arial" pitchFamily="34" charset="0"/>
                </a:defRPr>
              </a:lvl6pPr>
              <a:lvl7pPr marL="2971800" indent="-228600" eaLnBrk="0" fontAlgn="base" hangingPunct="0">
                <a:spcBef>
                  <a:spcPct val="50000"/>
                </a:spcBef>
                <a:spcAft>
                  <a:spcPct val="0"/>
                </a:spcAft>
                <a:defRPr sz="4000">
                  <a:solidFill>
                    <a:schemeClr val="tx1"/>
                  </a:solidFill>
                  <a:latin typeface="Arial" pitchFamily="34" charset="0"/>
                </a:defRPr>
              </a:lvl7pPr>
              <a:lvl8pPr marL="3429000" indent="-228600" eaLnBrk="0" fontAlgn="base" hangingPunct="0">
                <a:spcBef>
                  <a:spcPct val="50000"/>
                </a:spcBef>
                <a:spcAft>
                  <a:spcPct val="0"/>
                </a:spcAft>
                <a:defRPr sz="4000">
                  <a:solidFill>
                    <a:schemeClr val="tx1"/>
                  </a:solidFill>
                  <a:latin typeface="Arial" pitchFamily="34" charset="0"/>
                </a:defRPr>
              </a:lvl8pPr>
              <a:lvl9pPr marL="3886200" indent="-228600" eaLnBrk="0" fontAlgn="base" hangingPunct="0">
                <a:spcBef>
                  <a:spcPct val="50000"/>
                </a:spcBef>
                <a:spcAft>
                  <a:spcPct val="0"/>
                </a:spcAft>
                <a:defRPr sz="4000">
                  <a:solidFill>
                    <a:schemeClr val="tx1"/>
                  </a:solidFill>
                  <a:latin typeface="Arial" pitchFamily="34" charset="0"/>
                </a:defRPr>
              </a:lvl9pPr>
            </a:lstStyle>
            <a:p>
              <a:pPr algn="ctr"/>
              <a:r>
                <a:rPr lang="en-US" sz="2800" b="1">
                  <a:solidFill>
                    <a:srgbClr val="0000FF"/>
                  </a:solidFill>
                  <a:cs typeface="Times New Roman" pitchFamily="18" charset="0"/>
                </a:rPr>
                <a:t>Trò chơi:</a:t>
              </a:r>
            </a:p>
          </p:txBody>
        </p:sp>
      </p:grpSp>
      <p:pic>
        <p:nvPicPr>
          <p:cNvPr id="14350" name="Picture 14" descr="Bellcol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4343400"/>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5" descr="!danc_cl"/>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658100" y="-152400"/>
            <a:ext cx="14859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6"/>
          <p:cNvGrpSpPr>
            <a:grpSpLocks/>
          </p:cNvGrpSpPr>
          <p:nvPr/>
        </p:nvGrpSpPr>
        <p:grpSpPr bwMode="auto">
          <a:xfrm>
            <a:off x="838200" y="2895600"/>
            <a:ext cx="7315200" cy="4114800"/>
            <a:chOff x="432" y="1728"/>
            <a:chExt cx="4608" cy="2592"/>
          </a:xfrm>
        </p:grpSpPr>
        <p:sp>
          <p:nvSpPr>
            <p:cNvPr id="30746" name="AutoShape 17" descr="Recycled paper"/>
            <p:cNvSpPr>
              <a:spLocks noChangeArrowheads="1"/>
            </p:cNvSpPr>
            <p:nvPr/>
          </p:nvSpPr>
          <p:spPr bwMode="auto">
            <a:xfrm rot="-4673416">
              <a:off x="4296" y="2040"/>
              <a:ext cx="1056" cy="432"/>
            </a:xfrm>
            <a:prstGeom prst="wave">
              <a:avLst>
                <a:gd name="adj1" fmla="val 12963"/>
                <a:gd name="adj2" fmla="val 0"/>
              </a:avLst>
            </a:prstGeom>
            <a:blipFill dpi="0" rotWithShape="1">
              <a:blip r:embed="rId9"/>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endParaRPr lang="vi-VN"/>
            </a:p>
          </p:txBody>
        </p:sp>
        <p:sp>
          <p:nvSpPr>
            <p:cNvPr id="30747" name="AutoShape 18" descr="Recycled paper"/>
            <p:cNvSpPr>
              <a:spLocks noChangeArrowheads="1"/>
            </p:cNvSpPr>
            <p:nvPr/>
          </p:nvSpPr>
          <p:spPr bwMode="auto">
            <a:xfrm>
              <a:off x="432" y="3888"/>
              <a:ext cx="1056" cy="432"/>
            </a:xfrm>
            <a:prstGeom prst="wave">
              <a:avLst>
                <a:gd name="adj1" fmla="val 12963"/>
                <a:gd name="adj2" fmla="val 0"/>
              </a:avLst>
            </a:prstGeom>
            <a:blipFill dpi="0" rotWithShape="1">
              <a:blip r:embed="rId9"/>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endParaRPr lang="vi-VN"/>
            </a:p>
          </p:txBody>
        </p:sp>
        <p:sp>
          <p:nvSpPr>
            <p:cNvPr id="30748" name="AutoShape 19" descr="Recycled paper"/>
            <p:cNvSpPr>
              <a:spLocks noChangeArrowheads="1"/>
            </p:cNvSpPr>
            <p:nvPr/>
          </p:nvSpPr>
          <p:spPr bwMode="auto">
            <a:xfrm rot="-1977446">
              <a:off x="3565" y="3290"/>
              <a:ext cx="1056" cy="432"/>
            </a:xfrm>
            <a:prstGeom prst="wave">
              <a:avLst>
                <a:gd name="adj1" fmla="val 12963"/>
                <a:gd name="adj2" fmla="val 0"/>
              </a:avLst>
            </a:prstGeom>
            <a:blipFill dpi="0" rotWithShape="1">
              <a:blip r:embed="rId9"/>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endParaRPr lang="vi-VN"/>
            </a:p>
          </p:txBody>
        </p:sp>
        <p:sp>
          <p:nvSpPr>
            <p:cNvPr id="30749" name="AutoShape 20" descr="Recycled paper"/>
            <p:cNvSpPr>
              <a:spLocks noChangeArrowheads="1"/>
            </p:cNvSpPr>
            <p:nvPr/>
          </p:nvSpPr>
          <p:spPr bwMode="auto">
            <a:xfrm rot="-799878">
              <a:off x="2010" y="3843"/>
              <a:ext cx="1008" cy="432"/>
            </a:xfrm>
            <a:prstGeom prst="wave">
              <a:avLst>
                <a:gd name="adj1" fmla="val 12963"/>
                <a:gd name="adj2" fmla="val 0"/>
              </a:avLst>
            </a:prstGeom>
            <a:blipFill dpi="0" rotWithShape="1">
              <a:blip r:embed="rId9"/>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endParaRPr lang="vi-VN"/>
            </a:p>
          </p:txBody>
        </p:sp>
      </p:grpSp>
      <p:pic>
        <p:nvPicPr>
          <p:cNvPr id="30727" name="Picture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905000"/>
            <a:ext cx="954088"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22" descr="lau dai2"/>
          <p:cNvPicPr>
            <a:picLocks noChangeAspect="1" noChangeArrowheads="1"/>
          </p:cNvPicPr>
          <p:nvPr/>
        </p:nvPicPr>
        <p:blipFill>
          <a:blip r:embed="rId11">
            <a:extLst>
              <a:ext uri="{28A0092B-C50C-407E-A947-70E740481C1C}">
                <a14:useLocalDpi xmlns:a14="http://schemas.microsoft.com/office/drawing/2010/main" val="0"/>
              </a:ext>
            </a:extLst>
          </a:blip>
          <a:srcRect b="5263"/>
          <a:stretch>
            <a:fillRect/>
          </a:stretch>
        </p:blipFill>
        <p:spPr bwMode="auto">
          <a:xfrm>
            <a:off x="4191000" y="152400"/>
            <a:ext cx="4800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81963" y="5635625"/>
            <a:ext cx="121443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0" name="Text Box 24"/>
          <p:cNvSpPr txBox="1">
            <a:spLocks noChangeArrowheads="1"/>
          </p:cNvSpPr>
          <p:nvPr/>
        </p:nvSpPr>
        <p:spPr bwMode="auto">
          <a:xfrm>
            <a:off x="1066800" y="2286000"/>
            <a:ext cx="46482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50000"/>
              </a:spcBef>
              <a:spcAft>
                <a:spcPct val="0"/>
              </a:spcAft>
              <a:defRPr sz="4000">
                <a:solidFill>
                  <a:schemeClr val="tx1"/>
                </a:solidFill>
                <a:latin typeface="Arial" pitchFamily="34" charset="0"/>
              </a:defRPr>
            </a:lvl6pPr>
            <a:lvl7pPr marL="2971800" indent="-228600" eaLnBrk="0" fontAlgn="base" hangingPunct="0">
              <a:spcBef>
                <a:spcPct val="50000"/>
              </a:spcBef>
              <a:spcAft>
                <a:spcPct val="0"/>
              </a:spcAft>
              <a:defRPr sz="4000">
                <a:solidFill>
                  <a:schemeClr val="tx1"/>
                </a:solidFill>
                <a:latin typeface="Arial" pitchFamily="34" charset="0"/>
              </a:defRPr>
            </a:lvl7pPr>
            <a:lvl8pPr marL="3429000" indent="-228600" eaLnBrk="0" fontAlgn="base" hangingPunct="0">
              <a:spcBef>
                <a:spcPct val="50000"/>
              </a:spcBef>
              <a:spcAft>
                <a:spcPct val="0"/>
              </a:spcAft>
              <a:defRPr sz="4000">
                <a:solidFill>
                  <a:schemeClr val="tx1"/>
                </a:solidFill>
                <a:latin typeface="Arial" pitchFamily="34" charset="0"/>
              </a:defRPr>
            </a:lvl8pPr>
            <a:lvl9pPr marL="3886200" indent="-228600" eaLnBrk="0" fontAlgn="base" hangingPunct="0">
              <a:spcBef>
                <a:spcPct val="50000"/>
              </a:spcBef>
              <a:spcAft>
                <a:spcPct val="0"/>
              </a:spcAft>
              <a:defRPr sz="4000">
                <a:solidFill>
                  <a:schemeClr val="tx1"/>
                </a:solidFill>
                <a:latin typeface="Arial" pitchFamily="34" charset="0"/>
              </a:defRPr>
            </a:lvl9pPr>
          </a:lstStyle>
          <a:p>
            <a:pPr algn="just"/>
            <a:r>
              <a:rPr lang="en-US" sz="2400" b="1">
                <a:solidFill>
                  <a:srgbClr val="0033CC"/>
                </a:solidFill>
                <a:latin typeface="Times New Roman" pitchFamily="18" charset="0"/>
                <a:cs typeface="Times New Roman" pitchFamily="18" charset="0"/>
              </a:rPr>
              <a:t>Luật chơi: </a:t>
            </a:r>
          </a:p>
          <a:p>
            <a:pPr algn="just"/>
            <a:r>
              <a:rPr lang="en-US" sz="2400" b="1">
                <a:solidFill>
                  <a:srgbClr val="0033CC"/>
                </a:solidFill>
                <a:latin typeface="Times New Roman" pitchFamily="18" charset="0"/>
                <a:cs typeface="Times New Roman" pitchFamily="18" charset="0"/>
              </a:rPr>
              <a:t>   Để đến được với kho báu trong lâu đài,  các bạn phải vượt qua 3 cánh cửa và mở được 1 hộp đựng báu vật. Trả lời đúng 1 câu hỏi, các bạn sẽ mở được cánh cửa tương ứng. Muốn lấy được báu vật trong lâu đài, các bạn phải trả lời được câu hỏi mật khẩu chìa khóa. Đối tượng chơi là tất cả lớp .</a:t>
            </a:r>
          </a:p>
        </p:txBody>
      </p:sp>
      <p:sp>
        <p:nvSpPr>
          <p:cNvPr id="14361" name="WordArt 25"/>
          <p:cNvSpPr>
            <a:spLocks noChangeArrowheads="1" noChangeShapeType="1" noTextEdit="1"/>
          </p:cNvSpPr>
          <p:nvPr/>
        </p:nvSpPr>
        <p:spPr bwMode="auto">
          <a:xfrm>
            <a:off x="1066800" y="838200"/>
            <a:ext cx="3857625" cy="1295400"/>
          </a:xfrm>
          <a:prstGeom prst="rect">
            <a:avLst/>
          </a:prstGeom>
        </p:spPr>
        <p:txBody>
          <a:bodyPr wrap="none" fromWordArt="1">
            <a:prstTxWarp prst="textInflateTop">
              <a:avLst>
                <a:gd name="adj" fmla="val 16579"/>
              </a:avLst>
            </a:prstTxWarp>
          </a:bodyPr>
          <a:lstStyle/>
          <a:p>
            <a:pPr algn="ctr"/>
            <a:r>
              <a:rPr lang="en-US" b="1" kern="10">
                <a:ln w="12700">
                  <a:solidFill>
                    <a:srgbClr val="FF99CC"/>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Đi tìm kho báu...</a:t>
            </a:r>
          </a:p>
        </p:txBody>
      </p:sp>
      <p:pic>
        <p:nvPicPr>
          <p:cNvPr id="30732" name="Picture 28" descr="Picture2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338" y="5632450"/>
            <a:ext cx="1166813"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41"/>
          <p:cNvGrpSpPr>
            <a:grpSpLocks/>
          </p:cNvGrpSpPr>
          <p:nvPr/>
        </p:nvGrpSpPr>
        <p:grpSpPr bwMode="auto">
          <a:xfrm>
            <a:off x="6985000" y="1790700"/>
            <a:ext cx="254000" cy="203200"/>
            <a:chOff x="1192" y="1776"/>
            <a:chExt cx="1256" cy="856"/>
          </a:xfrm>
        </p:grpSpPr>
        <p:grpSp>
          <p:nvGrpSpPr>
            <p:cNvPr id="30739" name="Group 42"/>
            <p:cNvGrpSpPr>
              <a:grpSpLocks/>
            </p:cNvGrpSpPr>
            <p:nvPr/>
          </p:nvGrpSpPr>
          <p:grpSpPr bwMode="auto">
            <a:xfrm>
              <a:off x="1192" y="1776"/>
              <a:ext cx="1256" cy="856"/>
              <a:chOff x="1192" y="1776"/>
              <a:chExt cx="1256" cy="856"/>
            </a:xfrm>
          </p:grpSpPr>
          <p:sp>
            <p:nvSpPr>
              <p:cNvPr id="30741" name="Rectangle 43" descr="7"/>
              <p:cNvSpPr>
                <a:spLocks noChangeArrowheads="1"/>
              </p:cNvSpPr>
              <p:nvPr/>
            </p:nvSpPr>
            <p:spPr bwMode="auto">
              <a:xfrm>
                <a:off x="1197" y="1995"/>
                <a:ext cx="1063" cy="637"/>
              </a:xfrm>
              <a:prstGeom prst="rect">
                <a:avLst/>
              </a:prstGeom>
              <a:blipFill dpi="0" rotWithShape="1">
                <a:blip r:embed="rId14"/>
                <a:srcRect/>
                <a:stretch>
                  <a:fillRect/>
                </a:stretch>
              </a:blipFill>
              <a:ln w="9525" algn="ctr">
                <a:solidFill>
                  <a:schemeClr val="tx1"/>
                </a:solidFill>
                <a:miter lim="800000"/>
                <a:headEnd/>
                <a:tailEnd/>
              </a:ln>
            </p:spPr>
            <p:txBody>
              <a:bodyPr wrap="none" anchor="ctr"/>
              <a:lstStyle/>
              <a:p>
                <a:pPr algn="ctr"/>
                <a:endParaRPr lang="vi-VN"/>
              </a:p>
            </p:txBody>
          </p:sp>
          <p:sp>
            <p:nvSpPr>
              <p:cNvPr id="30742" name="AutoShape 44" descr="9"/>
              <p:cNvSpPr>
                <a:spLocks noChangeArrowheads="1"/>
              </p:cNvSpPr>
              <p:nvPr/>
            </p:nvSpPr>
            <p:spPr bwMode="auto">
              <a:xfrm>
                <a:off x="1192" y="1776"/>
                <a:ext cx="1256" cy="225"/>
              </a:xfrm>
              <a:prstGeom prst="parallelogram">
                <a:avLst>
                  <a:gd name="adj" fmla="val 84793"/>
                </a:avLst>
              </a:prstGeom>
              <a:blipFill dpi="0" rotWithShape="1">
                <a:blip r:embed="rId15"/>
                <a:srcRect/>
                <a:stretch>
                  <a:fillRect/>
                </a:stretch>
              </a:blipFill>
              <a:ln w="9525" algn="ctr">
                <a:solidFill>
                  <a:schemeClr val="tx1"/>
                </a:solidFill>
                <a:miter lim="800000"/>
                <a:headEnd/>
                <a:tailEnd/>
              </a:ln>
            </p:spPr>
            <p:txBody>
              <a:bodyPr wrap="none" anchor="ctr"/>
              <a:lstStyle/>
              <a:p>
                <a:pPr algn="ctr"/>
                <a:endParaRPr lang="vi-VN"/>
              </a:p>
            </p:txBody>
          </p:sp>
          <p:sp>
            <p:nvSpPr>
              <p:cNvPr id="30743" name="AutoShape 45" descr="7"/>
              <p:cNvSpPr>
                <a:spLocks noChangeArrowheads="1"/>
              </p:cNvSpPr>
              <p:nvPr/>
            </p:nvSpPr>
            <p:spPr bwMode="auto">
              <a:xfrm rot="16193836" flipH="1">
                <a:off x="1933" y="2117"/>
                <a:ext cx="850" cy="179"/>
              </a:xfrm>
              <a:prstGeom prst="parallelogram">
                <a:avLst>
                  <a:gd name="adj" fmla="val 116736"/>
                </a:avLst>
              </a:prstGeom>
              <a:blipFill dpi="0" rotWithShape="1">
                <a:blip r:embed="rId16"/>
                <a:srcRect/>
                <a:stretch>
                  <a:fillRect/>
                </a:stretch>
              </a:blipFill>
              <a:ln w="9525" algn="ctr">
                <a:solidFill>
                  <a:schemeClr val="tx1"/>
                </a:solidFill>
                <a:miter lim="800000"/>
                <a:headEnd/>
                <a:tailEnd/>
              </a:ln>
            </p:spPr>
            <p:txBody>
              <a:bodyPr wrap="none" anchor="ctr"/>
              <a:lstStyle/>
              <a:p>
                <a:pPr algn="ctr"/>
                <a:endParaRPr lang="vi-VN"/>
              </a:p>
            </p:txBody>
          </p:sp>
          <p:sp>
            <p:nvSpPr>
              <p:cNvPr id="30744" name="Line 46"/>
              <p:cNvSpPr>
                <a:spLocks noChangeShapeType="1"/>
              </p:cNvSpPr>
              <p:nvPr/>
            </p:nvSpPr>
            <p:spPr bwMode="auto">
              <a:xfrm>
                <a:off x="1197" y="2226"/>
                <a:ext cx="10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745" name="Line 47"/>
              <p:cNvSpPr>
                <a:spLocks noChangeShapeType="1"/>
              </p:cNvSpPr>
              <p:nvPr/>
            </p:nvSpPr>
            <p:spPr bwMode="auto">
              <a:xfrm flipV="1">
                <a:off x="2260" y="2001"/>
                <a:ext cx="188" cy="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0740" name="Oval 48" descr="1"/>
            <p:cNvSpPr>
              <a:spLocks noChangeArrowheads="1"/>
            </p:cNvSpPr>
            <p:nvPr/>
          </p:nvSpPr>
          <p:spPr bwMode="auto">
            <a:xfrm>
              <a:off x="1667" y="2160"/>
              <a:ext cx="157" cy="150"/>
            </a:xfrm>
            <a:prstGeom prst="ellipse">
              <a:avLst/>
            </a:prstGeom>
            <a:blipFill dpi="0" rotWithShape="1">
              <a:blip r:embed="rId17"/>
              <a:srcRect/>
              <a:stretch>
                <a:fillRect/>
              </a:stretch>
            </a:blipFill>
            <a:ln w="9525" algn="ctr">
              <a:solidFill>
                <a:schemeClr val="tx1"/>
              </a:solidFill>
              <a:round/>
              <a:headEnd/>
              <a:tailEnd/>
            </a:ln>
          </p:spPr>
          <p:txBody>
            <a:bodyPr wrap="none" anchor="ctr"/>
            <a:lstStyle/>
            <a:p>
              <a:pPr algn="ctr"/>
              <a:endParaRPr lang="vi-VN"/>
            </a:p>
          </p:txBody>
        </p:sp>
      </p:grpSp>
      <p:pic>
        <p:nvPicPr>
          <p:cNvPr id="30734" name="Picture 49" descr="Picture5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4526350">
            <a:off x="6664325" y="1165226"/>
            <a:ext cx="1195387"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50" descr="Picture5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4526350">
            <a:off x="8147050" y="427038"/>
            <a:ext cx="1195388"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51" descr="Picture5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4526350">
            <a:off x="3992563" y="46037"/>
            <a:ext cx="1195388"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0" name="choi.wav">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86868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Ba-n ghi Mo--i 3.mp3">
            <a:hlinkClick r:id="" action="ppaction://media"/>
          </p:cNvPr>
          <p:cNvPicPr>
            <a:picLocks noRot="1" noChangeAspect="1"/>
          </p:cNvPicPr>
          <p:nvPr>
            <a:audioFile r:link="rId3"/>
          </p:nvPr>
        </p:nvPicPr>
        <p:blipFill>
          <a:blip r:embed="rId19">
            <a:extLst>
              <a:ext uri="{28A0092B-C50C-407E-A947-70E740481C1C}">
                <a14:useLocalDpi xmlns:a14="http://schemas.microsoft.com/office/drawing/2010/main" val="0"/>
              </a:ext>
            </a:extLst>
          </a:blip>
          <a:srcRect/>
          <a:stretch>
            <a:fillRect/>
          </a:stretch>
        </p:blipFill>
        <p:spPr bwMode="auto">
          <a:xfrm>
            <a:off x="8458200" y="152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2789756"/>
      </p:ext>
    </p:extLst>
  </p:cSld>
  <p:clrMapOvr>
    <a:masterClrMapping/>
  </p:clrMapOvr>
  <p:transition>
    <p:sndAc>
      <p:stSnd>
        <p:snd r:embed="rId5" name="drumrol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55" presetClass="entr" presetSubtype="0" fill="hold" nodeType="withEffect">
                                  <p:stCondLst>
                                    <p:cond delay="0"/>
                                  </p:stCondLst>
                                  <p:childTnLst>
                                    <p:set>
                                      <p:cBhvr>
                                        <p:cTn id="16" dur="1" fill="hold">
                                          <p:stCondLst>
                                            <p:cond delay="0"/>
                                          </p:stCondLst>
                                        </p:cTn>
                                        <p:tgtEl>
                                          <p:spTgt spid="14350"/>
                                        </p:tgtEl>
                                        <p:attrNameLst>
                                          <p:attrName>style.visibility</p:attrName>
                                        </p:attrNameLst>
                                      </p:cBhvr>
                                      <p:to>
                                        <p:strVal val="visible"/>
                                      </p:to>
                                    </p:set>
                                    <p:anim calcmode="lin" valueType="num">
                                      <p:cBhvr>
                                        <p:cTn id="17" dur="1000" fill="hold"/>
                                        <p:tgtEl>
                                          <p:spTgt spid="14350"/>
                                        </p:tgtEl>
                                        <p:attrNameLst>
                                          <p:attrName>ppt_w</p:attrName>
                                        </p:attrNameLst>
                                      </p:cBhvr>
                                      <p:tavLst>
                                        <p:tav tm="0">
                                          <p:val>
                                            <p:strVal val="#ppt_w*0.70"/>
                                          </p:val>
                                        </p:tav>
                                        <p:tav tm="100000">
                                          <p:val>
                                            <p:strVal val="#ppt_w"/>
                                          </p:val>
                                        </p:tav>
                                      </p:tavLst>
                                    </p:anim>
                                    <p:anim calcmode="lin" valueType="num">
                                      <p:cBhvr>
                                        <p:cTn id="18" dur="1000" fill="hold"/>
                                        <p:tgtEl>
                                          <p:spTgt spid="14350"/>
                                        </p:tgtEl>
                                        <p:attrNameLst>
                                          <p:attrName>ppt_h</p:attrName>
                                        </p:attrNameLst>
                                      </p:cBhvr>
                                      <p:tavLst>
                                        <p:tav tm="0">
                                          <p:val>
                                            <p:strVal val="#ppt_h"/>
                                          </p:val>
                                        </p:tav>
                                        <p:tav tm="100000">
                                          <p:val>
                                            <p:strVal val="#ppt_h"/>
                                          </p:val>
                                        </p:tav>
                                      </p:tavLst>
                                    </p:anim>
                                    <p:animEffect transition="in" filter="fade">
                                      <p:cBhvr>
                                        <p:cTn id="19" dur="1000"/>
                                        <p:tgtEl>
                                          <p:spTgt spid="14350"/>
                                        </p:tgtEl>
                                      </p:cBhvr>
                                    </p:animEffect>
                                  </p:childTnLst>
                                </p:cTn>
                              </p:par>
                            </p:childTnLst>
                          </p:cTn>
                        </p:par>
                        <p:par>
                          <p:cTn id="20" fill="hold" nodeType="afterGroup">
                            <p:stCondLst>
                              <p:cond delay="1000"/>
                            </p:stCondLst>
                            <p:childTnLst>
                              <p:par>
                                <p:cTn id="21" presetID="35" presetClass="entr" presetSubtype="0" fill="hold" grpId="0" nodeType="afterEffect">
                                  <p:stCondLst>
                                    <p:cond delay="0"/>
                                  </p:stCondLst>
                                  <p:childTnLst>
                                    <p:set>
                                      <p:cBhvr>
                                        <p:cTn id="22" dur="1" fill="hold">
                                          <p:stCondLst>
                                            <p:cond delay="0"/>
                                          </p:stCondLst>
                                        </p:cTn>
                                        <p:tgtEl>
                                          <p:spTgt spid="14361"/>
                                        </p:tgtEl>
                                        <p:attrNameLst>
                                          <p:attrName>style.visibility</p:attrName>
                                        </p:attrNameLst>
                                      </p:cBhvr>
                                      <p:to>
                                        <p:strVal val="visible"/>
                                      </p:to>
                                    </p:set>
                                    <p:animEffect transition="in" filter="fade">
                                      <p:cBhvr>
                                        <p:cTn id="23" dur="1000"/>
                                        <p:tgtEl>
                                          <p:spTgt spid="14361"/>
                                        </p:tgtEl>
                                      </p:cBhvr>
                                    </p:animEffect>
                                    <p:anim calcmode="lin" valueType="num">
                                      <p:cBhvr>
                                        <p:cTn id="24" dur="1000" fill="hold"/>
                                        <p:tgtEl>
                                          <p:spTgt spid="14361"/>
                                        </p:tgtEl>
                                        <p:attrNameLst>
                                          <p:attrName>style.rotation</p:attrName>
                                        </p:attrNameLst>
                                      </p:cBhvr>
                                      <p:tavLst>
                                        <p:tav tm="0">
                                          <p:val>
                                            <p:fltVal val="720"/>
                                          </p:val>
                                        </p:tav>
                                        <p:tav tm="100000">
                                          <p:val>
                                            <p:fltVal val="0"/>
                                          </p:val>
                                        </p:tav>
                                      </p:tavLst>
                                    </p:anim>
                                    <p:anim calcmode="lin" valueType="num">
                                      <p:cBhvr>
                                        <p:cTn id="25" dur="1000" fill="hold"/>
                                        <p:tgtEl>
                                          <p:spTgt spid="14361"/>
                                        </p:tgtEl>
                                        <p:attrNameLst>
                                          <p:attrName>ppt_h</p:attrName>
                                        </p:attrNameLst>
                                      </p:cBhvr>
                                      <p:tavLst>
                                        <p:tav tm="0">
                                          <p:val>
                                            <p:fltVal val="0"/>
                                          </p:val>
                                        </p:tav>
                                        <p:tav tm="100000">
                                          <p:val>
                                            <p:strVal val="#ppt_h"/>
                                          </p:val>
                                        </p:tav>
                                      </p:tavLst>
                                    </p:anim>
                                    <p:anim calcmode="lin" valueType="num">
                                      <p:cBhvr>
                                        <p:cTn id="26" dur="1000" fill="hold"/>
                                        <p:tgtEl>
                                          <p:spTgt spid="14361"/>
                                        </p:tgtEl>
                                        <p:attrNameLst>
                                          <p:attrName>ppt_w</p:attrName>
                                        </p:attrNameLst>
                                      </p:cBhvr>
                                      <p:tavLst>
                                        <p:tav tm="0">
                                          <p:val>
                                            <p:fltVal val="0"/>
                                          </p:val>
                                        </p:tav>
                                        <p:tav tm="100000">
                                          <p:val>
                                            <p:strVal val="#ppt_w"/>
                                          </p:val>
                                        </p:tav>
                                      </p:tavLst>
                                    </p:anim>
                                  </p:childTnLst>
                                </p:cTn>
                              </p:par>
                              <p:par>
                                <p:cTn id="27" presetID="53" presetClass="entr" presetSubtype="0" repeatCount="2000" fill="hold" grpId="1" nodeType="withEffect">
                                  <p:stCondLst>
                                    <p:cond delay="0"/>
                                  </p:stCondLst>
                                  <p:childTnLst>
                                    <p:set>
                                      <p:cBhvr>
                                        <p:cTn id="28" dur="1" fill="hold">
                                          <p:stCondLst>
                                            <p:cond delay="0"/>
                                          </p:stCondLst>
                                        </p:cTn>
                                        <p:tgtEl>
                                          <p:spTgt spid="14361"/>
                                        </p:tgtEl>
                                        <p:attrNameLst>
                                          <p:attrName>style.visibility</p:attrName>
                                        </p:attrNameLst>
                                      </p:cBhvr>
                                      <p:to>
                                        <p:strVal val="visible"/>
                                      </p:to>
                                    </p:set>
                                    <p:anim calcmode="lin" valueType="num">
                                      <p:cBhvr>
                                        <p:cTn id="29" dur="500" fill="hold"/>
                                        <p:tgtEl>
                                          <p:spTgt spid="14361"/>
                                        </p:tgtEl>
                                        <p:attrNameLst>
                                          <p:attrName>ppt_w</p:attrName>
                                        </p:attrNameLst>
                                      </p:cBhvr>
                                      <p:tavLst>
                                        <p:tav tm="0">
                                          <p:val>
                                            <p:fltVal val="0"/>
                                          </p:val>
                                        </p:tav>
                                        <p:tav tm="100000">
                                          <p:val>
                                            <p:strVal val="#ppt_w"/>
                                          </p:val>
                                        </p:tav>
                                      </p:tavLst>
                                    </p:anim>
                                    <p:anim calcmode="lin" valueType="num">
                                      <p:cBhvr>
                                        <p:cTn id="30" dur="500" fill="hold"/>
                                        <p:tgtEl>
                                          <p:spTgt spid="14361"/>
                                        </p:tgtEl>
                                        <p:attrNameLst>
                                          <p:attrName>ppt_h</p:attrName>
                                        </p:attrNameLst>
                                      </p:cBhvr>
                                      <p:tavLst>
                                        <p:tav tm="0">
                                          <p:val>
                                            <p:fltVal val="0"/>
                                          </p:val>
                                        </p:tav>
                                        <p:tav tm="100000">
                                          <p:val>
                                            <p:strVal val="#ppt_h"/>
                                          </p:val>
                                        </p:tav>
                                      </p:tavLst>
                                    </p:anim>
                                    <p:animEffect transition="in" filter="fade">
                                      <p:cBhvr>
                                        <p:cTn id="31" dur="500"/>
                                        <p:tgtEl>
                                          <p:spTgt spid="14361"/>
                                        </p:tgtEl>
                                      </p:cBhvr>
                                    </p:animEffect>
                                  </p:childTnLst>
                                </p:cTn>
                              </p:par>
                            </p:childTnLst>
                          </p:cTn>
                        </p:par>
                        <p:par>
                          <p:cTn id="32" fill="hold" nodeType="afterGroup">
                            <p:stCondLst>
                              <p:cond delay="2000"/>
                            </p:stCondLst>
                            <p:childTnLst>
                              <p:par>
                                <p:cTn id="33" presetID="26" presetClass="emph" presetSubtype="0" fill="hold" grpId="2" nodeType="afterEffect">
                                  <p:stCondLst>
                                    <p:cond delay="0"/>
                                  </p:stCondLst>
                                  <p:childTnLst>
                                    <p:animEffect transition="out" filter="fade">
                                      <p:cBhvr>
                                        <p:cTn id="34" dur="500" tmFilter="0, 0; .2, .5; .8, .5; 1, 0"/>
                                        <p:tgtEl>
                                          <p:spTgt spid="14361"/>
                                        </p:tgtEl>
                                      </p:cBhvr>
                                    </p:animEffect>
                                    <p:animScale>
                                      <p:cBhvr>
                                        <p:cTn id="35" dur="250" autoRev="1" fill="hold"/>
                                        <p:tgtEl>
                                          <p:spTgt spid="14361"/>
                                        </p:tgtEl>
                                      </p:cBhvr>
                                      <p:by x="105000" y="105000"/>
                                    </p:animScale>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14360"/>
                                        </p:tgtEl>
                                        <p:attrNameLst>
                                          <p:attrName>style.visibility</p:attrName>
                                        </p:attrNameLst>
                                      </p:cBhvr>
                                      <p:to>
                                        <p:strVal val="visible"/>
                                      </p:to>
                                    </p:set>
                                    <p:anim calcmode="lin" valueType="num">
                                      <p:cBhvr>
                                        <p:cTn id="40" dur="500" fill="hold"/>
                                        <p:tgtEl>
                                          <p:spTgt spid="14360"/>
                                        </p:tgtEl>
                                        <p:attrNameLst>
                                          <p:attrName>ppt_w</p:attrName>
                                        </p:attrNameLst>
                                      </p:cBhvr>
                                      <p:tavLst>
                                        <p:tav tm="0">
                                          <p:val>
                                            <p:fltVal val="0"/>
                                          </p:val>
                                        </p:tav>
                                        <p:tav tm="100000">
                                          <p:val>
                                            <p:strVal val="#ppt_w"/>
                                          </p:val>
                                        </p:tav>
                                      </p:tavLst>
                                    </p:anim>
                                    <p:anim calcmode="lin" valueType="num">
                                      <p:cBhvr>
                                        <p:cTn id="41" dur="500" fill="hold"/>
                                        <p:tgtEl>
                                          <p:spTgt spid="14360"/>
                                        </p:tgtEl>
                                        <p:attrNameLst>
                                          <p:attrName>ppt_h</p:attrName>
                                        </p:attrNameLst>
                                      </p:cBhvr>
                                      <p:tavLst>
                                        <p:tav tm="0">
                                          <p:val>
                                            <p:fltVal val="0"/>
                                          </p:val>
                                        </p:tav>
                                        <p:tav tm="100000">
                                          <p:val>
                                            <p:strVal val="#ppt_h"/>
                                          </p:val>
                                        </p:tav>
                                      </p:tavLst>
                                    </p:anim>
                                    <p:animEffect transition="in" filter="fade">
                                      <p:cBhvr>
                                        <p:cTn id="42" dur="500"/>
                                        <p:tgtEl>
                                          <p:spTgt spid="14360"/>
                                        </p:tgtEl>
                                      </p:cBhvr>
                                    </p:animEffect>
                                  </p:childTnLst>
                                </p:cTn>
                              </p:par>
                              <p:par>
                                <p:cTn id="43" presetID="1" presetClass="mediacall" presetSubtype="0" fill="hold" nodeType="withEffect">
                                  <p:stCondLst>
                                    <p:cond delay="0"/>
                                  </p:stCondLst>
                                  <p:childTnLst>
                                    <p:cmd type="call" cmd="playFrom(0.0)">
                                      <p:cBhvr>
                                        <p:cTn id="44" dur="20280" fill="hold"/>
                                        <p:tgtEl>
                                          <p:spTgt spid="14391"/>
                                        </p:tgtEl>
                                      </p:cBhvr>
                                    </p:cmd>
                                  </p:childTnLst>
                                </p:cTn>
                              </p:par>
                              <p:par>
                                <p:cTn id="45" presetID="3" presetClass="entr" presetSubtype="5"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linds(vertical)">
                                      <p:cBhvr>
                                        <p:cTn id="47" dur="500"/>
                                        <p:tgtEl>
                                          <p:spTgt spid="5"/>
                                        </p:tgtEl>
                                      </p:cBhvr>
                                    </p:animEffect>
                                  </p:childTnLst>
                                </p:cTn>
                              </p:par>
                            </p:childTnLst>
                          </p:cTn>
                        </p:par>
                        <p:par>
                          <p:cTn id="48" fill="hold" nodeType="afterGroup">
                            <p:stCondLst>
                              <p:cond delay="20280"/>
                            </p:stCondLst>
                            <p:childTnLst>
                              <p:par>
                                <p:cTn id="49" presetID="6" presetClass="emph" presetSubtype="0" fill="hold" nodeType="afterEffect">
                                  <p:stCondLst>
                                    <p:cond delay="0"/>
                                  </p:stCondLst>
                                  <p:childTnLst>
                                    <p:animScale>
                                      <p:cBhvr>
                                        <p:cTn id="50" dur="2000" fill="hold"/>
                                        <p:tgtEl>
                                          <p:spTgt spid="6"/>
                                        </p:tgtEl>
                                      </p:cBhvr>
                                      <p:by x="150000" y="150000"/>
                                    </p:animScale>
                                  </p:childTnLst>
                                </p:cTn>
                              </p:par>
                            </p:childTnLst>
                          </p:cTn>
                        </p:par>
                        <p:par>
                          <p:cTn id="51" fill="hold" nodeType="afterGroup">
                            <p:stCondLst>
                              <p:cond delay="22280"/>
                            </p:stCondLst>
                            <p:childTnLst>
                              <p:par>
                                <p:cTn id="52" presetID="26" presetClass="emph" presetSubtype="0" repeatCount="indefinite" fill="hold" nodeType="afterEffect">
                                  <p:stCondLst>
                                    <p:cond delay="0"/>
                                  </p:stCondLst>
                                  <p:childTnLst>
                                    <p:animEffect transition="out" filter="fade">
                                      <p:cBhvr>
                                        <p:cTn id="53" dur="500" tmFilter="0, 0; .2, .5; .8, .5; 1, 0"/>
                                        <p:tgtEl>
                                          <p:spTgt spid="6"/>
                                        </p:tgtEl>
                                      </p:cBhvr>
                                    </p:animEffect>
                                    <p:animScale>
                                      <p:cBhvr>
                                        <p:cTn id="54"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14390"/>
                    </p:tgtEl>
                  </p:cond>
                </p:stCondLst>
                <p:endSync evt="end" delay="0">
                  <p:rtn val="all"/>
                </p:endSync>
                <p:childTnLst>
                  <p:par>
                    <p:cTn id="56" fill="hold" nodeType="clickPar">
                      <p:stCondLst>
                        <p:cond delay="0"/>
                      </p:stCondLst>
                      <p:childTnLst>
                        <p:par>
                          <p:cTn id="57" fill="hold" nodeType="withGroup">
                            <p:stCondLst>
                              <p:cond delay="0"/>
                            </p:stCondLst>
                            <p:childTnLst>
                              <p:par>
                                <p:cTn id="58" presetID="1" presetClass="mediacall" presetSubtype="0" fill="hold" nodeType="clickEffect">
                                  <p:stCondLst>
                                    <p:cond delay="0"/>
                                  </p:stCondLst>
                                  <p:childTnLst>
                                    <p:cmd type="call" cmd="playFrom(0.0)">
                                      <p:cBhvr>
                                        <p:cTn id="59" dur="15857" fill="hold"/>
                                        <p:tgtEl>
                                          <p:spTgt spid="14390"/>
                                        </p:tgtEl>
                                      </p:cBhvr>
                                    </p:cmd>
                                  </p:childTnLst>
                                </p:cTn>
                              </p:par>
                            </p:childTnLst>
                          </p:cTn>
                        </p:par>
                      </p:childTnLst>
                    </p:cTn>
                  </p:par>
                </p:childTnLst>
              </p:cTn>
              <p:nextCondLst>
                <p:cond evt="onClick" delay="0">
                  <p:tgtEl>
                    <p:spTgt spid="14390"/>
                  </p:tgtEl>
                </p:cond>
              </p:nextCondLst>
            </p:seq>
            <p:audio>
              <p:cMediaNode>
                <p:cTn id="60" fill="hold" display="0">
                  <p:stCondLst>
                    <p:cond delay="indefinite"/>
                  </p:stCondLst>
                  <p:endCondLst>
                    <p:cond evt="onNext" delay="0">
                      <p:tgtEl>
                        <p:sldTgt/>
                      </p:tgtEl>
                    </p:cond>
                    <p:cond evt="onPrev" delay="0">
                      <p:tgtEl>
                        <p:sldTgt/>
                      </p:tgtEl>
                    </p:cond>
                    <p:cond evt="onStopAudio" delay="0">
                      <p:tgtEl>
                        <p:sldTgt/>
                      </p:tgtEl>
                    </p:cond>
                  </p:endCondLst>
                </p:cTn>
                <p:tgtEl>
                  <p:spTgt spid="14390"/>
                </p:tgtEl>
              </p:cMediaNode>
            </p:audio>
            <p:audio>
              <p:cMediaNode>
                <p:cTn id="61" fill="hold" display="0">
                  <p:stCondLst>
                    <p:cond delay="indefinite"/>
                  </p:stCondLst>
                  <p:endCondLst>
                    <p:cond evt="onNext" delay="0">
                      <p:tgtEl>
                        <p:sldTgt/>
                      </p:tgtEl>
                    </p:cond>
                    <p:cond evt="onPrev" delay="0">
                      <p:tgtEl>
                        <p:sldTgt/>
                      </p:tgtEl>
                    </p:cond>
                    <p:cond evt="onStopAudio" delay="0">
                      <p:tgtEl>
                        <p:sldTgt/>
                      </p:tgtEl>
                    </p:cond>
                  </p:endCondLst>
                </p:cTn>
                <p:tgtEl>
                  <p:spTgt spid="14391"/>
                </p:tgtEl>
              </p:cMediaNode>
            </p:audio>
            <p:seq concurrent="1" nextAc="seek">
              <p:cTn id="62" restart="whenNotActive" fill="hold" evtFilter="cancelBubble" nodeType="interactiveSeq">
                <p:stCondLst>
                  <p:cond evt="onClick" delay="0">
                    <p:tgtEl>
                      <p:spTgt spid="38"/>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 presetClass="mediacall" presetSubtype="0" fill="hold" nodeType="clickEffect">
                                  <p:stCondLst>
                                    <p:cond delay="0"/>
                                  </p:stCondLst>
                                  <p:childTnLst>
                                    <p:cmd type="call" cmd="playFrom(0.0)">
                                      <p:cBhvr>
                                        <p:cTn id="66" dur="22593" fill="hold"/>
                                        <p:tgtEl>
                                          <p:spTgt spid="38"/>
                                        </p:tgtEl>
                                      </p:cBhvr>
                                    </p:cmd>
                                  </p:childTnLst>
                                </p:cTn>
                              </p:par>
                            </p:childTnLst>
                          </p:cTn>
                        </p:par>
                      </p:childTnLst>
                    </p:cTn>
                  </p:par>
                </p:childTnLst>
              </p:cTn>
              <p:nextCondLst>
                <p:cond evt="onClick" delay="0">
                  <p:tgtEl>
                    <p:spTgt spid="38"/>
                  </p:tgtEl>
                </p:cond>
              </p:nextCondLst>
            </p:seq>
            <p:audio>
              <p:cMediaNode>
                <p:cTn id="67" fill="hold" display="0">
                  <p:stCondLst>
                    <p:cond delay="indefinite"/>
                  </p:stCondLst>
                  <p:endCondLst>
                    <p:cond evt="onNext" delay="0">
                      <p:tgtEl>
                        <p:sldTgt/>
                      </p:tgtEl>
                    </p:cond>
                    <p:cond evt="onPrev" delay="0">
                      <p:tgtEl>
                        <p:sldTgt/>
                      </p:tgtEl>
                    </p:cond>
                    <p:cond evt="onStopAudio" delay="0">
                      <p:tgtEl>
                        <p:sldTgt/>
                      </p:tgtEl>
                    </p:cond>
                  </p:endCondLst>
                </p:cTn>
                <p:tgtEl>
                  <p:spTgt spid="38"/>
                </p:tgtEl>
              </p:cMediaNode>
            </p:audio>
          </p:childTnLst>
        </p:cTn>
      </p:par>
    </p:tnLst>
    <p:bldLst>
      <p:bldP spid="14360" grpId="0"/>
      <p:bldP spid="14361" grpId="0" animBg="1"/>
      <p:bldP spid="14361" grpId="1" animBg="1"/>
      <p:bldP spid="14361"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91" name="di tim kho bau.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001000" y="243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0" y="188913"/>
            <a:ext cx="2362200" cy="914400"/>
            <a:chOff x="0" y="240"/>
            <a:chExt cx="1488" cy="576"/>
          </a:xfrm>
        </p:grpSpPr>
        <p:grpSp>
          <p:nvGrpSpPr>
            <p:cNvPr id="31776" name="Group 12"/>
            <p:cNvGrpSpPr>
              <a:grpSpLocks/>
            </p:cNvGrpSpPr>
            <p:nvPr/>
          </p:nvGrpSpPr>
          <p:grpSpPr bwMode="auto">
            <a:xfrm>
              <a:off x="0" y="240"/>
              <a:ext cx="1488" cy="576"/>
              <a:chOff x="1997" y="1314"/>
              <a:chExt cx="1889" cy="1009"/>
            </a:xfrm>
          </p:grpSpPr>
          <p:grpSp>
            <p:nvGrpSpPr>
              <p:cNvPr id="31778" name="Group 13"/>
              <p:cNvGrpSpPr>
                <a:grpSpLocks/>
              </p:cNvGrpSpPr>
              <p:nvPr/>
            </p:nvGrpSpPr>
            <p:grpSpPr bwMode="auto">
              <a:xfrm>
                <a:off x="1997" y="1404"/>
                <a:ext cx="1889" cy="919"/>
                <a:chOff x="1973" y="1027"/>
                <a:chExt cx="1926" cy="937"/>
              </a:xfrm>
            </p:grpSpPr>
            <p:sp>
              <p:nvSpPr>
                <p:cNvPr id="215054" name="Oval 14"/>
                <p:cNvSpPr>
                  <a:spLocks noChangeArrowheads="1"/>
                </p:cNvSpPr>
                <p:nvPr/>
              </p:nvSpPr>
              <p:spPr bwMode="gray">
                <a:xfrm>
                  <a:off x="1994" y="1057"/>
                  <a:ext cx="1905" cy="907"/>
                </a:xfrm>
                <a:prstGeom prst="ellipse">
                  <a:avLst/>
                </a:prstGeom>
                <a:gradFill rotWithShape="1">
                  <a:gsLst>
                    <a:gs pos="0">
                      <a:srgbClr val="0066CC">
                        <a:gamma/>
                        <a:shade val="63529"/>
                        <a:invGamma/>
                      </a:srgbClr>
                    </a:gs>
                    <a:gs pos="100000">
                      <a:srgbClr val="0066CC"/>
                    </a:gs>
                  </a:gsLst>
                  <a:lin ang="2700000" scaled="1"/>
                </a:gradFill>
                <a:ln w="9525">
                  <a:noFill/>
                  <a:round/>
                  <a:headEnd/>
                  <a:tailEnd/>
                </a:ln>
                <a:effectLst>
                  <a:outerShdw dist="35921" dir="2700000" algn="ctr" rotWithShape="0">
                    <a:srgbClr val="000000"/>
                  </a:outerShdw>
                </a:effectLst>
              </p:spPr>
              <p:txBody>
                <a:bodyPr wrap="none" anchor="ctr"/>
                <a:lstStyle/>
                <a:p>
                  <a:pPr algn="r" rtl="1">
                    <a:defRPr/>
                  </a:pPr>
                  <a:endParaRPr lang="en-US" sz="1800">
                    <a:latin typeface="Arial" charset="0"/>
                    <a:cs typeface="Arial" charset="0"/>
                  </a:endParaRPr>
                </a:p>
              </p:txBody>
            </p:sp>
            <p:sp>
              <p:nvSpPr>
                <p:cNvPr id="31784" name="Oval 15"/>
                <p:cNvSpPr>
                  <a:spLocks noChangeArrowheads="1"/>
                </p:cNvSpPr>
                <p:nvPr/>
              </p:nvSpPr>
              <p:spPr bwMode="gray">
                <a:xfrm>
                  <a:off x="1973" y="1027"/>
                  <a:ext cx="1905" cy="907"/>
                </a:xfrm>
                <a:prstGeom prst="ellipse">
                  <a:avLst/>
                </a:prstGeom>
                <a:gradFill rotWithShape="1">
                  <a:gsLst>
                    <a:gs pos="0">
                      <a:srgbClr val="9BC7F3"/>
                    </a:gs>
                    <a:gs pos="100000">
                      <a:srgbClr val="1D80E3"/>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vi-VN" sz="1800">
                    <a:cs typeface="Arial" pitchFamily="34" charset="0"/>
                  </a:endParaRPr>
                </a:p>
              </p:txBody>
            </p:sp>
          </p:grpSp>
          <p:sp>
            <p:nvSpPr>
              <p:cNvPr id="31779" name="Oval 16"/>
              <p:cNvSpPr>
                <a:spLocks noChangeArrowheads="1"/>
              </p:cNvSpPr>
              <p:nvPr/>
            </p:nvSpPr>
            <p:spPr bwMode="gray">
              <a:xfrm>
                <a:off x="2086" y="1314"/>
                <a:ext cx="1691" cy="845"/>
              </a:xfrm>
              <a:prstGeom prst="ellipse">
                <a:avLst/>
              </a:prstGeom>
              <a:gradFill rotWithShape="1">
                <a:gsLst>
                  <a:gs pos="0">
                    <a:srgbClr val="765E00"/>
                  </a:gs>
                  <a:gs pos="100000">
                    <a:srgbClr val="FFCC0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rtl="1"/>
                <a:endParaRPr lang="vi-VN" sz="1800">
                  <a:cs typeface="Arial" pitchFamily="34" charset="0"/>
                </a:endParaRPr>
              </a:p>
            </p:txBody>
          </p:sp>
          <p:sp>
            <p:nvSpPr>
              <p:cNvPr id="31780" name="Oval 17"/>
              <p:cNvSpPr>
                <a:spLocks noChangeArrowheads="1"/>
              </p:cNvSpPr>
              <p:nvPr/>
            </p:nvSpPr>
            <p:spPr bwMode="gray">
              <a:xfrm>
                <a:off x="2108" y="1319"/>
                <a:ext cx="1650" cy="824"/>
              </a:xfrm>
              <a:prstGeom prst="ellipse">
                <a:avLst/>
              </a:prstGeom>
              <a:gradFill rotWithShape="1">
                <a:gsLst>
                  <a:gs pos="0">
                    <a:srgbClr val="FFCC00">
                      <a:alpha val="0"/>
                    </a:srgbClr>
                  </a:gs>
                  <a:gs pos="100000">
                    <a:srgbClr val="FFEDA6"/>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rtl="1"/>
                <a:endParaRPr lang="vi-VN" sz="1800">
                  <a:cs typeface="Arial" pitchFamily="34" charset="0"/>
                </a:endParaRPr>
              </a:p>
            </p:txBody>
          </p:sp>
          <p:sp>
            <p:nvSpPr>
              <p:cNvPr id="31781" name="Oval 18"/>
              <p:cNvSpPr>
                <a:spLocks noChangeArrowheads="1"/>
              </p:cNvSpPr>
              <p:nvPr/>
            </p:nvSpPr>
            <p:spPr bwMode="gray">
              <a:xfrm>
                <a:off x="2125" y="1327"/>
                <a:ext cx="1570" cy="770"/>
              </a:xfrm>
              <a:prstGeom prst="ellipse">
                <a:avLst/>
              </a:prstGeom>
              <a:gradFill rotWithShape="1">
                <a:gsLst>
                  <a:gs pos="0">
                    <a:srgbClr val="CAA200"/>
                  </a:gs>
                  <a:gs pos="100000">
                    <a:srgbClr val="FFCC00">
                      <a:alpha val="48000"/>
                    </a:srgbClr>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rtl="1"/>
                <a:endParaRPr lang="vi-VN" sz="1800">
                  <a:cs typeface="Arial" pitchFamily="34" charset="0"/>
                </a:endParaRPr>
              </a:p>
            </p:txBody>
          </p:sp>
          <p:sp>
            <p:nvSpPr>
              <p:cNvPr id="31782" name="Oval 19"/>
              <p:cNvSpPr>
                <a:spLocks noChangeArrowheads="1"/>
              </p:cNvSpPr>
              <p:nvPr/>
            </p:nvSpPr>
            <p:spPr bwMode="gray">
              <a:xfrm>
                <a:off x="2208" y="1344"/>
                <a:ext cx="1382" cy="624"/>
              </a:xfrm>
              <a:prstGeom prst="ellipse">
                <a:avLst/>
              </a:prstGeom>
              <a:gradFill rotWithShape="1">
                <a:gsLst>
                  <a:gs pos="0">
                    <a:srgbClr val="FFFFFF"/>
                  </a:gs>
                  <a:gs pos="100000">
                    <a:srgbClr val="FFCC00">
                      <a:alpha val="37999"/>
                    </a:srgbClr>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rtl="1"/>
                <a:endParaRPr lang="vi-VN" sz="1800">
                  <a:cs typeface="Arial" pitchFamily="34" charset="0"/>
                </a:endParaRPr>
              </a:p>
            </p:txBody>
          </p:sp>
        </p:grpSp>
        <p:sp>
          <p:nvSpPr>
            <p:cNvPr id="31777" name="Text Box 20"/>
            <p:cNvSpPr txBox="1">
              <a:spLocks noChangeArrowheads="1"/>
            </p:cNvSpPr>
            <p:nvPr/>
          </p:nvSpPr>
          <p:spPr bwMode="auto">
            <a:xfrm>
              <a:off x="216" y="288"/>
              <a:ext cx="114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50000"/>
                </a:spcBef>
                <a:spcAft>
                  <a:spcPct val="0"/>
                </a:spcAft>
                <a:defRPr sz="4000">
                  <a:solidFill>
                    <a:schemeClr val="tx1"/>
                  </a:solidFill>
                  <a:latin typeface="Arial" pitchFamily="34" charset="0"/>
                </a:defRPr>
              </a:lvl6pPr>
              <a:lvl7pPr marL="2971800" indent="-228600" eaLnBrk="0" fontAlgn="base" hangingPunct="0">
                <a:spcBef>
                  <a:spcPct val="50000"/>
                </a:spcBef>
                <a:spcAft>
                  <a:spcPct val="0"/>
                </a:spcAft>
                <a:defRPr sz="4000">
                  <a:solidFill>
                    <a:schemeClr val="tx1"/>
                  </a:solidFill>
                  <a:latin typeface="Arial" pitchFamily="34" charset="0"/>
                </a:defRPr>
              </a:lvl7pPr>
              <a:lvl8pPr marL="3429000" indent="-228600" eaLnBrk="0" fontAlgn="base" hangingPunct="0">
                <a:spcBef>
                  <a:spcPct val="50000"/>
                </a:spcBef>
                <a:spcAft>
                  <a:spcPct val="0"/>
                </a:spcAft>
                <a:defRPr sz="4000">
                  <a:solidFill>
                    <a:schemeClr val="tx1"/>
                  </a:solidFill>
                  <a:latin typeface="Arial" pitchFamily="34" charset="0"/>
                </a:defRPr>
              </a:lvl8pPr>
              <a:lvl9pPr marL="3886200" indent="-228600" eaLnBrk="0" fontAlgn="base" hangingPunct="0">
                <a:spcBef>
                  <a:spcPct val="50000"/>
                </a:spcBef>
                <a:spcAft>
                  <a:spcPct val="0"/>
                </a:spcAft>
                <a:defRPr sz="4000">
                  <a:solidFill>
                    <a:schemeClr val="tx1"/>
                  </a:solidFill>
                  <a:latin typeface="Arial" pitchFamily="34" charset="0"/>
                </a:defRPr>
              </a:lvl9pPr>
            </a:lstStyle>
            <a:p>
              <a:pPr algn="ctr"/>
              <a:r>
                <a:rPr lang="en-US" sz="2800" b="1">
                  <a:solidFill>
                    <a:srgbClr val="0000FF"/>
                  </a:solidFill>
                  <a:cs typeface="Times New Roman" pitchFamily="18" charset="0"/>
                </a:rPr>
                <a:t>Trò chơi:</a:t>
              </a:r>
            </a:p>
          </p:txBody>
        </p:sp>
      </p:grpSp>
      <p:grpSp>
        <p:nvGrpSpPr>
          <p:cNvPr id="5" name="Group 16"/>
          <p:cNvGrpSpPr>
            <a:grpSpLocks/>
          </p:cNvGrpSpPr>
          <p:nvPr/>
        </p:nvGrpSpPr>
        <p:grpSpPr bwMode="auto">
          <a:xfrm>
            <a:off x="838200" y="2895600"/>
            <a:ext cx="7315200" cy="4114800"/>
            <a:chOff x="432" y="1728"/>
            <a:chExt cx="4608" cy="2592"/>
          </a:xfrm>
        </p:grpSpPr>
        <p:sp>
          <p:nvSpPr>
            <p:cNvPr id="31772" name="AutoShape 17" descr="Recycled paper"/>
            <p:cNvSpPr>
              <a:spLocks noChangeArrowheads="1"/>
            </p:cNvSpPr>
            <p:nvPr/>
          </p:nvSpPr>
          <p:spPr bwMode="auto">
            <a:xfrm rot="-4673416">
              <a:off x="4296" y="2040"/>
              <a:ext cx="1056" cy="432"/>
            </a:xfrm>
            <a:prstGeom prst="wave">
              <a:avLst>
                <a:gd name="adj1" fmla="val 12963"/>
                <a:gd name="adj2" fmla="val 0"/>
              </a:avLst>
            </a:prstGeom>
            <a:blipFill dpi="0" rotWithShape="1">
              <a:blip r:embed="rId5"/>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endParaRPr lang="vi-VN"/>
            </a:p>
          </p:txBody>
        </p:sp>
        <p:sp>
          <p:nvSpPr>
            <p:cNvPr id="31773" name="AutoShape 18" descr="Recycled paper"/>
            <p:cNvSpPr>
              <a:spLocks noChangeArrowheads="1"/>
            </p:cNvSpPr>
            <p:nvPr/>
          </p:nvSpPr>
          <p:spPr bwMode="auto">
            <a:xfrm>
              <a:off x="432" y="3888"/>
              <a:ext cx="1056" cy="432"/>
            </a:xfrm>
            <a:prstGeom prst="wave">
              <a:avLst>
                <a:gd name="adj1" fmla="val 12963"/>
                <a:gd name="adj2" fmla="val 0"/>
              </a:avLst>
            </a:prstGeom>
            <a:blipFill dpi="0" rotWithShape="1">
              <a:blip r:embed="rId5"/>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endParaRPr lang="vi-VN"/>
            </a:p>
          </p:txBody>
        </p:sp>
        <p:sp>
          <p:nvSpPr>
            <p:cNvPr id="31774" name="AutoShape 19" descr="Recycled paper"/>
            <p:cNvSpPr>
              <a:spLocks noChangeArrowheads="1"/>
            </p:cNvSpPr>
            <p:nvPr/>
          </p:nvSpPr>
          <p:spPr bwMode="auto">
            <a:xfrm rot="-1977446">
              <a:off x="3565" y="3290"/>
              <a:ext cx="1056" cy="432"/>
            </a:xfrm>
            <a:prstGeom prst="wave">
              <a:avLst>
                <a:gd name="adj1" fmla="val 12963"/>
                <a:gd name="adj2" fmla="val 0"/>
              </a:avLst>
            </a:prstGeom>
            <a:blipFill dpi="0" rotWithShape="1">
              <a:blip r:embed="rId5"/>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endParaRPr lang="vi-VN"/>
            </a:p>
          </p:txBody>
        </p:sp>
        <p:sp>
          <p:nvSpPr>
            <p:cNvPr id="31775" name="AutoShape 20" descr="Recycled paper"/>
            <p:cNvSpPr>
              <a:spLocks noChangeArrowheads="1"/>
            </p:cNvSpPr>
            <p:nvPr/>
          </p:nvSpPr>
          <p:spPr bwMode="auto">
            <a:xfrm rot="-799878">
              <a:off x="2010" y="3843"/>
              <a:ext cx="1008" cy="432"/>
            </a:xfrm>
            <a:prstGeom prst="wave">
              <a:avLst>
                <a:gd name="adj1" fmla="val 12963"/>
                <a:gd name="adj2" fmla="val 0"/>
              </a:avLst>
            </a:prstGeom>
            <a:blipFill dpi="0" rotWithShape="1">
              <a:blip r:embed="rId5"/>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endParaRPr lang="vi-VN"/>
            </a:p>
          </p:txBody>
        </p:sp>
      </p:grpSp>
      <p:pic>
        <p:nvPicPr>
          <p:cNvPr id="31749" name="Picture 22" descr="lau dai2"/>
          <p:cNvPicPr>
            <a:picLocks noChangeAspect="1" noChangeArrowheads="1"/>
          </p:cNvPicPr>
          <p:nvPr/>
        </p:nvPicPr>
        <p:blipFill>
          <a:blip r:embed="rId6">
            <a:extLst>
              <a:ext uri="{28A0092B-C50C-407E-A947-70E740481C1C}">
                <a14:useLocalDpi xmlns:a14="http://schemas.microsoft.com/office/drawing/2010/main" val="0"/>
              </a:ext>
            </a:extLst>
          </a:blip>
          <a:srcRect b="5263"/>
          <a:stretch>
            <a:fillRect/>
          </a:stretch>
        </p:blipFill>
        <p:spPr bwMode="auto">
          <a:xfrm>
            <a:off x="0" y="14478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1963" y="5635625"/>
            <a:ext cx="121443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1" name="WordArt 25"/>
          <p:cNvSpPr>
            <a:spLocks noChangeArrowheads="1" noChangeShapeType="1" noTextEdit="1"/>
          </p:cNvSpPr>
          <p:nvPr/>
        </p:nvSpPr>
        <p:spPr bwMode="auto">
          <a:xfrm>
            <a:off x="2743200" y="0"/>
            <a:ext cx="4724400" cy="1371600"/>
          </a:xfrm>
          <a:prstGeom prst="rect">
            <a:avLst/>
          </a:prstGeom>
        </p:spPr>
        <p:txBody>
          <a:bodyPr wrap="none" fromWordArt="1">
            <a:prstTxWarp prst="textInflateTop">
              <a:avLst>
                <a:gd name="adj" fmla="val 16579"/>
              </a:avLst>
            </a:prstTxWarp>
          </a:bodyPr>
          <a:lstStyle/>
          <a:p>
            <a:pPr algn="ctr"/>
            <a:r>
              <a:rPr lang="en-US" b="1" kern="10">
                <a:ln w="12700">
                  <a:solidFill>
                    <a:srgbClr val="FF99CC"/>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Đi tìm kho báu...</a:t>
            </a:r>
          </a:p>
        </p:txBody>
      </p:sp>
      <p:pic>
        <p:nvPicPr>
          <p:cNvPr id="31752" name="Picture 28" descr="Picture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38" y="5632450"/>
            <a:ext cx="1166813"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41"/>
          <p:cNvGrpSpPr>
            <a:grpSpLocks/>
          </p:cNvGrpSpPr>
          <p:nvPr/>
        </p:nvGrpSpPr>
        <p:grpSpPr bwMode="auto">
          <a:xfrm>
            <a:off x="5029200" y="4191000"/>
            <a:ext cx="254000" cy="203200"/>
            <a:chOff x="1192" y="1776"/>
            <a:chExt cx="1256" cy="856"/>
          </a:xfrm>
        </p:grpSpPr>
        <p:grpSp>
          <p:nvGrpSpPr>
            <p:cNvPr id="31765" name="Group 42"/>
            <p:cNvGrpSpPr>
              <a:grpSpLocks/>
            </p:cNvGrpSpPr>
            <p:nvPr/>
          </p:nvGrpSpPr>
          <p:grpSpPr bwMode="auto">
            <a:xfrm>
              <a:off x="1192" y="1776"/>
              <a:ext cx="1256" cy="856"/>
              <a:chOff x="1192" y="1776"/>
              <a:chExt cx="1256" cy="856"/>
            </a:xfrm>
          </p:grpSpPr>
          <p:sp>
            <p:nvSpPr>
              <p:cNvPr id="31767" name="Rectangle 43" descr="7"/>
              <p:cNvSpPr>
                <a:spLocks noChangeArrowheads="1"/>
              </p:cNvSpPr>
              <p:nvPr/>
            </p:nvSpPr>
            <p:spPr bwMode="auto">
              <a:xfrm>
                <a:off x="1197" y="1995"/>
                <a:ext cx="1063" cy="637"/>
              </a:xfrm>
              <a:prstGeom prst="rect">
                <a:avLst/>
              </a:prstGeom>
              <a:blipFill dpi="0" rotWithShape="1">
                <a:blip r:embed="rId9"/>
                <a:srcRect/>
                <a:stretch>
                  <a:fillRect/>
                </a:stretch>
              </a:blipFill>
              <a:ln w="9525" algn="ctr">
                <a:solidFill>
                  <a:schemeClr val="tx1"/>
                </a:solidFill>
                <a:miter lim="800000"/>
                <a:headEnd/>
                <a:tailEnd/>
              </a:ln>
            </p:spPr>
            <p:txBody>
              <a:bodyPr wrap="none" anchor="ctr"/>
              <a:lstStyle/>
              <a:p>
                <a:pPr algn="ctr"/>
                <a:endParaRPr lang="vi-VN"/>
              </a:p>
            </p:txBody>
          </p:sp>
          <p:sp>
            <p:nvSpPr>
              <p:cNvPr id="31768" name="AutoShape 44" descr="9"/>
              <p:cNvSpPr>
                <a:spLocks noChangeArrowheads="1"/>
              </p:cNvSpPr>
              <p:nvPr/>
            </p:nvSpPr>
            <p:spPr bwMode="auto">
              <a:xfrm>
                <a:off x="1192" y="1776"/>
                <a:ext cx="1256" cy="225"/>
              </a:xfrm>
              <a:prstGeom prst="parallelogram">
                <a:avLst>
                  <a:gd name="adj" fmla="val 84793"/>
                </a:avLst>
              </a:prstGeom>
              <a:blipFill dpi="0" rotWithShape="1">
                <a:blip r:embed="rId10"/>
                <a:srcRect/>
                <a:stretch>
                  <a:fillRect/>
                </a:stretch>
              </a:blipFill>
              <a:ln w="9525" algn="ctr">
                <a:solidFill>
                  <a:schemeClr val="tx1"/>
                </a:solidFill>
                <a:miter lim="800000"/>
                <a:headEnd/>
                <a:tailEnd/>
              </a:ln>
            </p:spPr>
            <p:txBody>
              <a:bodyPr wrap="none" anchor="ctr"/>
              <a:lstStyle/>
              <a:p>
                <a:pPr algn="ctr"/>
                <a:endParaRPr lang="vi-VN"/>
              </a:p>
            </p:txBody>
          </p:sp>
          <p:sp>
            <p:nvSpPr>
              <p:cNvPr id="31769" name="AutoShape 45" descr="7"/>
              <p:cNvSpPr>
                <a:spLocks noChangeArrowheads="1"/>
              </p:cNvSpPr>
              <p:nvPr/>
            </p:nvSpPr>
            <p:spPr bwMode="auto">
              <a:xfrm rot="16193836" flipH="1">
                <a:off x="1933" y="2117"/>
                <a:ext cx="850" cy="179"/>
              </a:xfrm>
              <a:prstGeom prst="parallelogram">
                <a:avLst>
                  <a:gd name="adj" fmla="val 116736"/>
                </a:avLst>
              </a:prstGeom>
              <a:blipFill dpi="0" rotWithShape="1">
                <a:blip r:embed="rId11"/>
                <a:srcRect/>
                <a:stretch>
                  <a:fillRect/>
                </a:stretch>
              </a:blipFill>
              <a:ln w="9525" algn="ctr">
                <a:solidFill>
                  <a:schemeClr val="tx1"/>
                </a:solidFill>
                <a:miter lim="800000"/>
                <a:headEnd/>
                <a:tailEnd/>
              </a:ln>
            </p:spPr>
            <p:txBody>
              <a:bodyPr wrap="none" anchor="ctr"/>
              <a:lstStyle/>
              <a:p>
                <a:pPr algn="ctr"/>
                <a:endParaRPr lang="vi-VN"/>
              </a:p>
            </p:txBody>
          </p:sp>
          <p:sp>
            <p:nvSpPr>
              <p:cNvPr id="31770" name="Line 46"/>
              <p:cNvSpPr>
                <a:spLocks noChangeShapeType="1"/>
              </p:cNvSpPr>
              <p:nvPr/>
            </p:nvSpPr>
            <p:spPr bwMode="auto">
              <a:xfrm>
                <a:off x="1197" y="2226"/>
                <a:ext cx="10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71" name="Line 47"/>
              <p:cNvSpPr>
                <a:spLocks noChangeShapeType="1"/>
              </p:cNvSpPr>
              <p:nvPr/>
            </p:nvSpPr>
            <p:spPr bwMode="auto">
              <a:xfrm flipV="1">
                <a:off x="2260" y="2001"/>
                <a:ext cx="188" cy="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1766" name="Oval 48" descr="1"/>
            <p:cNvSpPr>
              <a:spLocks noChangeArrowheads="1"/>
            </p:cNvSpPr>
            <p:nvPr/>
          </p:nvSpPr>
          <p:spPr bwMode="auto">
            <a:xfrm>
              <a:off x="1667" y="2160"/>
              <a:ext cx="157" cy="150"/>
            </a:xfrm>
            <a:prstGeom prst="ellipse">
              <a:avLst/>
            </a:prstGeom>
            <a:blipFill dpi="0" rotWithShape="1">
              <a:blip r:embed="rId12"/>
              <a:srcRect/>
              <a:stretch>
                <a:fillRect/>
              </a:stretch>
            </a:blipFill>
            <a:ln w="9525" algn="ctr">
              <a:solidFill>
                <a:schemeClr val="tx1"/>
              </a:solidFill>
              <a:round/>
              <a:headEnd/>
              <a:tailEnd/>
            </a:ln>
          </p:spPr>
          <p:txBody>
            <a:bodyPr wrap="none" anchor="ctr"/>
            <a:lstStyle/>
            <a:p>
              <a:pPr algn="ctr"/>
              <a:endParaRPr lang="vi-VN"/>
            </a:p>
          </p:txBody>
        </p:sp>
      </p:grpSp>
      <p:pic>
        <p:nvPicPr>
          <p:cNvPr id="31754" name="Picture 49" descr="Picture5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4526350">
            <a:off x="4733925" y="3760788"/>
            <a:ext cx="1195388"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50" descr="Picture5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4526350">
            <a:off x="8147050" y="427038"/>
            <a:ext cx="1195388"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51" descr="Picture5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4526350">
            <a:off x="3992563" y="46037"/>
            <a:ext cx="1195388"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0" name="choi.wav">
            <a:hlinkClick r:id="" action="ppaction://media"/>
          </p:cNvPr>
          <p:cNvPicPr>
            <a:picLocks noRot="1" noChangeAspect="1" noChangeArrowheads="1"/>
          </p:cNvPicPr>
          <p:nvPr>
            <a:audioFile r:link="rId2"/>
          </p:nvPr>
        </p:nvPicPr>
        <p:blipFill>
          <a:blip r:embed="rId4">
            <a:extLst>
              <a:ext uri="{28A0092B-C50C-407E-A947-70E740481C1C}">
                <a14:useLocalDpi xmlns:a14="http://schemas.microsoft.com/office/drawing/2010/main" val="0"/>
              </a:ext>
            </a:extLst>
          </a:blip>
          <a:srcRect/>
          <a:stretch>
            <a:fillRect/>
          </a:stretch>
        </p:blipFill>
        <p:spPr bwMode="auto">
          <a:xfrm>
            <a:off x="86868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905000"/>
            <a:ext cx="954088"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4" descr="Bellcoll"/>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539750" y="981075"/>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5" descr="!danc_cl"/>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7658100" y="-152400"/>
            <a:ext cx="14859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AutoShape 63" descr="White marble">
            <a:hlinkClick r:id="rId17" action="ppaction://hlinksldjump" highlightClick="1">
              <a:snd r:embed="rId18" name="cashreg.wav"/>
            </a:hlinkClick>
          </p:cNvPr>
          <p:cNvSpPr>
            <a:spLocks noChangeArrowheads="1"/>
          </p:cNvSpPr>
          <p:nvPr/>
        </p:nvSpPr>
        <p:spPr bwMode="auto">
          <a:xfrm>
            <a:off x="1524000" y="4800600"/>
            <a:ext cx="762000" cy="838200"/>
          </a:xfrm>
          <a:prstGeom prst="actionButtonBlank">
            <a:avLst/>
          </a:prstGeom>
          <a:blipFill dpi="0" rotWithShape="1">
            <a:blip r:embed="rId19"/>
            <a:srcRect/>
            <a:tile tx="0" ty="0" sx="100000" sy="100000" flip="none" algn="tl"/>
          </a:blipFill>
          <a:ln w="9525">
            <a:solidFill>
              <a:srgbClr val="0000FF"/>
            </a:solidFill>
            <a:miter lim="800000"/>
            <a:headEnd/>
            <a:tailEnd/>
          </a:ln>
        </p:spPr>
        <p:txBody>
          <a:bodyPr wrap="none" anchor="ctr"/>
          <a:lstStyle/>
          <a:p>
            <a:pPr algn="ctr"/>
            <a:r>
              <a:rPr lang="en-US" sz="4800">
                <a:solidFill>
                  <a:srgbClr val="FFFF00"/>
                </a:solidFill>
              </a:rPr>
              <a:t>1</a:t>
            </a:r>
          </a:p>
        </p:txBody>
      </p:sp>
      <p:sp>
        <p:nvSpPr>
          <p:cNvPr id="40" name="AutoShape 63" descr="White marble">
            <a:hlinkClick r:id="rId20" action="ppaction://hlinksldjump" highlightClick="1">
              <a:snd r:embed="rId18" name="cashreg.wav"/>
            </a:hlinkClick>
          </p:cNvPr>
          <p:cNvSpPr>
            <a:spLocks noChangeArrowheads="1"/>
          </p:cNvSpPr>
          <p:nvPr/>
        </p:nvSpPr>
        <p:spPr bwMode="auto">
          <a:xfrm>
            <a:off x="7848600" y="4800600"/>
            <a:ext cx="533400" cy="685800"/>
          </a:xfrm>
          <a:prstGeom prst="actionButtonBlank">
            <a:avLst/>
          </a:prstGeom>
          <a:blipFill dpi="0" rotWithShape="1">
            <a:blip r:embed="rId21"/>
            <a:srcRect/>
            <a:tile tx="0" ty="0" sx="100000" sy="100000" flip="none" algn="tl"/>
          </a:blipFill>
          <a:ln w="9525">
            <a:solidFill>
              <a:srgbClr val="0000FF"/>
            </a:solidFill>
            <a:miter lim="800000"/>
            <a:headEnd/>
            <a:tailEnd/>
          </a:ln>
        </p:spPr>
        <p:txBody>
          <a:bodyPr wrap="none" anchor="ctr"/>
          <a:lstStyle/>
          <a:p>
            <a:pPr algn="ctr"/>
            <a:r>
              <a:rPr lang="en-US" sz="4800">
                <a:hlinkClick r:id="rId22" action="ppaction://hlinksldjump"/>
              </a:rPr>
              <a:t>3</a:t>
            </a:r>
            <a:endParaRPr lang="en-US" sz="4800"/>
          </a:p>
        </p:txBody>
      </p:sp>
      <p:sp>
        <p:nvSpPr>
          <p:cNvPr id="41" name="Down Arrow 40">
            <a:hlinkClick r:id="rId23" action="ppaction://hlinksldjump"/>
          </p:cNvPr>
          <p:cNvSpPr/>
          <p:nvPr/>
        </p:nvSpPr>
        <p:spPr>
          <a:xfrm>
            <a:off x="228600" y="51816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AutoShape 63" descr="White marble">
            <a:hlinkClick r:id="rId24" action="ppaction://hlinksldjump" highlightClick="1">
              <a:snd r:embed="rId18" name="cashreg.wav"/>
            </a:hlinkClick>
          </p:cNvPr>
          <p:cNvSpPr>
            <a:spLocks noChangeArrowheads="1"/>
          </p:cNvSpPr>
          <p:nvPr/>
        </p:nvSpPr>
        <p:spPr bwMode="auto">
          <a:xfrm>
            <a:off x="4800600" y="5410200"/>
            <a:ext cx="762000" cy="838200"/>
          </a:xfrm>
          <a:prstGeom prst="actionButtonBlank">
            <a:avLst/>
          </a:prstGeom>
          <a:solidFill>
            <a:schemeClr val="accent2">
              <a:lumMod val="60000"/>
              <a:lumOff val="40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4800" dirty="0">
                <a:solidFill>
                  <a:srgbClr val="0000CC"/>
                </a:solidFill>
              </a:rPr>
              <a:t>2</a:t>
            </a:r>
          </a:p>
        </p:txBody>
      </p:sp>
    </p:spTree>
    <p:extLst>
      <p:ext uri="{BB962C8B-B14F-4D97-AF65-F5344CB8AC3E}">
        <p14:creationId xmlns:p14="http://schemas.microsoft.com/office/powerpoint/2010/main" val="3430692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55" presetClass="entr" presetSubtype="0" fill="hold" nodeType="withEffect">
                                  <p:stCondLst>
                                    <p:cond delay="0"/>
                                  </p:stCondLst>
                                  <p:childTnLst>
                                    <p:set>
                                      <p:cBhvr>
                                        <p:cTn id="16" dur="1" fill="hold">
                                          <p:stCondLst>
                                            <p:cond delay="0"/>
                                          </p:stCondLst>
                                        </p:cTn>
                                        <p:tgtEl>
                                          <p:spTgt spid="14350"/>
                                        </p:tgtEl>
                                        <p:attrNameLst>
                                          <p:attrName>style.visibility</p:attrName>
                                        </p:attrNameLst>
                                      </p:cBhvr>
                                      <p:to>
                                        <p:strVal val="visible"/>
                                      </p:to>
                                    </p:set>
                                    <p:anim calcmode="lin" valueType="num">
                                      <p:cBhvr>
                                        <p:cTn id="17" dur="1000" fill="hold"/>
                                        <p:tgtEl>
                                          <p:spTgt spid="14350"/>
                                        </p:tgtEl>
                                        <p:attrNameLst>
                                          <p:attrName>ppt_w</p:attrName>
                                        </p:attrNameLst>
                                      </p:cBhvr>
                                      <p:tavLst>
                                        <p:tav tm="0">
                                          <p:val>
                                            <p:strVal val="#ppt_w*0.70"/>
                                          </p:val>
                                        </p:tav>
                                        <p:tav tm="100000">
                                          <p:val>
                                            <p:strVal val="#ppt_w"/>
                                          </p:val>
                                        </p:tav>
                                      </p:tavLst>
                                    </p:anim>
                                    <p:anim calcmode="lin" valueType="num">
                                      <p:cBhvr>
                                        <p:cTn id="18" dur="1000" fill="hold"/>
                                        <p:tgtEl>
                                          <p:spTgt spid="14350"/>
                                        </p:tgtEl>
                                        <p:attrNameLst>
                                          <p:attrName>ppt_h</p:attrName>
                                        </p:attrNameLst>
                                      </p:cBhvr>
                                      <p:tavLst>
                                        <p:tav tm="0">
                                          <p:val>
                                            <p:strVal val="#ppt_h"/>
                                          </p:val>
                                        </p:tav>
                                        <p:tav tm="100000">
                                          <p:val>
                                            <p:strVal val="#ppt_h"/>
                                          </p:val>
                                        </p:tav>
                                      </p:tavLst>
                                    </p:anim>
                                    <p:animEffect transition="in" filter="fade">
                                      <p:cBhvr>
                                        <p:cTn id="19" dur="1000"/>
                                        <p:tgtEl>
                                          <p:spTgt spid="14350"/>
                                        </p:tgtEl>
                                      </p:cBhvr>
                                    </p:animEffect>
                                  </p:childTnLst>
                                </p:cTn>
                              </p:par>
                            </p:childTnLst>
                          </p:cTn>
                        </p:par>
                        <p:par>
                          <p:cTn id="20" fill="hold" nodeType="afterGroup">
                            <p:stCondLst>
                              <p:cond delay="1000"/>
                            </p:stCondLst>
                            <p:childTnLst>
                              <p:par>
                                <p:cTn id="21" presetID="35" presetClass="entr" presetSubtype="0" fill="hold" grpId="0" nodeType="afterEffect">
                                  <p:stCondLst>
                                    <p:cond delay="0"/>
                                  </p:stCondLst>
                                  <p:childTnLst>
                                    <p:set>
                                      <p:cBhvr>
                                        <p:cTn id="22" dur="1" fill="hold">
                                          <p:stCondLst>
                                            <p:cond delay="0"/>
                                          </p:stCondLst>
                                        </p:cTn>
                                        <p:tgtEl>
                                          <p:spTgt spid="14361"/>
                                        </p:tgtEl>
                                        <p:attrNameLst>
                                          <p:attrName>style.visibility</p:attrName>
                                        </p:attrNameLst>
                                      </p:cBhvr>
                                      <p:to>
                                        <p:strVal val="visible"/>
                                      </p:to>
                                    </p:set>
                                    <p:animEffect transition="in" filter="fade">
                                      <p:cBhvr>
                                        <p:cTn id="23" dur="1000"/>
                                        <p:tgtEl>
                                          <p:spTgt spid="14361"/>
                                        </p:tgtEl>
                                      </p:cBhvr>
                                    </p:animEffect>
                                    <p:anim calcmode="lin" valueType="num">
                                      <p:cBhvr>
                                        <p:cTn id="24" dur="1000" fill="hold"/>
                                        <p:tgtEl>
                                          <p:spTgt spid="14361"/>
                                        </p:tgtEl>
                                        <p:attrNameLst>
                                          <p:attrName>style.rotation</p:attrName>
                                        </p:attrNameLst>
                                      </p:cBhvr>
                                      <p:tavLst>
                                        <p:tav tm="0">
                                          <p:val>
                                            <p:fltVal val="720"/>
                                          </p:val>
                                        </p:tav>
                                        <p:tav tm="100000">
                                          <p:val>
                                            <p:fltVal val="0"/>
                                          </p:val>
                                        </p:tav>
                                      </p:tavLst>
                                    </p:anim>
                                    <p:anim calcmode="lin" valueType="num">
                                      <p:cBhvr>
                                        <p:cTn id="25" dur="1000" fill="hold"/>
                                        <p:tgtEl>
                                          <p:spTgt spid="14361"/>
                                        </p:tgtEl>
                                        <p:attrNameLst>
                                          <p:attrName>ppt_h</p:attrName>
                                        </p:attrNameLst>
                                      </p:cBhvr>
                                      <p:tavLst>
                                        <p:tav tm="0">
                                          <p:val>
                                            <p:fltVal val="0"/>
                                          </p:val>
                                        </p:tav>
                                        <p:tav tm="100000">
                                          <p:val>
                                            <p:strVal val="#ppt_h"/>
                                          </p:val>
                                        </p:tav>
                                      </p:tavLst>
                                    </p:anim>
                                    <p:anim calcmode="lin" valueType="num">
                                      <p:cBhvr>
                                        <p:cTn id="26" dur="1000" fill="hold"/>
                                        <p:tgtEl>
                                          <p:spTgt spid="14361"/>
                                        </p:tgtEl>
                                        <p:attrNameLst>
                                          <p:attrName>ppt_w</p:attrName>
                                        </p:attrNameLst>
                                      </p:cBhvr>
                                      <p:tavLst>
                                        <p:tav tm="0">
                                          <p:val>
                                            <p:fltVal val="0"/>
                                          </p:val>
                                        </p:tav>
                                        <p:tav tm="100000">
                                          <p:val>
                                            <p:strVal val="#ppt_w"/>
                                          </p:val>
                                        </p:tav>
                                      </p:tavLst>
                                    </p:anim>
                                  </p:childTnLst>
                                </p:cTn>
                              </p:par>
                              <p:par>
                                <p:cTn id="27" presetID="53" presetClass="entr" presetSubtype="0" repeatCount="2000" fill="hold" grpId="1" nodeType="withEffect">
                                  <p:stCondLst>
                                    <p:cond delay="0"/>
                                  </p:stCondLst>
                                  <p:childTnLst>
                                    <p:set>
                                      <p:cBhvr>
                                        <p:cTn id="28" dur="1" fill="hold">
                                          <p:stCondLst>
                                            <p:cond delay="0"/>
                                          </p:stCondLst>
                                        </p:cTn>
                                        <p:tgtEl>
                                          <p:spTgt spid="14361"/>
                                        </p:tgtEl>
                                        <p:attrNameLst>
                                          <p:attrName>style.visibility</p:attrName>
                                        </p:attrNameLst>
                                      </p:cBhvr>
                                      <p:to>
                                        <p:strVal val="visible"/>
                                      </p:to>
                                    </p:set>
                                    <p:anim calcmode="lin" valueType="num">
                                      <p:cBhvr>
                                        <p:cTn id="29" dur="500" fill="hold"/>
                                        <p:tgtEl>
                                          <p:spTgt spid="14361"/>
                                        </p:tgtEl>
                                        <p:attrNameLst>
                                          <p:attrName>ppt_w</p:attrName>
                                        </p:attrNameLst>
                                      </p:cBhvr>
                                      <p:tavLst>
                                        <p:tav tm="0">
                                          <p:val>
                                            <p:fltVal val="0"/>
                                          </p:val>
                                        </p:tav>
                                        <p:tav tm="100000">
                                          <p:val>
                                            <p:strVal val="#ppt_w"/>
                                          </p:val>
                                        </p:tav>
                                      </p:tavLst>
                                    </p:anim>
                                    <p:anim calcmode="lin" valueType="num">
                                      <p:cBhvr>
                                        <p:cTn id="30" dur="500" fill="hold"/>
                                        <p:tgtEl>
                                          <p:spTgt spid="14361"/>
                                        </p:tgtEl>
                                        <p:attrNameLst>
                                          <p:attrName>ppt_h</p:attrName>
                                        </p:attrNameLst>
                                      </p:cBhvr>
                                      <p:tavLst>
                                        <p:tav tm="0">
                                          <p:val>
                                            <p:fltVal val="0"/>
                                          </p:val>
                                        </p:tav>
                                        <p:tav tm="100000">
                                          <p:val>
                                            <p:strVal val="#ppt_h"/>
                                          </p:val>
                                        </p:tav>
                                      </p:tavLst>
                                    </p:anim>
                                    <p:animEffect transition="in" filter="fade">
                                      <p:cBhvr>
                                        <p:cTn id="31" dur="500"/>
                                        <p:tgtEl>
                                          <p:spTgt spid="14361"/>
                                        </p:tgtEl>
                                      </p:cBhvr>
                                    </p:animEffect>
                                  </p:childTnLst>
                                </p:cTn>
                              </p:par>
                            </p:childTnLst>
                          </p:cTn>
                        </p:par>
                        <p:par>
                          <p:cTn id="32" fill="hold" nodeType="afterGroup">
                            <p:stCondLst>
                              <p:cond delay="2000"/>
                            </p:stCondLst>
                            <p:childTnLst>
                              <p:par>
                                <p:cTn id="33" presetID="26" presetClass="emph" presetSubtype="0" fill="hold" grpId="2" nodeType="afterEffect">
                                  <p:stCondLst>
                                    <p:cond delay="0"/>
                                  </p:stCondLst>
                                  <p:childTnLst>
                                    <p:animEffect transition="out" filter="fade">
                                      <p:cBhvr>
                                        <p:cTn id="34" dur="500" tmFilter="0, 0; .2, .5; .8, .5; 1, 0"/>
                                        <p:tgtEl>
                                          <p:spTgt spid="14361"/>
                                        </p:tgtEl>
                                      </p:cBhvr>
                                    </p:animEffect>
                                    <p:animScale>
                                      <p:cBhvr>
                                        <p:cTn id="35" dur="250" autoRev="1" fill="hold"/>
                                        <p:tgtEl>
                                          <p:spTgt spid="14361"/>
                                        </p:tgtEl>
                                      </p:cBhvr>
                                      <p:by x="105000" y="105000"/>
                                    </p:animScale>
                                  </p:childTnLst>
                                </p:cTn>
                              </p:par>
                              <p:par>
                                <p:cTn id="36" presetID="1" presetClass="mediacall" presetSubtype="0" fill="hold" nodeType="withEffect">
                                  <p:stCondLst>
                                    <p:cond delay="0"/>
                                  </p:stCondLst>
                                  <p:childTnLst>
                                    <p:cmd type="call" cmd="playFrom(0.0)">
                                      <p:cBhvr>
                                        <p:cTn id="37" dur="20280" fill="hold"/>
                                        <p:tgtEl>
                                          <p:spTgt spid="14391"/>
                                        </p:tgtEl>
                                      </p:cBhvr>
                                    </p:cmd>
                                  </p:childTnLst>
                                </p:cTn>
                              </p:par>
                              <p:par>
                                <p:cTn id="38" presetID="3" presetClass="entr" presetSubtype="5"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linds(vertical)">
                                      <p:cBhvr>
                                        <p:cTn id="40" dur="500"/>
                                        <p:tgtEl>
                                          <p:spTgt spid="5"/>
                                        </p:tgtEl>
                                      </p:cBhvr>
                                    </p:animEffect>
                                  </p:childTnLst>
                                </p:cTn>
                              </p:par>
                            </p:childTnLst>
                          </p:cTn>
                        </p:par>
                        <p:par>
                          <p:cTn id="41" fill="hold" nodeType="afterGroup">
                            <p:stCondLst>
                              <p:cond delay="22280"/>
                            </p:stCondLst>
                            <p:childTnLst>
                              <p:par>
                                <p:cTn id="42" presetID="6" presetClass="emph" presetSubtype="0" fill="hold" nodeType="afterEffect">
                                  <p:stCondLst>
                                    <p:cond delay="0"/>
                                  </p:stCondLst>
                                  <p:childTnLst>
                                    <p:animScale>
                                      <p:cBhvr>
                                        <p:cTn id="43" dur="2000" fill="hold"/>
                                        <p:tgtEl>
                                          <p:spTgt spid="6"/>
                                        </p:tgtEl>
                                      </p:cBhvr>
                                      <p:by x="150000" y="150000"/>
                                    </p:animScale>
                                  </p:childTnLst>
                                </p:cTn>
                              </p:par>
                              <p:par>
                                <p:cTn id="44" presetID="26" presetClass="emph" presetSubtype="0" repeatCount="indefinite" fill="hold" nodeType="withEffect">
                                  <p:stCondLst>
                                    <p:cond delay="0"/>
                                  </p:stCondLst>
                                  <p:childTnLst>
                                    <p:animEffect transition="out" filter="fade">
                                      <p:cBhvr>
                                        <p:cTn id="45" dur="500" tmFilter="0, 0; .2, .5; .8, .5; 1, 0"/>
                                        <p:tgtEl>
                                          <p:spTgt spid="6"/>
                                        </p:tgtEl>
                                      </p:cBhvr>
                                    </p:animEffect>
                                    <p:animScale>
                                      <p:cBhvr>
                                        <p:cTn id="46" dur="250" autoRev="1" fill="hold"/>
                                        <p:tgtEl>
                                          <p:spTgt spid="6"/>
                                        </p:tgtEl>
                                      </p:cBhvr>
                                      <p:by x="105000" y="105000"/>
                                    </p:animScale>
                                  </p:childTnLst>
                                </p:cTn>
                              </p:par>
                              <p:par>
                                <p:cTn id="47" presetID="4" presetClass="entr" presetSubtype="16" fill="hold" grpId="0" nodeType="withEffect">
                                  <p:stCondLst>
                                    <p:cond delay="500"/>
                                  </p:stCondLst>
                                  <p:childTnLst>
                                    <p:set>
                                      <p:cBhvr>
                                        <p:cTn id="48" dur="1" fill="hold">
                                          <p:stCondLst>
                                            <p:cond delay="0"/>
                                          </p:stCondLst>
                                        </p:cTn>
                                        <p:tgtEl>
                                          <p:spTgt spid="38">
                                            <p:bg/>
                                          </p:spTgt>
                                        </p:tgtEl>
                                        <p:attrNameLst>
                                          <p:attrName>style.visibility</p:attrName>
                                        </p:attrNameLst>
                                      </p:cBhvr>
                                      <p:to>
                                        <p:strVal val="visible"/>
                                      </p:to>
                                    </p:set>
                                    <p:animEffect transition="in" filter="box(in)">
                                      <p:cBhvr>
                                        <p:cTn id="49" dur="500"/>
                                        <p:tgtEl>
                                          <p:spTgt spid="38">
                                            <p:bg/>
                                          </p:spTgt>
                                        </p:tgtEl>
                                      </p:cBhvr>
                                    </p:animEffect>
                                  </p:childTnLst>
                                </p:cTn>
                              </p:par>
                              <p:par>
                                <p:cTn id="50" presetID="4" presetClass="entr" presetSubtype="16" fill="hold" grpId="0" nodeType="withEffect">
                                  <p:stCondLst>
                                    <p:cond delay="500"/>
                                  </p:stCondLst>
                                  <p:childTnLst>
                                    <p:set>
                                      <p:cBhvr>
                                        <p:cTn id="51" dur="1" fill="hold">
                                          <p:stCondLst>
                                            <p:cond delay="0"/>
                                          </p:stCondLst>
                                        </p:cTn>
                                        <p:tgtEl>
                                          <p:spTgt spid="38">
                                            <p:txEl>
                                              <p:pRg st="0" end="0"/>
                                            </p:txEl>
                                          </p:spTgt>
                                        </p:tgtEl>
                                        <p:attrNameLst>
                                          <p:attrName>style.visibility</p:attrName>
                                        </p:attrNameLst>
                                      </p:cBhvr>
                                      <p:to>
                                        <p:strVal val="visible"/>
                                      </p:to>
                                    </p:set>
                                    <p:animEffect transition="in" filter="box(in)">
                                      <p:cBhvr>
                                        <p:cTn id="52" dur="500"/>
                                        <p:tgtEl>
                                          <p:spTgt spid="38">
                                            <p:txEl>
                                              <p:pRg st="0" end="0"/>
                                            </p:txEl>
                                          </p:spTgt>
                                        </p:tgtEl>
                                      </p:cBhvr>
                                    </p:animEffect>
                                  </p:childTnLst>
                                </p:cTn>
                              </p:par>
                              <p:par>
                                <p:cTn id="53" presetID="4" presetClass="entr" presetSubtype="16" fill="hold" grpId="0" nodeType="withEffect">
                                  <p:stCondLst>
                                    <p:cond delay="500"/>
                                  </p:stCondLst>
                                  <p:childTnLst>
                                    <p:set>
                                      <p:cBhvr>
                                        <p:cTn id="54" dur="1" fill="hold">
                                          <p:stCondLst>
                                            <p:cond delay="0"/>
                                          </p:stCondLst>
                                        </p:cTn>
                                        <p:tgtEl>
                                          <p:spTgt spid="40">
                                            <p:bg/>
                                          </p:spTgt>
                                        </p:tgtEl>
                                        <p:attrNameLst>
                                          <p:attrName>style.visibility</p:attrName>
                                        </p:attrNameLst>
                                      </p:cBhvr>
                                      <p:to>
                                        <p:strVal val="visible"/>
                                      </p:to>
                                    </p:set>
                                    <p:animEffect transition="in" filter="box(in)">
                                      <p:cBhvr>
                                        <p:cTn id="55" dur="500"/>
                                        <p:tgtEl>
                                          <p:spTgt spid="40">
                                            <p:bg/>
                                          </p:spTgt>
                                        </p:tgtEl>
                                      </p:cBhvr>
                                    </p:animEffect>
                                  </p:childTnLst>
                                </p:cTn>
                              </p:par>
                              <p:par>
                                <p:cTn id="56" presetID="4" presetClass="entr" presetSubtype="16" fill="hold" grpId="0" nodeType="withEffect">
                                  <p:stCondLst>
                                    <p:cond delay="500"/>
                                  </p:stCondLst>
                                  <p:childTnLst>
                                    <p:set>
                                      <p:cBhvr>
                                        <p:cTn id="57" dur="1" fill="hold">
                                          <p:stCondLst>
                                            <p:cond delay="0"/>
                                          </p:stCondLst>
                                        </p:cTn>
                                        <p:tgtEl>
                                          <p:spTgt spid="40">
                                            <p:txEl>
                                              <p:pRg st="0" end="0"/>
                                            </p:txEl>
                                          </p:spTgt>
                                        </p:tgtEl>
                                        <p:attrNameLst>
                                          <p:attrName>style.visibility</p:attrName>
                                        </p:attrNameLst>
                                      </p:cBhvr>
                                      <p:to>
                                        <p:strVal val="visible"/>
                                      </p:to>
                                    </p:set>
                                    <p:animEffect transition="in" filter="box(in)">
                                      <p:cBhvr>
                                        <p:cTn id="58" dur="500"/>
                                        <p:tgtEl>
                                          <p:spTgt spid="40">
                                            <p:txEl>
                                              <p:pRg st="0" end="0"/>
                                            </p:txEl>
                                          </p:spTgt>
                                        </p:tgtEl>
                                      </p:cBhvr>
                                    </p:animEffect>
                                  </p:childTnLst>
                                </p:cTn>
                              </p:par>
                              <p:par>
                                <p:cTn id="59" presetID="4" presetClass="entr" presetSubtype="16" fill="hold" grpId="0" nodeType="withEffect">
                                  <p:stCondLst>
                                    <p:cond delay="500"/>
                                  </p:stCondLst>
                                  <p:childTnLst>
                                    <p:set>
                                      <p:cBhvr>
                                        <p:cTn id="60" dur="1" fill="hold">
                                          <p:stCondLst>
                                            <p:cond delay="0"/>
                                          </p:stCondLst>
                                        </p:cTn>
                                        <p:tgtEl>
                                          <p:spTgt spid="43">
                                            <p:bg/>
                                          </p:spTgt>
                                        </p:tgtEl>
                                        <p:attrNameLst>
                                          <p:attrName>style.visibility</p:attrName>
                                        </p:attrNameLst>
                                      </p:cBhvr>
                                      <p:to>
                                        <p:strVal val="visible"/>
                                      </p:to>
                                    </p:set>
                                    <p:animEffect transition="in" filter="box(in)">
                                      <p:cBhvr>
                                        <p:cTn id="61" dur="500"/>
                                        <p:tgtEl>
                                          <p:spTgt spid="43">
                                            <p:bg/>
                                          </p:spTgt>
                                        </p:tgtEl>
                                      </p:cBhvr>
                                    </p:animEffect>
                                  </p:childTnLst>
                                </p:cTn>
                              </p:par>
                              <p:par>
                                <p:cTn id="62" presetID="4" presetClass="entr" presetSubtype="16" fill="hold" grpId="0" nodeType="withEffect">
                                  <p:stCondLst>
                                    <p:cond delay="500"/>
                                  </p:stCondLst>
                                  <p:childTnLst>
                                    <p:set>
                                      <p:cBhvr>
                                        <p:cTn id="63" dur="1" fill="hold">
                                          <p:stCondLst>
                                            <p:cond delay="0"/>
                                          </p:stCondLst>
                                        </p:cTn>
                                        <p:tgtEl>
                                          <p:spTgt spid="43">
                                            <p:txEl>
                                              <p:pRg st="0" end="0"/>
                                            </p:txEl>
                                          </p:spTgt>
                                        </p:tgtEl>
                                        <p:attrNameLst>
                                          <p:attrName>style.visibility</p:attrName>
                                        </p:attrNameLst>
                                      </p:cBhvr>
                                      <p:to>
                                        <p:strVal val="visible"/>
                                      </p:to>
                                    </p:set>
                                    <p:animEffect transition="in" filter="box(in)">
                                      <p:cBhvr>
                                        <p:cTn id="64"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5" restart="whenNotActive" fill="hold" evtFilter="cancelBubble" nodeType="interactiveSeq">
                <p:stCondLst>
                  <p:cond evt="onClick" delay="0">
                    <p:tgtEl>
                      <p:spTgt spid="14390"/>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1" presetClass="mediacall" presetSubtype="0" fill="hold" nodeType="clickEffect">
                                  <p:stCondLst>
                                    <p:cond delay="0"/>
                                  </p:stCondLst>
                                  <p:childTnLst>
                                    <p:cmd type="call" cmd="playFrom(0.0)">
                                      <p:cBhvr>
                                        <p:cTn id="69" dur="15857" fill="hold"/>
                                        <p:tgtEl>
                                          <p:spTgt spid="14390"/>
                                        </p:tgtEl>
                                      </p:cBhvr>
                                    </p:cmd>
                                  </p:childTnLst>
                                </p:cTn>
                              </p:par>
                            </p:childTnLst>
                          </p:cTn>
                        </p:par>
                      </p:childTnLst>
                    </p:cTn>
                  </p:par>
                </p:childTnLst>
              </p:cTn>
              <p:nextCondLst>
                <p:cond evt="onClick" delay="0">
                  <p:tgtEl>
                    <p:spTgt spid="14390"/>
                  </p:tgtEl>
                </p:cond>
              </p:nextCondLst>
            </p:seq>
            <p:audio>
              <p:cMediaNode>
                <p:cTn id="70" fill="hold" display="0">
                  <p:stCondLst>
                    <p:cond delay="indefinite"/>
                  </p:stCondLst>
                  <p:endCondLst>
                    <p:cond evt="onNext" delay="0">
                      <p:tgtEl>
                        <p:sldTgt/>
                      </p:tgtEl>
                    </p:cond>
                    <p:cond evt="onPrev" delay="0">
                      <p:tgtEl>
                        <p:sldTgt/>
                      </p:tgtEl>
                    </p:cond>
                    <p:cond evt="onStopAudio" delay="0">
                      <p:tgtEl>
                        <p:sldTgt/>
                      </p:tgtEl>
                    </p:cond>
                  </p:endCondLst>
                </p:cTn>
                <p:tgtEl>
                  <p:spTgt spid="14390"/>
                </p:tgtEl>
              </p:cMediaNode>
            </p:audio>
            <p:audio>
              <p:cMediaNode>
                <p:cTn id="71" fill="hold" display="0">
                  <p:stCondLst>
                    <p:cond delay="indefinite"/>
                  </p:stCondLst>
                  <p:endCondLst>
                    <p:cond evt="onNext" delay="0">
                      <p:tgtEl>
                        <p:sldTgt/>
                      </p:tgtEl>
                    </p:cond>
                    <p:cond evt="onPrev" delay="0">
                      <p:tgtEl>
                        <p:sldTgt/>
                      </p:tgtEl>
                    </p:cond>
                    <p:cond evt="onStopAudio" delay="0">
                      <p:tgtEl>
                        <p:sldTgt/>
                      </p:tgtEl>
                    </p:cond>
                  </p:endCondLst>
                </p:cTn>
                <p:tgtEl>
                  <p:spTgt spid="14391"/>
                </p:tgtEl>
              </p:cMediaNode>
            </p:audio>
            <p:seq concurrent="1" nextAc="seek">
              <p:cTn id="72" restart="whenNotActive" fill="hold" evtFilter="cancelBubble" nodeType="interactiveSeq">
                <p:stCondLst>
                  <p:cond evt="onClick" delay="0">
                    <p:tgtEl>
                      <p:spTgt spid="38"/>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1" presetClass="exit" presetSubtype="0" fill="hold" nodeType="withEffect">
                                  <p:stCondLst>
                                    <p:cond delay="0"/>
                                  </p:stCondLst>
                                  <p:childTnLst>
                                    <p:set>
                                      <p:cBhvr>
                                        <p:cTn id="76" dur="1" fill="hold">
                                          <p:stCondLst>
                                            <p:cond delay="0"/>
                                          </p:stCondLst>
                                        </p:cTn>
                                        <p:tgtEl>
                                          <p:spTgt spid="38">
                                            <p:txEl>
                                              <p:pRg st="0" end="0"/>
                                            </p:txEl>
                                          </p:spTgt>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77" restart="whenNotActive" fill="hold" evtFilter="cancelBubble" nodeType="interactiveSeq">
                <p:stCondLst>
                  <p:cond evt="onClick" delay="0">
                    <p:tgtEl>
                      <p:spTgt spid="40"/>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1" presetClass="exit" presetSubtype="0" fill="hold" nodeType="clickEffect">
                                  <p:stCondLst>
                                    <p:cond delay="0"/>
                                  </p:stCondLst>
                                  <p:childTnLst>
                                    <p:set>
                                      <p:cBhvr>
                                        <p:cTn id="81" dur="1" fill="hold">
                                          <p:stCondLst>
                                            <p:cond delay="0"/>
                                          </p:stCondLst>
                                        </p:cTn>
                                        <p:tgtEl>
                                          <p:spTgt spid="40">
                                            <p:txEl>
                                              <p:pRg st="0" end="0"/>
                                            </p:txEl>
                                          </p:spTgt>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82" restart="whenNotActive" fill="hold" evtFilter="cancelBubble" nodeType="interactiveSeq">
                <p:stCondLst>
                  <p:cond evt="onClick" delay="0">
                    <p:tgtEl>
                      <p:spTgt spid="43"/>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1" presetClass="exit" presetSubtype="0" fill="hold" nodeType="clickEffect">
                                  <p:stCondLst>
                                    <p:cond delay="0"/>
                                  </p:stCondLst>
                                  <p:childTnLst>
                                    <p:set>
                                      <p:cBhvr>
                                        <p:cTn id="86" dur="1" fill="hold">
                                          <p:stCondLst>
                                            <p:cond delay="0"/>
                                          </p:stCondLst>
                                        </p:cTn>
                                        <p:tgtEl>
                                          <p:spTgt spid="43">
                                            <p:txEl>
                                              <p:pRg st="0" end="0"/>
                                            </p:txEl>
                                          </p:spTgt>
                                        </p:tgtEl>
                                        <p:attrNameLst>
                                          <p:attrName>style.visibility</p:attrName>
                                        </p:attrNameLst>
                                      </p:cBhvr>
                                      <p:to>
                                        <p:strVal val="hidden"/>
                                      </p:to>
                                    </p:set>
                                  </p:childTnLst>
                                </p:cTn>
                              </p:par>
                            </p:childTnLst>
                          </p:cTn>
                        </p:par>
                      </p:childTnLst>
                    </p:cTn>
                  </p:par>
                </p:childTnLst>
              </p:cTn>
              <p:nextCondLst>
                <p:cond evt="onClick" delay="0">
                  <p:tgtEl>
                    <p:spTgt spid="43"/>
                  </p:tgtEl>
                </p:cond>
              </p:nextCondLst>
            </p:seq>
          </p:childTnLst>
        </p:cTn>
      </p:par>
    </p:tnLst>
    <p:bldLst>
      <p:bldP spid="14361" grpId="0" animBg="1"/>
      <p:bldP spid="14361" grpId="1" animBg="1"/>
      <p:bldP spid="14361" grpId="2" animBg="1"/>
      <p:bldP spid="38" grpId="0" build="allAtOnce" animBg="1"/>
      <p:bldP spid="40" grpId="0" build="allAtOnce" animBg="1"/>
      <p:bldP spid="43"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57200" y="4114800"/>
            <a:ext cx="7712075" cy="722313"/>
            <a:chOff x="295" y="1389"/>
            <a:chExt cx="4858" cy="455"/>
          </a:xfrm>
        </p:grpSpPr>
        <p:sp>
          <p:nvSpPr>
            <p:cNvPr id="32827" name="Rectangle 20"/>
            <p:cNvSpPr>
              <a:spLocks noChangeArrowheads="1"/>
            </p:cNvSpPr>
            <p:nvPr/>
          </p:nvSpPr>
          <p:spPr bwMode="auto">
            <a:xfrm>
              <a:off x="295" y="1389"/>
              <a:ext cx="4808" cy="455"/>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vi-VN" sz="1800">
                <a:solidFill>
                  <a:srgbClr val="0000FF"/>
                </a:solidFill>
                <a:cs typeface="Arial" pitchFamily="34" charset="0"/>
              </a:endParaRPr>
            </a:p>
          </p:txBody>
        </p:sp>
        <p:grpSp>
          <p:nvGrpSpPr>
            <p:cNvPr id="32828" name="Group 11"/>
            <p:cNvGrpSpPr>
              <a:grpSpLocks/>
            </p:cNvGrpSpPr>
            <p:nvPr/>
          </p:nvGrpSpPr>
          <p:grpSpPr bwMode="auto">
            <a:xfrm>
              <a:off x="385" y="1434"/>
              <a:ext cx="4768" cy="387"/>
              <a:chOff x="508" y="2112"/>
              <a:chExt cx="1555" cy="387"/>
            </a:xfrm>
          </p:grpSpPr>
          <p:sp>
            <p:nvSpPr>
              <p:cNvPr id="69" name="AutoShape 12"/>
              <p:cNvSpPr>
                <a:spLocks noChangeArrowheads="1"/>
              </p:cNvSpPr>
              <p:nvPr/>
            </p:nvSpPr>
            <p:spPr bwMode="gray">
              <a:xfrm>
                <a:off x="508" y="2112"/>
                <a:ext cx="1539"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sz="1800">
                  <a:latin typeface="+mn-lt"/>
                </a:endParaRPr>
              </a:p>
            </p:txBody>
          </p:sp>
          <p:sp>
            <p:nvSpPr>
              <p:cNvPr id="70" name="AutoShape 13"/>
              <p:cNvSpPr>
                <a:spLocks noChangeArrowheads="1"/>
              </p:cNvSpPr>
              <p:nvPr/>
            </p:nvSpPr>
            <p:spPr bwMode="gray">
              <a:xfrm>
                <a:off x="514" y="2147"/>
                <a:ext cx="272" cy="352"/>
              </a:xfrm>
              <a:prstGeom prst="roundRect">
                <a:avLst>
                  <a:gd name="adj" fmla="val 11921"/>
                </a:avLst>
              </a:prstGeom>
              <a:solidFill>
                <a:srgbClr val="0000CC"/>
              </a:solidFill>
              <a:ln w="38100">
                <a:solidFill>
                  <a:schemeClr val="bg1"/>
                </a:solidFill>
                <a:round/>
                <a:headEnd/>
                <a:tailEnd/>
              </a:ln>
              <a:effectLst/>
            </p:spPr>
            <p:txBody>
              <a:bodyPr wrap="none" anchor="ctr"/>
              <a:lstStyle/>
              <a:p>
                <a:pPr fontAlgn="auto">
                  <a:spcBef>
                    <a:spcPts val="0"/>
                  </a:spcBef>
                  <a:spcAft>
                    <a:spcPts val="0"/>
                  </a:spcAft>
                  <a:defRPr/>
                </a:pPr>
                <a:endParaRPr lang="vi-VN" sz="1800">
                  <a:latin typeface="+mn-lt"/>
                </a:endParaRPr>
              </a:p>
            </p:txBody>
          </p:sp>
          <p:sp>
            <p:nvSpPr>
              <p:cNvPr id="71"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sz="1800">
                  <a:latin typeface="+mn-lt"/>
                </a:endParaRPr>
              </a:p>
            </p:txBody>
          </p:sp>
          <p:sp>
            <p:nvSpPr>
              <p:cNvPr id="72" name="Text Box 15"/>
              <p:cNvSpPr txBox="1">
                <a:spLocks noChangeArrowheads="1"/>
              </p:cNvSpPr>
              <p:nvPr/>
            </p:nvSpPr>
            <p:spPr bwMode="gray">
              <a:xfrm>
                <a:off x="614" y="2139"/>
                <a:ext cx="91" cy="327"/>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fontAlgn="auto">
                  <a:spcBef>
                    <a:spcPts val="0"/>
                  </a:spcBef>
                  <a:spcAft>
                    <a:spcPts val="0"/>
                  </a:spcAft>
                  <a:defRPr/>
                </a:pPr>
                <a:r>
                  <a:rPr lang="en-US" sz="2800" b="1">
                    <a:solidFill>
                      <a:srgbClr val="FF0000"/>
                    </a:solidFill>
                    <a:effectLst>
                      <a:outerShdw blurRad="38100" dist="38100" dir="2700000" algn="tl">
                        <a:srgbClr val="C0C0C0"/>
                      </a:outerShdw>
                    </a:effectLst>
                    <a:latin typeface="+mn-lt"/>
                  </a:rPr>
                  <a:t>B</a:t>
                </a:r>
              </a:p>
            </p:txBody>
          </p:sp>
          <p:sp>
            <p:nvSpPr>
              <p:cNvPr id="17419" name="Text Box 16"/>
              <p:cNvSpPr txBox="1">
                <a:spLocks noChangeArrowheads="1"/>
              </p:cNvSpPr>
              <p:nvPr/>
            </p:nvSpPr>
            <p:spPr bwMode="gray">
              <a:xfrm>
                <a:off x="807" y="2124"/>
                <a:ext cx="1256" cy="327"/>
              </a:xfrm>
              <a:prstGeom prst="rect">
                <a:avLst/>
              </a:prstGeom>
              <a:noFill/>
              <a:ln w="9525" algn="ctr">
                <a:noFill/>
                <a:miter lim="800000"/>
                <a:headEnd/>
                <a:tailEnd/>
              </a:ln>
            </p:spPr>
            <p:txBody>
              <a:bodyPr>
                <a:spAutoFit/>
              </a:bodyPr>
              <a:lstStyle/>
              <a:p>
                <a:pPr>
                  <a:defRPr/>
                </a:pPr>
                <a:r>
                  <a:rPr lang="en-US" sz="2800" b="1" dirty="0">
                    <a:effectLst>
                      <a:outerShdw blurRad="38100" dist="38100" dir="2700000" algn="tl">
                        <a:srgbClr val="FFFFFF"/>
                      </a:outerShdw>
                    </a:effectLst>
                    <a:latin typeface="Times New Roman" pitchFamily="18" charset="0"/>
                    <a:cs typeface="Times New Roman" pitchFamily="18" charset="0"/>
                  </a:rPr>
                  <a:t>Thanh Hoá</a:t>
                </a:r>
              </a:p>
            </p:txBody>
          </p:sp>
        </p:grpSp>
      </p:grpSp>
      <p:grpSp>
        <p:nvGrpSpPr>
          <p:cNvPr id="8" name="Group 20"/>
          <p:cNvGrpSpPr>
            <a:grpSpLocks/>
          </p:cNvGrpSpPr>
          <p:nvPr/>
        </p:nvGrpSpPr>
        <p:grpSpPr bwMode="auto">
          <a:xfrm>
            <a:off x="468313" y="5091113"/>
            <a:ext cx="7935912" cy="1004887"/>
            <a:chOff x="295" y="1842"/>
            <a:chExt cx="4999" cy="681"/>
          </a:xfrm>
        </p:grpSpPr>
        <p:grpSp>
          <p:nvGrpSpPr>
            <p:cNvPr id="32820" name="Group 93"/>
            <p:cNvGrpSpPr>
              <a:grpSpLocks/>
            </p:cNvGrpSpPr>
            <p:nvPr/>
          </p:nvGrpSpPr>
          <p:grpSpPr bwMode="auto">
            <a:xfrm>
              <a:off x="385" y="1842"/>
              <a:ext cx="4909" cy="643"/>
              <a:chOff x="508" y="2112"/>
              <a:chExt cx="1554" cy="382"/>
            </a:xfrm>
          </p:grpSpPr>
          <p:sp>
            <p:nvSpPr>
              <p:cNvPr id="3" name="AutoShape 12"/>
              <p:cNvSpPr>
                <a:spLocks noChangeArrowheads="1"/>
              </p:cNvSpPr>
              <p:nvPr/>
            </p:nvSpPr>
            <p:spPr bwMode="gray">
              <a:xfrm>
                <a:off x="508" y="2112"/>
                <a:ext cx="1540"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sz="1800">
                  <a:latin typeface="+mn-lt"/>
                </a:endParaRPr>
              </a:p>
            </p:txBody>
          </p:sp>
          <p:sp>
            <p:nvSpPr>
              <p:cNvPr id="4" name="AutoShape 13"/>
              <p:cNvSpPr>
                <a:spLocks noChangeArrowheads="1"/>
              </p:cNvSpPr>
              <p:nvPr/>
            </p:nvSpPr>
            <p:spPr bwMode="gray">
              <a:xfrm>
                <a:off x="514" y="2134"/>
                <a:ext cx="273" cy="360"/>
              </a:xfrm>
              <a:prstGeom prst="roundRect">
                <a:avLst>
                  <a:gd name="adj" fmla="val 11921"/>
                </a:avLst>
              </a:prstGeom>
              <a:solidFill>
                <a:srgbClr val="0000CC"/>
              </a:solidFill>
              <a:ln w="38100">
                <a:solidFill>
                  <a:schemeClr val="bg1"/>
                </a:solidFill>
                <a:round/>
                <a:headEnd/>
                <a:tailEnd/>
              </a:ln>
              <a:effectLst/>
            </p:spPr>
            <p:txBody>
              <a:bodyPr wrap="none" anchor="ctr"/>
              <a:lstStyle/>
              <a:p>
                <a:pPr fontAlgn="auto">
                  <a:spcBef>
                    <a:spcPts val="0"/>
                  </a:spcBef>
                  <a:spcAft>
                    <a:spcPts val="0"/>
                  </a:spcAft>
                  <a:defRPr/>
                </a:pPr>
                <a:endParaRPr lang="vi-VN" sz="1800">
                  <a:latin typeface="+mn-lt"/>
                </a:endParaRPr>
              </a:p>
            </p:txBody>
          </p:sp>
          <p:sp>
            <p:nvSpPr>
              <p:cNvPr id="5"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sz="1800">
                  <a:latin typeface="+mn-lt"/>
                </a:endParaRPr>
              </a:p>
            </p:txBody>
          </p:sp>
          <p:sp>
            <p:nvSpPr>
              <p:cNvPr id="6" name="Text Box 15"/>
              <p:cNvSpPr txBox="1">
                <a:spLocks noChangeArrowheads="1"/>
              </p:cNvSpPr>
              <p:nvPr/>
            </p:nvSpPr>
            <p:spPr bwMode="gray">
              <a:xfrm>
                <a:off x="619" y="2237"/>
                <a:ext cx="88" cy="194"/>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sz="2800" b="1" dirty="0">
                    <a:solidFill>
                      <a:srgbClr val="FF0000"/>
                    </a:solidFill>
                    <a:effectLst>
                      <a:outerShdw blurRad="38100" dist="38100" dir="2700000" algn="tl">
                        <a:srgbClr val="000000"/>
                      </a:outerShdw>
                    </a:effectLst>
                    <a:latin typeface="Calibri" pitchFamily="34" charset="0"/>
                    <a:cs typeface="Arial" charset="0"/>
                  </a:rPr>
                  <a:t>C</a:t>
                </a:r>
              </a:p>
            </p:txBody>
          </p:sp>
          <p:sp>
            <p:nvSpPr>
              <p:cNvPr id="32826" name="Text Box 16"/>
              <p:cNvSpPr txBox="1">
                <a:spLocks noChangeArrowheads="1"/>
              </p:cNvSpPr>
              <p:nvPr/>
            </p:nvSpPr>
            <p:spPr bwMode="gray">
              <a:xfrm>
                <a:off x="818" y="2199"/>
                <a:ext cx="124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50000"/>
                  </a:spcBef>
                  <a:spcAft>
                    <a:spcPct val="0"/>
                  </a:spcAft>
                  <a:defRPr sz="4000">
                    <a:solidFill>
                      <a:schemeClr val="tx1"/>
                    </a:solidFill>
                    <a:latin typeface="Arial" pitchFamily="34" charset="0"/>
                  </a:defRPr>
                </a:lvl6pPr>
                <a:lvl7pPr marL="2971800" indent="-228600" eaLnBrk="0" fontAlgn="base" hangingPunct="0">
                  <a:spcBef>
                    <a:spcPct val="50000"/>
                  </a:spcBef>
                  <a:spcAft>
                    <a:spcPct val="0"/>
                  </a:spcAft>
                  <a:defRPr sz="4000">
                    <a:solidFill>
                      <a:schemeClr val="tx1"/>
                    </a:solidFill>
                    <a:latin typeface="Arial" pitchFamily="34" charset="0"/>
                  </a:defRPr>
                </a:lvl7pPr>
                <a:lvl8pPr marL="3429000" indent="-228600" eaLnBrk="0" fontAlgn="base" hangingPunct="0">
                  <a:spcBef>
                    <a:spcPct val="50000"/>
                  </a:spcBef>
                  <a:spcAft>
                    <a:spcPct val="0"/>
                  </a:spcAft>
                  <a:defRPr sz="4000">
                    <a:solidFill>
                      <a:schemeClr val="tx1"/>
                    </a:solidFill>
                    <a:latin typeface="Arial" pitchFamily="34" charset="0"/>
                  </a:defRPr>
                </a:lvl8pPr>
                <a:lvl9pPr marL="3886200" indent="-228600" eaLnBrk="0" fontAlgn="base" hangingPunct="0">
                  <a:spcBef>
                    <a:spcPct val="50000"/>
                  </a:spcBef>
                  <a:spcAft>
                    <a:spcPct val="0"/>
                  </a:spcAft>
                  <a:defRPr sz="4000">
                    <a:solidFill>
                      <a:schemeClr val="tx1"/>
                    </a:solidFill>
                    <a:latin typeface="Arial" pitchFamily="34" charset="0"/>
                  </a:defRPr>
                </a:lvl9pPr>
              </a:lstStyle>
              <a:p>
                <a:r>
                  <a:rPr lang="en-US" sz="2800" b="1">
                    <a:latin typeface="Times New Roman" pitchFamily="18" charset="0"/>
                    <a:cs typeface="Times New Roman" pitchFamily="18" charset="0"/>
                  </a:rPr>
                  <a:t>Hoa Lư - Ninh Bình</a:t>
                </a:r>
              </a:p>
            </p:txBody>
          </p:sp>
        </p:grpSp>
        <p:sp>
          <p:nvSpPr>
            <p:cNvPr id="32821" name="Rectangle 20"/>
            <p:cNvSpPr>
              <a:spLocks noChangeArrowheads="1"/>
            </p:cNvSpPr>
            <p:nvPr/>
          </p:nvSpPr>
          <p:spPr bwMode="auto">
            <a:xfrm>
              <a:off x="295" y="1888"/>
              <a:ext cx="4865" cy="635"/>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vi-VN" sz="1800">
                <a:solidFill>
                  <a:srgbClr val="0000FF"/>
                </a:solidFill>
                <a:cs typeface="Arial" pitchFamily="34" charset="0"/>
              </a:endParaRPr>
            </a:p>
          </p:txBody>
        </p:sp>
      </p:grpSp>
      <p:grpSp>
        <p:nvGrpSpPr>
          <p:cNvPr id="10" name="Group 62"/>
          <p:cNvGrpSpPr>
            <a:grpSpLocks/>
          </p:cNvGrpSpPr>
          <p:nvPr/>
        </p:nvGrpSpPr>
        <p:grpSpPr bwMode="auto">
          <a:xfrm rot="5400000">
            <a:off x="7963694" y="5134769"/>
            <a:ext cx="992187" cy="930275"/>
            <a:chOff x="1872" y="1824"/>
            <a:chExt cx="2014" cy="1821"/>
          </a:xfrm>
        </p:grpSpPr>
        <p:sp>
          <p:nvSpPr>
            <p:cNvPr id="17471" name="AutoShape 63"/>
            <p:cNvSpPr>
              <a:spLocks noChangeArrowheads="1"/>
            </p:cNvSpPr>
            <p:nvPr/>
          </p:nvSpPr>
          <p:spPr bwMode="gray">
            <a:xfrm rot="16200000" flipH="1">
              <a:off x="1821" y="259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a:defRPr/>
              </a:pPr>
              <a:endParaRPr lang="vi-VN">
                <a:latin typeface="Arial" charset="0"/>
              </a:endParaRPr>
            </a:p>
          </p:txBody>
        </p:sp>
        <p:sp>
          <p:nvSpPr>
            <p:cNvPr id="17472" name="AutoShape 64"/>
            <p:cNvSpPr>
              <a:spLocks noChangeArrowheads="1"/>
            </p:cNvSpPr>
            <p:nvPr/>
          </p:nvSpPr>
          <p:spPr bwMode="gray">
            <a:xfrm rot="5400000" flipH="1">
              <a:off x="3629" y="255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a:defRPr/>
              </a:pPr>
              <a:endParaRPr lang="vi-VN">
                <a:latin typeface="Arial" charset="0"/>
              </a:endParaRPr>
            </a:p>
          </p:txBody>
        </p:sp>
        <p:sp>
          <p:nvSpPr>
            <p:cNvPr id="17473" name="AutoShape 65"/>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a:defRPr/>
              </a:pPr>
              <a:endParaRPr lang="vi-VN">
                <a:latin typeface="Arial" charset="0"/>
              </a:endParaRPr>
            </a:p>
          </p:txBody>
        </p:sp>
        <p:sp>
          <p:nvSpPr>
            <p:cNvPr id="32814" name="Oval 6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pPr algn="ctr"/>
              <a:endParaRPr lang="vi-VN"/>
            </a:p>
          </p:txBody>
        </p:sp>
        <p:sp>
          <p:nvSpPr>
            <p:cNvPr id="32815" name="Oval 6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endParaRPr lang="vi-VN"/>
            </a:p>
          </p:txBody>
        </p:sp>
        <p:sp>
          <p:nvSpPr>
            <p:cNvPr id="17476" name="Oval 68"/>
            <p:cNvSpPr>
              <a:spLocks noChangeArrowheads="1"/>
            </p:cNvSpPr>
            <p:nvPr/>
          </p:nvSpPr>
          <p:spPr bwMode="gray">
            <a:xfrm>
              <a:off x="2255" y="2001"/>
              <a:ext cx="1260"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ctr">
                <a:defRPr/>
              </a:pPr>
              <a:endParaRPr lang="vi-VN">
                <a:latin typeface="Arial" charset="0"/>
              </a:endParaRPr>
            </a:p>
          </p:txBody>
        </p:sp>
        <p:sp>
          <p:nvSpPr>
            <p:cNvPr id="32817" name="Oval 69"/>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algn="ctr"/>
              <a:endParaRPr lang="vi-VN"/>
            </a:p>
          </p:txBody>
        </p:sp>
        <p:sp>
          <p:nvSpPr>
            <p:cNvPr id="17478" name="Oval 70"/>
            <p:cNvSpPr>
              <a:spLocks noChangeArrowheads="1"/>
            </p:cNvSpPr>
            <p:nvPr/>
          </p:nvSpPr>
          <p:spPr bwMode="gray">
            <a:xfrm>
              <a:off x="2336" y="2082"/>
              <a:ext cx="1096" cy="11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ctr">
                <a:defRPr/>
              </a:pPr>
              <a:endParaRPr lang="vi-VN">
                <a:latin typeface="Arial" charset="0"/>
              </a:endParaRPr>
            </a:p>
          </p:txBody>
        </p:sp>
        <p:sp>
          <p:nvSpPr>
            <p:cNvPr id="32819" name="Oval 7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ctr"/>
              <a:endParaRPr lang="vi-VN"/>
            </a:p>
          </p:txBody>
        </p:sp>
      </p:grpSp>
      <p:grpSp>
        <p:nvGrpSpPr>
          <p:cNvPr id="11" name="Group 72"/>
          <p:cNvGrpSpPr>
            <a:grpSpLocks/>
          </p:cNvGrpSpPr>
          <p:nvPr/>
        </p:nvGrpSpPr>
        <p:grpSpPr bwMode="auto">
          <a:xfrm rot="5400000">
            <a:off x="7925594" y="3931444"/>
            <a:ext cx="992187" cy="930275"/>
            <a:chOff x="1872" y="1824"/>
            <a:chExt cx="2014" cy="1821"/>
          </a:xfrm>
        </p:grpSpPr>
        <p:sp>
          <p:nvSpPr>
            <p:cNvPr id="17481" name="AutoShape 73"/>
            <p:cNvSpPr>
              <a:spLocks noChangeArrowheads="1"/>
            </p:cNvSpPr>
            <p:nvPr/>
          </p:nvSpPr>
          <p:spPr bwMode="gray">
            <a:xfrm rot="16200000" flipH="1">
              <a:off x="1821" y="259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a:defRPr/>
              </a:pPr>
              <a:endParaRPr lang="vi-VN">
                <a:latin typeface="Arial" charset="0"/>
              </a:endParaRPr>
            </a:p>
          </p:txBody>
        </p:sp>
        <p:sp>
          <p:nvSpPr>
            <p:cNvPr id="17482" name="AutoShape 74"/>
            <p:cNvSpPr>
              <a:spLocks noChangeArrowheads="1"/>
            </p:cNvSpPr>
            <p:nvPr/>
          </p:nvSpPr>
          <p:spPr bwMode="gray">
            <a:xfrm rot="5400000" flipH="1">
              <a:off x="3629" y="255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a:defRPr/>
              </a:pPr>
              <a:endParaRPr lang="vi-VN">
                <a:latin typeface="Arial" charset="0"/>
              </a:endParaRPr>
            </a:p>
          </p:txBody>
        </p:sp>
        <p:sp>
          <p:nvSpPr>
            <p:cNvPr id="17483" name="AutoShape 75"/>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a:defRPr/>
              </a:pPr>
              <a:endParaRPr lang="vi-VN">
                <a:latin typeface="Arial" charset="0"/>
              </a:endParaRPr>
            </a:p>
          </p:txBody>
        </p:sp>
        <p:sp>
          <p:nvSpPr>
            <p:cNvPr id="32805" name="Oval 76"/>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pPr algn="ctr"/>
              <a:endParaRPr lang="vi-VN"/>
            </a:p>
          </p:txBody>
        </p:sp>
        <p:sp>
          <p:nvSpPr>
            <p:cNvPr id="32806" name="Oval 77"/>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endParaRPr lang="vi-VN"/>
            </a:p>
          </p:txBody>
        </p:sp>
        <p:sp>
          <p:nvSpPr>
            <p:cNvPr id="17486" name="Oval 78"/>
            <p:cNvSpPr>
              <a:spLocks noChangeArrowheads="1"/>
            </p:cNvSpPr>
            <p:nvPr/>
          </p:nvSpPr>
          <p:spPr bwMode="gray">
            <a:xfrm>
              <a:off x="2255" y="2001"/>
              <a:ext cx="1260"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ctr">
                <a:defRPr/>
              </a:pPr>
              <a:endParaRPr lang="vi-VN">
                <a:latin typeface="Arial" charset="0"/>
              </a:endParaRPr>
            </a:p>
          </p:txBody>
        </p:sp>
        <p:sp>
          <p:nvSpPr>
            <p:cNvPr id="32808" name="Oval 79"/>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algn="ctr"/>
              <a:endParaRPr lang="vi-VN"/>
            </a:p>
          </p:txBody>
        </p:sp>
        <p:sp>
          <p:nvSpPr>
            <p:cNvPr id="17488" name="Oval 80"/>
            <p:cNvSpPr>
              <a:spLocks noChangeArrowheads="1"/>
            </p:cNvSpPr>
            <p:nvPr/>
          </p:nvSpPr>
          <p:spPr bwMode="gray">
            <a:xfrm>
              <a:off x="2336" y="2082"/>
              <a:ext cx="1096" cy="11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ctr">
                <a:defRPr/>
              </a:pPr>
              <a:endParaRPr lang="vi-VN">
                <a:latin typeface="Arial" charset="0"/>
              </a:endParaRPr>
            </a:p>
          </p:txBody>
        </p:sp>
        <p:sp>
          <p:nvSpPr>
            <p:cNvPr id="32810" name="Oval 81"/>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ctr"/>
              <a:endParaRPr lang="vi-VN"/>
            </a:p>
          </p:txBody>
        </p:sp>
      </p:grpSp>
      <p:pic>
        <p:nvPicPr>
          <p:cNvPr id="32774" name="Picture 82" descr="Maut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6913" y="2613025"/>
            <a:ext cx="6223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94" name="Picture 86" descr="V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5325" y="54308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96" name="Picture 88" descr="V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4252913"/>
            <a:ext cx="361950" cy="361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AutoShape 17"/>
          <p:cNvSpPr>
            <a:spLocks noChangeArrowheads="1"/>
          </p:cNvSpPr>
          <p:nvPr/>
        </p:nvSpPr>
        <p:spPr bwMode="gray">
          <a:xfrm>
            <a:off x="1835150" y="0"/>
            <a:ext cx="7056438" cy="2819400"/>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marL="457200" indent="-457200">
              <a:defRPr/>
            </a:pPr>
            <a:r>
              <a:rPr lang="en-US" sz="2000" b="1">
                <a:solidFill>
                  <a:srgbClr val="FFFF66"/>
                </a:solidFill>
                <a:latin typeface="Arial" charset="0"/>
                <a:cs typeface="Arial" charset="0"/>
              </a:rPr>
              <a:t>   </a:t>
            </a:r>
          </a:p>
        </p:txBody>
      </p:sp>
      <p:sp>
        <p:nvSpPr>
          <p:cNvPr id="17508" name="Text Box 26"/>
          <p:cNvSpPr txBox="1">
            <a:spLocks noChangeArrowheads="1"/>
          </p:cNvSpPr>
          <p:nvPr/>
        </p:nvSpPr>
        <p:spPr bwMode="gray">
          <a:xfrm>
            <a:off x="1981200" y="685800"/>
            <a:ext cx="67691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50000"/>
              </a:spcBef>
              <a:spcAft>
                <a:spcPct val="0"/>
              </a:spcAft>
              <a:defRPr sz="4000">
                <a:solidFill>
                  <a:schemeClr val="tx1"/>
                </a:solidFill>
                <a:latin typeface="Arial" pitchFamily="34" charset="0"/>
              </a:defRPr>
            </a:lvl6pPr>
            <a:lvl7pPr marL="2971800" indent="-228600" eaLnBrk="0" fontAlgn="base" hangingPunct="0">
              <a:spcBef>
                <a:spcPct val="50000"/>
              </a:spcBef>
              <a:spcAft>
                <a:spcPct val="0"/>
              </a:spcAft>
              <a:defRPr sz="4000">
                <a:solidFill>
                  <a:schemeClr val="tx1"/>
                </a:solidFill>
                <a:latin typeface="Arial" pitchFamily="34" charset="0"/>
              </a:defRPr>
            </a:lvl7pPr>
            <a:lvl8pPr marL="3429000" indent="-228600" eaLnBrk="0" fontAlgn="base" hangingPunct="0">
              <a:spcBef>
                <a:spcPct val="50000"/>
              </a:spcBef>
              <a:spcAft>
                <a:spcPct val="0"/>
              </a:spcAft>
              <a:defRPr sz="4000">
                <a:solidFill>
                  <a:schemeClr val="tx1"/>
                </a:solidFill>
                <a:latin typeface="Arial" pitchFamily="34" charset="0"/>
              </a:defRPr>
            </a:lvl8pPr>
            <a:lvl9pPr marL="3886200" indent="-228600" eaLnBrk="0" fontAlgn="base" hangingPunct="0">
              <a:spcBef>
                <a:spcPct val="50000"/>
              </a:spcBef>
              <a:spcAft>
                <a:spcPct val="0"/>
              </a:spcAft>
              <a:defRPr sz="4000">
                <a:solidFill>
                  <a:schemeClr val="tx1"/>
                </a:solidFill>
                <a:latin typeface="Arial" pitchFamily="34" charset="0"/>
              </a:defRPr>
            </a:lvl9pPr>
          </a:lstStyle>
          <a:p>
            <a:pPr algn="ctr"/>
            <a:r>
              <a:rPr lang="en-US" b="1">
                <a:latin typeface="Times New Roman" pitchFamily="18" charset="0"/>
                <a:cs typeface="Times New Roman" pitchFamily="18" charset="0"/>
              </a:rPr>
              <a:t>Th</a:t>
            </a:r>
            <a:r>
              <a:rPr lang="vi-VN" b="1">
                <a:latin typeface="Times New Roman" pitchFamily="18" charset="0"/>
                <a:cs typeface="Times New Roman" pitchFamily="18" charset="0"/>
              </a:rPr>
              <a:t>à</a:t>
            </a:r>
            <a:r>
              <a:rPr lang="en-US" b="1">
                <a:latin typeface="Times New Roman" pitchFamily="18" charset="0"/>
                <a:cs typeface="Times New Roman" pitchFamily="18" charset="0"/>
              </a:rPr>
              <a:t>nh Tây Đô được xây dựng tại :</a:t>
            </a:r>
          </a:p>
        </p:txBody>
      </p:sp>
      <p:grpSp>
        <p:nvGrpSpPr>
          <p:cNvPr id="12" name="Group 121"/>
          <p:cNvGrpSpPr>
            <a:grpSpLocks/>
          </p:cNvGrpSpPr>
          <p:nvPr/>
        </p:nvGrpSpPr>
        <p:grpSpPr bwMode="auto">
          <a:xfrm>
            <a:off x="417513" y="3044825"/>
            <a:ext cx="7704137" cy="793750"/>
            <a:chOff x="295" y="799"/>
            <a:chExt cx="4853" cy="500"/>
          </a:xfrm>
        </p:grpSpPr>
        <p:sp>
          <p:nvSpPr>
            <p:cNvPr id="32795" name="Rectangle 18"/>
            <p:cNvSpPr>
              <a:spLocks noChangeArrowheads="1"/>
            </p:cNvSpPr>
            <p:nvPr/>
          </p:nvSpPr>
          <p:spPr bwMode="auto">
            <a:xfrm>
              <a:off x="295" y="799"/>
              <a:ext cx="4800" cy="500"/>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vi-VN" sz="1800">
                <a:solidFill>
                  <a:srgbClr val="0000FF"/>
                </a:solidFill>
                <a:cs typeface="Arial" pitchFamily="34" charset="0"/>
              </a:endParaRPr>
            </a:p>
          </p:txBody>
        </p:sp>
        <p:grpSp>
          <p:nvGrpSpPr>
            <p:cNvPr id="32796" name="Group 93"/>
            <p:cNvGrpSpPr>
              <a:grpSpLocks/>
            </p:cNvGrpSpPr>
            <p:nvPr/>
          </p:nvGrpSpPr>
          <p:grpSpPr bwMode="auto">
            <a:xfrm>
              <a:off x="385" y="845"/>
              <a:ext cx="4763" cy="416"/>
              <a:chOff x="508" y="2112"/>
              <a:chExt cx="1554" cy="405"/>
            </a:xfrm>
          </p:grpSpPr>
          <p:sp>
            <p:nvSpPr>
              <p:cNvPr id="95" name="AutoShape 12"/>
              <p:cNvSpPr>
                <a:spLocks noChangeArrowheads="1"/>
              </p:cNvSpPr>
              <p:nvPr/>
            </p:nvSpPr>
            <p:spPr bwMode="gray">
              <a:xfrm>
                <a:off x="508" y="2112"/>
                <a:ext cx="1540" cy="381"/>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vi-VN" sz="1800">
                  <a:latin typeface="+mn-lt"/>
                </a:endParaRPr>
              </a:p>
            </p:txBody>
          </p:sp>
          <p:sp>
            <p:nvSpPr>
              <p:cNvPr id="96" name="AutoShape 13"/>
              <p:cNvSpPr>
                <a:spLocks noChangeArrowheads="1"/>
              </p:cNvSpPr>
              <p:nvPr/>
            </p:nvSpPr>
            <p:spPr bwMode="gray">
              <a:xfrm>
                <a:off x="514" y="2134"/>
                <a:ext cx="273" cy="350"/>
              </a:xfrm>
              <a:prstGeom prst="roundRect">
                <a:avLst>
                  <a:gd name="adj" fmla="val 11921"/>
                </a:avLst>
              </a:prstGeom>
              <a:solidFill>
                <a:srgbClr val="0000CC"/>
              </a:solidFill>
              <a:ln w="38100">
                <a:solidFill>
                  <a:schemeClr val="bg1"/>
                </a:solidFill>
                <a:round/>
                <a:headEnd/>
                <a:tailEnd/>
              </a:ln>
              <a:effectLst/>
            </p:spPr>
            <p:txBody>
              <a:bodyPr wrap="none" anchor="ctr"/>
              <a:lstStyle/>
              <a:p>
                <a:pPr fontAlgn="auto">
                  <a:spcBef>
                    <a:spcPts val="0"/>
                  </a:spcBef>
                  <a:spcAft>
                    <a:spcPts val="0"/>
                  </a:spcAft>
                  <a:defRPr/>
                </a:pPr>
                <a:endParaRPr lang="vi-VN" sz="1800">
                  <a:latin typeface="+mn-lt"/>
                </a:endParaRPr>
              </a:p>
            </p:txBody>
          </p:sp>
          <p:sp>
            <p:nvSpPr>
              <p:cNvPr id="97" name="Freeform 14"/>
              <p:cNvSpPr>
                <a:spLocks/>
              </p:cNvSpPr>
              <p:nvPr/>
            </p:nvSpPr>
            <p:spPr bwMode="gray">
              <a:xfrm>
                <a:off x="545" y="2184"/>
                <a:ext cx="295" cy="15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pPr fontAlgn="auto">
                  <a:spcBef>
                    <a:spcPts val="0"/>
                  </a:spcBef>
                  <a:spcAft>
                    <a:spcPts val="0"/>
                  </a:spcAft>
                  <a:defRPr/>
                </a:pPr>
                <a:endParaRPr lang="vi-VN" sz="1800">
                  <a:latin typeface="+mn-lt"/>
                </a:endParaRPr>
              </a:p>
            </p:txBody>
          </p:sp>
          <p:sp>
            <p:nvSpPr>
              <p:cNvPr id="98" name="Text Box 15"/>
              <p:cNvSpPr txBox="1">
                <a:spLocks noChangeArrowheads="1"/>
              </p:cNvSpPr>
              <p:nvPr/>
            </p:nvSpPr>
            <p:spPr bwMode="gray">
              <a:xfrm>
                <a:off x="618" y="2139"/>
                <a:ext cx="91" cy="313"/>
              </a:xfrm>
              <a:prstGeom prst="rect">
                <a:avLst/>
              </a:prstGeom>
              <a:noFill/>
              <a:ln w="9525" algn="ctr">
                <a:noFill/>
                <a:miter lim="800000"/>
                <a:headEnd/>
                <a:tailEnd/>
              </a:ln>
              <a:effectLst>
                <a:outerShdw dist="35921" dir="2700000" algn="ctr" rotWithShape="0">
                  <a:schemeClr val="tx1"/>
                </a:outerShdw>
              </a:effectLst>
            </p:spPr>
            <p:txBody>
              <a:bodyPr wrap="none">
                <a:spAutoFit/>
              </a:bodyPr>
              <a:lstStyle/>
              <a:p>
                <a:pPr algn="ctr">
                  <a:defRPr/>
                </a:pPr>
                <a:r>
                  <a:rPr lang="en-US" sz="2800" b="1">
                    <a:solidFill>
                      <a:srgbClr val="FF0000"/>
                    </a:solidFill>
                    <a:effectLst>
                      <a:outerShdw blurRad="38100" dist="38100" dir="2700000" algn="tl">
                        <a:srgbClr val="000000"/>
                      </a:outerShdw>
                    </a:effectLst>
                    <a:latin typeface="Calibri" pitchFamily="34" charset="0"/>
                    <a:cs typeface="Arial" charset="0"/>
                  </a:rPr>
                  <a:t>A</a:t>
                </a:r>
              </a:p>
            </p:txBody>
          </p:sp>
          <p:sp>
            <p:nvSpPr>
              <p:cNvPr id="32801" name="Text Box 16"/>
              <p:cNvSpPr txBox="1">
                <a:spLocks noChangeArrowheads="1"/>
              </p:cNvSpPr>
              <p:nvPr/>
            </p:nvSpPr>
            <p:spPr bwMode="gray">
              <a:xfrm>
                <a:off x="818" y="2199"/>
                <a:ext cx="124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50000"/>
                  </a:spcBef>
                  <a:spcAft>
                    <a:spcPct val="0"/>
                  </a:spcAft>
                  <a:defRPr sz="4000">
                    <a:solidFill>
                      <a:schemeClr val="tx1"/>
                    </a:solidFill>
                    <a:latin typeface="Arial" pitchFamily="34" charset="0"/>
                  </a:defRPr>
                </a:lvl6pPr>
                <a:lvl7pPr marL="2971800" indent="-228600" eaLnBrk="0" fontAlgn="base" hangingPunct="0">
                  <a:spcBef>
                    <a:spcPct val="50000"/>
                  </a:spcBef>
                  <a:spcAft>
                    <a:spcPct val="0"/>
                  </a:spcAft>
                  <a:defRPr sz="4000">
                    <a:solidFill>
                      <a:schemeClr val="tx1"/>
                    </a:solidFill>
                    <a:latin typeface="Arial" pitchFamily="34" charset="0"/>
                  </a:defRPr>
                </a:lvl7pPr>
                <a:lvl8pPr marL="3429000" indent="-228600" eaLnBrk="0" fontAlgn="base" hangingPunct="0">
                  <a:spcBef>
                    <a:spcPct val="50000"/>
                  </a:spcBef>
                  <a:spcAft>
                    <a:spcPct val="0"/>
                  </a:spcAft>
                  <a:defRPr sz="4000">
                    <a:solidFill>
                      <a:schemeClr val="tx1"/>
                    </a:solidFill>
                    <a:latin typeface="Arial" pitchFamily="34" charset="0"/>
                  </a:defRPr>
                </a:lvl8pPr>
                <a:lvl9pPr marL="3886200" indent="-228600" eaLnBrk="0" fontAlgn="base" hangingPunct="0">
                  <a:spcBef>
                    <a:spcPct val="50000"/>
                  </a:spcBef>
                  <a:spcAft>
                    <a:spcPct val="0"/>
                  </a:spcAft>
                  <a:defRPr sz="4000">
                    <a:solidFill>
                      <a:schemeClr val="tx1"/>
                    </a:solidFill>
                    <a:latin typeface="Arial" pitchFamily="34" charset="0"/>
                  </a:defRPr>
                </a:lvl9pPr>
              </a:lstStyle>
              <a:p>
                <a:r>
                  <a:rPr lang="en-US" sz="2800" b="1" dirty="0" err="1">
                    <a:latin typeface="Times New Roman" pitchFamily="18" charset="0"/>
                    <a:cs typeface="Times New Roman" pitchFamily="18" charset="0"/>
                  </a:rPr>
                  <a:t>Kinh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đô</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Thăng</a:t>
                </a:r>
                <a:r>
                  <a:rPr lang="en-US" sz="2800" b="1" dirty="0">
                    <a:latin typeface="Times New Roman" pitchFamily="18" charset="0"/>
                    <a:cs typeface="Times New Roman" pitchFamily="18" charset="0"/>
                  </a:rPr>
                  <a:t> Long</a:t>
                </a:r>
              </a:p>
            </p:txBody>
          </p:sp>
        </p:grpSp>
      </p:grpSp>
      <p:grpSp>
        <p:nvGrpSpPr>
          <p:cNvPr id="14" name="Group 129"/>
          <p:cNvGrpSpPr>
            <a:grpSpLocks/>
          </p:cNvGrpSpPr>
          <p:nvPr/>
        </p:nvGrpSpPr>
        <p:grpSpPr bwMode="auto">
          <a:xfrm rot="5400000">
            <a:off x="7925594" y="3075781"/>
            <a:ext cx="992188" cy="930275"/>
            <a:chOff x="1872" y="1824"/>
            <a:chExt cx="2014" cy="1821"/>
          </a:xfrm>
        </p:grpSpPr>
        <p:sp>
          <p:nvSpPr>
            <p:cNvPr id="17538" name="AutoShape 130"/>
            <p:cNvSpPr>
              <a:spLocks noChangeArrowheads="1"/>
            </p:cNvSpPr>
            <p:nvPr/>
          </p:nvSpPr>
          <p:spPr bwMode="gray">
            <a:xfrm rot="16200000" flipH="1">
              <a:off x="1821" y="2593"/>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a:defRPr/>
              </a:pPr>
              <a:endParaRPr lang="vi-VN">
                <a:latin typeface="Arial" charset="0"/>
              </a:endParaRPr>
            </a:p>
          </p:txBody>
        </p:sp>
        <p:sp>
          <p:nvSpPr>
            <p:cNvPr id="17539" name="AutoShape 131"/>
            <p:cNvSpPr>
              <a:spLocks noChangeArrowheads="1"/>
            </p:cNvSpPr>
            <p:nvPr/>
          </p:nvSpPr>
          <p:spPr bwMode="gray">
            <a:xfrm rot="5400000" flipH="1">
              <a:off x="3629" y="2558"/>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a:defRPr/>
              </a:pPr>
              <a:endParaRPr lang="vi-VN">
                <a:latin typeface="Arial" charset="0"/>
              </a:endParaRPr>
            </a:p>
          </p:txBody>
        </p:sp>
        <p:sp>
          <p:nvSpPr>
            <p:cNvPr id="17540" name="AutoShape 132"/>
            <p:cNvSpPr>
              <a:spLocks noChangeArrowheads="1"/>
            </p:cNvSpPr>
            <p:nvPr/>
          </p:nvSpPr>
          <p:spPr bwMode="gray">
            <a:xfrm rot="10800000" flipH="1">
              <a:off x="2726" y="3440"/>
              <a:ext cx="306"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lgn="ctr">
                <a:defRPr/>
              </a:pPr>
              <a:endParaRPr lang="vi-VN">
                <a:latin typeface="Arial" charset="0"/>
              </a:endParaRPr>
            </a:p>
          </p:txBody>
        </p:sp>
        <p:sp>
          <p:nvSpPr>
            <p:cNvPr id="32789" name="Oval 133"/>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pPr algn="ctr"/>
              <a:endParaRPr lang="vi-VN"/>
            </a:p>
          </p:txBody>
        </p:sp>
        <p:sp>
          <p:nvSpPr>
            <p:cNvPr id="32790" name="Oval 134"/>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endParaRPr lang="vi-VN"/>
            </a:p>
          </p:txBody>
        </p:sp>
        <p:sp>
          <p:nvSpPr>
            <p:cNvPr id="17543" name="Oval 135"/>
            <p:cNvSpPr>
              <a:spLocks noChangeArrowheads="1"/>
            </p:cNvSpPr>
            <p:nvPr/>
          </p:nvSpPr>
          <p:spPr bwMode="gray">
            <a:xfrm>
              <a:off x="2255" y="2001"/>
              <a:ext cx="1260" cy="1262"/>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lgn="ctr">
                <a:defRPr/>
              </a:pPr>
              <a:endParaRPr lang="vi-VN">
                <a:latin typeface="Arial" charset="0"/>
              </a:endParaRPr>
            </a:p>
          </p:txBody>
        </p:sp>
        <p:sp>
          <p:nvSpPr>
            <p:cNvPr id="32792" name="Oval 136"/>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p>
              <a:pPr algn="ctr"/>
              <a:endParaRPr lang="vi-VN"/>
            </a:p>
          </p:txBody>
        </p:sp>
        <p:sp>
          <p:nvSpPr>
            <p:cNvPr id="17545" name="Oval 137"/>
            <p:cNvSpPr>
              <a:spLocks noChangeArrowheads="1"/>
            </p:cNvSpPr>
            <p:nvPr/>
          </p:nvSpPr>
          <p:spPr bwMode="gray">
            <a:xfrm>
              <a:off x="2336" y="2082"/>
              <a:ext cx="1096" cy="110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lgn="ctr">
                <a:defRPr/>
              </a:pPr>
              <a:endParaRPr lang="vi-VN">
                <a:latin typeface="Arial" charset="0"/>
              </a:endParaRPr>
            </a:p>
          </p:txBody>
        </p:sp>
        <p:sp>
          <p:nvSpPr>
            <p:cNvPr id="32794" name="Oval 138"/>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p>
              <a:pPr algn="ctr"/>
              <a:endParaRPr lang="vi-VN"/>
            </a:p>
          </p:txBody>
        </p:sp>
      </p:grpSp>
      <p:pic>
        <p:nvPicPr>
          <p:cNvPr id="17547" name="Picture 139" descr="V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5325" y="3376613"/>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Left Arrow 62">
            <a:hlinkClick r:id="rId6" action="ppaction://hlinksldjump"/>
          </p:cNvPr>
          <p:cNvSpPr/>
          <p:nvPr/>
        </p:nvSpPr>
        <p:spPr>
          <a:xfrm>
            <a:off x="7772400" y="6400800"/>
            <a:ext cx="5334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83" name="AutoShape 3">
            <a:hlinkClick r:id="rId6" action="ppaction://hlinksldjump" highlightClick="1"/>
          </p:cNvPr>
          <p:cNvSpPr>
            <a:spLocks noChangeArrowheads="1"/>
          </p:cNvSpPr>
          <p:nvPr/>
        </p:nvSpPr>
        <p:spPr bwMode="auto">
          <a:xfrm>
            <a:off x="8610600" y="152400"/>
            <a:ext cx="457200" cy="457200"/>
          </a:xfrm>
          <a:prstGeom prst="actionButtonReturn">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p>
        </p:txBody>
      </p:sp>
      <p:sp>
        <p:nvSpPr>
          <p:cNvPr id="32784" name="Text Box 6"/>
          <p:cNvSpPr txBox="1">
            <a:spLocks noChangeArrowheads="1"/>
          </p:cNvSpPr>
          <p:nvPr/>
        </p:nvSpPr>
        <p:spPr bwMode="auto">
          <a:xfrm>
            <a:off x="4038600" y="4191000"/>
            <a:ext cx="388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50000"/>
              </a:spcBef>
              <a:spcAft>
                <a:spcPct val="0"/>
              </a:spcAft>
              <a:defRPr sz="4000">
                <a:solidFill>
                  <a:schemeClr val="tx1"/>
                </a:solidFill>
                <a:latin typeface="Arial" pitchFamily="34" charset="0"/>
              </a:defRPr>
            </a:lvl6pPr>
            <a:lvl7pPr marL="2971800" indent="-228600" eaLnBrk="0" fontAlgn="base" hangingPunct="0">
              <a:spcBef>
                <a:spcPct val="50000"/>
              </a:spcBef>
              <a:spcAft>
                <a:spcPct val="0"/>
              </a:spcAft>
              <a:defRPr sz="4000">
                <a:solidFill>
                  <a:schemeClr val="tx1"/>
                </a:solidFill>
                <a:latin typeface="Arial" pitchFamily="34" charset="0"/>
              </a:defRPr>
            </a:lvl7pPr>
            <a:lvl8pPr marL="3429000" indent="-228600" eaLnBrk="0" fontAlgn="base" hangingPunct="0">
              <a:spcBef>
                <a:spcPct val="50000"/>
              </a:spcBef>
              <a:spcAft>
                <a:spcPct val="0"/>
              </a:spcAft>
              <a:defRPr sz="4000">
                <a:solidFill>
                  <a:schemeClr val="tx1"/>
                </a:solidFill>
                <a:latin typeface="Arial" pitchFamily="34" charset="0"/>
              </a:defRPr>
            </a:lvl8pPr>
            <a:lvl9pPr marL="3886200" indent="-228600" eaLnBrk="0" fontAlgn="base" hangingPunct="0">
              <a:spcBef>
                <a:spcPct val="50000"/>
              </a:spcBef>
              <a:spcAft>
                <a:spcPct val="0"/>
              </a:spcAft>
              <a:defRPr sz="4000">
                <a:solidFill>
                  <a:schemeClr val="tx1"/>
                </a:solidFill>
                <a:latin typeface="Arial" pitchFamily="34" charset="0"/>
              </a:defRPr>
            </a:lvl9pPr>
          </a:lstStyle>
          <a:p>
            <a:endParaRPr lang="vi-VN" sz="2800">
              <a:solidFill>
                <a:schemeClr val="bg1"/>
              </a:solidFill>
            </a:endParaRPr>
          </a:p>
        </p:txBody>
      </p:sp>
      <p:sp>
        <p:nvSpPr>
          <p:cNvPr id="66" name="Rectangle 65"/>
          <p:cNvSpPr/>
          <p:nvPr/>
        </p:nvSpPr>
        <p:spPr>
          <a:xfrm>
            <a:off x="8188325" y="4087813"/>
            <a:ext cx="6096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dirty="0">
              <a:solidFill>
                <a:srgbClr val="FF0000"/>
              </a:solidFill>
            </a:endParaRPr>
          </a:p>
        </p:txBody>
      </p:sp>
    </p:spTree>
    <p:extLst>
      <p:ext uri="{BB962C8B-B14F-4D97-AF65-F5344CB8AC3E}">
        <p14:creationId xmlns:p14="http://schemas.microsoft.com/office/powerpoint/2010/main" val="2727394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par>
                                <p:cTn id="8" presetID="22" presetClass="entr" presetSubtype="8" fill="hold" nodeType="withEffect">
                                  <p:stCondLst>
                                    <p:cond delay="0"/>
                                  </p:stCondLst>
                                  <p:childTnLst>
                                    <p:set>
                                      <p:cBhvr>
                                        <p:cTn id="9" dur="1" fill="hold">
                                          <p:stCondLst>
                                            <p:cond delay="0"/>
                                          </p:stCondLst>
                                        </p:cTn>
                                        <p:tgtEl>
                                          <p:spTgt spid="17508">
                                            <p:txEl>
                                              <p:pRg st="0" end="0"/>
                                            </p:txEl>
                                          </p:spTgt>
                                        </p:tgtEl>
                                        <p:attrNameLst>
                                          <p:attrName>style.visibility</p:attrName>
                                        </p:attrNameLst>
                                      </p:cBhvr>
                                      <p:to>
                                        <p:strVal val="visible"/>
                                      </p:to>
                                    </p:set>
                                    <p:animEffect transition="in" filter="wipe(left)">
                                      <p:cBhvr>
                                        <p:cTn id="10" dur="1000"/>
                                        <p:tgtEl>
                                          <p:spTgt spid="17508">
                                            <p:txEl>
                                              <p:pRg st="0" end="0"/>
                                            </p:txEl>
                                          </p:spTgt>
                                        </p:tgtEl>
                                      </p:cBhvr>
                                    </p:animEffect>
                                  </p:childTnLst>
                                </p:cTn>
                              </p:par>
                            </p:childTnLst>
                          </p:cTn>
                        </p:par>
                        <p:par>
                          <p:cTn id="11" fill="hold" nodeType="afterGroup">
                            <p:stCondLst>
                              <p:cond delay="1000"/>
                            </p:stCondLst>
                            <p:childTnLst>
                              <p:par>
                                <p:cTn id="12" presetID="2" presetClass="entr" presetSubtype="1"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0-#ppt_h/2"/>
                                          </p:val>
                                        </p:tav>
                                        <p:tav tm="100000">
                                          <p:val>
                                            <p:strVal val="#ppt_y"/>
                                          </p:val>
                                        </p:tav>
                                      </p:tavLst>
                                    </p:anim>
                                  </p:childTnLst>
                                </p:cTn>
                              </p:par>
                            </p:childTnLst>
                          </p:cTn>
                        </p:par>
                        <p:par>
                          <p:cTn id="16" fill="hold" nodeType="after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childTnLst>
                          </p:cTn>
                        </p:par>
                        <p:par>
                          <p:cTn id="20" fill="hold" nodeType="afterGroup">
                            <p:stCondLst>
                              <p:cond delay="2000"/>
                            </p:stCondLst>
                            <p:childTnLst>
                              <p:par>
                                <p:cTn id="21" presetID="2"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childTnLst>
                          </p:cTn>
                        </p:par>
                        <p:par>
                          <p:cTn id="25" fill="hold" nodeType="afterGroup">
                            <p:stCondLst>
                              <p:cond delay="2500"/>
                            </p:stCondLst>
                            <p:childTnLst>
                              <p:par>
                                <p:cTn id="26" presetID="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0-#ppt_h/2"/>
                                          </p:val>
                                        </p:tav>
                                        <p:tav tm="100000">
                                          <p:val>
                                            <p:strVal val="#ppt_y"/>
                                          </p:val>
                                        </p:tav>
                                      </p:tavLst>
                                    </p:anim>
                                  </p:childTnLst>
                                </p:cTn>
                              </p:par>
                            </p:childTnLst>
                          </p:cTn>
                        </p:par>
                        <p:par>
                          <p:cTn id="30" fill="hold" nodeType="afterGroup">
                            <p:stCondLst>
                              <p:cond delay="3000"/>
                            </p:stCondLst>
                            <p:childTnLst>
                              <p:par>
                                <p:cTn id="31" presetID="22" presetClass="entr" presetSubtype="2"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right)">
                                      <p:cBhvr>
                                        <p:cTn id="33" dur="500"/>
                                        <p:tgtEl>
                                          <p:spTgt spid="2"/>
                                        </p:tgtEl>
                                      </p:cBhvr>
                                    </p:animEffect>
                                  </p:childTnLst>
                                </p:cTn>
                              </p:par>
                            </p:childTnLst>
                          </p:cTn>
                        </p:par>
                        <p:par>
                          <p:cTn id="34" fill="hold" nodeType="afterGroup">
                            <p:stCondLst>
                              <p:cond delay="3500"/>
                            </p:stCondLst>
                            <p:childTnLst>
                              <p:par>
                                <p:cTn id="35" presetID="31" presetClass="entr" presetSubtype="0" fill="hold" nodeType="afterEffect">
                                  <p:stCondLst>
                                    <p:cond delay="0"/>
                                  </p:stCondLst>
                                  <p:iterate type="lt">
                                    <p:tmPct val="5000"/>
                                  </p:iterate>
                                  <p:childTnLst>
                                    <p:set>
                                      <p:cBhvr>
                                        <p:cTn id="36" dur="1" fill="hold">
                                          <p:stCondLst>
                                            <p:cond delay="0"/>
                                          </p:stCondLst>
                                        </p:cTn>
                                        <p:tgtEl>
                                          <p:spTgt spid="17547"/>
                                        </p:tgtEl>
                                        <p:attrNameLst>
                                          <p:attrName>style.visibility</p:attrName>
                                        </p:attrNameLst>
                                      </p:cBhvr>
                                      <p:to>
                                        <p:strVal val="visible"/>
                                      </p:to>
                                    </p:set>
                                    <p:anim calcmode="lin" valueType="num">
                                      <p:cBhvr>
                                        <p:cTn id="37" dur="1000" fill="hold"/>
                                        <p:tgtEl>
                                          <p:spTgt spid="17547"/>
                                        </p:tgtEl>
                                        <p:attrNameLst>
                                          <p:attrName>ppt_w</p:attrName>
                                        </p:attrNameLst>
                                      </p:cBhvr>
                                      <p:tavLst>
                                        <p:tav tm="0">
                                          <p:val>
                                            <p:fltVal val="0"/>
                                          </p:val>
                                        </p:tav>
                                        <p:tav tm="100000">
                                          <p:val>
                                            <p:strVal val="#ppt_w"/>
                                          </p:val>
                                        </p:tav>
                                      </p:tavLst>
                                    </p:anim>
                                    <p:anim calcmode="lin" valueType="num">
                                      <p:cBhvr>
                                        <p:cTn id="38" dur="1000" fill="hold"/>
                                        <p:tgtEl>
                                          <p:spTgt spid="17547"/>
                                        </p:tgtEl>
                                        <p:attrNameLst>
                                          <p:attrName>ppt_h</p:attrName>
                                        </p:attrNameLst>
                                      </p:cBhvr>
                                      <p:tavLst>
                                        <p:tav tm="0">
                                          <p:val>
                                            <p:fltVal val="0"/>
                                          </p:val>
                                        </p:tav>
                                        <p:tav tm="100000">
                                          <p:val>
                                            <p:strVal val="#ppt_h"/>
                                          </p:val>
                                        </p:tav>
                                      </p:tavLst>
                                    </p:anim>
                                    <p:anim calcmode="lin" valueType="num">
                                      <p:cBhvr>
                                        <p:cTn id="39" dur="1000" fill="hold"/>
                                        <p:tgtEl>
                                          <p:spTgt spid="17547"/>
                                        </p:tgtEl>
                                        <p:attrNameLst>
                                          <p:attrName>style.rotation</p:attrName>
                                        </p:attrNameLst>
                                      </p:cBhvr>
                                      <p:tavLst>
                                        <p:tav tm="0">
                                          <p:val>
                                            <p:fltVal val="90"/>
                                          </p:val>
                                        </p:tav>
                                        <p:tav tm="100000">
                                          <p:val>
                                            <p:fltVal val="0"/>
                                          </p:val>
                                        </p:tav>
                                      </p:tavLst>
                                    </p:anim>
                                    <p:animEffect transition="in" filter="fade">
                                      <p:cBhvr>
                                        <p:cTn id="40" dur="1000"/>
                                        <p:tgtEl>
                                          <p:spTgt spid="17547"/>
                                        </p:tgtEl>
                                      </p:cBhvr>
                                    </p:animEffect>
                                  </p:childTnLst>
                                </p:cTn>
                              </p:par>
                            </p:childTnLst>
                          </p:cTn>
                        </p:par>
                        <p:par>
                          <p:cTn id="41" fill="hold" nodeType="afterGroup">
                            <p:stCondLst>
                              <p:cond delay="4500"/>
                            </p:stCondLst>
                            <p:childTnLst>
                              <p:par>
                                <p:cTn id="42" presetID="2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right)">
                                      <p:cBhvr>
                                        <p:cTn id="44" dur="500"/>
                                        <p:tgtEl>
                                          <p:spTgt spid="8"/>
                                        </p:tgtEl>
                                      </p:cBhvr>
                                    </p:animEffect>
                                  </p:childTnLst>
                                </p:cTn>
                              </p:par>
                              <p:par>
                                <p:cTn id="45" presetID="31" presetClass="entr" presetSubtype="0" fill="hold" nodeType="withEffect">
                                  <p:stCondLst>
                                    <p:cond delay="0"/>
                                  </p:stCondLst>
                                  <p:iterate type="lt">
                                    <p:tmPct val="5000"/>
                                  </p:iterate>
                                  <p:childTnLst>
                                    <p:set>
                                      <p:cBhvr>
                                        <p:cTn id="46" dur="1" fill="hold">
                                          <p:stCondLst>
                                            <p:cond delay="0"/>
                                          </p:stCondLst>
                                        </p:cTn>
                                        <p:tgtEl>
                                          <p:spTgt spid="17496"/>
                                        </p:tgtEl>
                                        <p:attrNameLst>
                                          <p:attrName>style.visibility</p:attrName>
                                        </p:attrNameLst>
                                      </p:cBhvr>
                                      <p:to>
                                        <p:strVal val="visible"/>
                                      </p:to>
                                    </p:set>
                                    <p:anim calcmode="lin" valueType="num">
                                      <p:cBhvr>
                                        <p:cTn id="47" dur="1000" fill="hold"/>
                                        <p:tgtEl>
                                          <p:spTgt spid="17496"/>
                                        </p:tgtEl>
                                        <p:attrNameLst>
                                          <p:attrName>ppt_w</p:attrName>
                                        </p:attrNameLst>
                                      </p:cBhvr>
                                      <p:tavLst>
                                        <p:tav tm="0">
                                          <p:val>
                                            <p:fltVal val="0"/>
                                          </p:val>
                                        </p:tav>
                                        <p:tav tm="100000">
                                          <p:val>
                                            <p:strVal val="#ppt_w"/>
                                          </p:val>
                                        </p:tav>
                                      </p:tavLst>
                                    </p:anim>
                                    <p:anim calcmode="lin" valueType="num">
                                      <p:cBhvr>
                                        <p:cTn id="48" dur="1000" fill="hold"/>
                                        <p:tgtEl>
                                          <p:spTgt spid="17496"/>
                                        </p:tgtEl>
                                        <p:attrNameLst>
                                          <p:attrName>ppt_h</p:attrName>
                                        </p:attrNameLst>
                                      </p:cBhvr>
                                      <p:tavLst>
                                        <p:tav tm="0">
                                          <p:val>
                                            <p:fltVal val="0"/>
                                          </p:val>
                                        </p:tav>
                                        <p:tav tm="100000">
                                          <p:val>
                                            <p:strVal val="#ppt_h"/>
                                          </p:val>
                                        </p:tav>
                                      </p:tavLst>
                                    </p:anim>
                                    <p:anim calcmode="lin" valueType="num">
                                      <p:cBhvr>
                                        <p:cTn id="49" dur="1000" fill="hold"/>
                                        <p:tgtEl>
                                          <p:spTgt spid="17496"/>
                                        </p:tgtEl>
                                        <p:attrNameLst>
                                          <p:attrName>style.rotation</p:attrName>
                                        </p:attrNameLst>
                                      </p:cBhvr>
                                      <p:tavLst>
                                        <p:tav tm="0">
                                          <p:val>
                                            <p:fltVal val="90"/>
                                          </p:val>
                                        </p:tav>
                                        <p:tav tm="100000">
                                          <p:val>
                                            <p:fltVal val="0"/>
                                          </p:val>
                                        </p:tav>
                                      </p:tavLst>
                                    </p:anim>
                                    <p:animEffect transition="in" filter="fade">
                                      <p:cBhvr>
                                        <p:cTn id="50" dur="1000"/>
                                        <p:tgtEl>
                                          <p:spTgt spid="17496"/>
                                        </p:tgtEl>
                                      </p:cBhvr>
                                    </p:animEffect>
                                  </p:childTnLst>
                                </p:cTn>
                              </p:par>
                              <p:par>
                                <p:cTn id="51" presetID="31" presetClass="entr" presetSubtype="0" fill="hold" nodeType="withEffect">
                                  <p:stCondLst>
                                    <p:cond delay="0"/>
                                  </p:stCondLst>
                                  <p:iterate type="lt">
                                    <p:tmPct val="5000"/>
                                  </p:iterate>
                                  <p:childTnLst>
                                    <p:set>
                                      <p:cBhvr>
                                        <p:cTn id="52" dur="1" fill="hold">
                                          <p:stCondLst>
                                            <p:cond delay="0"/>
                                          </p:stCondLst>
                                        </p:cTn>
                                        <p:tgtEl>
                                          <p:spTgt spid="17494"/>
                                        </p:tgtEl>
                                        <p:attrNameLst>
                                          <p:attrName>style.visibility</p:attrName>
                                        </p:attrNameLst>
                                      </p:cBhvr>
                                      <p:to>
                                        <p:strVal val="visible"/>
                                      </p:to>
                                    </p:set>
                                    <p:anim calcmode="lin" valueType="num">
                                      <p:cBhvr>
                                        <p:cTn id="53" dur="1000" fill="hold"/>
                                        <p:tgtEl>
                                          <p:spTgt spid="17494"/>
                                        </p:tgtEl>
                                        <p:attrNameLst>
                                          <p:attrName>ppt_w</p:attrName>
                                        </p:attrNameLst>
                                      </p:cBhvr>
                                      <p:tavLst>
                                        <p:tav tm="0">
                                          <p:val>
                                            <p:fltVal val="0"/>
                                          </p:val>
                                        </p:tav>
                                        <p:tav tm="100000">
                                          <p:val>
                                            <p:strVal val="#ppt_w"/>
                                          </p:val>
                                        </p:tav>
                                      </p:tavLst>
                                    </p:anim>
                                    <p:anim calcmode="lin" valueType="num">
                                      <p:cBhvr>
                                        <p:cTn id="54" dur="1000" fill="hold"/>
                                        <p:tgtEl>
                                          <p:spTgt spid="17494"/>
                                        </p:tgtEl>
                                        <p:attrNameLst>
                                          <p:attrName>ppt_h</p:attrName>
                                        </p:attrNameLst>
                                      </p:cBhvr>
                                      <p:tavLst>
                                        <p:tav tm="0">
                                          <p:val>
                                            <p:fltVal val="0"/>
                                          </p:val>
                                        </p:tav>
                                        <p:tav tm="100000">
                                          <p:val>
                                            <p:strVal val="#ppt_h"/>
                                          </p:val>
                                        </p:tav>
                                      </p:tavLst>
                                    </p:anim>
                                    <p:anim calcmode="lin" valueType="num">
                                      <p:cBhvr>
                                        <p:cTn id="55" dur="1000" fill="hold"/>
                                        <p:tgtEl>
                                          <p:spTgt spid="17494"/>
                                        </p:tgtEl>
                                        <p:attrNameLst>
                                          <p:attrName>style.rotation</p:attrName>
                                        </p:attrNameLst>
                                      </p:cBhvr>
                                      <p:tavLst>
                                        <p:tav tm="0">
                                          <p:val>
                                            <p:fltVal val="90"/>
                                          </p:val>
                                        </p:tav>
                                        <p:tav tm="100000">
                                          <p:val>
                                            <p:fltVal val="0"/>
                                          </p:val>
                                        </p:tav>
                                      </p:tavLst>
                                    </p:anim>
                                    <p:animEffect transition="in" filter="fade">
                                      <p:cBhvr>
                                        <p:cTn id="56" dur="1000"/>
                                        <p:tgtEl>
                                          <p:spTgt spid="1749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iterate type="lt">
                                    <p:tmPct val="0"/>
                                  </p:iterate>
                                  <p:childTnLst>
                                    <p:set>
                                      <p:cBhvr>
                                        <p:cTn id="60" dur="1" fill="hold">
                                          <p:stCondLst>
                                            <p:cond delay="0"/>
                                          </p:stCondLst>
                                        </p:cTn>
                                        <p:tgtEl>
                                          <p:spTgt spid="66"/>
                                        </p:tgtEl>
                                        <p:attrNameLst>
                                          <p:attrName>style.visibility</p:attrName>
                                        </p:attrNameLst>
                                      </p:cBhvr>
                                      <p:to>
                                        <p:strVal val="visible"/>
                                      </p:to>
                                    </p:set>
                                    <p:animEffect transition="in" filter="dissolve">
                                      <p:cBhvr>
                                        <p:cTn id="61" dur="500"/>
                                        <p:tgtEl>
                                          <p:spTgt spid="66"/>
                                        </p:tgtEl>
                                      </p:cBhvr>
                                    </p:animEffect>
                                  </p:childTnLst>
                                  <p:subTnLst>
                                    <p:audio>
                                      <p:cMediaNode>
                                        <p:cTn display="0" masterRel="sameClick">
                                          <p:stCondLst>
                                            <p:cond evt="begin" delay="0">
                                              <p:tn val="59"/>
                                            </p:cond>
                                          </p:stCondLst>
                                          <p:endCondLst>
                                            <p:cond evt="onStopAudio" delay="0">
                                              <p:tgtEl>
                                                <p:sldTgt/>
                                              </p:tgtEl>
                                            </p:cond>
                                          </p:endCondLst>
                                        </p:cTn>
                                        <p:tgtEl>
                                          <p:sndTgt r:embed="rId3" name="applause.wav"/>
                                        </p:tgtEl>
                                      </p:cMediaNode>
                                    </p:audio>
                                  </p:subTnLst>
                                </p:cTn>
                              </p:par>
                            </p:childTnLst>
                          </p:cTn>
                        </p:par>
                        <p:par>
                          <p:cTn id="62" fill="hold" nodeType="afterGroup">
                            <p:stCondLst>
                              <p:cond delay="500"/>
                            </p:stCondLst>
                            <p:childTnLst>
                              <p:par>
                                <p:cTn id="63" presetID="22" presetClass="emph" presetSubtype="0" repeatCount="indefinite" fill="hold" grpId="1" nodeType="afterEffect">
                                  <p:stCondLst>
                                    <p:cond delay="0"/>
                                  </p:stCondLst>
                                  <p:endCondLst>
                                    <p:cond evt="onNext" delay="0">
                                      <p:tgtEl>
                                        <p:sldTgt/>
                                      </p:tgtEl>
                                    </p:cond>
                                  </p:endCondLst>
                                  <p:iterate type="lt">
                                    <p:tmPct val="0"/>
                                  </p:iterate>
                                  <p:childTnLst>
                                    <p:animClr clrSpc="hsl" dir="cw">
                                      <p:cBhvr override="childStyle">
                                        <p:cTn id="64" dur="500" fill="hold"/>
                                        <p:tgtEl>
                                          <p:spTgt spid="66"/>
                                        </p:tgtEl>
                                        <p:attrNameLst>
                                          <p:attrName>style.color</p:attrName>
                                        </p:attrNameLst>
                                      </p:cBhvr>
                                      <p:by>
                                        <p:hsl h="-7200000" s="0" l="0"/>
                                      </p:by>
                                    </p:animClr>
                                    <p:animClr clrSpc="hsl" dir="cw">
                                      <p:cBhvr>
                                        <p:cTn id="65" dur="500" fill="hold"/>
                                        <p:tgtEl>
                                          <p:spTgt spid="66"/>
                                        </p:tgtEl>
                                        <p:attrNameLst>
                                          <p:attrName>fillcolor</p:attrName>
                                        </p:attrNameLst>
                                      </p:cBhvr>
                                      <p:by>
                                        <p:hsl h="-7200000" s="0" l="0"/>
                                      </p:by>
                                    </p:animClr>
                                    <p:animClr clrSpc="hsl" dir="cw">
                                      <p:cBhvr>
                                        <p:cTn id="66" dur="500" fill="hold"/>
                                        <p:tgtEl>
                                          <p:spTgt spid="66"/>
                                        </p:tgtEl>
                                        <p:attrNameLst>
                                          <p:attrName>stroke.color</p:attrName>
                                        </p:attrNameLst>
                                      </p:cBhvr>
                                      <p:by>
                                        <p:hsl h="-7200000" s="0" l="0"/>
                                      </p:by>
                                    </p:animClr>
                                    <p:set>
                                      <p:cBhvr>
                                        <p:cTn id="67" dur="500" fill="hold"/>
                                        <p:tgtEl>
                                          <p:spTgt spid="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6" grpId="0" animBg="1"/>
      <p:bldP spid="6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4"/>
          <p:cNvSpPr txBox="1">
            <a:spLocks noChangeArrowheads="1"/>
          </p:cNvSpPr>
          <p:nvPr/>
        </p:nvSpPr>
        <p:spPr bwMode="auto">
          <a:xfrm>
            <a:off x="2286000" y="4191000"/>
            <a:ext cx="4648200" cy="1016000"/>
          </a:xfrm>
          <a:prstGeom prst="rect">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en-US" sz="3600" dirty="0">
                <a:latin typeface="Times New Roman" pitchFamily="18" charset="0"/>
              </a:rPr>
              <a:t> </a:t>
            </a:r>
            <a:r>
              <a:rPr lang="en-US" sz="6000" dirty="0">
                <a:latin typeface="Times New Roman" pitchFamily="18" charset="0"/>
                <a:cs typeface="Times New Roman" pitchFamily="18" charset="0"/>
              </a:rPr>
              <a:t>Chu Văn An</a:t>
            </a:r>
          </a:p>
        </p:txBody>
      </p:sp>
      <p:pic>
        <p:nvPicPr>
          <p:cNvPr id="52231" name="Picture 7" descr="hinh cuo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994275"/>
            <a:ext cx="12954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8" descr="hinh cuo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58125" y="4537075"/>
            <a:ext cx="11398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AutoShape 9"/>
          <p:cNvSpPr>
            <a:spLocks noChangeArrowheads="1"/>
          </p:cNvSpPr>
          <p:nvPr/>
        </p:nvSpPr>
        <p:spPr bwMode="auto">
          <a:xfrm>
            <a:off x="228600" y="2743200"/>
            <a:ext cx="2209800" cy="1524000"/>
          </a:xfrm>
          <a:prstGeom prst="cloudCallout">
            <a:avLst>
              <a:gd name="adj1" fmla="val -26653"/>
              <a:gd name="adj2" fmla="val 168125"/>
            </a:avLst>
          </a:prstGeom>
          <a:gradFill rotWithShape="1">
            <a:gsLst>
              <a:gs pos="0">
                <a:srgbClr val="66FF33"/>
              </a:gs>
              <a:gs pos="100000">
                <a:srgbClr val="2F7618"/>
              </a:gs>
            </a:gsLst>
            <a:path path="rect">
              <a:fillToRect l="50000" t="50000" r="50000" b="50000"/>
            </a:path>
          </a:gradFill>
          <a:ln w="28575">
            <a:solidFill>
              <a:srgbClr val="FF3300"/>
            </a:solidFill>
            <a:round/>
            <a:headEnd/>
            <a:tailEnd/>
          </a:ln>
        </p:spPr>
        <p:txBody>
          <a:bodyPr/>
          <a:lstStyle/>
          <a:p>
            <a:pPr algn="ctr" eaLnBrk="1" hangingPunct="1">
              <a:spcBef>
                <a:spcPct val="0"/>
              </a:spcBef>
            </a:pPr>
            <a:r>
              <a:rPr lang="en-US" sz="2800" b="1">
                <a:solidFill>
                  <a:schemeClr val="bg1"/>
                </a:solidFill>
                <a:latin typeface="Times New Roman" pitchFamily="18" charset="0"/>
              </a:rPr>
              <a:t>Hoan hô </a:t>
            </a:r>
          </a:p>
        </p:txBody>
      </p:sp>
      <p:sp>
        <p:nvSpPr>
          <p:cNvPr id="52234" name="AutoShape 10"/>
          <p:cNvSpPr>
            <a:spLocks noChangeArrowheads="1"/>
          </p:cNvSpPr>
          <p:nvPr/>
        </p:nvSpPr>
        <p:spPr bwMode="auto">
          <a:xfrm>
            <a:off x="6629400" y="3124200"/>
            <a:ext cx="2362200" cy="685800"/>
          </a:xfrm>
          <a:prstGeom prst="cloudCallout">
            <a:avLst>
              <a:gd name="adj1" fmla="val 44088"/>
              <a:gd name="adj2" fmla="val 48843"/>
            </a:avLst>
          </a:prstGeom>
          <a:gradFill rotWithShape="1">
            <a:gsLst>
              <a:gs pos="0">
                <a:srgbClr val="66FF33"/>
              </a:gs>
              <a:gs pos="100000">
                <a:srgbClr val="2F7618"/>
              </a:gs>
            </a:gsLst>
            <a:path path="rect">
              <a:fillToRect l="50000" t="50000" r="50000" b="50000"/>
            </a:path>
          </a:gradFill>
          <a:ln w="28575">
            <a:solidFill>
              <a:srgbClr val="FF3300"/>
            </a:solidFill>
            <a:round/>
            <a:headEnd/>
            <a:tailEnd/>
          </a:ln>
        </p:spPr>
        <p:txBody>
          <a:bodyPr/>
          <a:lstStyle/>
          <a:p>
            <a:pPr algn="ctr" eaLnBrk="1" hangingPunct="1">
              <a:spcBef>
                <a:spcPct val="0"/>
              </a:spcBef>
            </a:pPr>
            <a:r>
              <a:rPr lang="en-US" sz="2800" b="1">
                <a:solidFill>
                  <a:schemeClr val="bg1"/>
                </a:solidFill>
                <a:latin typeface="Times New Roman" pitchFamily="18" charset="0"/>
              </a:rPr>
              <a:t>Đúng rồi </a:t>
            </a:r>
          </a:p>
        </p:txBody>
      </p:sp>
      <p:sp>
        <p:nvSpPr>
          <p:cNvPr id="9" name="AutoShape 17"/>
          <p:cNvSpPr>
            <a:spLocks noChangeArrowheads="1"/>
          </p:cNvSpPr>
          <p:nvPr/>
        </p:nvSpPr>
        <p:spPr bwMode="gray">
          <a:xfrm>
            <a:off x="1066800" y="0"/>
            <a:ext cx="7056438" cy="2819400"/>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marL="457200" indent="-457200">
              <a:defRPr/>
            </a:pPr>
            <a:r>
              <a:rPr lang="en-US" sz="2000" b="1" dirty="0">
                <a:solidFill>
                  <a:srgbClr val="FFFF66"/>
                </a:solidFill>
                <a:latin typeface="Arial" charset="0"/>
                <a:cs typeface="Arial" charset="0"/>
              </a:rPr>
              <a:t>   </a:t>
            </a:r>
          </a:p>
        </p:txBody>
      </p:sp>
      <p:sp>
        <p:nvSpPr>
          <p:cNvPr id="33800" name="Text Box 26"/>
          <p:cNvSpPr txBox="1">
            <a:spLocks noChangeArrowheads="1"/>
          </p:cNvSpPr>
          <p:nvPr/>
        </p:nvSpPr>
        <p:spPr bwMode="gray">
          <a:xfrm>
            <a:off x="1219200" y="457200"/>
            <a:ext cx="67691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50000"/>
              </a:spcBef>
              <a:spcAft>
                <a:spcPct val="0"/>
              </a:spcAft>
              <a:defRPr sz="4000">
                <a:solidFill>
                  <a:schemeClr val="tx1"/>
                </a:solidFill>
                <a:latin typeface="Arial" pitchFamily="34" charset="0"/>
              </a:defRPr>
            </a:lvl6pPr>
            <a:lvl7pPr marL="2971800" indent="-228600" eaLnBrk="0" fontAlgn="base" hangingPunct="0">
              <a:spcBef>
                <a:spcPct val="50000"/>
              </a:spcBef>
              <a:spcAft>
                <a:spcPct val="0"/>
              </a:spcAft>
              <a:defRPr sz="4000">
                <a:solidFill>
                  <a:schemeClr val="tx1"/>
                </a:solidFill>
                <a:latin typeface="Arial" pitchFamily="34" charset="0"/>
              </a:defRPr>
            </a:lvl7pPr>
            <a:lvl8pPr marL="3429000" indent="-228600" eaLnBrk="0" fontAlgn="base" hangingPunct="0">
              <a:spcBef>
                <a:spcPct val="50000"/>
              </a:spcBef>
              <a:spcAft>
                <a:spcPct val="0"/>
              </a:spcAft>
              <a:defRPr sz="4000">
                <a:solidFill>
                  <a:schemeClr val="tx1"/>
                </a:solidFill>
                <a:latin typeface="Arial" pitchFamily="34" charset="0"/>
              </a:defRPr>
            </a:lvl8pPr>
            <a:lvl9pPr marL="3886200" indent="-228600" eaLnBrk="0" fontAlgn="base" hangingPunct="0">
              <a:spcBef>
                <a:spcPct val="50000"/>
              </a:spcBef>
              <a:spcAft>
                <a:spcPct val="0"/>
              </a:spcAft>
              <a:defRPr sz="4000">
                <a:solidFill>
                  <a:schemeClr val="tx1"/>
                </a:solidFill>
                <a:latin typeface="Arial" pitchFamily="34" charset="0"/>
              </a:defRPr>
            </a:lvl9pPr>
          </a:lstStyle>
          <a:p>
            <a:pPr algn="ctr"/>
            <a:r>
              <a:rPr lang="en-US" b="1"/>
              <a:t>  </a:t>
            </a:r>
            <a:r>
              <a:rPr lang="en-US" b="1">
                <a:latin typeface="Times New Roman" pitchFamily="18" charset="0"/>
                <a:cs typeface="Times New Roman" pitchFamily="18" charset="0"/>
              </a:rPr>
              <a:t>Ai là người đã dâng sớ xin chém bảy tên quan đã lấn át quyền vua ?</a:t>
            </a:r>
            <a:r>
              <a:rPr lang="en-US">
                <a:solidFill>
                  <a:schemeClr val="folHlink"/>
                </a:solidFill>
                <a:latin typeface="Times New Roman" pitchFamily="18" charset="0"/>
                <a:cs typeface="Times New Roman" pitchFamily="18" charset="0"/>
              </a:rPr>
              <a:t>. </a:t>
            </a:r>
            <a:endParaRPr lang="en-US" b="1">
              <a:latin typeface="Times New Roman" pitchFamily="18" charset="0"/>
              <a:cs typeface="Times New Roman" pitchFamily="18" charset="0"/>
            </a:endParaRPr>
          </a:p>
        </p:txBody>
      </p:sp>
      <p:sp>
        <p:nvSpPr>
          <p:cNvPr id="33801" name="AutoShape 3">
            <a:hlinkClick r:id="rId5" action="ppaction://hlinksldjump" highlightClick="1"/>
          </p:cNvPr>
          <p:cNvSpPr>
            <a:spLocks noChangeArrowheads="1"/>
          </p:cNvSpPr>
          <p:nvPr/>
        </p:nvSpPr>
        <p:spPr bwMode="auto">
          <a:xfrm>
            <a:off x="8610600" y="152400"/>
            <a:ext cx="457200" cy="457200"/>
          </a:xfrm>
          <a:prstGeom prst="actionButtonReturn">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p>
        </p:txBody>
      </p:sp>
    </p:spTree>
    <p:extLst>
      <p:ext uri="{BB962C8B-B14F-4D97-AF65-F5344CB8AC3E}">
        <p14:creationId xmlns:p14="http://schemas.microsoft.com/office/powerpoint/2010/main" val="3253521735"/>
      </p:ext>
    </p:extLst>
  </p:cSld>
  <p:clrMapOvr>
    <a:masterClrMapping/>
  </p:clrMapOvr>
  <p:transition spd="slow">
    <p:split orient="vert" dir="i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p:cTn id="7" dur="1000" fill="hold"/>
                                        <p:tgtEl>
                                          <p:spTgt spid="52228"/>
                                        </p:tgtEl>
                                        <p:attrNameLst>
                                          <p:attrName>ppt_w</p:attrName>
                                        </p:attrNameLst>
                                      </p:cBhvr>
                                      <p:tavLst>
                                        <p:tav tm="0">
                                          <p:val>
                                            <p:strVal val="#ppt_w+.3"/>
                                          </p:val>
                                        </p:tav>
                                        <p:tav tm="100000">
                                          <p:val>
                                            <p:strVal val="#ppt_w"/>
                                          </p:val>
                                        </p:tav>
                                      </p:tavLst>
                                    </p:anim>
                                    <p:anim calcmode="lin" valueType="num">
                                      <p:cBhvr>
                                        <p:cTn id="8" dur="1000" fill="hold"/>
                                        <p:tgtEl>
                                          <p:spTgt spid="52228"/>
                                        </p:tgtEl>
                                        <p:attrNameLst>
                                          <p:attrName>ppt_h</p:attrName>
                                        </p:attrNameLst>
                                      </p:cBhvr>
                                      <p:tavLst>
                                        <p:tav tm="0">
                                          <p:val>
                                            <p:strVal val="#ppt_h"/>
                                          </p:val>
                                        </p:tav>
                                        <p:tav tm="100000">
                                          <p:val>
                                            <p:strVal val="#ppt_h"/>
                                          </p:val>
                                        </p:tav>
                                      </p:tavLst>
                                    </p:anim>
                                    <p:animEffect transition="in" filter="fade">
                                      <p:cBhvr>
                                        <p:cTn id="9" dur="1000"/>
                                        <p:tgtEl>
                                          <p:spTgt spid="52228"/>
                                        </p:tgtEl>
                                      </p:cBhvr>
                                    </p:animEffect>
                                  </p:childTnLst>
                                </p:cTn>
                              </p:par>
                              <p:par>
                                <p:cTn id="10" presetID="26" presetClass="emph" presetSubtype="0" fill="hold" grpId="1" nodeType="withEffect">
                                  <p:stCondLst>
                                    <p:cond delay="0"/>
                                  </p:stCondLst>
                                  <p:childTnLst>
                                    <p:animEffect transition="out" filter="fade">
                                      <p:cBhvr>
                                        <p:cTn id="11" dur="500" tmFilter="0, 0; .2, .5; .8, .5; 1, 0"/>
                                        <p:tgtEl>
                                          <p:spTgt spid="52228"/>
                                        </p:tgtEl>
                                      </p:cBhvr>
                                    </p:animEffect>
                                    <p:animScale>
                                      <p:cBhvr>
                                        <p:cTn id="12" dur="250" autoRev="1" fill="hold"/>
                                        <p:tgtEl>
                                          <p:spTgt spid="52228"/>
                                        </p:tgtEl>
                                      </p:cBhvr>
                                      <p:by x="105000" y="105000"/>
                                    </p:animScale>
                                  </p:childTnLst>
                                </p:cTn>
                              </p:par>
                            </p:childTnLst>
                          </p:cTn>
                        </p:par>
                        <p:par>
                          <p:cTn id="13" fill="hold" nodeType="afterGroup">
                            <p:stCondLst>
                              <p:cond delay="1000"/>
                            </p:stCondLst>
                            <p:childTnLst>
                              <p:par>
                                <p:cTn id="14" presetID="19" presetClass="entr" presetSubtype="10" fill="hold" nodeType="afterEffect">
                                  <p:stCondLst>
                                    <p:cond delay="0"/>
                                  </p:stCondLst>
                                  <p:childTnLst>
                                    <p:set>
                                      <p:cBhvr>
                                        <p:cTn id="15" dur="1" fill="hold">
                                          <p:stCondLst>
                                            <p:cond delay="0"/>
                                          </p:stCondLst>
                                        </p:cTn>
                                        <p:tgtEl>
                                          <p:spTgt spid="52231"/>
                                        </p:tgtEl>
                                        <p:attrNameLst>
                                          <p:attrName>style.visibility</p:attrName>
                                        </p:attrNameLst>
                                      </p:cBhvr>
                                      <p:to>
                                        <p:strVal val="visible"/>
                                      </p:to>
                                    </p:set>
                                    <p:anim calcmode="lin" valueType="num">
                                      <p:cBhvr>
                                        <p:cTn id="16" dur="5000" fill="hold"/>
                                        <p:tgtEl>
                                          <p:spTgt spid="52231"/>
                                        </p:tgtEl>
                                        <p:attrNameLst>
                                          <p:attrName>ppt_w</p:attrName>
                                        </p:attrNameLst>
                                      </p:cBhvr>
                                      <p:tavLst>
                                        <p:tav tm="0" fmla="#ppt_w*sin(2.5*pi*$)">
                                          <p:val>
                                            <p:fltVal val="0"/>
                                          </p:val>
                                        </p:tav>
                                        <p:tav tm="100000">
                                          <p:val>
                                            <p:fltVal val="1"/>
                                          </p:val>
                                        </p:tav>
                                      </p:tavLst>
                                    </p:anim>
                                    <p:anim calcmode="lin" valueType="num">
                                      <p:cBhvr>
                                        <p:cTn id="17" dur="5000" fill="hold"/>
                                        <p:tgtEl>
                                          <p:spTgt spid="52231"/>
                                        </p:tgtEl>
                                        <p:attrNameLst>
                                          <p:attrName>ppt_h</p:attrName>
                                        </p:attrNameLst>
                                      </p:cBhvr>
                                      <p:tavLst>
                                        <p:tav tm="0">
                                          <p:val>
                                            <p:strVal val="#ppt_h"/>
                                          </p:val>
                                        </p:tav>
                                        <p:tav tm="100000">
                                          <p:val>
                                            <p:strVal val="#ppt_h"/>
                                          </p:val>
                                        </p:tav>
                                      </p:tavLst>
                                    </p:anim>
                                  </p:childTnLst>
                                </p:cTn>
                              </p:par>
                              <p:par>
                                <p:cTn id="18" presetID="19" presetClass="entr" presetSubtype="10" fill="hold" nodeType="withEffect">
                                  <p:stCondLst>
                                    <p:cond delay="0"/>
                                  </p:stCondLst>
                                  <p:childTnLst>
                                    <p:set>
                                      <p:cBhvr>
                                        <p:cTn id="19" dur="1" fill="hold">
                                          <p:stCondLst>
                                            <p:cond delay="0"/>
                                          </p:stCondLst>
                                        </p:cTn>
                                        <p:tgtEl>
                                          <p:spTgt spid="52232"/>
                                        </p:tgtEl>
                                        <p:attrNameLst>
                                          <p:attrName>style.visibility</p:attrName>
                                        </p:attrNameLst>
                                      </p:cBhvr>
                                      <p:to>
                                        <p:strVal val="visible"/>
                                      </p:to>
                                    </p:set>
                                    <p:anim calcmode="lin" valueType="num">
                                      <p:cBhvr>
                                        <p:cTn id="20" dur="5000" fill="hold"/>
                                        <p:tgtEl>
                                          <p:spTgt spid="52232"/>
                                        </p:tgtEl>
                                        <p:attrNameLst>
                                          <p:attrName>ppt_w</p:attrName>
                                        </p:attrNameLst>
                                      </p:cBhvr>
                                      <p:tavLst>
                                        <p:tav tm="0" fmla="#ppt_w*sin(2.5*pi*$)">
                                          <p:val>
                                            <p:fltVal val="0"/>
                                          </p:val>
                                        </p:tav>
                                        <p:tav tm="100000">
                                          <p:val>
                                            <p:fltVal val="1"/>
                                          </p:val>
                                        </p:tav>
                                      </p:tavLst>
                                    </p:anim>
                                    <p:anim calcmode="lin" valueType="num">
                                      <p:cBhvr>
                                        <p:cTn id="21" dur="5000" fill="hold"/>
                                        <p:tgtEl>
                                          <p:spTgt spid="52232"/>
                                        </p:tgtEl>
                                        <p:attrNameLst>
                                          <p:attrName>ppt_h</p:attrName>
                                        </p:attrNameLst>
                                      </p:cBhvr>
                                      <p:tavLst>
                                        <p:tav tm="0">
                                          <p:val>
                                            <p:strVal val="#ppt_h"/>
                                          </p:val>
                                        </p:tav>
                                        <p:tav tm="100000">
                                          <p:val>
                                            <p:strVal val="#ppt_h"/>
                                          </p:val>
                                        </p:tav>
                                      </p:tavLst>
                                    </p:anim>
                                  </p:childTnLst>
                                </p:cTn>
                              </p:par>
                              <p:par>
                                <p:cTn id="22" presetID="15" presetClass="entr" presetSubtype="0" fill="hold" grpId="0" nodeType="withEffect">
                                  <p:stCondLst>
                                    <p:cond delay="0"/>
                                  </p:stCondLst>
                                  <p:childTnLst>
                                    <p:set>
                                      <p:cBhvr>
                                        <p:cTn id="23" dur="1" fill="hold">
                                          <p:stCondLst>
                                            <p:cond delay="0"/>
                                          </p:stCondLst>
                                        </p:cTn>
                                        <p:tgtEl>
                                          <p:spTgt spid="52233"/>
                                        </p:tgtEl>
                                        <p:attrNameLst>
                                          <p:attrName>style.visibility</p:attrName>
                                        </p:attrNameLst>
                                      </p:cBhvr>
                                      <p:to>
                                        <p:strVal val="visible"/>
                                      </p:to>
                                    </p:set>
                                    <p:anim calcmode="lin" valueType="num">
                                      <p:cBhvr>
                                        <p:cTn id="24" dur="1000" fill="hold"/>
                                        <p:tgtEl>
                                          <p:spTgt spid="52233"/>
                                        </p:tgtEl>
                                        <p:attrNameLst>
                                          <p:attrName>ppt_w</p:attrName>
                                        </p:attrNameLst>
                                      </p:cBhvr>
                                      <p:tavLst>
                                        <p:tav tm="0">
                                          <p:val>
                                            <p:fltVal val="0"/>
                                          </p:val>
                                        </p:tav>
                                        <p:tav tm="100000">
                                          <p:val>
                                            <p:strVal val="#ppt_w"/>
                                          </p:val>
                                        </p:tav>
                                      </p:tavLst>
                                    </p:anim>
                                    <p:anim calcmode="lin" valueType="num">
                                      <p:cBhvr>
                                        <p:cTn id="25" dur="1000" fill="hold"/>
                                        <p:tgtEl>
                                          <p:spTgt spid="52233"/>
                                        </p:tgtEl>
                                        <p:attrNameLst>
                                          <p:attrName>ppt_h</p:attrName>
                                        </p:attrNameLst>
                                      </p:cBhvr>
                                      <p:tavLst>
                                        <p:tav tm="0">
                                          <p:val>
                                            <p:fltVal val="0"/>
                                          </p:val>
                                        </p:tav>
                                        <p:tav tm="100000">
                                          <p:val>
                                            <p:strVal val="#ppt_h"/>
                                          </p:val>
                                        </p:tav>
                                      </p:tavLst>
                                    </p:anim>
                                    <p:anim calcmode="lin" valueType="num">
                                      <p:cBhvr>
                                        <p:cTn id="26" dur="1000" fill="hold"/>
                                        <p:tgtEl>
                                          <p:spTgt spid="52233"/>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5223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par>
                                <p:cTn id="28" presetID="15" presetClass="entr" presetSubtype="0" fill="hold" grpId="0" nodeType="withEffect">
                                  <p:stCondLst>
                                    <p:cond delay="0"/>
                                  </p:stCondLst>
                                  <p:childTnLst>
                                    <p:set>
                                      <p:cBhvr>
                                        <p:cTn id="29" dur="1" fill="hold">
                                          <p:stCondLst>
                                            <p:cond delay="0"/>
                                          </p:stCondLst>
                                        </p:cTn>
                                        <p:tgtEl>
                                          <p:spTgt spid="52234"/>
                                        </p:tgtEl>
                                        <p:attrNameLst>
                                          <p:attrName>style.visibility</p:attrName>
                                        </p:attrNameLst>
                                      </p:cBhvr>
                                      <p:to>
                                        <p:strVal val="visible"/>
                                      </p:to>
                                    </p:set>
                                    <p:anim calcmode="lin" valueType="num">
                                      <p:cBhvr>
                                        <p:cTn id="30" dur="1000" fill="hold"/>
                                        <p:tgtEl>
                                          <p:spTgt spid="52234"/>
                                        </p:tgtEl>
                                        <p:attrNameLst>
                                          <p:attrName>ppt_w</p:attrName>
                                        </p:attrNameLst>
                                      </p:cBhvr>
                                      <p:tavLst>
                                        <p:tav tm="0">
                                          <p:val>
                                            <p:fltVal val="0"/>
                                          </p:val>
                                        </p:tav>
                                        <p:tav tm="100000">
                                          <p:val>
                                            <p:strVal val="#ppt_w"/>
                                          </p:val>
                                        </p:tav>
                                      </p:tavLst>
                                    </p:anim>
                                    <p:anim calcmode="lin" valueType="num">
                                      <p:cBhvr>
                                        <p:cTn id="31" dur="1000" fill="hold"/>
                                        <p:tgtEl>
                                          <p:spTgt spid="52234"/>
                                        </p:tgtEl>
                                        <p:attrNameLst>
                                          <p:attrName>ppt_h</p:attrName>
                                        </p:attrNameLst>
                                      </p:cBhvr>
                                      <p:tavLst>
                                        <p:tav tm="0">
                                          <p:val>
                                            <p:fltVal val="0"/>
                                          </p:val>
                                        </p:tav>
                                        <p:tav tm="100000">
                                          <p:val>
                                            <p:strVal val="#ppt_h"/>
                                          </p:val>
                                        </p:tav>
                                      </p:tavLst>
                                    </p:anim>
                                    <p:anim calcmode="lin" valueType="num">
                                      <p:cBhvr>
                                        <p:cTn id="32" dur="1000" fill="hold"/>
                                        <p:tgtEl>
                                          <p:spTgt spid="52234"/>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5223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nimBg="1"/>
      <p:bldP spid="52228" grpId="1" animBg="1"/>
      <p:bldP spid="52233" grpId="0" animBg="1"/>
      <p:bldP spid="522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4"/>
          <p:cNvSpPr txBox="1">
            <a:spLocks noChangeArrowheads="1"/>
          </p:cNvSpPr>
          <p:nvPr/>
        </p:nvSpPr>
        <p:spPr bwMode="auto">
          <a:xfrm>
            <a:off x="2286000" y="4191000"/>
            <a:ext cx="4648200" cy="1108075"/>
          </a:xfrm>
          <a:prstGeom prst="rect">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en-US" sz="3600" dirty="0">
                <a:latin typeface="Times New Roman" pitchFamily="18" charset="0"/>
              </a:rPr>
              <a:t> </a:t>
            </a:r>
            <a:r>
              <a:rPr lang="en-US" sz="6600" dirty="0" err="1">
                <a:latin typeface="Times New Roman" pitchFamily="18" charset="0"/>
              </a:rPr>
              <a:t>Năm</a:t>
            </a:r>
            <a:r>
              <a:rPr lang="en-US" sz="6600" dirty="0">
                <a:latin typeface="Times New Roman" pitchFamily="18" charset="0"/>
              </a:rPr>
              <a:t> 1400</a:t>
            </a:r>
            <a:endParaRPr lang="en-US" sz="11500" dirty="0"/>
          </a:p>
        </p:txBody>
      </p:sp>
      <p:pic>
        <p:nvPicPr>
          <p:cNvPr id="52231" name="Picture 7" descr="hinh cuo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994275"/>
            <a:ext cx="12954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8" descr="hinh cuo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58125" y="4537075"/>
            <a:ext cx="11398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AutoShape 9"/>
          <p:cNvSpPr>
            <a:spLocks noChangeArrowheads="1"/>
          </p:cNvSpPr>
          <p:nvPr/>
        </p:nvSpPr>
        <p:spPr bwMode="auto">
          <a:xfrm>
            <a:off x="228600" y="2743200"/>
            <a:ext cx="2209800" cy="1524000"/>
          </a:xfrm>
          <a:prstGeom prst="cloudCallout">
            <a:avLst>
              <a:gd name="adj1" fmla="val -26653"/>
              <a:gd name="adj2" fmla="val 168125"/>
            </a:avLst>
          </a:prstGeom>
          <a:gradFill rotWithShape="1">
            <a:gsLst>
              <a:gs pos="0">
                <a:srgbClr val="66FF33"/>
              </a:gs>
              <a:gs pos="100000">
                <a:srgbClr val="2F7618"/>
              </a:gs>
            </a:gsLst>
            <a:path path="rect">
              <a:fillToRect l="50000" t="50000" r="50000" b="50000"/>
            </a:path>
          </a:gradFill>
          <a:ln w="28575">
            <a:solidFill>
              <a:srgbClr val="FF3300"/>
            </a:solidFill>
            <a:round/>
            <a:headEnd/>
            <a:tailEnd/>
          </a:ln>
        </p:spPr>
        <p:txBody>
          <a:bodyPr/>
          <a:lstStyle/>
          <a:p>
            <a:pPr algn="ctr" eaLnBrk="1" hangingPunct="1">
              <a:spcBef>
                <a:spcPct val="0"/>
              </a:spcBef>
            </a:pPr>
            <a:r>
              <a:rPr lang="en-US" sz="2800" b="1">
                <a:solidFill>
                  <a:schemeClr val="bg1"/>
                </a:solidFill>
                <a:latin typeface="Times New Roman" pitchFamily="18" charset="0"/>
              </a:rPr>
              <a:t>Hoan hô </a:t>
            </a:r>
          </a:p>
        </p:txBody>
      </p:sp>
      <p:sp>
        <p:nvSpPr>
          <p:cNvPr id="52234" name="AutoShape 10"/>
          <p:cNvSpPr>
            <a:spLocks noChangeArrowheads="1"/>
          </p:cNvSpPr>
          <p:nvPr/>
        </p:nvSpPr>
        <p:spPr bwMode="auto">
          <a:xfrm>
            <a:off x="6629400" y="3124200"/>
            <a:ext cx="2362200" cy="685800"/>
          </a:xfrm>
          <a:prstGeom prst="cloudCallout">
            <a:avLst>
              <a:gd name="adj1" fmla="val 44088"/>
              <a:gd name="adj2" fmla="val 48843"/>
            </a:avLst>
          </a:prstGeom>
          <a:gradFill rotWithShape="1">
            <a:gsLst>
              <a:gs pos="0">
                <a:srgbClr val="66FF33"/>
              </a:gs>
              <a:gs pos="100000">
                <a:srgbClr val="2F7618"/>
              </a:gs>
            </a:gsLst>
            <a:path path="rect">
              <a:fillToRect l="50000" t="50000" r="50000" b="50000"/>
            </a:path>
          </a:gradFill>
          <a:ln w="28575">
            <a:solidFill>
              <a:srgbClr val="FF3300"/>
            </a:solidFill>
            <a:round/>
            <a:headEnd/>
            <a:tailEnd/>
          </a:ln>
        </p:spPr>
        <p:txBody>
          <a:bodyPr/>
          <a:lstStyle/>
          <a:p>
            <a:pPr algn="ctr" eaLnBrk="1" hangingPunct="1">
              <a:spcBef>
                <a:spcPct val="0"/>
              </a:spcBef>
            </a:pPr>
            <a:r>
              <a:rPr lang="en-US" sz="2800" b="1">
                <a:solidFill>
                  <a:schemeClr val="bg1"/>
                </a:solidFill>
                <a:latin typeface="Times New Roman" pitchFamily="18" charset="0"/>
              </a:rPr>
              <a:t>Đúng rồi </a:t>
            </a:r>
          </a:p>
        </p:txBody>
      </p:sp>
      <p:sp>
        <p:nvSpPr>
          <p:cNvPr id="9" name="AutoShape 17"/>
          <p:cNvSpPr>
            <a:spLocks noChangeArrowheads="1"/>
          </p:cNvSpPr>
          <p:nvPr/>
        </p:nvSpPr>
        <p:spPr bwMode="gray">
          <a:xfrm>
            <a:off x="1066800" y="0"/>
            <a:ext cx="7056438" cy="2819400"/>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marL="457200" indent="-457200">
              <a:defRPr/>
            </a:pPr>
            <a:r>
              <a:rPr lang="en-US" sz="2000" b="1">
                <a:solidFill>
                  <a:srgbClr val="FFFF66"/>
                </a:solidFill>
                <a:latin typeface="Arial" charset="0"/>
                <a:cs typeface="Arial" charset="0"/>
              </a:rPr>
              <a:t>   </a:t>
            </a:r>
            <a:endParaRPr lang="en-US" sz="2000" b="1" dirty="0">
              <a:solidFill>
                <a:srgbClr val="FFFF66"/>
              </a:solidFill>
              <a:latin typeface="Arial" charset="0"/>
              <a:cs typeface="Arial" charset="0"/>
            </a:endParaRPr>
          </a:p>
        </p:txBody>
      </p:sp>
      <p:sp>
        <p:nvSpPr>
          <p:cNvPr id="34824" name="Text Box 26"/>
          <p:cNvSpPr txBox="1">
            <a:spLocks noChangeArrowheads="1"/>
          </p:cNvSpPr>
          <p:nvPr/>
        </p:nvSpPr>
        <p:spPr bwMode="gray">
          <a:xfrm>
            <a:off x="1219200" y="657225"/>
            <a:ext cx="6769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50000"/>
              </a:spcBef>
              <a:spcAft>
                <a:spcPct val="0"/>
              </a:spcAft>
              <a:defRPr sz="4000">
                <a:solidFill>
                  <a:schemeClr val="tx1"/>
                </a:solidFill>
                <a:latin typeface="Arial" pitchFamily="34" charset="0"/>
              </a:defRPr>
            </a:lvl6pPr>
            <a:lvl7pPr marL="2971800" indent="-228600" eaLnBrk="0" fontAlgn="base" hangingPunct="0">
              <a:spcBef>
                <a:spcPct val="50000"/>
              </a:spcBef>
              <a:spcAft>
                <a:spcPct val="0"/>
              </a:spcAft>
              <a:defRPr sz="4000">
                <a:solidFill>
                  <a:schemeClr val="tx1"/>
                </a:solidFill>
                <a:latin typeface="Arial" pitchFamily="34" charset="0"/>
              </a:defRPr>
            </a:lvl7pPr>
            <a:lvl8pPr marL="3429000" indent="-228600" eaLnBrk="0" fontAlgn="base" hangingPunct="0">
              <a:spcBef>
                <a:spcPct val="50000"/>
              </a:spcBef>
              <a:spcAft>
                <a:spcPct val="0"/>
              </a:spcAft>
              <a:defRPr sz="4000">
                <a:solidFill>
                  <a:schemeClr val="tx1"/>
                </a:solidFill>
                <a:latin typeface="Arial" pitchFamily="34" charset="0"/>
              </a:defRPr>
            </a:lvl8pPr>
            <a:lvl9pPr marL="3886200" indent="-228600" eaLnBrk="0" fontAlgn="base" hangingPunct="0">
              <a:spcBef>
                <a:spcPct val="50000"/>
              </a:spcBef>
              <a:spcAft>
                <a:spcPct val="0"/>
              </a:spcAft>
              <a:defRPr sz="4000">
                <a:solidFill>
                  <a:schemeClr val="tx1"/>
                </a:solidFill>
                <a:latin typeface="Arial" pitchFamily="34" charset="0"/>
              </a:defRPr>
            </a:lvl9pPr>
          </a:lstStyle>
          <a:p>
            <a:pPr algn="ctr"/>
            <a:r>
              <a:rPr lang="en-US" b="1">
                <a:latin typeface="Times New Roman" pitchFamily="18" charset="0"/>
              </a:rPr>
              <a:t>Nhà Hồ ra </a:t>
            </a:r>
            <a:r>
              <a:rPr lang="vi-VN" b="1">
                <a:latin typeface="Times New Roman" pitchFamily="18" charset="0"/>
              </a:rPr>
              <a:t>đời</a:t>
            </a:r>
            <a:r>
              <a:rPr lang="en-US" b="1">
                <a:latin typeface="Times New Roman" pitchFamily="18" charset="0"/>
              </a:rPr>
              <a:t> vào năm nào</a:t>
            </a:r>
            <a:r>
              <a:rPr lang="en-US" b="1"/>
              <a:t>?</a:t>
            </a:r>
          </a:p>
        </p:txBody>
      </p:sp>
      <p:sp>
        <p:nvSpPr>
          <p:cNvPr id="34825" name="AutoShape 3">
            <a:hlinkClick r:id="rId5" action="ppaction://hlinksldjump" highlightClick="1"/>
          </p:cNvPr>
          <p:cNvSpPr>
            <a:spLocks noChangeArrowheads="1"/>
          </p:cNvSpPr>
          <p:nvPr/>
        </p:nvSpPr>
        <p:spPr bwMode="auto">
          <a:xfrm>
            <a:off x="8610600" y="152400"/>
            <a:ext cx="457200" cy="457200"/>
          </a:xfrm>
          <a:prstGeom prst="actionButtonReturn">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p>
        </p:txBody>
      </p:sp>
    </p:spTree>
    <p:extLst>
      <p:ext uri="{BB962C8B-B14F-4D97-AF65-F5344CB8AC3E}">
        <p14:creationId xmlns:p14="http://schemas.microsoft.com/office/powerpoint/2010/main" val="45330017"/>
      </p:ext>
    </p:extLst>
  </p:cSld>
  <p:clrMapOvr>
    <a:masterClrMapping/>
  </p:clrMapOvr>
  <p:transition spd="slow">
    <p:split orient="vert" dir="i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p:cTn id="7" dur="1000" fill="hold"/>
                                        <p:tgtEl>
                                          <p:spTgt spid="52228"/>
                                        </p:tgtEl>
                                        <p:attrNameLst>
                                          <p:attrName>ppt_w</p:attrName>
                                        </p:attrNameLst>
                                      </p:cBhvr>
                                      <p:tavLst>
                                        <p:tav tm="0">
                                          <p:val>
                                            <p:strVal val="#ppt_w+.3"/>
                                          </p:val>
                                        </p:tav>
                                        <p:tav tm="100000">
                                          <p:val>
                                            <p:strVal val="#ppt_w"/>
                                          </p:val>
                                        </p:tav>
                                      </p:tavLst>
                                    </p:anim>
                                    <p:anim calcmode="lin" valueType="num">
                                      <p:cBhvr>
                                        <p:cTn id="8" dur="1000" fill="hold"/>
                                        <p:tgtEl>
                                          <p:spTgt spid="52228"/>
                                        </p:tgtEl>
                                        <p:attrNameLst>
                                          <p:attrName>ppt_h</p:attrName>
                                        </p:attrNameLst>
                                      </p:cBhvr>
                                      <p:tavLst>
                                        <p:tav tm="0">
                                          <p:val>
                                            <p:strVal val="#ppt_h"/>
                                          </p:val>
                                        </p:tav>
                                        <p:tav tm="100000">
                                          <p:val>
                                            <p:strVal val="#ppt_h"/>
                                          </p:val>
                                        </p:tav>
                                      </p:tavLst>
                                    </p:anim>
                                    <p:animEffect transition="in" filter="fade">
                                      <p:cBhvr>
                                        <p:cTn id="9" dur="1000"/>
                                        <p:tgtEl>
                                          <p:spTgt spid="52228"/>
                                        </p:tgtEl>
                                      </p:cBhvr>
                                    </p:animEffect>
                                  </p:childTnLst>
                                </p:cTn>
                              </p:par>
                              <p:par>
                                <p:cTn id="10" presetID="26" presetClass="emph" presetSubtype="0" fill="hold" grpId="1" nodeType="withEffect">
                                  <p:stCondLst>
                                    <p:cond delay="0"/>
                                  </p:stCondLst>
                                  <p:childTnLst>
                                    <p:animEffect transition="out" filter="fade">
                                      <p:cBhvr>
                                        <p:cTn id="11" dur="500" tmFilter="0, 0; .2, .5; .8, .5; 1, 0"/>
                                        <p:tgtEl>
                                          <p:spTgt spid="52228"/>
                                        </p:tgtEl>
                                      </p:cBhvr>
                                    </p:animEffect>
                                    <p:animScale>
                                      <p:cBhvr>
                                        <p:cTn id="12" dur="250" autoRev="1" fill="hold"/>
                                        <p:tgtEl>
                                          <p:spTgt spid="52228"/>
                                        </p:tgtEl>
                                      </p:cBhvr>
                                      <p:by x="105000" y="105000"/>
                                    </p:animScale>
                                  </p:childTnLst>
                                </p:cTn>
                              </p:par>
                            </p:childTnLst>
                          </p:cTn>
                        </p:par>
                        <p:par>
                          <p:cTn id="13" fill="hold" nodeType="afterGroup">
                            <p:stCondLst>
                              <p:cond delay="1000"/>
                            </p:stCondLst>
                            <p:childTnLst>
                              <p:par>
                                <p:cTn id="14" presetID="19" presetClass="entr" presetSubtype="10" fill="hold" nodeType="afterEffect">
                                  <p:stCondLst>
                                    <p:cond delay="0"/>
                                  </p:stCondLst>
                                  <p:childTnLst>
                                    <p:set>
                                      <p:cBhvr>
                                        <p:cTn id="15" dur="1" fill="hold">
                                          <p:stCondLst>
                                            <p:cond delay="0"/>
                                          </p:stCondLst>
                                        </p:cTn>
                                        <p:tgtEl>
                                          <p:spTgt spid="52231"/>
                                        </p:tgtEl>
                                        <p:attrNameLst>
                                          <p:attrName>style.visibility</p:attrName>
                                        </p:attrNameLst>
                                      </p:cBhvr>
                                      <p:to>
                                        <p:strVal val="visible"/>
                                      </p:to>
                                    </p:set>
                                    <p:anim calcmode="lin" valueType="num">
                                      <p:cBhvr>
                                        <p:cTn id="16" dur="5000" fill="hold"/>
                                        <p:tgtEl>
                                          <p:spTgt spid="52231"/>
                                        </p:tgtEl>
                                        <p:attrNameLst>
                                          <p:attrName>ppt_w</p:attrName>
                                        </p:attrNameLst>
                                      </p:cBhvr>
                                      <p:tavLst>
                                        <p:tav tm="0" fmla="#ppt_w*sin(2.5*pi*$)">
                                          <p:val>
                                            <p:fltVal val="0"/>
                                          </p:val>
                                        </p:tav>
                                        <p:tav tm="100000">
                                          <p:val>
                                            <p:fltVal val="1"/>
                                          </p:val>
                                        </p:tav>
                                      </p:tavLst>
                                    </p:anim>
                                    <p:anim calcmode="lin" valueType="num">
                                      <p:cBhvr>
                                        <p:cTn id="17" dur="5000" fill="hold"/>
                                        <p:tgtEl>
                                          <p:spTgt spid="52231"/>
                                        </p:tgtEl>
                                        <p:attrNameLst>
                                          <p:attrName>ppt_h</p:attrName>
                                        </p:attrNameLst>
                                      </p:cBhvr>
                                      <p:tavLst>
                                        <p:tav tm="0">
                                          <p:val>
                                            <p:strVal val="#ppt_h"/>
                                          </p:val>
                                        </p:tav>
                                        <p:tav tm="100000">
                                          <p:val>
                                            <p:strVal val="#ppt_h"/>
                                          </p:val>
                                        </p:tav>
                                      </p:tavLst>
                                    </p:anim>
                                  </p:childTnLst>
                                </p:cTn>
                              </p:par>
                              <p:par>
                                <p:cTn id="18" presetID="19" presetClass="entr" presetSubtype="10" fill="hold" nodeType="withEffect">
                                  <p:stCondLst>
                                    <p:cond delay="0"/>
                                  </p:stCondLst>
                                  <p:childTnLst>
                                    <p:set>
                                      <p:cBhvr>
                                        <p:cTn id="19" dur="1" fill="hold">
                                          <p:stCondLst>
                                            <p:cond delay="0"/>
                                          </p:stCondLst>
                                        </p:cTn>
                                        <p:tgtEl>
                                          <p:spTgt spid="52232"/>
                                        </p:tgtEl>
                                        <p:attrNameLst>
                                          <p:attrName>style.visibility</p:attrName>
                                        </p:attrNameLst>
                                      </p:cBhvr>
                                      <p:to>
                                        <p:strVal val="visible"/>
                                      </p:to>
                                    </p:set>
                                    <p:anim calcmode="lin" valueType="num">
                                      <p:cBhvr>
                                        <p:cTn id="20" dur="5000" fill="hold"/>
                                        <p:tgtEl>
                                          <p:spTgt spid="52232"/>
                                        </p:tgtEl>
                                        <p:attrNameLst>
                                          <p:attrName>ppt_w</p:attrName>
                                        </p:attrNameLst>
                                      </p:cBhvr>
                                      <p:tavLst>
                                        <p:tav tm="0" fmla="#ppt_w*sin(2.5*pi*$)">
                                          <p:val>
                                            <p:fltVal val="0"/>
                                          </p:val>
                                        </p:tav>
                                        <p:tav tm="100000">
                                          <p:val>
                                            <p:fltVal val="1"/>
                                          </p:val>
                                        </p:tav>
                                      </p:tavLst>
                                    </p:anim>
                                    <p:anim calcmode="lin" valueType="num">
                                      <p:cBhvr>
                                        <p:cTn id="21" dur="5000" fill="hold"/>
                                        <p:tgtEl>
                                          <p:spTgt spid="52232"/>
                                        </p:tgtEl>
                                        <p:attrNameLst>
                                          <p:attrName>ppt_h</p:attrName>
                                        </p:attrNameLst>
                                      </p:cBhvr>
                                      <p:tavLst>
                                        <p:tav tm="0">
                                          <p:val>
                                            <p:strVal val="#ppt_h"/>
                                          </p:val>
                                        </p:tav>
                                        <p:tav tm="100000">
                                          <p:val>
                                            <p:strVal val="#ppt_h"/>
                                          </p:val>
                                        </p:tav>
                                      </p:tavLst>
                                    </p:anim>
                                  </p:childTnLst>
                                </p:cTn>
                              </p:par>
                              <p:par>
                                <p:cTn id="22" presetID="15" presetClass="entr" presetSubtype="0" fill="hold" grpId="0" nodeType="withEffect">
                                  <p:stCondLst>
                                    <p:cond delay="0"/>
                                  </p:stCondLst>
                                  <p:childTnLst>
                                    <p:set>
                                      <p:cBhvr>
                                        <p:cTn id="23" dur="1" fill="hold">
                                          <p:stCondLst>
                                            <p:cond delay="0"/>
                                          </p:stCondLst>
                                        </p:cTn>
                                        <p:tgtEl>
                                          <p:spTgt spid="52233"/>
                                        </p:tgtEl>
                                        <p:attrNameLst>
                                          <p:attrName>style.visibility</p:attrName>
                                        </p:attrNameLst>
                                      </p:cBhvr>
                                      <p:to>
                                        <p:strVal val="visible"/>
                                      </p:to>
                                    </p:set>
                                    <p:anim calcmode="lin" valueType="num">
                                      <p:cBhvr>
                                        <p:cTn id="24" dur="1000" fill="hold"/>
                                        <p:tgtEl>
                                          <p:spTgt spid="52233"/>
                                        </p:tgtEl>
                                        <p:attrNameLst>
                                          <p:attrName>ppt_w</p:attrName>
                                        </p:attrNameLst>
                                      </p:cBhvr>
                                      <p:tavLst>
                                        <p:tav tm="0">
                                          <p:val>
                                            <p:fltVal val="0"/>
                                          </p:val>
                                        </p:tav>
                                        <p:tav tm="100000">
                                          <p:val>
                                            <p:strVal val="#ppt_w"/>
                                          </p:val>
                                        </p:tav>
                                      </p:tavLst>
                                    </p:anim>
                                    <p:anim calcmode="lin" valueType="num">
                                      <p:cBhvr>
                                        <p:cTn id="25" dur="1000" fill="hold"/>
                                        <p:tgtEl>
                                          <p:spTgt spid="52233"/>
                                        </p:tgtEl>
                                        <p:attrNameLst>
                                          <p:attrName>ppt_h</p:attrName>
                                        </p:attrNameLst>
                                      </p:cBhvr>
                                      <p:tavLst>
                                        <p:tav tm="0">
                                          <p:val>
                                            <p:fltVal val="0"/>
                                          </p:val>
                                        </p:tav>
                                        <p:tav tm="100000">
                                          <p:val>
                                            <p:strVal val="#ppt_h"/>
                                          </p:val>
                                        </p:tav>
                                      </p:tavLst>
                                    </p:anim>
                                    <p:anim calcmode="lin" valueType="num">
                                      <p:cBhvr>
                                        <p:cTn id="26" dur="1000" fill="hold"/>
                                        <p:tgtEl>
                                          <p:spTgt spid="52233"/>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5223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par>
                                <p:cTn id="28" presetID="15" presetClass="entr" presetSubtype="0" fill="hold" grpId="0" nodeType="withEffect">
                                  <p:stCondLst>
                                    <p:cond delay="0"/>
                                  </p:stCondLst>
                                  <p:childTnLst>
                                    <p:set>
                                      <p:cBhvr>
                                        <p:cTn id="29" dur="1" fill="hold">
                                          <p:stCondLst>
                                            <p:cond delay="0"/>
                                          </p:stCondLst>
                                        </p:cTn>
                                        <p:tgtEl>
                                          <p:spTgt spid="52234"/>
                                        </p:tgtEl>
                                        <p:attrNameLst>
                                          <p:attrName>style.visibility</p:attrName>
                                        </p:attrNameLst>
                                      </p:cBhvr>
                                      <p:to>
                                        <p:strVal val="visible"/>
                                      </p:to>
                                    </p:set>
                                    <p:anim calcmode="lin" valueType="num">
                                      <p:cBhvr>
                                        <p:cTn id="30" dur="1000" fill="hold"/>
                                        <p:tgtEl>
                                          <p:spTgt spid="52234"/>
                                        </p:tgtEl>
                                        <p:attrNameLst>
                                          <p:attrName>ppt_w</p:attrName>
                                        </p:attrNameLst>
                                      </p:cBhvr>
                                      <p:tavLst>
                                        <p:tav tm="0">
                                          <p:val>
                                            <p:fltVal val="0"/>
                                          </p:val>
                                        </p:tav>
                                        <p:tav tm="100000">
                                          <p:val>
                                            <p:strVal val="#ppt_w"/>
                                          </p:val>
                                        </p:tav>
                                      </p:tavLst>
                                    </p:anim>
                                    <p:anim calcmode="lin" valueType="num">
                                      <p:cBhvr>
                                        <p:cTn id="31" dur="1000" fill="hold"/>
                                        <p:tgtEl>
                                          <p:spTgt spid="52234"/>
                                        </p:tgtEl>
                                        <p:attrNameLst>
                                          <p:attrName>ppt_h</p:attrName>
                                        </p:attrNameLst>
                                      </p:cBhvr>
                                      <p:tavLst>
                                        <p:tav tm="0">
                                          <p:val>
                                            <p:fltVal val="0"/>
                                          </p:val>
                                        </p:tav>
                                        <p:tav tm="100000">
                                          <p:val>
                                            <p:strVal val="#ppt_h"/>
                                          </p:val>
                                        </p:tav>
                                      </p:tavLst>
                                    </p:anim>
                                    <p:anim calcmode="lin" valueType="num">
                                      <p:cBhvr>
                                        <p:cTn id="32" dur="1000" fill="hold"/>
                                        <p:tgtEl>
                                          <p:spTgt spid="52234"/>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5223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nimBg="1"/>
      <p:bldP spid="52228" grpId="1" animBg="1"/>
      <p:bldP spid="52233" grpId="0" animBg="1"/>
      <p:bldP spid="522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91" name="di tim kho bau.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001000" y="243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3" name="Group 4"/>
          <p:cNvGrpSpPr>
            <a:grpSpLocks/>
          </p:cNvGrpSpPr>
          <p:nvPr/>
        </p:nvGrpSpPr>
        <p:grpSpPr bwMode="auto">
          <a:xfrm>
            <a:off x="0" y="188913"/>
            <a:ext cx="2362200" cy="914400"/>
            <a:chOff x="0" y="240"/>
            <a:chExt cx="1488" cy="576"/>
          </a:xfrm>
        </p:grpSpPr>
        <p:grpSp>
          <p:nvGrpSpPr>
            <p:cNvPr id="35872" name="Group 12"/>
            <p:cNvGrpSpPr>
              <a:grpSpLocks/>
            </p:cNvGrpSpPr>
            <p:nvPr/>
          </p:nvGrpSpPr>
          <p:grpSpPr bwMode="auto">
            <a:xfrm>
              <a:off x="0" y="240"/>
              <a:ext cx="1488" cy="576"/>
              <a:chOff x="1997" y="1314"/>
              <a:chExt cx="1889" cy="1009"/>
            </a:xfrm>
          </p:grpSpPr>
          <p:grpSp>
            <p:nvGrpSpPr>
              <p:cNvPr id="35874" name="Group 13"/>
              <p:cNvGrpSpPr>
                <a:grpSpLocks/>
              </p:cNvGrpSpPr>
              <p:nvPr/>
            </p:nvGrpSpPr>
            <p:grpSpPr bwMode="auto">
              <a:xfrm>
                <a:off x="1997" y="1404"/>
                <a:ext cx="1889" cy="919"/>
                <a:chOff x="1973" y="1027"/>
                <a:chExt cx="1926" cy="937"/>
              </a:xfrm>
            </p:grpSpPr>
            <p:sp>
              <p:nvSpPr>
                <p:cNvPr id="215054" name="Oval 14"/>
                <p:cNvSpPr>
                  <a:spLocks noChangeArrowheads="1"/>
                </p:cNvSpPr>
                <p:nvPr/>
              </p:nvSpPr>
              <p:spPr bwMode="gray">
                <a:xfrm>
                  <a:off x="1994" y="1057"/>
                  <a:ext cx="1905" cy="907"/>
                </a:xfrm>
                <a:prstGeom prst="ellipse">
                  <a:avLst/>
                </a:prstGeom>
                <a:gradFill rotWithShape="1">
                  <a:gsLst>
                    <a:gs pos="0">
                      <a:srgbClr val="0066CC">
                        <a:gamma/>
                        <a:shade val="63529"/>
                        <a:invGamma/>
                      </a:srgbClr>
                    </a:gs>
                    <a:gs pos="100000">
                      <a:srgbClr val="0066CC"/>
                    </a:gs>
                  </a:gsLst>
                  <a:lin ang="2700000" scaled="1"/>
                </a:gradFill>
                <a:ln w="9525">
                  <a:noFill/>
                  <a:round/>
                  <a:headEnd/>
                  <a:tailEnd/>
                </a:ln>
                <a:effectLst>
                  <a:outerShdw dist="35921" dir="2700000" algn="ctr" rotWithShape="0">
                    <a:srgbClr val="000000"/>
                  </a:outerShdw>
                </a:effectLst>
              </p:spPr>
              <p:txBody>
                <a:bodyPr wrap="none" anchor="ctr"/>
                <a:lstStyle/>
                <a:p>
                  <a:pPr algn="r" rtl="1">
                    <a:defRPr/>
                  </a:pPr>
                  <a:endParaRPr lang="en-US" sz="1800">
                    <a:latin typeface="Arial" charset="0"/>
                    <a:cs typeface="Arial" charset="0"/>
                  </a:endParaRPr>
                </a:p>
              </p:txBody>
            </p:sp>
            <p:sp>
              <p:nvSpPr>
                <p:cNvPr id="35880" name="Oval 15"/>
                <p:cNvSpPr>
                  <a:spLocks noChangeArrowheads="1"/>
                </p:cNvSpPr>
                <p:nvPr/>
              </p:nvSpPr>
              <p:spPr bwMode="gray">
                <a:xfrm>
                  <a:off x="1973" y="1027"/>
                  <a:ext cx="1905" cy="907"/>
                </a:xfrm>
                <a:prstGeom prst="ellipse">
                  <a:avLst/>
                </a:prstGeom>
                <a:gradFill rotWithShape="1">
                  <a:gsLst>
                    <a:gs pos="0">
                      <a:srgbClr val="9BC7F3"/>
                    </a:gs>
                    <a:gs pos="100000">
                      <a:srgbClr val="1D80E3"/>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vi-VN" sz="1800">
                    <a:cs typeface="Arial" pitchFamily="34" charset="0"/>
                  </a:endParaRPr>
                </a:p>
              </p:txBody>
            </p:sp>
          </p:grpSp>
          <p:sp>
            <p:nvSpPr>
              <p:cNvPr id="35875" name="Oval 16"/>
              <p:cNvSpPr>
                <a:spLocks noChangeArrowheads="1"/>
              </p:cNvSpPr>
              <p:nvPr/>
            </p:nvSpPr>
            <p:spPr bwMode="gray">
              <a:xfrm>
                <a:off x="2086" y="1314"/>
                <a:ext cx="1691" cy="845"/>
              </a:xfrm>
              <a:prstGeom prst="ellipse">
                <a:avLst/>
              </a:prstGeom>
              <a:gradFill rotWithShape="1">
                <a:gsLst>
                  <a:gs pos="0">
                    <a:srgbClr val="765E00"/>
                  </a:gs>
                  <a:gs pos="100000">
                    <a:srgbClr val="FFCC0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rtl="1"/>
                <a:endParaRPr lang="vi-VN" sz="1800">
                  <a:cs typeface="Arial" pitchFamily="34" charset="0"/>
                </a:endParaRPr>
              </a:p>
            </p:txBody>
          </p:sp>
          <p:sp>
            <p:nvSpPr>
              <p:cNvPr id="35876" name="Oval 17"/>
              <p:cNvSpPr>
                <a:spLocks noChangeArrowheads="1"/>
              </p:cNvSpPr>
              <p:nvPr/>
            </p:nvSpPr>
            <p:spPr bwMode="gray">
              <a:xfrm>
                <a:off x="2108" y="1319"/>
                <a:ext cx="1650" cy="824"/>
              </a:xfrm>
              <a:prstGeom prst="ellipse">
                <a:avLst/>
              </a:prstGeom>
              <a:gradFill rotWithShape="1">
                <a:gsLst>
                  <a:gs pos="0">
                    <a:srgbClr val="FFCC00">
                      <a:alpha val="0"/>
                    </a:srgbClr>
                  </a:gs>
                  <a:gs pos="100000">
                    <a:srgbClr val="FFEDA6"/>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rtl="1"/>
                <a:endParaRPr lang="vi-VN" sz="1800">
                  <a:cs typeface="Arial" pitchFamily="34" charset="0"/>
                </a:endParaRPr>
              </a:p>
            </p:txBody>
          </p:sp>
          <p:sp>
            <p:nvSpPr>
              <p:cNvPr id="35877" name="Oval 18"/>
              <p:cNvSpPr>
                <a:spLocks noChangeArrowheads="1"/>
              </p:cNvSpPr>
              <p:nvPr/>
            </p:nvSpPr>
            <p:spPr bwMode="gray">
              <a:xfrm>
                <a:off x="2125" y="1327"/>
                <a:ext cx="1570" cy="770"/>
              </a:xfrm>
              <a:prstGeom prst="ellipse">
                <a:avLst/>
              </a:prstGeom>
              <a:gradFill rotWithShape="1">
                <a:gsLst>
                  <a:gs pos="0">
                    <a:srgbClr val="CAA200"/>
                  </a:gs>
                  <a:gs pos="100000">
                    <a:srgbClr val="FFCC00">
                      <a:alpha val="48000"/>
                    </a:srgbClr>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rtl="1"/>
                <a:endParaRPr lang="vi-VN" sz="1800">
                  <a:cs typeface="Arial" pitchFamily="34" charset="0"/>
                </a:endParaRPr>
              </a:p>
            </p:txBody>
          </p:sp>
          <p:sp>
            <p:nvSpPr>
              <p:cNvPr id="35878" name="Oval 19"/>
              <p:cNvSpPr>
                <a:spLocks noChangeArrowheads="1"/>
              </p:cNvSpPr>
              <p:nvPr/>
            </p:nvSpPr>
            <p:spPr bwMode="gray">
              <a:xfrm>
                <a:off x="2208" y="1344"/>
                <a:ext cx="1382" cy="624"/>
              </a:xfrm>
              <a:prstGeom prst="ellipse">
                <a:avLst/>
              </a:prstGeom>
              <a:gradFill rotWithShape="1">
                <a:gsLst>
                  <a:gs pos="0">
                    <a:srgbClr val="FFFFFF"/>
                  </a:gs>
                  <a:gs pos="100000">
                    <a:srgbClr val="FFCC00">
                      <a:alpha val="37999"/>
                    </a:srgbClr>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p>
                <a:pPr algn="r" rtl="1"/>
                <a:endParaRPr lang="vi-VN" sz="1800">
                  <a:cs typeface="Arial" pitchFamily="34" charset="0"/>
                </a:endParaRPr>
              </a:p>
            </p:txBody>
          </p:sp>
        </p:grpSp>
        <p:sp>
          <p:nvSpPr>
            <p:cNvPr id="35873" name="Text Box 20"/>
            <p:cNvSpPr txBox="1">
              <a:spLocks noChangeArrowheads="1"/>
            </p:cNvSpPr>
            <p:nvPr/>
          </p:nvSpPr>
          <p:spPr bwMode="auto">
            <a:xfrm>
              <a:off x="216" y="288"/>
              <a:ext cx="114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50000"/>
                </a:spcBef>
                <a:spcAft>
                  <a:spcPct val="0"/>
                </a:spcAft>
                <a:defRPr sz="4000">
                  <a:solidFill>
                    <a:schemeClr val="tx1"/>
                  </a:solidFill>
                  <a:latin typeface="Arial" pitchFamily="34" charset="0"/>
                </a:defRPr>
              </a:lvl6pPr>
              <a:lvl7pPr marL="2971800" indent="-228600" eaLnBrk="0" fontAlgn="base" hangingPunct="0">
                <a:spcBef>
                  <a:spcPct val="50000"/>
                </a:spcBef>
                <a:spcAft>
                  <a:spcPct val="0"/>
                </a:spcAft>
                <a:defRPr sz="4000">
                  <a:solidFill>
                    <a:schemeClr val="tx1"/>
                  </a:solidFill>
                  <a:latin typeface="Arial" pitchFamily="34" charset="0"/>
                </a:defRPr>
              </a:lvl7pPr>
              <a:lvl8pPr marL="3429000" indent="-228600" eaLnBrk="0" fontAlgn="base" hangingPunct="0">
                <a:spcBef>
                  <a:spcPct val="50000"/>
                </a:spcBef>
                <a:spcAft>
                  <a:spcPct val="0"/>
                </a:spcAft>
                <a:defRPr sz="4000">
                  <a:solidFill>
                    <a:schemeClr val="tx1"/>
                  </a:solidFill>
                  <a:latin typeface="Arial" pitchFamily="34" charset="0"/>
                </a:defRPr>
              </a:lvl8pPr>
              <a:lvl9pPr marL="3886200" indent="-228600" eaLnBrk="0" fontAlgn="base" hangingPunct="0">
                <a:spcBef>
                  <a:spcPct val="50000"/>
                </a:spcBef>
                <a:spcAft>
                  <a:spcPct val="0"/>
                </a:spcAft>
                <a:defRPr sz="4000">
                  <a:solidFill>
                    <a:schemeClr val="tx1"/>
                  </a:solidFill>
                  <a:latin typeface="Arial" pitchFamily="34" charset="0"/>
                </a:defRPr>
              </a:lvl9pPr>
            </a:lstStyle>
            <a:p>
              <a:pPr algn="ctr"/>
              <a:r>
                <a:rPr lang="en-US" sz="2800" b="1">
                  <a:solidFill>
                    <a:srgbClr val="0000FF"/>
                  </a:solidFill>
                  <a:cs typeface="Times New Roman" pitchFamily="18" charset="0"/>
                </a:rPr>
                <a:t>Trò chơi:</a:t>
              </a:r>
            </a:p>
          </p:txBody>
        </p:sp>
      </p:grpSp>
      <p:grpSp>
        <p:nvGrpSpPr>
          <p:cNvPr id="5" name="Group 16"/>
          <p:cNvGrpSpPr>
            <a:grpSpLocks/>
          </p:cNvGrpSpPr>
          <p:nvPr/>
        </p:nvGrpSpPr>
        <p:grpSpPr bwMode="auto">
          <a:xfrm>
            <a:off x="838200" y="2895600"/>
            <a:ext cx="7315200" cy="4114800"/>
            <a:chOff x="432" y="1728"/>
            <a:chExt cx="4608" cy="2592"/>
          </a:xfrm>
        </p:grpSpPr>
        <p:sp>
          <p:nvSpPr>
            <p:cNvPr id="35868" name="AutoShape 17" descr="Recycled paper"/>
            <p:cNvSpPr>
              <a:spLocks noChangeArrowheads="1"/>
            </p:cNvSpPr>
            <p:nvPr/>
          </p:nvSpPr>
          <p:spPr bwMode="auto">
            <a:xfrm rot="-4673416">
              <a:off x="4296" y="2040"/>
              <a:ext cx="1056" cy="432"/>
            </a:xfrm>
            <a:prstGeom prst="wave">
              <a:avLst>
                <a:gd name="adj1" fmla="val 12963"/>
                <a:gd name="adj2" fmla="val 0"/>
              </a:avLst>
            </a:prstGeom>
            <a:blipFill dpi="0" rotWithShape="1">
              <a:blip r:embed="rId5"/>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endParaRPr lang="vi-VN"/>
            </a:p>
          </p:txBody>
        </p:sp>
        <p:sp>
          <p:nvSpPr>
            <p:cNvPr id="35869" name="AutoShape 18" descr="Recycled paper"/>
            <p:cNvSpPr>
              <a:spLocks noChangeArrowheads="1"/>
            </p:cNvSpPr>
            <p:nvPr/>
          </p:nvSpPr>
          <p:spPr bwMode="auto">
            <a:xfrm>
              <a:off x="432" y="3888"/>
              <a:ext cx="1056" cy="432"/>
            </a:xfrm>
            <a:prstGeom prst="wave">
              <a:avLst>
                <a:gd name="adj1" fmla="val 12963"/>
                <a:gd name="adj2" fmla="val 0"/>
              </a:avLst>
            </a:prstGeom>
            <a:blipFill dpi="0" rotWithShape="1">
              <a:blip r:embed="rId5"/>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endParaRPr lang="vi-VN"/>
            </a:p>
          </p:txBody>
        </p:sp>
        <p:sp>
          <p:nvSpPr>
            <p:cNvPr id="35870" name="AutoShape 19" descr="Recycled paper"/>
            <p:cNvSpPr>
              <a:spLocks noChangeArrowheads="1"/>
            </p:cNvSpPr>
            <p:nvPr/>
          </p:nvSpPr>
          <p:spPr bwMode="auto">
            <a:xfrm rot="-1977446">
              <a:off x="3565" y="3290"/>
              <a:ext cx="1056" cy="432"/>
            </a:xfrm>
            <a:prstGeom prst="wave">
              <a:avLst>
                <a:gd name="adj1" fmla="val 12963"/>
                <a:gd name="adj2" fmla="val 0"/>
              </a:avLst>
            </a:prstGeom>
            <a:blipFill dpi="0" rotWithShape="1">
              <a:blip r:embed="rId5"/>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endParaRPr lang="vi-VN"/>
            </a:p>
          </p:txBody>
        </p:sp>
        <p:sp>
          <p:nvSpPr>
            <p:cNvPr id="35871" name="AutoShape 20" descr="Recycled paper"/>
            <p:cNvSpPr>
              <a:spLocks noChangeArrowheads="1"/>
            </p:cNvSpPr>
            <p:nvPr/>
          </p:nvSpPr>
          <p:spPr bwMode="auto">
            <a:xfrm rot="-799878">
              <a:off x="2010" y="3843"/>
              <a:ext cx="1008" cy="432"/>
            </a:xfrm>
            <a:prstGeom prst="wave">
              <a:avLst>
                <a:gd name="adj1" fmla="val 12963"/>
                <a:gd name="adj2" fmla="val 0"/>
              </a:avLst>
            </a:prstGeom>
            <a:blipFill dpi="0" rotWithShape="1">
              <a:blip r:embed="rId5"/>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endParaRPr lang="vi-VN"/>
            </a:p>
          </p:txBody>
        </p:sp>
      </p:grpSp>
      <p:pic>
        <p:nvPicPr>
          <p:cNvPr id="35845" name="Picture 22" descr="lau dai2"/>
          <p:cNvPicPr>
            <a:picLocks noChangeAspect="1" noChangeArrowheads="1"/>
          </p:cNvPicPr>
          <p:nvPr/>
        </p:nvPicPr>
        <p:blipFill>
          <a:blip r:embed="rId6">
            <a:extLst>
              <a:ext uri="{28A0092B-C50C-407E-A947-70E740481C1C}">
                <a14:useLocalDpi xmlns:a14="http://schemas.microsoft.com/office/drawing/2010/main" val="0"/>
              </a:ext>
            </a:extLst>
          </a:blip>
          <a:srcRect b="5263"/>
          <a:stretch>
            <a:fillRect/>
          </a:stretch>
        </p:blipFill>
        <p:spPr bwMode="auto">
          <a:xfrm>
            <a:off x="0" y="14478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1963" y="5635625"/>
            <a:ext cx="121443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WordArt 25"/>
          <p:cNvSpPr>
            <a:spLocks noChangeArrowheads="1" noChangeShapeType="1" noTextEdit="1"/>
          </p:cNvSpPr>
          <p:nvPr/>
        </p:nvSpPr>
        <p:spPr bwMode="auto">
          <a:xfrm>
            <a:off x="2743200" y="0"/>
            <a:ext cx="4724400" cy="1371600"/>
          </a:xfrm>
          <a:prstGeom prst="rect">
            <a:avLst/>
          </a:prstGeom>
        </p:spPr>
        <p:txBody>
          <a:bodyPr wrap="none" fromWordArt="1">
            <a:prstTxWarp prst="textInflateTop">
              <a:avLst>
                <a:gd name="adj" fmla="val 16579"/>
              </a:avLst>
            </a:prstTxWarp>
          </a:bodyPr>
          <a:lstStyle/>
          <a:p>
            <a:pPr algn="ctr"/>
            <a:r>
              <a:rPr lang="en-US" b="1" kern="10">
                <a:ln w="12700">
                  <a:solidFill>
                    <a:srgbClr val="FF99CC"/>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Đi tìm kho báu...</a:t>
            </a:r>
          </a:p>
        </p:txBody>
      </p:sp>
      <p:pic>
        <p:nvPicPr>
          <p:cNvPr id="35848" name="Picture 28" descr="Picture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38" y="5632450"/>
            <a:ext cx="1166813"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41"/>
          <p:cNvGrpSpPr>
            <a:grpSpLocks/>
          </p:cNvGrpSpPr>
          <p:nvPr/>
        </p:nvGrpSpPr>
        <p:grpSpPr bwMode="auto">
          <a:xfrm>
            <a:off x="5080000" y="4292600"/>
            <a:ext cx="254000" cy="203200"/>
            <a:chOff x="1192" y="1776"/>
            <a:chExt cx="1256" cy="856"/>
          </a:xfrm>
        </p:grpSpPr>
        <p:grpSp>
          <p:nvGrpSpPr>
            <p:cNvPr id="35861" name="Group 42"/>
            <p:cNvGrpSpPr>
              <a:grpSpLocks/>
            </p:cNvGrpSpPr>
            <p:nvPr/>
          </p:nvGrpSpPr>
          <p:grpSpPr bwMode="auto">
            <a:xfrm>
              <a:off x="1192" y="1776"/>
              <a:ext cx="1256" cy="856"/>
              <a:chOff x="1192" y="1776"/>
              <a:chExt cx="1256" cy="856"/>
            </a:xfrm>
          </p:grpSpPr>
          <p:sp>
            <p:nvSpPr>
              <p:cNvPr id="35863" name="Rectangle 43" descr="7"/>
              <p:cNvSpPr>
                <a:spLocks noChangeArrowheads="1"/>
              </p:cNvSpPr>
              <p:nvPr/>
            </p:nvSpPr>
            <p:spPr bwMode="auto">
              <a:xfrm>
                <a:off x="1197" y="1995"/>
                <a:ext cx="1063" cy="637"/>
              </a:xfrm>
              <a:prstGeom prst="rect">
                <a:avLst/>
              </a:prstGeom>
              <a:blipFill dpi="0" rotWithShape="1">
                <a:blip r:embed="rId9"/>
                <a:srcRect/>
                <a:stretch>
                  <a:fillRect/>
                </a:stretch>
              </a:blipFill>
              <a:ln w="9525" algn="ctr">
                <a:solidFill>
                  <a:schemeClr val="tx1"/>
                </a:solidFill>
                <a:miter lim="800000"/>
                <a:headEnd/>
                <a:tailEnd/>
              </a:ln>
            </p:spPr>
            <p:txBody>
              <a:bodyPr wrap="none" anchor="ctr"/>
              <a:lstStyle/>
              <a:p>
                <a:pPr algn="ctr"/>
                <a:endParaRPr lang="vi-VN"/>
              </a:p>
            </p:txBody>
          </p:sp>
          <p:sp>
            <p:nvSpPr>
              <p:cNvPr id="35864" name="AutoShape 44" descr="9"/>
              <p:cNvSpPr>
                <a:spLocks noChangeArrowheads="1"/>
              </p:cNvSpPr>
              <p:nvPr/>
            </p:nvSpPr>
            <p:spPr bwMode="auto">
              <a:xfrm>
                <a:off x="1192" y="1776"/>
                <a:ext cx="1256" cy="225"/>
              </a:xfrm>
              <a:prstGeom prst="parallelogram">
                <a:avLst>
                  <a:gd name="adj" fmla="val 84793"/>
                </a:avLst>
              </a:prstGeom>
              <a:blipFill dpi="0" rotWithShape="1">
                <a:blip r:embed="rId10"/>
                <a:srcRect/>
                <a:stretch>
                  <a:fillRect/>
                </a:stretch>
              </a:blipFill>
              <a:ln w="9525" algn="ctr">
                <a:solidFill>
                  <a:schemeClr val="tx1"/>
                </a:solidFill>
                <a:miter lim="800000"/>
                <a:headEnd/>
                <a:tailEnd/>
              </a:ln>
            </p:spPr>
            <p:txBody>
              <a:bodyPr wrap="none" anchor="ctr"/>
              <a:lstStyle/>
              <a:p>
                <a:pPr algn="ctr"/>
                <a:endParaRPr lang="vi-VN"/>
              </a:p>
            </p:txBody>
          </p:sp>
          <p:sp>
            <p:nvSpPr>
              <p:cNvPr id="35865" name="AutoShape 45" descr="7"/>
              <p:cNvSpPr>
                <a:spLocks noChangeArrowheads="1"/>
              </p:cNvSpPr>
              <p:nvPr/>
            </p:nvSpPr>
            <p:spPr bwMode="auto">
              <a:xfrm rot="16193836" flipH="1">
                <a:off x="1933" y="2117"/>
                <a:ext cx="850" cy="179"/>
              </a:xfrm>
              <a:prstGeom prst="parallelogram">
                <a:avLst>
                  <a:gd name="adj" fmla="val 116736"/>
                </a:avLst>
              </a:prstGeom>
              <a:blipFill dpi="0" rotWithShape="1">
                <a:blip r:embed="rId11"/>
                <a:srcRect/>
                <a:stretch>
                  <a:fillRect/>
                </a:stretch>
              </a:blipFill>
              <a:ln w="9525" algn="ctr">
                <a:solidFill>
                  <a:schemeClr val="tx1"/>
                </a:solidFill>
                <a:miter lim="800000"/>
                <a:headEnd/>
                <a:tailEnd/>
              </a:ln>
            </p:spPr>
            <p:txBody>
              <a:bodyPr wrap="none" anchor="ctr"/>
              <a:lstStyle/>
              <a:p>
                <a:pPr algn="ctr"/>
                <a:endParaRPr lang="vi-VN"/>
              </a:p>
            </p:txBody>
          </p:sp>
          <p:sp>
            <p:nvSpPr>
              <p:cNvPr id="35866" name="Line 46"/>
              <p:cNvSpPr>
                <a:spLocks noChangeShapeType="1"/>
              </p:cNvSpPr>
              <p:nvPr/>
            </p:nvSpPr>
            <p:spPr bwMode="auto">
              <a:xfrm>
                <a:off x="1197" y="2226"/>
                <a:ext cx="10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67" name="Line 47"/>
              <p:cNvSpPr>
                <a:spLocks noChangeShapeType="1"/>
              </p:cNvSpPr>
              <p:nvPr/>
            </p:nvSpPr>
            <p:spPr bwMode="auto">
              <a:xfrm flipV="1">
                <a:off x="2260" y="2001"/>
                <a:ext cx="188" cy="2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5862" name="Oval 48" descr="1"/>
            <p:cNvSpPr>
              <a:spLocks noChangeArrowheads="1"/>
            </p:cNvSpPr>
            <p:nvPr/>
          </p:nvSpPr>
          <p:spPr bwMode="auto">
            <a:xfrm>
              <a:off x="1667" y="2160"/>
              <a:ext cx="157" cy="150"/>
            </a:xfrm>
            <a:prstGeom prst="ellipse">
              <a:avLst/>
            </a:prstGeom>
            <a:blipFill dpi="0" rotWithShape="1">
              <a:blip r:embed="rId12"/>
              <a:srcRect/>
              <a:stretch>
                <a:fillRect/>
              </a:stretch>
            </a:blipFill>
            <a:ln w="9525" algn="ctr">
              <a:solidFill>
                <a:schemeClr val="tx1"/>
              </a:solidFill>
              <a:round/>
              <a:headEnd/>
              <a:tailEnd/>
            </a:ln>
          </p:spPr>
          <p:txBody>
            <a:bodyPr wrap="none" anchor="ctr"/>
            <a:lstStyle/>
            <a:p>
              <a:pPr algn="ctr"/>
              <a:endParaRPr lang="vi-VN"/>
            </a:p>
          </p:txBody>
        </p:sp>
      </p:grpSp>
      <p:pic>
        <p:nvPicPr>
          <p:cNvPr id="35850" name="Picture 49" descr="Picture5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4526350">
            <a:off x="4657725" y="3913188"/>
            <a:ext cx="1195388"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50" descr="Picture5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4526350">
            <a:off x="8147050" y="427038"/>
            <a:ext cx="1195388"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51" descr="Picture5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4526350">
            <a:off x="3992563" y="46037"/>
            <a:ext cx="1195388"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0" name="choi.wav">
            <a:hlinkClick r:id="" action="ppaction://media"/>
          </p:cNvPr>
          <p:cNvPicPr>
            <a:picLocks noRot="1" noChangeAspect="1" noChangeArrowheads="1"/>
          </p:cNvPicPr>
          <p:nvPr>
            <a:audioFile r:link="rId2"/>
          </p:nvPr>
        </p:nvPicPr>
        <p:blipFill>
          <a:blip r:embed="rId4">
            <a:extLst>
              <a:ext uri="{28A0092B-C50C-407E-A947-70E740481C1C}">
                <a14:useLocalDpi xmlns:a14="http://schemas.microsoft.com/office/drawing/2010/main" val="0"/>
              </a:ext>
            </a:extLst>
          </a:blip>
          <a:srcRect/>
          <a:stretch>
            <a:fillRect/>
          </a:stretch>
        </p:blipFill>
        <p:spPr bwMode="auto">
          <a:xfrm>
            <a:off x="86868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4" name="Picture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905000"/>
            <a:ext cx="954088"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4" descr="Bellcoll"/>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539750" y="981075"/>
            <a:ext cx="1181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6" name="Picture 15" descr="!danc_cl"/>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7658100" y="-152400"/>
            <a:ext cx="14859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7" name="AutoShape 63" descr="White marble">
            <a:hlinkClick r:id="rId17" action="ppaction://hlinksldjump" highlightClick="1">
              <a:snd r:embed="rId18" name="cashreg.wav"/>
            </a:hlinkClick>
          </p:cNvPr>
          <p:cNvSpPr>
            <a:spLocks noChangeArrowheads="1"/>
          </p:cNvSpPr>
          <p:nvPr/>
        </p:nvSpPr>
        <p:spPr bwMode="auto">
          <a:xfrm>
            <a:off x="1524000" y="4800600"/>
            <a:ext cx="762000" cy="838200"/>
          </a:xfrm>
          <a:prstGeom prst="actionButtonBlank">
            <a:avLst/>
          </a:prstGeom>
          <a:blipFill dpi="0" rotWithShape="1">
            <a:blip r:embed="rId19"/>
            <a:srcRect/>
            <a:tile tx="0" ty="0" sx="100000" sy="100000" flip="none" algn="tl"/>
          </a:blipFill>
          <a:ln w="9525">
            <a:solidFill>
              <a:srgbClr val="0000FF"/>
            </a:solidFill>
            <a:miter lim="800000"/>
            <a:headEnd/>
            <a:tailEnd/>
          </a:ln>
        </p:spPr>
        <p:txBody>
          <a:bodyPr wrap="none" anchor="ctr"/>
          <a:lstStyle/>
          <a:p>
            <a:pPr algn="ctr"/>
            <a:endParaRPr lang="vi-VN" sz="4800">
              <a:solidFill>
                <a:srgbClr val="FFFF00"/>
              </a:solidFill>
            </a:endParaRPr>
          </a:p>
        </p:txBody>
      </p:sp>
      <p:sp>
        <p:nvSpPr>
          <p:cNvPr id="39" name="AutoShape 63" descr="White marble">
            <a:hlinkClick r:id="rId20" action="ppaction://hlinksldjump" highlightClick="1">
              <a:snd r:embed="rId18" name="cashreg.wav"/>
            </a:hlinkClick>
          </p:cNvPr>
          <p:cNvSpPr>
            <a:spLocks noChangeArrowheads="1"/>
          </p:cNvSpPr>
          <p:nvPr/>
        </p:nvSpPr>
        <p:spPr bwMode="auto">
          <a:xfrm>
            <a:off x="4800600" y="5410200"/>
            <a:ext cx="762000" cy="838200"/>
          </a:xfrm>
          <a:prstGeom prst="actionButtonBlank">
            <a:avLst/>
          </a:prstGeom>
          <a:solidFill>
            <a:schemeClr val="accent2">
              <a:lumMod val="60000"/>
              <a:lumOff val="40000"/>
            </a:schemeClr>
          </a:solidFill>
          <a:ln>
            <a:noFill/>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endParaRPr lang="en-US" sz="4800" dirty="0">
              <a:solidFill>
                <a:srgbClr val="0000CC"/>
              </a:solidFill>
            </a:endParaRPr>
          </a:p>
        </p:txBody>
      </p:sp>
      <p:sp>
        <p:nvSpPr>
          <p:cNvPr id="35859" name="AutoShape 63" descr="White marble">
            <a:hlinkClick r:id="rId21" action="ppaction://hlinksldjump" highlightClick="1">
              <a:snd r:embed="rId18" name="cashreg.wav"/>
            </a:hlinkClick>
          </p:cNvPr>
          <p:cNvSpPr>
            <a:spLocks noChangeArrowheads="1"/>
          </p:cNvSpPr>
          <p:nvPr/>
        </p:nvSpPr>
        <p:spPr bwMode="auto">
          <a:xfrm>
            <a:off x="7848600" y="4800600"/>
            <a:ext cx="533400" cy="685800"/>
          </a:xfrm>
          <a:prstGeom prst="actionButtonBlank">
            <a:avLst/>
          </a:prstGeom>
          <a:blipFill dpi="0" rotWithShape="1">
            <a:blip r:embed="rId22"/>
            <a:srcRect/>
            <a:tile tx="0" ty="0" sx="100000" sy="100000" flip="none" algn="tl"/>
          </a:blipFill>
          <a:ln w="9525">
            <a:solidFill>
              <a:srgbClr val="0000FF"/>
            </a:solidFill>
            <a:miter lim="800000"/>
            <a:headEnd/>
            <a:tailEnd/>
          </a:ln>
        </p:spPr>
        <p:txBody>
          <a:bodyPr wrap="none" anchor="ctr"/>
          <a:lstStyle/>
          <a:p>
            <a:pPr algn="ctr"/>
            <a:endParaRPr lang="vi-VN" sz="4800">
              <a:solidFill>
                <a:srgbClr val="00FF00"/>
              </a:solidFill>
            </a:endParaRPr>
          </a:p>
        </p:txBody>
      </p:sp>
      <p:sp>
        <p:nvSpPr>
          <p:cNvPr id="41" name="Down Arrow 40">
            <a:hlinkClick r:id="rId23" action="ppaction://hlinksldjump"/>
          </p:cNvPr>
          <p:cNvSpPr/>
          <p:nvPr/>
        </p:nvSpPr>
        <p:spPr>
          <a:xfrm>
            <a:off x="228600" y="5181600"/>
            <a:ext cx="3048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38463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14350"/>
                                        </p:tgtEl>
                                        <p:attrNameLst>
                                          <p:attrName>style.visibility</p:attrName>
                                        </p:attrNameLst>
                                      </p:cBhvr>
                                      <p:to>
                                        <p:strVal val="visible"/>
                                      </p:to>
                                    </p:set>
                                    <p:anim calcmode="lin" valueType="num">
                                      <p:cBhvr>
                                        <p:cTn id="7" dur="1000" fill="hold"/>
                                        <p:tgtEl>
                                          <p:spTgt spid="14350"/>
                                        </p:tgtEl>
                                        <p:attrNameLst>
                                          <p:attrName>ppt_w</p:attrName>
                                        </p:attrNameLst>
                                      </p:cBhvr>
                                      <p:tavLst>
                                        <p:tav tm="0">
                                          <p:val>
                                            <p:strVal val="#ppt_w*0.70"/>
                                          </p:val>
                                        </p:tav>
                                        <p:tav tm="100000">
                                          <p:val>
                                            <p:strVal val="#ppt_w"/>
                                          </p:val>
                                        </p:tav>
                                      </p:tavLst>
                                    </p:anim>
                                    <p:anim calcmode="lin" valueType="num">
                                      <p:cBhvr>
                                        <p:cTn id="8" dur="1000" fill="hold"/>
                                        <p:tgtEl>
                                          <p:spTgt spid="14350"/>
                                        </p:tgtEl>
                                        <p:attrNameLst>
                                          <p:attrName>ppt_h</p:attrName>
                                        </p:attrNameLst>
                                      </p:cBhvr>
                                      <p:tavLst>
                                        <p:tav tm="0">
                                          <p:val>
                                            <p:strVal val="#ppt_h"/>
                                          </p:val>
                                        </p:tav>
                                        <p:tav tm="100000">
                                          <p:val>
                                            <p:strVal val="#ppt_h"/>
                                          </p:val>
                                        </p:tav>
                                      </p:tavLst>
                                    </p:anim>
                                    <p:animEffect transition="in" filter="fade">
                                      <p:cBhvr>
                                        <p:cTn id="9" dur="1000"/>
                                        <p:tgtEl>
                                          <p:spTgt spid="14350"/>
                                        </p:tgtEl>
                                      </p:cBhvr>
                                    </p:animEffect>
                                  </p:childTnLst>
                                </p:cTn>
                              </p:par>
                              <p:par>
                                <p:cTn id="10" presetID="1" presetClass="mediacall" presetSubtype="0" fill="hold" nodeType="withEffect">
                                  <p:stCondLst>
                                    <p:cond delay="0"/>
                                  </p:stCondLst>
                                  <p:childTnLst>
                                    <p:cmd type="call" cmd="playFrom(0.0)">
                                      <p:cBhvr>
                                        <p:cTn id="11" dur="20280" fill="hold"/>
                                        <p:tgtEl>
                                          <p:spTgt spid="14391"/>
                                        </p:tgtEl>
                                      </p:cBhvr>
                                    </p:cmd>
                                  </p:childTnLst>
                                </p:cTn>
                              </p:par>
                              <p:par>
                                <p:cTn id="12" presetID="3" presetClass="entr" presetSubtype="5"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linds(vertical)">
                                      <p:cBhvr>
                                        <p:cTn id="14" dur="500"/>
                                        <p:tgtEl>
                                          <p:spTgt spid="5"/>
                                        </p:tgtEl>
                                      </p:cBhvr>
                                    </p:animEffect>
                                  </p:childTnLst>
                                </p:cTn>
                              </p:par>
                            </p:childTnLst>
                          </p:cTn>
                        </p:par>
                        <p:par>
                          <p:cTn id="15" fill="hold" nodeType="afterGroup">
                            <p:stCondLst>
                              <p:cond delay="20280"/>
                            </p:stCondLst>
                            <p:childTnLst>
                              <p:par>
                                <p:cTn id="16" presetID="6" presetClass="emph" presetSubtype="0" fill="hold" nodeType="afterEffect">
                                  <p:stCondLst>
                                    <p:cond delay="0"/>
                                  </p:stCondLst>
                                  <p:childTnLst>
                                    <p:animScale>
                                      <p:cBhvr>
                                        <p:cTn id="17" dur="2000" fill="hold"/>
                                        <p:tgtEl>
                                          <p:spTgt spid="6"/>
                                        </p:tgtEl>
                                      </p:cBhvr>
                                      <p:by x="150000" y="150000"/>
                                    </p:animScale>
                                  </p:childTnLst>
                                </p:cTn>
                              </p:par>
                              <p:par>
                                <p:cTn id="18" presetID="26" presetClass="emph" presetSubtype="0" repeatCount="indefinite" fill="hold" nodeType="withEffect">
                                  <p:stCondLst>
                                    <p:cond delay="0"/>
                                  </p:stCondLst>
                                  <p:childTnLst>
                                    <p:animEffect transition="out" filter="fade">
                                      <p:cBhvr>
                                        <p:cTn id="19" dur="500" tmFilter="0, 0; .2, .5; .8, .5; 1, 0"/>
                                        <p:tgtEl>
                                          <p:spTgt spid="6"/>
                                        </p:tgtEl>
                                      </p:cBhvr>
                                    </p:animEffect>
                                    <p:animScale>
                                      <p:cBhvr>
                                        <p:cTn id="20"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4390"/>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mediacall" presetSubtype="0" fill="hold" nodeType="clickEffect">
                                  <p:stCondLst>
                                    <p:cond delay="0"/>
                                  </p:stCondLst>
                                  <p:childTnLst>
                                    <p:cmd type="call" cmd="playFrom(0.0)">
                                      <p:cBhvr>
                                        <p:cTn id="25" dur="15857" fill="hold"/>
                                        <p:tgtEl>
                                          <p:spTgt spid="14390"/>
                                        </p:tgtEl>
                                      </p:cBhvr>
                                    </p:cmd>
                                  </p:childTnLst>
                                </p:cTn>
                              </p:par>
                            </p:childTnLst>
                          </p:cTn>
                        </p:par>
                      </p:childTnLst>
                    </p:cTn>
                  </p:par>
                </p:childTnLst>
              </p:cTn>
              <p:nextCondLst>
                <p:cond evt="onClick" delay="0">
                  <p:tgtEl>
                    <p:spTgt spid="14390"/>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14390"/>
                </p:tgtEl>
              </p:cMediaNode>
            </p:audio>
            <p:audio>
              <p:cMediaNode>
                <p:cTn id="27" fill="hold" display="0">
                  <p:stCondLst>
                    <p:cond delay="indefinite"/>
                  </p:stCondLst>
                  <p:endCondLst>
                    <p:cond evt="onNext" delay="0">
                      <p:tgtEl>
                        <p:sldTgt/>
                      </p:tgtEl>
                    </p:cond>
                    <p:cond evt="onPrev" delay="0">
                      <p:tgtEl>
                        <p:sldTgt/>
                      </p:tgtEl>
                    </p:cond>
                    <p:cond evt="onStopAudio" delay="0">
                      <p:tgtEl>
                        <p:sldTgt/>
                      </p:tgtEl>
                    </p:cond>
                  </p:endCondLst>
                </p:cTn>
                <p:tgtEl>
                  <p:spTgt spid="1439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7239000" y="0"/>
            <a:ext cx="1905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0" y="5410200"/>
            <a:ext cx="20002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0" y="5410200"/>
            <a:ext cx="12414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3"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0" y="0"/>
            <a:ext cx="17478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8"/>
          <p:cNvSpPr>
            <a:spLocks noChangeArrowheads="1"/>
          </p:cNvSpPr>
          <p:nvPr/>
        </p:nvSpPr>
        <p:spPr bwMode="auto">
          <a:xfrm>
            <a:off x="604838" y="1508125"/>
            <a:ext cx="127150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smtClean="0">
                <a:solidFill>
                  <a:schemeClr val="tx2"/>
                </a:solidFill>
                <a:latin typeface="Times New Roman" pitchFamily="18" charset="0"/>
              </a:rPr>
              <a:t>Bài cũ:</a:t>
            </a:r>
            <a:endParaRPr lang="en-US" sz="2800" b="1">
              <a:solidFill>
                <a:schemeClr val="tx2"/>
              </a:solidFill>
              <a:latin typeface="Times New Roman" pitchFamily="18" charset="0"/>
            </a:endParaRPr>
          </a:p>
        </p:txBody>
      </p:sp>
      <p:sp>
        <p:nvSpPr>
          <p:cNvPr id="10250" name="Rectangle 10"/>
          <p:cNvSpPr>
            <a:spLocks noChangeArrowheads="1"/>
          </p:cNvSpPr>
          <p:nvPr/>
        </p:nvSpPr>
        <p:spPr bwMode="auto">
          <a:xfrm>
            <a:off x="588963" y="3579813"/>
            <a:ext cx="7924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Wingdings" pitchFamily="2" charset="2"/>
              <a:buChar char="ü"/>
            </a:pPr>
            <a:r>
              <a:rPr lang="nl-NL" sz="2800" b="1" smtClean="0">
                <a:solidFill>
                  <a:schemeClr val="tx2"/>
                </a:solidFill>
                <a:latin typeface="Times New Roman" pitchFamily="18" charset="0"/>
              </a:rPr>
              <a:t>Vì nhân dân ta đoàn kết, quyết tâm đánh giặc, lại có kế sách đánh hay.</a:t>
            </a:r>
            <a:endParaRPr lang="nl-NL" sz="2800" b="1">
              <a:solidFill>
                <a:schemeClr val="tx2"/>
              </a:solidFill>
              <a:latin typeface="Times New Roman" pitchFamily="18" charset="0"/>
            </a:endParaRPr>
          </a:p>
        </p:txBody>
      </p:sp>
      <p:pic>
        <p:nvPicPr>
          <p:cNvPr id="4106" name="Picture 11" descr="23619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2286000" y="0"/>
            <a:ext cx="6096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2" descr="23619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4191000" y="6640513"/>
            <a:ext cx="6096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4" descr="23619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486400" y="0"/>
            <a:ext cx="6096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5" descr="23619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2743200" y="6640513"/>
            <a:ext cx="6096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6" descr="23619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5562600" y="6640513"/>
            <a:ext cx="60960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7" descr="23619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8915400" y="1676400"/>
            <a:ext cx="228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8" descr="23619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3124200"/>
            <a:ext cx="228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9" descr="23619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1828800"/>
            <a:ext cx="228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20" descr="23619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8915400" y="2895600"/>
            <a:ext cx="228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21" descr="23619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4648200"/>
            <a:ext cx="228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22" descr="23619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8915400" y="4114800"/>
            <a:ext cx="228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156866" y="1334686"/>
            <a:ext cx="6529933" cy="954107"/>
          </a:xfrm>
          <a:prstGeom prst="rect">
            <a:avLst/>
          </a:prstGeom>
          <a:noFill/>
        </p:spPr>
        <p:txBody>
          <a:bodyPr wrap="square" rtlCol="0">
            <a:spAutoFit/>
          </a:bodyPr>
          <a:lstStyle/>
          <a:p>
            <a:r>
              <a:rPr lang="en-US" sz="2800" b="1" smtClean="0">
                <a:latin typeface="Times New Roman" pitchFamily="18" charset="0"/>
                <a:cs typeface="Times New Roman" pitchFamily="18" charset="0"/>
              </a:rPr>
              <a:t>                </a:t>
            </a:r>
            <a:r>
              <a:rPr lang="en-US" sz="2800" b="1" smtClean="0">
                <a:solidFill>
                  <a:srgbClr val="263AFA"/>
                </a:solidFill>
                <a:latin typeface="Times New Roman" pitchFamily="18" charset="0"/>
                <a:cs typeface="Times New Roman" pitchFamily="18" charset="0"/>
              </a:rPr>
              <a:t>Cuộc kháng chiến </a:t>
            </a:r>
          </a:p>
          <a:p>
            <a:r>
              <a:rPr lang="en-US" sz="2800" b="1" smtClean="0">
                <a:solidFill>
                  <a:srgbClr val="263AFA"/>
                </a:solidFill>
                <a:latin typeface="Times New Roman" pitchFamily="18" charset="0"/>
                <a:cs typeface="Times New Roman" pitchFamily="18" charset="0"/>
              </a:rPr>
              <a:t>chống quân xâm lược  Mông - Nguyên</a:t>
            </a:r>
            <a:endParaRPr lang="en-US" sz="2800" b="1">
              <a:solidFill>
                <a:srgbClr val="263AFA"/>
              </a:solidFill>
              <a:latin typeface="Times New Roman" pitchFamily="18" charset="0"/>
              <a:cs typeface="Times New Roman" pitchFamily="18" charset="0"/>
            </a:endParaRPr>
          </a:p>
        </p:txBody>
      </p:sp>
      <p:sp>
        <p:nvSpPr>
          <p:cNvPr id="4" name="TextBox 3"/>
          <p:cNvSpPr txBox="1"/>
          <p:nvPr/>
        </p:nvSpPr>
        <p:spPr>
          <a:xfrm>
            <a:off x="588963" y="2431702"/>
            <a:ext cx="8097836" cy="1384995"/>
          </a:xfrm>
          <a:prstGeom prst="rect">
            <a:avLst/>
          </a:prstGeom>
          <a:noFill/>
        </p:spPr>
        <p:txBody>
          <a:bodyPr wrap="square" rtlCol="0">
            <a:spAutoFit/>
          </a:bodyPr>
          <a:lstStyle/>
          <a:p>
            <a:pPr marL="457200" indent="-457200" algn="just">
              <a:buFont typeface="Wingdings" pitchFamily="2" charset="2"/>
              <a:buChar char="Ø"/>
              <a:defRPr/>
            </a:pPr>
            <a:r>
              <a:rPr lang="nl-NL" sz="2800" b="1">
                <a:solidFill>
                  <a:srgbClr val="FF0000"/>
                </a:solidFill>
                <a:latin typeface="Times New Roman" pitchFamily="18" charset="0"/>
              </a:rPr>
              <a:t>      Theo em vì sao nhân dân ta đạt được thắng lợi vẻ vang này?</a:t>
            </a:r>
          </a:p>
          <a:p>
            <a:endParaRPr lang="en-US" sz="2800"/>
          </a:p>
        </p:txBody>
      </p:sp>
    </p:spTree>
    <p:extLst>
      <p:ext uri="{BB962C8B-B14F-4D97-AF65-F5344CB8AC3E}">
        <p14:creationId xmlns:p14="http://schemas.microsoft.com/office/powerpoint/2010/main" val="376077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50"/>
                                        </p:tgtEl>
                                        <p:attrNameLst>
                                          <p:attrName>style.visibility</p:attrName>
                                        </p:attrNameLst>
                                      </p:cBhvr>
                                      <p:to>
                                        <p:strVal val="visible"/>
                                      </p:to>
                                    </p:set>
                                    <p:anim calcmode="lin" valueType="num">
                                      <p:cBhvr additive="base">
                                        <p:cTn id="13" dur="500" fill="hold"/>
                                        <p:tgtEl>
                                          <p:spTgt spid="10250"/>
                                        </p:tgtEl>
                                        <p:attrNameLst>
                                          <p:attrName>ppt_x</p:attrName>
                                        </p:attrNameLst>
                                      </p:cBhvr>
                                      <p:tavLst>
                                        <p:tav tm="0">
                                          <p:val>
                                            <p:strVal val="#ppt_x"/>
                                          </p:val>
                                        </p:tav>
                                        <p:tav tm="100000">
                                          <p:val>
                                            <p:strVal val="#ppt_x"/>
                                          </p:val>
                                        </p:tav>
                                      </p:tavLst>
                                    </p:anim>
                                    <p:anim calcmode="lin" valueType="num">
                                      <p:cBhvr additive="base">
                                        <p:cTn id="14" dur="500" fill="hold"/>
                                        <p:tgtEl>
                                          <p:spTgt spid="102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ext Box 4"/>
          <p:cNvSpPr txBox="1">
            <a:spLocks noChangeArrowheads="1"/>
          </p:cNvSpPr>
          <p:nvPr/>
        </p:nvSpPr>
        <p:spPr bwMode="auto">
          <a:xfrm>
            <a:off x="2514600" y="5064125"/>
            <a:ext cx="4114800" cy="830263"/>
          </a:xfrm>
          <a:prstGeom prst="rect">
            <a:avLst/>
          </a:prstGeom>
          <a:ln>
            <a:headEnd type="none" w="sm" len="sm"/>
            <a:tailEnd type="none" w="sm" len="sm"/>
          </a:ln>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en-US" sz="4800" dirty="0">
                <a:solidFill>
                  <a:schemeClr val="tx1"/>
                </a:solidFill>
                <a:latin typeface="Times New Roman" pitchFamily="18" charset="0"/>
              </a:rPr>
              <a:t>  </a:t>
            </a:r>
            <a:r>
              <a:rPr lang="en-US" sz="4800" dirty="0" err="1">
                <a:solidFill>
                  <a:schemeClr val="bg1"/>
                </a:solidFill>
                <a:latin typeface="Times New Roman" pitchFamily="18" charset="0"/>
              </a:rPr>
              <a:t>Hồ</a:t>
            </a:r>
            <a:r>
              <a:rPr lang="en-US" sz="4800" dirty="0">
                <a:solidFill>
                  <a:schemeClr val="bg1"/>
                </a:solidFill>
                <a:latin typeface="Times New Roman" pitchFamily="18" charset="0"/>
              </a:rPr>
              <a:t>  </a:t>
            </a:r>
            <a:r>
              <a:rPr lang="en-US" sz="4800" dirty="0" err="1">
                <a:solidFill>
                  <a:schemeClr val="bg1"/>
                </a:solidFill>
                <a:latin typeface="Times New Roman" pitchFamily="18" charset="0"/>
              </a:rPr>
              <a:t>Quý</a:t>
            </a:r>
            <a:r>
              <a:rPr lang="en-US" sz="4800" dirty="0">
                <a:solidFill>
                  <a:schemeClr val="bg1"/>
                </a:solidFill>
                <a:latin typeface="Times New Roman" pitchFamily="18" charset="0"/>
              </a:rPr>
              <a:t>  Ly </a:t>
            </a:r>
            <a:endParaRPr lang="en-US" sz="4800" dirty="0">
              <a:solidFill>
                <a:schemeClr val="bg1"/>
              </a:solidFill>
            </a:endParaRPr>
          </a:p>
        </p:txBody>
      </p:sp>
      <p:sp>
        <p:nvSpPr>
          <p:cNvPr id="9" name="AutoShape 17"/>
          <p:cNvSpPr>
            <a:spLocks noChangeArrowheads="1"/>
          </p:cNvSpPr>
          <p:nvPr/>
        </p:nvSpPr>
        <p:spPr bwMode="gray">
          <a:xfrm>
            <a:off x="1066800" y="0"/>
            <a:ext cx="7056438" cy="2819400"/>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marL="457200" indent="-457200">
              <a:defRPr/>
            </a:pPr>
            <a:r>
              <a:rPr lang="en-US" sz="2000" b="1" dirty="0">
                <a:solidFill>
                  <a:srgbClr val="FFFF66"/>
                </a:solidFill>
                <a:latin typeface="Arial" charset="0"/>
                <a:cs typeface="Arial" charset="0"/>
              </a:rPr>
              <a:t>   </a:t>
            </a:r>
          </a:p>
        </p:txBody>
      </p:sp>
      <p:sp>
        <p:nvSpPr>
          <p:cNvPr id="36868" name="Text Box 26"/>
          <p:cNvSpPr txBox="1">
            <a:spLocks noChangeArrowheads="1"/>
          </p:cNvSpPr>
          <p:nvPr/>
        </p:nvSpPr>
        <p:spPr bwMode="gray">
          <a:xfrm>
            <a:off x="914400" y="990600"/>
            <a:ext cx="7315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50000"/>
              </a:spcBef>
              <a:spcAft>
                <a:spcPct val="0"/>
              </a:spcAft>
              <a:defRPr sz="4000">
                <a:solidFill>
                  <a:schemeClr val="tx1"/>
                </a:solidFill>
                <a:latin typeface="Arial" pitchFamily="34" charset="0"/>
              </a:defRPr>
            </a:lvl6pPr>
            <a:lvl7pPr marL="2971800" indent="-228600" eaLnBrk="0" fontAlgn="base" hangingPunct="0">
              <a:spcBef>
                <a:spcPct val="50000"/>
              </a:spcBef>
              <a:spcAft>
                <a:spcPct val="0"/>
              </a:spcAft>
              <a:defRPr sz="4000">
                <a:solidFill>
                  <a:schemeClr val="tx1"/>
                </a:solidFill>
                <a:latin typeface="Arial" pitchFamily="34" charset="0"/>
              </a:defRPr>
            </a:lvl7pPr>
            <a:lvl8pPr marL="3429000" indent="-228600" eaLnBrk="0" fontAlgn="base" hangingPunct="0">
              <a:spcBef>
                <a:spcPct val="50000"/>
              </a:spcBef>
              <a:spcAft>
                <a:spcPct val="0"/>
              </a:spcAft>
              <a:defRPr sz="4000">
                <a:solidFill>
                  <a:schemeClr val="tx1"/>
                </a:solidFill>
                <a:latin typeface="Arial" pitchFamily="34" charset="0"/>
              </a:defRPr>
            </a:lvl8pPr>
            <a:lvl9pPr marL="3886200" indent="-228600" eaLnBrk="0" fontAlgn="base" hangingPunct="0">
              <a:spcBef>
                <a:spcPct val="50000"/>
              </a:spcBef>
              <a:spcAft>
                <a:spcPct val="0"/>
              </a:spcAft>
              <a:defRPr sz="4000">
                <a:solidFill>
                  <a:schemeClr val="tx1"/>
                </a:solidFill>
                <a:latin typeface="Arial" pitchFamily="34" charset="0"/>
              </a:defRPr>
            </a:lvl9pPr>
          </a:lstStyle>
          <a:p>
            <a:pPr algn="ctr"/>
            <a:r>
              <a:rPr lang="en-US" b="1">
                <a:latin typeface="Times New Roman" pitchFamily="18" charset="0"/>
                <a:cs typeface="Times New Roman" pitchFamily="18" charset="0"/>
              </a:rPr>
              <a:t>Ai</a:t>
            </a:r>
            <a:r>
              <a:rPr lang="en-US" b="1">
                <a:latin typeface="Times New Roman" pitchFamily="18" charset="0"/>
              </a:rPr>
              <a:t> là người đã truất ngôi vua Trần lập nên Nhà Hồ </a:t>
            </a:r>
            <a:r>
              <a:rPr lang="en-US" b="1"/>
              <a:t>? </a:t>
            </a:r>
          </a:p>
        </p:txBody>
      </p:sp>
      <p:sp>
        <p:nvSpPr>
          <p:cNvPr id="11" name="WordArt 12"/>
          <p:cNvSpPr>
            <a:spLocks noChangeArrowheads="1" noChangeShapeType="1" noTextEdit="1"/>
          </p:cNvSpPr>
          <p:nvPr/>
        </p:nvSpPr>
        <p:spPr bwMode="auto">
          <a:xfrm>
            <a:off x="2133600" y="228600"/>
            <a:ext cx="2819400" cy="663575"/>
          </a:xfrm>
          <a:prstGeom prst="rect">
            <a:avLst/>
          </a:prstGeom>
        </p:spPr>
        <p:txBody>
          <a:bodyPr wrap="none" fromWordArt="1">
            <a:prstTxWarp prst="textSlantUp">
              <a:avLst>
                <a:gd name="adj" fmla="val 7449"/>
              </a:avLst>
            </a:prstTxWarp>
          </a:bodyPr>
          <a:lstStyle/>
          <a:p>
            <a:pPr algn="ctr">
              <a:defRPr/>
            </a:pPr>
            <a:r>
              <a:rPr lang="en-US" kern="10" dirty="0">
                <a:ln w="9525">
                  <a:solidFill>
                    <a:srgbClr val="CC99FF"/>
                  </a:solidFill>
                  <a:round/>
                  <a:headEnd/>
                  <a:tailEnd/>
                </a:ln>
                <a:solidFill>
                  <a:srgbClr val="FF0000"/>
                </a:solidFill>
                <a:latin typeface="Times New Roman"/>
                <a:cs typeface="Times New Roman"/>
              </a:rPr>
              <a:t>Câu hỏi chìa khóa</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p>
        </p:txBody>
      </p:sp>
      <p:sp>
        <p:nvSpPr>
          <p:cNvPr id="36870" name="AutoShape 3">
            <a:hlinkClick r:id="rId4" action="ppaction://hlinksldjump" highlightClick="1"/>
          </p:cNvPr>
          <p:cNvSpPr>
            <a:spLocks noChangeArrowheads="1"/>
          </p:cNvSpPr>
          <p:nvPr/>
        </p:nvSpPr>
        <p:spPr bwMode="auto">
          <a:xfrm>
            <a:off x="8610600" y="152400"/>
            <a:ext cx="457200" cy="457200"/>
          </a:xfrm>
          <a:prstGeom prst="actionButtonReturn">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a:p>
        </p:txBody>
      </p:sp>
      <p:sp>
        <p:nvSpPr>
          <p:cNvPr id="20" name="Cube 19"/>
          <p:cNvSpPr/>
          <p:nvPr/>
        </p:nvSpPr>
        <p:spPr>
          <a:xfrm>
            <a:off x="3138488" y="3657600"/>
            <a:ext cx="3124200" cy="1143000"/>
          </a:xfrm>
          <a:prstGeom prst="cube">
            <a:avLst/>
          </a:prstGeom>
          <a:solidFill>
            <a:srgbClr val="F9A5A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21" name="Cube 20"/>
          <p:cNvSpPr/>
          <p:nvPr/>
        </p:nvSpPr>
        <p:spPr>
          <a:xfrm>
            <a:off x="3124200" y="2895600"/>
            <a:ext cx="3124200" cy="1066800"/>
          </a:xfrm>
          <a:prstGeom prst="cube">
            <a:avLst/>
          </a:prstGeom>
          <a:solidFill>
            <a:srgbClr val="FBB8A3"/>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36873" name="Oval 25" descr="1"/>
          <p:cNvSpPr>
            <a:spLocks noChangeArrowheads="1"/>
          </p:cNvSpPr>
          <p:nvPr/>
        </p:nvSpPr>
        <p:spPr bwMode="auto">
          <a:xfrm>
            <a:off x="4286250" y="3808413"/>
            <a:ext cx="361950" cy="306387"/>
          </a:xfrm>
          <a:prstGeom prst="ellipse">
            <a:avLst/>
          </a:prstGeom>
          <a:blipFill dpi="0" rotWithShape="1">
            <a:blip r:embed="rId5"/>
            <a:srcRect/>
            <a:stretch>
              <a:fillRect/>
            </a:stretch>
          </a:blipFill>
          <a:ln w="9525" algn="ctr">
            <a:solidFill>
              <a:schemeClr val="tx1"/>
            </a:solidFill>
            <a:round/>
            <a:headEnd/>
            <a:tailEnd/>
          </a:ln>
        </p:spPr>
        <p:txBody>
          <a:bodyPr wrap="none" anchor="ctr"/>
          <a:lstStyle/>
          <a:p>
            <a:pPr algn="ctr"/>
            <a:endParaRPr lang="vi-VN"/>
          </a:p>
        </p:txBody>
      </p:sp>
      <p:sp>
        <p:nvSpPr>
          <p:cNvPr id="36874" name="Oval 25" descr="1"/>
          <p:cNvSpPr>
            <a:spLocks noChangeArrowheads="1"/>
          </p:cNvSpPr>
          <p:nvPr/>
        </p:nvSpPr>
        <p:spPr bwMode="auto">
          <a:xfrm>
            <a:off x="4286250" y="3808413"/>
            <a:ext cx="361950" cy="306387"/>
          </a:xfrm>
          <a:prstGeom prst="ellipse">
            <a:avLst/>
          </a:prstGeom>
          <a:blipFill dpi="0" rotWithShape="1">
            <a:blip r:embed="rId5"/>
            <a:srcRect/>
            <a:stretch>
              <a:fillRect/>
            </a:stretch>
          </a:blipFill>
          <a:ln w="9525" algn="ctr">
            <a:solidFill>
              <a:schemeClr val="tx1"/>
            </a:solidFill>
            <a:round/>
            <a:headEnd/>
            <a:tailEnd/>
          </a:ln>
        </p:spPr>
        <p:txBody>
          <a:bodyPr wrap="none" anchor="ctr"/>
          <a:lstStyle/>
          <a:p>
            <a:pPr algn="ctr"/>
            <a:endParaRPr lang="vi-VN"/>
          </a:p>
        </p:txBody>
      </p:sp>
      <p:pic>
        <p:nvPicPr>
          <p:cNvPr id="27" name="Picture 13" descr="Picture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5791200" y="598488"/>
            <a:ext cx="99060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7" descr="hinh cuoi"/>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33400" y="4994275"/>
            <a:ext cx="12954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 descr="hinh cuoi"/>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858125" y="4537075"/>
            <a:ext cx="11398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AutoShape 9"/>
          <p:cNvSpPr>
            <a:spLocks noChangeArrowheads="1"/>
          </p:cNvSpPr>
          <p:nvPr/>
        </p:nvSpPr>
        <p:spPr bwMode="auto">
          <a:xfrm>
            <a:off x="228600" y="2743200"/>
            <a:ext cx="2209800" cy="1524000"/>
          </a:xfrm>
          <a:prstGeom prst="cloudCallout">
            <a:avLst>
              <a:gd name="adj1" fmla="val -26653"/>
              <a:gd name="adj2" fmla="val 168125"/>
            </a:avLst>
          </a:prstGeom>
          <a:gradFill rotWithShape="1">
            <a:gsLst>
              <a:gs pos="0">
                <a:srgbClr val="66FF33"/>
              </a:gs>
              <a:gs pos="100000">
                <a:srgbClr val="2F7618"/>
              </a:gs>
            </a:gsLst>
            <a:path path="rect">
              <a:fillToRect l="50000" t="50000" r="50000" b="50000"/>
            </a:path>
          </a:gradFill>
          <a:ln w="28575">
            <a:solidFill>
              <a:srgbClr val="FF3300"/>
            </a:solidFill>
            <a:round/>
            <a:headEnd/>
            <a:tailEnd/>
          </a:ln>
        </p:spPr>
        <p:txBody>
          <a:bodyPr/>
          <a:lstStyle/>
          <a:p>
            <a:pPr algn="ctr" eaLnBrk="1" hangingPunct="1">
              <a:spcBef>
                <a:spcPct val="0"/>
              </a:spcBef>
            </a:pPr>
            <a:r>
              <a:rPr lang="en-US" sz="2800" b="1">
                <a:solidFill>
                  <a:schemeClr val="bg1"/>
                </a:solidFill>
                <a:latin typeface="Times New Roman" pitchFamily="18" charset="0"/>
              </a:rPr>
              <a:t>Hoan hô </a:t>
            </a:r>
          </a:p>
        </p:txBody>
      </p:sp>
      <p:sp>
        <p:nvSpPr>
          <p:cNvPr id="33" name="AutoShape 10"/>
          <p:cNvSpPr>
            <a:spLocks noChangeArrowheads="1"/>
          </p:cNvSpPr>
          <p:nvPr/>
        </p:nvSpPr>
        <p:spPr bwMode="auto">
          <a:xfrm>
            <a:off x="6629400" y="3124200"/>
            <a:ext cx="2362200" cy="685800"/>
          </a:xfrm>
          <a:prstGeom prst="cloudCallout">
            <a:avLst>
              <a:gd name="adj1" fmla="val 44088"/>
              <a:gd name="adj2" fmla="val 48843"/>
            </a:avLst>
          </a:prstGeom>
          <a:gradFill rotWithShape="1">
            <a:gsLst>
              <a:gs pos="0">
                <a:srgbClr val="66FF33"/>
              </a:gs>
              <a:gs pos="100000">
                <a:srgbClr val="2F7618"/>
              </a:gs>
            </a:gsLst>
            <a:path path="rect">
              <a:fillToRect l="50000" t="50000" r="50000" b="50000"/>
            </a:path>
          </a:gradFill>
          <a:ln w="28575">
            <a:solidFill>
              <a:srgbClr val="FF3300"/>
            </a:solidFill>
            <a:round/>
            <a:headEnd/>
            <a:tailEnd/>
          </a:ln>
        </p:spPr>
        <p:txBody>
          <a:bodyPr/>
          <a:lstStyle/>
          <a:p>
            <a:pPr algn="ctr" eaLnBrk="1" hangingPunct="1">
              <a:spcBef>
                <a:spcPct val="0"/>
              </a:spcBef>
            </a:pPr>
            <a:r>
              <a:rPr lang="en-US" sz="2800" b="1">
                <a:solidFill>
                  <a:schemeClr val="bg1"/>
                </a:solidFill>
                <a:latin typeface="Times New Roman" pitchFamily="18" charset="0"/>
              </a:rPr>
              <a:t>Đúng rồi </a:t>
            </a:r>
          </a:p>
        </p:txBody>
      </p:sp>
      <p:pic>
        <p:nvPicPr>
          <p:cNvPr id="53250" name="Picture 2" descr="C:\Users\Administrator.HUV4ZYMVGAIVUT9\Desktop\nn_1450064863.407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62400" y="2438400"/>
            <a:ext cx="2019300"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1625658"/>
      </p:ext>
    </p:extLst>
  </p:cSld>
  <p:clrMapOvr>
    <a:masterClrMapping/>
  </p:clrMapOvr>
  <p:transition spd="slow">
    <p:split orient="vert" dir="i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2000"/>
                                        <p:tgtEl>
                                          <p:spTgt spid="2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0" presetClass="path" presetSubtype="0" accel="50000" decel="50000" fill="hold" nodeType="clickEffect">
                                  <p:stCondLst>
                                    <p:cond delay="0"/>
                                  </p:stCondLst>
                                  <p:childTnLst>
                                    <p:animMotion origin="layout" path="M -0.05191 0.03816 C -0.10399 0.20328 -0.1559 0.36841 -0.17587 0.43178 C -0.19583 0.49514 -0.17118 0.41189 -0.17135 0.4179 C -0.17153 0.42391 -0.17448 0.44565 -0.17726 0.46762 " pathEditMode="relative" rAng="0" ptsTypes="aaaA">
                                      <p:cBhvr>
                                        <p:cTn id="15" dur="2000" fill="hold"/>
                                        <p:tgtEl>
                                          <p:spTgt spid="27"/>
                                        </p:tgtEl>
                                        <p:attrNameLst>
                                          <p:attrName>ppt_x</p:attrName>
                                          <p:attrName>ppt_y</p:attrName>
                                        </p:attrNameLst>
                                      </p:cBhvr>
                                      <p:rCtr x="-7205" y="22849"/>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35" presetClass="path" presetSubtype="0" accel="50000" decel="50000" fill="hold" grpId="0" nodeType="clickEffect">
                                  <p:stCondLst>
                                    <p:cond delay="0"/>
                                  </p:stCondLst>
                                  <p:childTnLst>
                                    <p:animMotion origin="layout" path="M 0 0  L -0.25 0  E" pathEditMode="relative" ptsTypes="">
                                      <p:cBhvr>
                                        <p:cTn id="19" dur="2000" fill="hold"/>
                                        <p:tgtEl>
                                          <p:spTgt spid="21"/>
                                        </p:tgtEl>
                                        <p:attrNameLst>
                                          <p:attrName>ppt_x</p:attrName>
                                          <p:attrName>ppt_y</p:attrName>
                                        </p:attrNameLst>
                                      </p:cBhvr>
                                    </p:animMotion>
                                  </p:childTnLst>
                                </p:cTn>
                              </p:par>
                            </p:childTnLst>
                          </p:cTn>
                        </p:par>
                        <p:par>
                          <p:cTn id="20" fill="hold" nodeType="afterGroup">
                            <p:stCondLst>
                              <p:cond delay="2000"/>
                            </p:stCondLst>
                            <p:childTnLst>
                              <p:par>
                                <p:cTn id="21" presetID="50" presetClass="entr" presetSubtype="0" decel="100000" fill="hold" grpId="0" nodeType="afterEffect">
                                  <p:stCondLst>
                                    <p:cond delay="0"/>
                                  </p:stCondLst>
                                  <p:childTnLst>
                                    <p:set>
                                      <p:cBhvr>
                                        <p:cTn id="22" dur="1" fill="hold">
                                          <p:stCondLst>
                                            <p:cond delay="0"/>
                                          </p:stCondLst>
                                        </p:cTn>
                                        <p:tgtEl>
                                          <p:spTgt spid="52228"/>
                                        </p:tgtEl>
                                        <p:attrNameLst>
                                          <p:attrName>style.visibility</p:attrName>
                                        </p:attrNameLst>
                                      </p:cBhvr>
                                      <p:to>
                                        <p:strVal val="visible"/>
                                      </p:to>
                                    </p:set>
                                    <p:anim calcmode="lin" valueType="num">
                                      <p:cBhvr>
                                        <p:cTn id="23" dur="1000" fill="hold"/>
                                        <p:tgtEl>
                                          <p:spTgt spid="52228"/>
                                        </p:tgtEl>
                                        <p:attrNameLst>
                                          <p:attrName>ppt_w</p:attrName>
                                        </p:attrNameLst>
                                      </p:cBhvr>
                                      <p:tavLst>
                                        <p:tav tm="0">
                                          <p:val>
                                            <p:strVal val="#ppt_w+.3"/>
                                          </p:val>
                                        </p:tav>
                                        <p:tav tm="100000">
                                          <p:val>
                                            <p:strVal val="#ppt_w"/>
                                          </p:val>
                                        </p:tav>
                                      </p:tavLst>
                                    </p:anim>
                                    <p:anim calcmode="lin" valueType="num">
                                      <p:cBhvr>
                                        <p:cTn id="24" dur="1000" fill="hold"/>
                                        <p:tgtEl>
                                          <p:spTgt spid="52228"/>
                                        </p:tgtEl>
                                        <p:attrNameLst>
                                          <p:attrName>ppt_h</p:attrName>
                                        </p:attrNameLst>
                                      </p:cBhvr>
                                      <p:tavLst>
                                        <p:tav tm="0">
                                          <p:val>
                                            <p:strVal val="#ppt_h"/>
                                          </p:val>
                                        </p:tav>
                                        <p:tav tm="100000">
                                          <p:val>
                                            <p:strVal val="#ppt_h"/>
                                          </p:val>
                                        </p:tav>
                                      </p:tavLst>
                                    </p:anim>
                                    <p:animEffect transition="in" filter="fade">
                                      <p:cBhvr>
                                        <p:cTn id="25" dur="1000"/>
                                        <p:tgtEl>
                                          <p:spTgt spid="52228"/>
                                        </p:tgtEl>
                                      </p:cBhvr>
                                    </p:animEffect>
                                  </p:childTnLst>
                                </p:cTn>
                              </p:par>
                              <p:par>
                                <p:cTn id="26" presetID="26" presetClass="emph" presetSubtype="0" fill="hold" nodeType="withEffect">
                                  <p:stCondLst>
                                    <p:cond delay="0"/>
                                  </p:stCondLst>
                                  <p:childTnLst>
                                    <p:animEffect transition="out" filter="fade">
                                      <p:cBhvr>
                                        <p:cTn id="27" dur="500" tmFilter="0, 0; .2, .5; .8, .5; 1, 0"/>
                                        <p:tgtEl>
                                          <p:spTgt spid="52228"/>
                                        </p:tgtEl>
                                      </p:cBhvr>
                                    </p:animEffect>
                                    <p:animScale>
                                      <p:cBhvr>
                                        <p:cTn id="28" dur="250" autoRev="1" fill="hold"/>
                                        <p:tgtEl>
                                          <p:spTgt spid="52228"/>
                                        </p:tgtEl>
                                      </p:cBhvr>
                                      <p:by x="105000" y="105000"/>
                                    </p:animScale>
                                  </p:childTnLst>
                                </p:cTn>
                              </p:par>
                            </p:childTnLst>
                          </p:cTn>
                        </p:par>
                        <p:par>
                          <p:cTn id="29" fill="hold" nodeType="afterGroup">
                            <p:stCondLst>
                              <p:cond delay="3000"/>
                            </p:stCondLst>
                            <p:childTnLst>
                              <p:par>
                                <p:cTn id="30" presetID="19" presetClass="entr" presetSubtype="1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0" fill="hold"/>
                                        <p:tgtEl>
                                          <p:spTgt spid="30"/>
                                        </p:tgtEl>
                                        <p:attrNameLst>
                                          <p:attrName>ppt_w</p:attrName>
                                        </p:attrNameLst>
                                      </p:cBhvr>
                                      <p:tavLst>
                                        <p:tav tm="0" fmla="#ppt_w*sin(2.5*pi*$)">
                                          <p:val>
                                            <p:fltVal val="0"/>
                                          </p:val>
                                        </p:tav>
                                        <p:tav tm="100000">
                                          <p:val>
                                            <p:fltVal val="1"/>
                                          </p:val>
                                        </p:tav>
                                      </p:tavLst>
                                    </p:anim>
                                    <p:anim calcmode="lin" valueType="num">
                                      <p:cBhvr>
                                        <p:cTn id="33" dur="5000" fill="hold"/>
                                        <p:tgtEl>
                                          <p:spTgt spid="30"/>
                                        </p:tgtEl>
                                        <p:attrNameLst>
                                          <p:attrName>ppt_h</p:attrName>
                                        </p:attrNameLst>
                                      </p:cBhvr>
                                      <p:tavLst>
                                        <p:tav tm="0">
                                          <p:val>
                                            <p:strVal val="#ppt_h"/>
                                          </p:val>
                                        </p:tav>
                                        <p:tav tm="100000">
                                          <p:val>
                                            <p:strVal val="#ppt_h"/>
                                          </p:val>
                                        </p:tav>
                                      </p:tavLst>
                                    </p:anim>
                                  </p:childTnLst>
                                </p:cTn>
                              </p:par>
                              <p:par>
                                <p:cTn id="34" presetID="19" presetClass="entr" presetSubtype="1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0" fill="hold"/>
                                        <p:tgtEl>
                                          <p:spTgt spid="31"/>
                                        </p:tgtEl>
                                        <p:attrNameLst>
                                          <p:attrName>ppt_w</p:attrName>
                                        </p:attrNameLst>
                                      </p:cBhvr>
                                      <p:tavLst>
                                        <p:tav tm="0" fmla="#ppt_w*sin(2.5*pi*$)">
                                          <p:val>
                                            <p:fltVal val="0"/>
                                          </p:val>
                                        </p:tav>
                                        <p:tav tm="100000">
                                          <p:val>
                                            <p:fltVal val="1"/>
                                          </p:val>
                                        </p:tav>
                                      </p:tavLst>
                                    </p:anim>
                                    <p:anim calcmode="lin" valueType="num">
                                      <p:cBhvr>
                                        <p:cTn id="37" dur="5000" fill="hold"/>
                                        <p:tgtEl>
                                          <p:spTgt spid="31"/>
                                        </p:tgtEl>
                                        <p:attrNameLst>
                                          <p:attrName>ppt_h</p:attrName>
                                        </p:attrNameLst>
                                      </p:cBhvr>
                                      <p:tavLst>
                                        <p:tav tm="0">
                                          <p:val>
                                            <p:strVal val="#ppt_h"/>
                                          </p:val>
                                        </p:tav>
                                        <p:tav tm="100000">
                                          <p:val>
                                            <p:strVal val="#ppt_h"/>
                                          </p:val>
                                        </p:tav>
                                      </p:tavLst>
                                    </p:anim>
                                  </p:childTnLst>
                                </p:cTn>
                              </p:par>
                              <p:par>
                                <p:cTn id="38" presetID="15" presetClass="entr" presetSubtype="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1000" fill="hold"/>
                                        <p:tgtEl>
                                          <p:spTgt spid="32"/>
                                        </p:tgtEl>
                                        <p:attrNameLst>
                                          <p:attrName>ppt_w</p:attrName>
                                        </p:attrNameLst>
                                      </p:cBhvr>
                                      <p:tavLst>
                                        <p:tav tm="0">
                                          <p:val>
                                            <p:fltVal val="0"/>
                                          </p:val>
                                        </p:tav>
                                        <p:tav tm="100000">
                                          <p:val>
                                            <p:strVal val="#ppt_w"/>
                                          </p:val>
                                        </p:tav>
                                      </p:tavLst>
                                    </p:anim>
                                    <p:anim calcmode="lin" valueType="num">
                                      <p:cBhvr>
                                        <p:cTn id="41" dur="1000" fill="hold"/>
                                        <p:tgtEl>
                                          <p:spTgt spid="32"/>
                                        </p:tgtEl>
                                        <p:attrNameLst>
                                          <p:attrName>ppt_h</p:attrName>
                                        </p:attrNameLst>
                                      </p:cBhvr>
                                      <p:tavLst>
                                        <p:tav tm="0">
                                          <p:val>
                                            <p:fltVal val="0"/>
                                          </p:val>
                                        </p:tav>
                                        <p:tav tm="100000">
                                          <p:val>
                                            <p:strVal val="#ppt_h"/>
                                          </p:val>
                                        </p:tav>
                                      </p:tavLst>
                                    </p:anim>
                                    <p:anim calcmode="lin" valueType="num">
                                      <p:cBhvr>
                                        <p:cTn id="42"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3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par>
                                <p:cTn id="44" presetID="1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p:cTn id="46" dur="1000" fill="hold"/>
                                        <p:tgtEl>
                                          <p:spTgt spid="33"/>
                                        </p:tgtEl>
                                        <p:attrNameLst>
                                          <p:attrName>ppt_w</p:attrName>
                                        </p:attrNameLst>
                                      </p:cBhvr>
                                      <p:tavLst>
                                        <p:tav tm="0">
                                          <p:val>
                                            <p:fltVal val="0"/>
                                          </p:val>
                                        </p:tav>
                                        <p:tav tm="100000">
                                          <p:val>
                                            <p:strVal val="#ppt_w"/>
                                          </p:val>
                                        </p:tav>
                                      </p:tavLst>
                                    </p:anim>
                                    <p:anim calcmode="lin" valueType="num">
                                      <p:cBhvr>
                                        <p:cTn id="47" dur="1000" fill="hold"/>
                                        <p:tgtEl>
                                          <p:spTgt spid="33"/>
                                        </p:tgtEl>
                                        <p:attrNameLst>
                                          <p:attrName>ppt_h</p:attrName>
                                        </p:attrNameLst>
                                      </p:cBhvr>
                                      <p:tavLst>
                                        <p:tav tm="0">
                                          <p:val>
                                            <p:fltVal val="0"/>
                                          </p:val>
                                        </p:tav>
                                        <p:tav tm="100000">
                                          <p:val>
                                            <p:strVal val="#ppt_h"/>
                                          </p:val>
                                        </p:tav>
                                      </p:tavLst>
                                    </p:anim>
                                    <p:anim calcmode="lin" valueType="num">
                                      <p:cBhvr>
                                        <p:cTn id="48"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3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nodeType="clickEffect">
                                  <p:stCondLst>
                                    <p:cond delay="0"/>
                                  </p:stCondLst>
                                  <p:childTnLst>
                                    <p:set>
                                      <p:cBhvr>
                                        <p:cTn id="53" dur="1" fill="hold">
                                          <p:stCondLst>
                                            <p:cond delay="0"/>
                                          </p:stCondLst>
                                        </p:cTn>
                                        <p:tgtEl>
                                          <p:spTgt spid="53250"/>
                                        </p:tgtEl>
                                        <p:attrNameLst>
                                          <p:attrName>style.visibility</p:attrName>
                                        </p:attrNameLst>
                                      </p:cBhvr>
                                      <p:to>
                                        <p:strVal val="visible"/>
                                      </p:to>
                                    </p:set>
                                    <p:anim calcmode="lin" valueType="num">
                                      <p:cBhvr>
                                        <p:cTn id="54" dur="500" fill="hold"/>
                                        <p:tgtEl>
                                          <p:spTgt spid="53250"/>
                                        </p:tgtEl>
                                        <p:attrNameLst>
                                          <p:attrName>ppt_w</p:attrName>
                                        </p:attrNameLst>
                                      </p:cBhvr>
                                      <p:tavLst>
                                        <p:tav tm="0">
                                          <p:val>
                                            <p:fltVal val="0"/>
                                          </p:val>
                                        </p:tav>
                                        <p:tav tm="100000">
                                          <p:val>
                                            <p:strVal val="#ppt_w"/>
                                          </p:val>
                                        </p:tav>
                                      </p:tavLst>
                                    </p:anim>
                                    <p:anim calcmode="lin" valueType="num">
                                      <p:cBhvr>
                                        <p:cTn id="55" dur="500" fill="hold"/>
                                        <p:tgtEl>
                                          <p:spTgt spid="53250"/>
                                        </p:tgtEl>
                                        <p:attrNameLst>
                                          <p:attrName>ppt_h</p:attrName>
                                        </p:attrNameLst>
                                      </p:cBhvr>
                                      <p:tavLst>
                                        <p:tav tm="0">
                                          <p:val>
                                            <p:fltVal val="0"/>
                                          </p:val>
                                        </p:tav>
                                        <p:tav tm="100000">
                                          <p:val>
                                            <p:strVal val="#ppt_h"/>
                                          </p:val>
                                        </p:tav>
                                      </p:tavLst>
                                    </p:anim>
                                    <p:animEffect transition="in" filter="fade">
                                      <p:cBhvr>
                                        <p:cTn id="56"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1676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22098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2819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429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962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4572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5105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5715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6248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609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1143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1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Picture 1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1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1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38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2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82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2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2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81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2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8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2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2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26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2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38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27" descr="3999169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66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2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2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3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3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3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3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3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0" name="Picture 3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Picture 3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3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3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Picture 3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4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6" name="Picture 4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7" name="Picture 4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8" name="Picture 4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5532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9" name="Picture 4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0" name="Picture 4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1" name="Picture 4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2" name="Picture 4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3" name="Picture 4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4" name="Picture 4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5" name="Picture 5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6" name="Picture 51"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7" name="Picture 52"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8" name="Picture 53"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9" name="Picture 54"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0" name="Picture 55"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1" name="Picture 56"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2" name="Picture 57"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3" name="Picture 58"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4" name="Picture 59"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5" name="Picture 60" descr="39991695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6" name="Picture 61" descr="39991695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4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54" name="Text Box 62"/>
          <p:cNvSpPr txBox="1">
            <a:spLocks noChangeArrowheads="1"/>
          </p:cNvSpPr>
          <p:nvPr/>
        </p:nvSpPr>
        <p:spPr bwMode="auto">
          <a:xfrm>
            <a:off x="3453245" y="2241839"/>
            <a:ext cx="2286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800" b="1">
                <a:solidFill>
                  <a:srgbClr val="C00000"/>
                </a:solidFill>
                <a:latin typeface="Times New Roman" pitchFamily="18" charset="0"/>
              </a:rPr>
              <a:t>GHI NHỚ</a:t>
            </a:r>
          </a:p>
        </p:txBody>
      </p:sp>
      <p:sp>
        <p:nvSpPr>
          <p:cNvPr id="33855" name="Rectangle 63"/>
          <p:cNvSpPr>
            <a:spLocks noChangeArrowheads="1"/>
          </p:cNvSpPr>
          <p:nvPr/>
        </p:nvSpPr>
        <p:spPr bwMode="auto">
          <a:xfrm>
            <a:off x="723900" y="2728768"/>
            <a:ext cx="77724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b="1" i="1">
                <a:solidFill>
                  <a:srgbClr val="00FF00"/>
                </a:solidFill>
                <a:latin typeface="Times New Roman" pitchFamily="18" charset="0"/>
                <a:cs typeface="Times New Roman" pitchFamily="18" charset="0"/>
              </a:rPr>
              <a:t>     </a:t>
            </a:r>
            <a:r>
              <a:rPr lang="vi-VN" sz="2800" b="1">
                <a:solidFill>
                  <a:srgbClr val="0000FF"/>
                </a:solidFill>
                <a:latin typeface="Times New Roman" pitchFamily="18" charset="0"/>
                <a:cs typeface="Times New Roman" pitchFamily="18" charset="0"/>
              </a:rPr>
              <a:t>Từ giữa thế kỉ XIV, nhà Trần bước vào thời kì suy yếu.Vua quan không quan tâm tới dân. Dân oán hận,nổi dậy khởi nghĩa.</a:t>
            </a:r>
            <a:endParaRPr lang="en-US" sz="2800" b="1">
              <a:solidFill>
                <a:srgbClr val="0000FF"/>
              </a:solidFill>
              <a:latin typeface="Times New Roman" pitchFamily="18" charset="0"/>
              <a:cs typeface="Times New Roman" pitchFamily="18" charset="0"/>
            </a:endParaRPr>
          </a:p>
          <a:p>
            <a:endParaRPr lang="nl-NL" sz="2800" b="1" i="1">
              <a:solidFill>
                <a:srgbClr val="0000FF"/>
              </a:solidFill>
              <a:latin typeface="Times New Roman" pitchFamily="18" charset="0"/>
              <a:cs typeface="Times New Roman" pitchFamily="18" charset="0"/>
            </a:endParaRPr>
          </a:p>
          <a:p>
            <a:r>
              <a:rPr lang="nl-NL" sz="2800" b="1" i="1">
                <a:solidFill>
                  <a:srgbClr val="0000FF"/>
                </a:solidFill>
                <a:latin typeface="Times New Roman" pitchFamily="18" charset="0"/>
                <a:cs typeface="Times New Roman" pitchFamily="18" charset="0"/>
              </a:rPr>
              <a:t>      </a:t>
            </a:r>
            <a:r>
              <a:rPr lang="nl-NL" sz="2800" b="1">
                <a:solidFill>
                  <a:srgbClr val="0000FF"/>
                </a:solidFill>
                <a:latin typeface="Times New Roman" pitchFamily="18" charset="0"/>
                <a:cs typeface="Times New Roman" pitchFamily="18" charset="0"/>
              </a:rPr>
              <a:t>Năm 1400, Hồ Quý Ly nhân cơ hội đó đã truất ngôi vua Trần, lập nên nhà Hồ. Không chống nổi quân xâm lược, nhà Hồ sụp đổ. Đất nước ta bị nhà Minh đô hộ. </a:t>
            </a:r>
            <a:endParaRPr lang="en-US" sz="28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360718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234462" y="1828800"/>
            <a:ext cx="8458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Arial" pitchFamily="34" charset="0"/>
              </a:defRPr>
            </a:lvl1pPr>
            <a:lvl2pPr marL="742950" indent="-285750">
              <a:defRPr sz="4000">
                <a:solidFill>
                  <a:schemeClr val="tx1"/>
                </a:solidFill>
                <a:latin typeface="Arial" pitchFamily="34" charset="0"/>
              </a:defRPr>
            </a:lvl2pPr>
            <a:lvl3pPr marL="1143000" indent="-228600">
              <a:defRPr sz="4000">
                <a:solidFill>
                  <a:schemeClr val="tx1"/>
                </a:solidFill>
                <a:latin typeface="Arial" pitchFamily="34" charset="0"/>
              </a:defRPr>
            </a:lvl3pPr>
            <a:lvl4pPr marL="1600200" indent="-228600">
              <a:defRPr sz="4000">
                <a:solidFill>
                  <a:schemeClr val="tx1"/>
                </a:solidFill>
                <a:latin typeface="Arial" pitchFamily="34" charset="0"/>
              </a:defRPr>
            </a:lvl4pPr>
            <a:lvl5pPr marL="2057400" indent="-228600">
              <a:defRPr sz="4000">
                <a:solidFill>
                  <a:schemeClr val="tx1"/>
                </a:solidFill>
                <a:latin typeface="Arial" pitchFamily="34" charset="0"/>
              </a:defRPr>
            </a:lvl5pPr>
            <a:lvl6pPr marL="2514600" indent="-228600" eaLnBrk="0" fontAlgn="base" hangingPunct="0">
              <a:spcBef>
                <a:spcPct val="50000"/>
              </a:spcBef>
              <a:spcAft>
                <a:spcPct val="0"/>
              </a:spcAft>
              <a:defRPr sz="4000">
                <a:solidFill>
                  <a:schemeClr val="tx1"/>
                </a:solidFill>
                <a:latin typeface="Arial" pitchFamily="34" charset="0"/>
              </a:defRPr>
            </a:lvl6pPr>
            <a:lvl7pPr marL="2971800" indent="-228600" eaLnBrk="0" fontAlgn="base" hangingPunct="0">
              <a:spcBef>
                <a:spcPct val="50000"/>
              </a:spcBef>
              <a:spcAft>
                <a:spcPct val="0"/>
              </a:spcAft>
              <a:defRPr sz="4000">
                <a:solidFill>
                  <a:schemeClr val="tx1"/>
                </a:solidFill>
                <a:latin typeface="Arial" pitchFamily="34" charset="0"/>
              </a:defRPr>
            </a:lvl7pPr>
            <a:lvl8pPr marL="3429000" indent="-228600" eaLnBrk="0" fontAlgn="base" hangingPunct="0">
              <a:spcBef>
                <a:spcPct val="50000"/>
              </a:spcBef>
              <a:spcAft>
                <a:spcPct val="0"/>
              </a:spcAft>
              <a:defRPr sz="4000">
                <a:solidFill>
                  <a:schemeClr val="tx1"/>
                </a:solidFill>
                <a:latin typeface="Arial" pitchFamily="34" charset="0"/>
              </a:defRPr>
            </a:lvl8pPr>
            <a:lvl9pPr marL="3886200" indent="-228600" eaLnBrk="0" fontAlgn="base" hangingPunct="0">
              <a:spcBef>
                <a:spcPct val="50000"/>
              </a:spcBef>
              <a:spcAft>
                <a:spcPct val="0"/>
              </a:spcAft>
              <a:defRPr sz="4000">
                <a:solidFill>
                  <a:schemeClr val="tx1"/>
                </a:solidFill>
                <a:latin typeface="Arial" pitchFamily="34" charset="0"/>
              </a:defRPr>
            </a:lvl9pPr>
          </a:lstStyle>
          <a:p>
            <a:r>
              <a:rPr lang="en-US" sz="3600">
                <a:solidFill>
                  <a:srgbClr val="0000FF"/>
                </a:solidFill>
                <a:latin typeface=".VnTime" pitchFamily="34" charset="0"/>
              </a:rPr>
              <a:t>DÆn dß</a:t>
            </a:r>
            <a:r>
              <a:rPr lang="en-US" sz="3600">
                <a:solidFill>
                  <a:srgbClr val="0000FF"/>
                </a:solidFill>
                <a:latin typeface="VNI-Times" pitchFamily="2" charset="0"/>
              </a:rPr>
              <a:t>:</a:t>
            </a:r>
          </a:p>
          <a:p>
            <a:r>
              <a:rPr lang="en-US" sz="3600">
                <a:sym typeface="Wingdings" pitchFamily="2" charset="2"/>
              </a:rPr>
              <a:t>   - </a:t>
            </a:r>
            <a:r>
              <a:rPr lang="en-US" sz="3600">
                <a:latin typeface=".VnTime" pitchFamily="34" charset="0"/>
              </a:rPr>
              <a:t>VÒ </a:t>
            </a:r>
            <a:r>
              <a:rPr lang="en-US" sz="3600" smtClean="0">
                <a:latin typeface="Times New Roman" pitchFamily="18" charset="0"/>
                <a:cs typeface="Times New Roman" pitchFamily="18" charset="0"/>
              </a:rPr>
              <a:t>nhà </a:t>
            </a:r>
            <a:r>
              <a:rPr lang="en-US" sz="3600" smtClean="0">
                <a:latin typeface=".VnTime" pitchFamily="34" charset="0"/>
              </a:rPr>
              <a:t>xem lại </a:t>
            </a:r>
            <a:r>
              <a:rPr lang="en-US" sz="3600">
                <a:latin typeface=".VnTime" pitchFamily="34" charset="0"/>
              </a:rPr>
              <a:t>bµi</a:t>
            </a:r>
            <a:r>
              <a:rPr lang="en-US" sz="3600">
                <a:latin typeface="VNI-Times" pitchFamily="2" charset="0"/>
              </a:rPr>
              <a:t>.</a:t>
            </a:r>
          </a:p>
          <a:p>
            <a:r>
              <a:rPr lang="en-US" sz="3600">
                <a:sym typeface="Wingdings" pitchFamily="2" charset="2"/>
              </a:rPr>
              <a:t>   - </a:t>
            </a:r>
            <a:r>
              <a:rPr lang="en-US" sz="3600">
                <a:latin typeface=".VnTime" pitchFamily="34" charset="0"/>
              </a:rPr>
              <a:t>ChuÈn bÞ bµi </a:t>
            </a:r>
            <a:r>
              <a:rPr lang="en-US" sz="3600" smtClean="0">
                <a:latin typeface=".VnTime" pitchFamily="34" charset="0"/>
              </a:rPr>
              <a:t>:</a:t>
            </a:r>
            <a:endParaRPr lang="en-US" sz="3600">
              <a:latin typeface=".VnTime" pitchFamily="34" charset="0"/>
            </a:endParaRPr>
          </a:p>
          <a:p>
            <a:r>
              <a:rPr lang="en-US" sz="3600">
                <a:latin typeface="Times New Roman" pitchFamily="18" charset="0"/>
                <a:cs typeface="Times New Roman" pitchFamily="18" charset="0"/>
              </a:rPr>
              <a:t>                        </a:t>
            </a:r>
            <a:r>
              <a:rPr lang="en-US" sz="3600" b="1">
                <a:solidFill>
                  <a:srgbClr val="0000FF"/>
                </a:solidFill>
                <a:latin typeface="Times New Roman" pitchFamily="18" charset="0"/>
                <a:cs typeface="Times New Roman" pitchFamily="18" charset="0"/>
              </a:rPr>
              <a:t>Chiến thắng Chi Lăng</a:t>
            </a:r>
          </a:p>
        </p:txBody>
      </p:sp>
      <p:pic>
        <p:nvPicPr>
          <p:cNvPr id="38915" name="Picture 5" descr="00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5326063"/>
            <a:ext cx="3810000"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6" descr="sunflow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4724400"/>
            <a:ext cx="2057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7" descr="sunflow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800600"/>
            <a:ext cx="2133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9614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WordArt 4"/>
          <p:cNvSpPr>
            <a:spLocks noChangeArrowheads="1" noChangeShapeType="1" noTextEdit="1"/>
          </p:cNvSpPr>
          <p:nvPr/>
        </p:nvSpPr>
        <p:spPr bwMode="auto">
          <a:xfrm>
            <a:off x="609600" y="2133600"/>
            <a:ext cx="7924800" cy="17526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Times New Roman"/>
                <a:cs typeface="Times New Roman"/>
              </a:rPr>
              <a:t>Tiết học kết thúc</a:t>
            </a:r>
          </a:p>
        </p:txBody>
      </p:sp>
      <p:pic>
        <p:nvPicPr>
          <p:cNvPr id="39939" name="Picture 5"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5" name="More than I can say - Richard Clayderman.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8392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9" descr="sunflowe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715000"/>
            <a:ext cx="213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10" descr="!danc_c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228600"/>
            <a:ext cx="2590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11" descr="!danc_c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 y="228600"/>
            <a:ext cx="2590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9729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82970" fill="hold"/>
                                        <p:tgtEl>
                                          <p:spTgt spid="942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421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xfrm>
            <a:off x="70104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fld id="{E1F47C02-87A4-458A-B31D-93BA2F111B7F}" type="slidenum">
              <a:rPr lang="en-US" sz="1000" smtClean="0"/>
              <a:pPr eaLnBrk="1" hangingPunct="1"/>
              <a:t>4</a:t>
            </a:fld>
            <a:endParaRPr lang="en-US" sz="1000" smtClean="0"/>
          </a:p>
        </p:txBody>
      </p:sp>
      <p:pic>
        <p:nvPicPr>
          <p:cNvPr id="10243" name="Picture 7" descr="C:\Users\MANH TUONG\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396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3"/>
          <p:cNvSpPr txBox="1">
            <a:spLocks noChangeArrowheads="1"/>
          </p:cNvSpPr>
          <p:nvPr/>
        </p:nvSpPr>
        <p:spPr bwMode="auto">
          <a:xfrm>
            <a:off x="0" y="6278563"/>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spcBef>
                <a:spcPct val="50000"/>
              </a:spcBef>
            </a:pPr>
            <a:r>
              <a:rPr lang="en-US" sz="3200">
                <a:solidFill>
                  <a:srgbClr val="FF0000"/>
                </a:solidFill>
                <a:latin typeface="Times New Roman" pitchFamily="18" charset="0"/>
                <a:cs typeface="Times New Roman" pitchFamily="18" charset="0"/>
              </a:rPr>
              <a:t>Một số hình ảnh về chiến thắng quân Mông - Nguyên</a:t>
            </a:r>
          </a:p>
        </p:txBody>
      </p:sp>
      <p:pic>
        <p:nvPicPr>
          <p:cNvPr id="10247" name="Picture 8" descr="C:\Users\MANH TUONG\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47800"/>
            <a:ext cx="40687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C:\Users\MANH TUONG\Desktop\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267200"/>
            <a:ext cx="4495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533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7" name="Group 2"/>
          <p:cNvGrpSpPr>
            <a:grpSpLocks/>
          </p:cNvGrpSpPr>
          <p:nvPr/>
        </p:nvGrpSpPr>
        <p:grpSpPr bwMode="auto">
          <a:xfrm>
            <a:off x="0" y="0"/>
            <a:ext cx="9144000" cy="6858000"/>
            <a:chOff x="0" y="-19"/>
            <a:chExt cx="5760" cy="4377"/>
          </a:xfrm>
        </p:grpSpPr>
        <p:pic>
          <p:nvPicPr>
            <p:cNvPr id="6151" name="Picture 3"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4"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6"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8" name="Picture 8" descr="012">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97725" y="5010150"/>
            <a:ext cx="149542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descr="01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6888" y="5010150"/>
            <a:ext cx="149542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571499" y="2286000"/>
            <a:ext cx="8001001" cy="255454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8000" b="1" spc="5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NƯỚC TA CUỐI THỜI TRẦN</a:t>
            </a:r>
          </a:p>
        </p:txBody>
      </p:sp>
    </p:spTree>
    <p:extLst>
      <p:ext uri="{BB962C8B-B14F-4D97-AF65-F5344CB8AC3E}">
        <p14:creationId xmlns:p14="http://schemas.microsoft.com/office/powerpoint/2010/main" val="1858057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947738" y="2635250"/>
            <a:ext cx="7248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nl-NL" sz="2800" b="1">
                <a:solidFill>
                  <a:schemeClr val="accent2"/>
                </a:solidFill>
                <a:latin typeface="Times New Roman" pitchFamily="18" charset="0"/>
              </a:rPr>
              <a:t>Đọc SGK “từ đầu đến ... xin từ quan”</a:t>
            </a:r>
          </a:p>
        </p:txBody>
      </p:sp>
      <p:sp>
        <p:nvSpPr>
          <p:cNvPr id="12291" name="WordArt 3"/>
          <p:cNvSpPr>
            <a:spLocks noChangeArrowheads="1" noChangeShapeType="1" noTextEdit="1"/>
          </p:cNvSpPr>
          <p:nvPr/>
        </p:nvSpPr>
        <p:spPr bwMode="auto">
          <a:xfrm>
            <a:off x="2411413" y="1339850"/>
            <a:ext cx="4191000" cy="368300"/>
          </a:xfrm>
          <a:prstGeom prst="rect">
            <a:avLst/>
          </a:prstGeom>
        </p:spPr>
        <p:txBody>
          <a:bodyPr wrap="none" fromWordArt="1">
            <a:prstTxWarp prst="textPlain">
              <a:avLst>
                <a:gd name="adj" fmla="val 50000"/>
              </a:avLst>
            </a:prstTxWarp>
          </a:bodyPr>
          <a:lstStyle/>
          <a:p>
            <a:pPr algn="ctr"/>
            <a:r>
              <a:rPr lang="vi-VN" sz="3200"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NƯỚC TA CUỐI THỜI TRẦN</a:t>
            </a:r>
            <a:endParaRPr lang="en-US" sz="3200"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endParaRPr>
          </a:p>
        </p:txBody>
      </p:sp>
      <p:pic>
        <p:nvPicPr>
          <p:cNvPr id="7172" name="Picture 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5943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7"/>
          <p:cNvSpPr txBox="1">
            <a:spLocks noChangeArrowheads="1"/>
          </p:cNvSpPr>
          <p:nvPr/>
        </p:nvSpPr>
        <p:spPr bwMode="auto">
          <a:xfrm>
            <a:off x="533400" y="3778250"/>
            <a:ext cx="8077200" cy="26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just" eaLnBrk="1" hangingPunct="1">
              <a:spcBef>
                <a:spcPct val="50000"/>
              </a:spcBef>
              <a:buFont typeface="Wingdings" pitchFamily="2" charset="2"/>
              <a:buChar char="Ø"/>
            </a:pPr>
            <a:r>
              <a:rPr lang="en-US" sz="2800" b="1" i="1">
                <a:solidFill>
                  <a:srgbClr val="020B5E"/>
                </a:solidFill>
                <a:latin typeface="Times New Roman" pitchFamily="18" charset="0"/>
              </a:rPr>
              <a:t>Tình hình nước ta cuối thời Trần như thế nào?</a:t>
            </a:r>
          </a:p>
          <a:p>
            <a:pPr algn="just" eaLnBrk="1" hangingPunct="1">
              <a:spcBef>
                <a:spcPct val="50000"/>
              </a:spcBef>
              <a:buFont typeface="Wingdings" pitchFamily="2" charset="2"/>
              <a:buChar char="Ø"/>
            </a:pPr>
            <a:r>
              <a:rPr lang="en-US" sz="2800" b="1" i="1">
                <a:solidFill>
                  <a:srgbClr val="020B5E"/>
                </a:solidFill>
                <a:latin typeface="Times New Roman" pitchFamily="18" charset="0"/>
              </a:rPr>
              <a:t>Trước tình hình đó nhân dân và quan lại đã có phản ứng gì?</a:t>
            </a:r>
          </a:p>
          <a:p>
            <a:pPr algn="just" eaLnBrk="1" hangingPunct="1">
              <a:spcBef>
                <a:spcPct val="50000"/>
              </a:spcBef>
              <a:buFont typeface="Wingdings" pitchFamily="2" charset="2"/>
              <a:buChar char="Ø"/>
            </a:pPr>
            <a:r>
              <a:rPr lang="en-US" sz="2800" b="1" i="1">
                <a:solidFill>
                  <a:srgbClr val="020B5E"/>
                </a:solidFill>
                <a:latin typeface="Times New Roman" pitchFamily="18" charset="0"/>
              </a:rPr>
              <a:t>Ai là người đã dâng sớ xin chém 7 tên quan đã lấn át quyền vua, coi thường phép nước?</a:t>
            </a:r>
          </a:p>
        </p:txBody>
      </p:sp>
      <p:pic>
        <p:nvPicPr>
          <p:cNvPr id="7175" name="Picture 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8382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16002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24384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3276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50292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41148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7" name="Picture 2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2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Picture 2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0" name="Picture 2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655320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1" name="Picture 2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Picture 2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3" name="Picture 2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4" name="Picture 2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5" name="Picture 2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6" name="Picture 2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7" name="Picture 3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8" name="Picture 31"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9" name="Picture 32"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0" name="Picture 33"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1" name="Picture 34"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2" name="Picture 35"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6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3" name="Picture 36"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14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4" name="Picture 37"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5" name="Picture 38"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6" name="Picture 39"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00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7" name="Picture 40" descr="3999169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38600"/>
            <a:ext cx="228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29" name="Text Box 41"/>
          <p:cNvSpPr txBox="1">
            <a:spLocks noChangeArrowheads="1"/>
          </p:cNvSpPr>
          <p:nvPr/>
        </p:nvSpPr>
        <p:spPr bwMode="auto">
          <a:xfrm>
            <a:off x="-185738" y="2079625"/>
            <a:ext cx="9058276"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2400" b="1" u="sng">
                <a:solidFill>
                  <a:srgbClr val="263AFA"/>
                </a:solidFill>
                <a:latin typeface="Times New Roman" pitchFamily="18" charset="0"/>
              </a:rPr>
              <a:t>HOẠT ĐỘNG 1</a:t>
            </a:r>
            <a:r>
              <a:rPr lang="en-US" sz="2400" b="1">
                <a:solidFill>
                  <a:srgbClr val="263AFA"/>
                </a:solidFill>
                <a:latin typeface="Times New Roman" pitchFamily="18" charset="0"/>
              </a:rPr>
              <a:t>:</a:t>
            </a:r>
            <a:r>
              <a:rPr lang="vi-VN" sz="2400" b="1">
                <a:solidFill>
                  <a:srgbClr val="263AFA"/>
                </a:solidFill>
                <a:latin typeface="Times New Roman" pitchFamily="18" charset="0"/>
              </a:rPr>
              <a:t>TÌNH HÌNH NƯỚC TA CUỐI</a:t>
            </a:r>
            <a:r>
              <a:rPr lang="en-US" sz="2400" b="1">
                <a:solidFill>
                  <a:srgbClr val="263AFA"/>
                </a:solidFill>
                <a:latin typeface="Times New Roman" pitchFamily="18" charset="0"/>
              </a:rPr>
              <a:t> </a:t>
            </a:r>
            <a:r>
              <a:rPr lang="vi-VN" sz="2400" b="1">
                <a:solidFill>
                  <a:srgbClr val="263AFA"/>
                </a:solidFill>
                <a:latin typeface="Times New Roman" pitchFamily="18" charset="0"/>
              </a:rPr>
              <a:t>THỜI TRẦN</a:t>
            </a:r>
            <a:endParaRPr lang="en-US" sz="2400" b="1">
              <a:solidFill>
                <a:srgbClr val="263AFA"/>
              </a:solidFill>
              <a:latin typeface="Times New Roman" pitchFamily="18" charset="0"/>
            </a:endParaRPr>
          </a:p>
        </p:txBody>
      </p:sp>
      <p:sp>
        <p:nvSpPr>
          <p:cNvPr id="12330" name="Text Box 42"/>
          <p:cNvSpPr txBox="1">
            <a:spLocks noChangeArrowheads="1"/>
          </p:cNvSpPr>
          <p:nvPr/>
        </p:nvSpPr>
        <p:spPr bwMode="auto">
          <a:xfrm>
            <a:off x="1676400" y="3179763"/>
            <a:ext cx="533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r>
              <a:rPr lang="en-US" sz="2800" b="1">
                <a:solidFill>
                  <a:srgbClr val="0066FF"/>
                </a:solidFill>
                <a:latin typeface="Times New Roman" pitchFamily="18" charset="0"/>
              </a:rPr>
              <a:t>Trao đổi theo nhóm </a:t>
            </a:r>
            <a:r>
              <a:rPr lang="en-US" sz="2800" b="1" smtClean="0">
                <a:solidFill>
                  <a:srgbClr val="0066FF"/>
                </a:solidFill>
                <a:latin typeface="Times New Roman" pitchFamily="18" charset="0"/>
              </a:rPr>
              <a:t>4 </a:t>
            </a:r>
            <a:r>
              <a:rPr lang="en-US" sz="2800" b="1">
                <a:solidFill>
                  <a:srgbClr val="0066FF"/>
                </a:solidFill>
                <a:latin typeface="Times New Roman" pitchFamily="18" charset="0"/>
              </a:rPr>
              <a:t>( </a:t>
            </a:r>
            <a:r>
              <a:rPr lang="en-US" sz="2800" b="1" smtClean="0">
                <a:solidFill>
                  <a:srgbClr val="0066FF"/>
                </a:solidFill>
                <a:latin typeface="Times New Roman" pitchFamily="18" charset="0"/>
              </a:rPr>
              <a:t>3 </a:t>
            </a:r>
            <a:r>
              <a:rPr lang="en-US" sz="2800" b="1">
                <a:solidFill>
                  <a:srgbClr val="0066FF"/>
                </a:solidFill>
                <a:latin typeface="Times New Roman" pitchFamily="18" charset="0"/>
              </a:rPr>
              <a:t>phút)</a:t>
            </a:r>
          </a:p>
        </p:txBody>
      </p:sp>
      <p:pic>
        <p:nvPicPr>
          <p:cNvPr id="7210" name="Picture 45" descr="6"/>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46075" y="2667000"/>
            <a:ext cx="533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40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slide(fromBottom)">
                                      <p:cBhvr>
                                        <p:cTn id="7" dur="500"/>
                                        <p:tgtEl>
                                          <p:spTgt spid="12291"/>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12329">
                                            <p:txEl>
                                              <p:pRg st="0" end="0"/>
                                            </p:txEl>
                                          </p:spTgt>
                                        </p:tgtEl>
                                        <p:attrNameLst>
                                          <p:attrName>style.visibility</p:attrName>
                                        </p:attrNameLst>
                                      </p:cBhvr>
                                      <p:to>
                                        <p:strVal val="visible"/>
                                      </p:to>
                                    </p:set>
                                    <p:anim calcmode="lin" valueType="num">
                                      <p:cBhvr>
                                        <p:cTn id="12" dur="500" fill="hold"/>
                                        <p:tgtEl>
                                          <p:spTgt spid="1232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2329">
                                            <p:txEl>
                                              <p:pRg st="0" end="0"/>
                                            </p:txEl>
                                          </p:spTgt>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290"/>
                                        </p:tgtEl>
                                        <p:attrNameLst>
                                          <p:attrName>style.visibility</p:attrName>
                                        </p:attrNameLst>
                                      </p:cBhvr>
                                      <p:to>
                                        <p:strVal val="visible"/>
                                      </p:to>
                                    </p:set>
                                    <p:anim calcmode="lin" valueType="num">
                                      <p:cBhvr additive="base">
                                        <p:cTn id="18" dur="500" fill="hold"/>
                                        <p:tgtEl>
                                          <p:spTgt spid="12290"/>
                                        </p:tgtEl>
                                        <p:attrNameLst>
                                          <p:attrName>ppt_x</p:attrName>
                                        </p:attrNameLst>
                                      </p:cBhvr>
                                      <p:tavLst>
                                        <p:tav tm="0">
                                          <p:val>
                                            <p:strVal val="#ppt_x"/>
                                          </p:val>
                                        </p:tav>
                                        <p:tav tm="100000">
                                          <p:val>
                                            <p:strVal val="#ppt_x"/>
                                          </p:val>
                                        </p:tav>
                                      </p:tavLst>
                                    </p:anim>
                                    <p:anim calcmode="lin" valueType="num">
                                      <p:cBhvr additive="base">
                                        <p:cTn id="19" dur="500" fill="hold"/>
                                        <p:tgtEl>
                                          <p:spTgt spid="12290"/>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2330"/>
                                        </p:tgtEl>
                                        <p:attrNameLst>
                                          <p:attrName>style.visibility</p:attrName>
                                        </p:attrNameLst>
                                      </p:cBhvr>
                                      <p:to>
                                        <p:strVal val="visible"/>
                                      </p:to>
                                    </p:set>
                                    <p:animEffect transition="in" filter="slide(fromBottom)">
                                      <p:cBhvr>
                                        <p:cTn id="24" dur="500"/>
                                        <p:tgtEl>
                                          <p:spTgt spid="12330"/>
                                        </p:tgtEl>
                                      </p:cBhvr>
                                    </p:animEffect>
                                  </p:childTnLst>
                                  <p:subTnLst>
                                    <p:audio>
                                      <p:cMediaNode vol="98000">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2295">
                                            <p:txEl>
                                              <p:pRg st="0" end="0"/>
                                            </p:txEl>
                                          </p:spTgt>
                                        </p:tgtEl>
                                        <p:attrNameLst>
                                          <p:attrName>style.visibility</p:attrName>
                                        </p:attrNameLst>
                                      </p:cBhvr>
                                      <p:to>
                                        <p:strVal val="visible"/>
                                      </p:to>
                                    </p:set>
                                    <p:anim calcmode="lin" valueType="num">
                                      <p:cBhvr additive="base">
                                        <p:cTn id="29" dur="500" fill="hold"/>
                                        <p:tgtEl>
                                          <p:spTgt spid="1229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295">
                                            <p:txEl>
                                              <p:pRg st="0" end="0"/>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27"/>
                                            </p:cond>
                                          </p:stCondLst>
                                          <p:endCondLst>
                                            <p:cond evt="onStopAudio" delay="0">
                                              <p:tgtEl>
                                                <p:sldTgt/>
                                              </p:tgtEl>
                                            </p:cond>
                                          </p:endCondLst>
                                        </p:cTn>
                                        <p:tgtEl>
                                          <p:sndTgt r:embed="rId2" name="chimes.wav"/>
                                        </p:tgtEl>
                                      </p:cMediaNode>
                                    </p:audio>
                                  </p:subTnLst>
                                </p:cTn>
                              </p:par>
                              <p:par>
                                <p:cTn id="31" presetID="2" presetClass="entr" presetSubtype="4" fill="hold" nodeType="withEffect">
                                  <p:stCondLst>
                                    <p:cond delay="0"/>
                                  </p:stCondLst>
                                  <p:childTnLst>
                                    <p:set>
                                      <p:cBhvr>
                                        <p:cTn id="32" dur="1" fill="hold">
                                          <p:stCondLst>
                                            <p:cond delay="0"/>
                                          </p:stCondLst>
                                        </p:cTn>
                                        <p:tgtEl>
                                          <p:spTgt spid="12295">
                                            <p:txEl>
                                              <p:pRg st="1" end="1"/>
                                            </p:txEl>
                                          </p:spTgt>
                                        </p:tgtEl>
                                        <p:attrNameLst>
                                          <p:attrName>style.visibility</p:attrName>
                                        </p:attrNameLst>
                                      </p:cBhvr>
                                      <p:to>
                                        <p:strVal val="visible"/>
                                      </p:to>
                                    </p:set>
                                    <p:anim calcmode="lin" valueType="num">
                                      <p:cBhvr additive="base">
                                        <p:cTn id="33" dur="500" fill="hold"/>
                                        <p:tgtEl>
                                          <p:spTgt spid="1229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295">
                                            <p:txEl>
                                              <p:pRg st="1" end="1"/>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31"/>
                                            </p:cond>
                                          </p:stCondLst>
                                          <p:endCondLst>
                                            <p:cond evt="onStopAudio" delay="0">
                                              <p:tgtEl>
                                                <p:sldTgt/>
                                              </p:tgtEl>
                                            </p:cond>
                                          </p:endCondLst>
                                        </p:cTn>
                                        <p:tgtEl>
                                          <p:sndTgt r:embed="rId2" name="chimes.wav"/>
                                        </p:tgtEl>
                                      </p:cMediaNode>
                                    </p:audio>
                                  </p:subTnLst>
                                </p:cTn>
                              </p:par>
                              <p:par>
                                <p:cTn id="35" presetID="2" presetClass="entr" presetSubtype="4" fill="hold" nodeType="withEffect">
                                  <p:stCondLst>
                                    <p:cond delay="0"/>
                                  </p:stCondLst>
                                  <p:childTnLst>
                                    <p:set>
                                      <p:cBhvr>
                                        <p:cTn id="36" dur="1" fill="hold">
                                          <p:stCondLst>
                                            <p:cond delay="0"/>
                                          </p:stCondLst>
                                        </p:cTn>
                                        <p:tgtEl>
                                          <p:spTgt spid="12295">
                                            <p:txEl>
                                              <p:pRg st="2" end="2"/>
                                            </p:txEl>
                                          </p:spTgt>
                                        </p:tgtEl>
                                        <p:attrNameLst>
                                          <p:attrName>style.visibility</p:attrName>
                                        </p:attrNameLst>
                                      </p:cBhvr>
                                      <p:to>
                                        <p:strVal val="visible"/>
                                      </p:to>
                                    </p:set>
                                    <p:anim calcmode="lin" valueType="num">
                                      <p:cBhvr additive="base">
                                        <p:cTn id="37" dur="500" fill="hold"/>
                                        <p:tgtEl>
                                          <p:spTgt spid="12295">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5">
                                            <p:txEl>
                                              <p:pRg st="2" end="2"/>
                                            </p:txEl>
                                          </p:spTgt>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animBg="1"/>
      <p:bldP spid="123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85800" y="304800"/>
            <a:ext cx="807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endParaRPr lang="vi-VN" b="1" i="1">
              <a:latin typeface="Arial" pitchFamily="34" charset="0"/>
            </a:endParaRPr>
          </a:p>
        </p:txBody>
      </p:sp>
      <p:sp>
        <p:nvSpPr>
          <p:cNvPr id="13315" name="Rectangle 3"/>
          <p:cNvSpPr>
            <a:spLocks noChangeArrowheads="1"/>
          </p:cNvSpPr>
          <p:nvPr/>
        </p:nvSpPr>
        <p:spPr bwMode="auto">
          <a:xfrm>
            <a:off x="384175" y="1519535"/>
            <a:ext cx="8680450" cy="461665"/>
          </a:xfrm>
          <a:prstGeom prst="rect">
            <a:avLst/>
          </a:prstGeom>
          <a:blipFill>
            <a:blip r:embed="rId3"/>
            <a:tile tx="0" ty="0" sx="100000" sy="100000" flip="none" algn="tl"/>
          </a:blipFill>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spcBef>
                <a:spcPct val="50000"/>
              </a:spcBef>
              <a:defRPr/>
            </a:pPr>
            <a:r>
              <a:rPr lang="en-US" sz="2400" b="1">
                <a:solidFill>
                  <a:srgbClr val="FF0000"/>
                </a:solidFill>
                <a:latin typeface="Times New Roman" pitchFamily="18" charset="0"/>
              </a:rPr>
              <a:t>Tình hình nước ta cuối thời Trần như thế nào?</a:t>
            </a:r>
          </a:p>
        </p:txBody>
      </p:sp>
      <p:sp>
        <p:nvSpPr>
          <p:cNvPr id="13316" name="Rectangle 4"/>
          <p:cNvSpPr>
            <a:spLocks noChangeArrowheads="1"/>
          </p:cNvSpPr>
          <p:nvPr/>
        </p:nvSpPr>
        <p:spPr bwMode="auto">
          <a:xfrm>
            <a:off x="561109" y="1981200"/>
            <a:ext cx="8077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Font typeface="Wingdings" pitchFamily="2" charset="2"/>
              <a:buChar char="ü"/>
              <a:defRPr/>
            </a:pPr>
            <a:r>
              <a:rPr lang="nl-NL" sz="2400" b="1">
                <a:solidFill>
                  <a:schemeClr val="tx2"/>
                </a:solidFill>
                <a:latin typeface="Times New Roman" pitchFamily="18" charset="0"/>
                <a:cs typeface="Times New Roman" pitchFamily="18" charset="0"/>
              </a:rPr>
              <a:t>Vua quan nhà Trần chỉ mải ăn chơi, vơ vét, bóc lột của dân để làm giàu, không còn quan tâm đến  tình hình đất nước.</a:t>
            </a:r>
            <a:endParaRPr lang="en-US" sz="2400" b="1">
              <a:solidFill>
                <a:schemeClr val="tx2"/>
              </a:solidFill>
              <a:latin typeface="Times New Roman" pitchFamily="18" charset="0"/>
              <a:cs typeface="Times New Roman" pitchFamily="18" charset="0"/>
            </a:endParaRPr>
          </a:p>
          <a:p>
            <a:pPr marL="457200" indent="-457200">
              <a:buFont typeface="Wingdings" pitchFamily="2" charset="2"/>
              <a:buChar char="ü"/>
              <a:defRPr/>
            </a:pPr>
            <a:r>
              <a:rPr lang="nl-NL" sz="2400" b="1">
                <a:solidFill>
                  <a:schemeClr val="tx2"/>
                </a:solidFill>
                <a:latin typeface="Times New Roman" pitchFamily="18" charset="0"/>
                <a:cs typeface="Times New Roman" pitchFamily="18" charset="0"/>
              </a:rPr>
              <a:t>Cuộc sống của nhân dân càng thêm cơ cực.</a:t>
            </a:r>
            <a:endParaRPr lang="en-US" sz="2400" b="1">
              <a:solidFill>
                <a:schemeClr val="tx2"/>
              </a:solidFill>
              <a:latin typeface="Times New Roman" pitchFamily="18" charset="0"/>
              <a:cs typeface="Times New Roman" pitchFamily="18" charset="0"/>
            </a:endParaRPr>
          </a:p>
        </p:txBody>
      </p:sp>
      <p:sp>
        <p:nvSpPr>
          <p:cNvPr id="13317" name="Rectangle 5"/>
          <p:cNvSpPr>
            <a:spLocks noChangeArrowheads="1"/>
          </p:cNvSpPr>
          <p:nvPr/>
        </p:nvSpPr>
        <p:spPr bwMode="auto">
          <a:xfrm>
            <a:off x="256309" y="3471281"/>
            <a:ext cx="8686800" cy="461665"/>
          </a:xfrm>
          <a:prstGeom prst="rect">
            <a:avLst/>
          </a:prstGeom>
          <a:blipFill dpi="0" rotWithShape="1">
            <a:blip r:embed="rId3"/>
            <a:srcRect/>
            <a:tile tx="0" ty="0" sx="100000" sy="100000" flip="none" algn="tl"/>
          </a:blipFill>
          <a:ln w="9525">
            <a:solidFill>
              <a:schemeClr val="accent1"/>
            </a:solidFill>
            <a:miter lim="800000"/>
            <a:headEnd/>
            <a:tailEnd/>
          </a:ln>
        </p:spPr>
        <p:txBody>
          <a:bodyPr>
            <a:spAutoFit/>
          </a:bodyPr>
          <a:lstStyle/>
          <a:p>
            <a:pPr algn="ctr">
              <a:spcBef>
                <a:spcPct val="50000"/>
              </a:spcBef>
            </a:pPr>
            <a:r>
              <a:rPr lang="en-US" sz="2400" b="1">
                <a:solidFill>
                  <a:srgbClr val="FF0000"/>
                </a:solidFill>
                <a:latin typeface="Times New Roman" pitchFamily="18" charset="0"/>
              </a:rPr>
              <a:t>Trước tình hình đó nhân dân và quan lại đã có phản ứng gì?</a:t>
            </a:r>
          </a:p>
        </p:txBody>
      </p:sp>
      <p:sp>
        <p:nvSpPr>
          <p:cNvPr id="13318" name="Rectangle 6"/>
          <p:cNvSpPr>
            <a:spLocks noChangeArrowheads="1"/>
          </p:cNvSpPr>
          <p:nvPr/>
        </p:nvSpPr>
        <p:spPr bwMode="auto">
          <a:xfrm>
            <a:off x="533400" y="3932946"/>
            <a:ext cx="8077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Wingdings" pitchFamily="2" charset="2"/>
              <a:buChar char="ü"/>
            </a:pPr>
            <a:r>
              <a:rPr lang="nl-NL" sz="2400" b="1">
                <a:solidFill>
                  <a:schemeClr val="tx2"/>
                </a:solidFill>
                <a:latin typeface="Times New Roman" pitchFamily="18" charset="0"/>
              </a:rPr>
              <a:t>Nhân dân nổi dậy đấu tranh, một số quan lại bất bình và xin từ chức.</a:t>
            </a:r>
          </a:p>
        </p:txBody>
      </p:sp>
      <p:sp>
        <p:nvSpPr>
          <p:cNvPr id="13319" name="Rectangle 7"/>
          <p:cNvSpPr>
            <a:spLocks noChangeArrowheads="1"/>
          </p:cNvSpPr>
          <p:nvPr/>
        </p:nvSpPr>
        <p:spPr bwMode="auto">
          <a:xfrm>
            <a:off x="222250" y="4784725"/>
            <a:ext cx="8678863" cy="830997"/>
          </a:xfrm>
          <a:prstGeom prst="rect">
            <a:avLst/>
          </a:prstGeom>
          <a:blipFill dpi="0" rotWithShape="1">
            <a:blip r:embed="rId3"/>
            <a:srcRect/>
            <a:tile tx="0" ty="0" sx="100000" sy="100000" flip="none" algn="tl"/>
          </a:blipFill>
          <a:ln w="9525">
            <a:solidFill>
              <a:schemeClr val="accent1"/>
            </a:solidFill>
            <a:miter lim="800000"/>
            <a:headEnd/>
            <a:tailEnd/>
          </a:ln>
        </p:spPr>
        <p:txBody>
          <a:bodyPr>
            <a:spAutoFit/>
          </a:bodyPr>
          <a:lstStyle/>
          <a:p>
            <a:pPr algn="ctr">
              <a:spcBef>
                <a:spcPct val="50000"/>
              </a:spcBef>
            </a:pPr>
            <a:r>
              <a:rPr lang="en-US" sz="2400" b="1">
                <a:solidFill>
                  <a:srgbClr val="FF0000"/>
                </a:solidFill>
                <a:latin typeface="Times New Roman" pitchFamily="18" charset="0"/>
              </a:rPr>
              <a:t>Ai là người đã dâng sớ xin chém 7 tên quan đã lấn át quyền vua, coi thường phép nước?</a:t>
            </a:r>
          </a:p>
        </p:txBody>
      </p:sp>
      <p:pic>
        <p:nvPicPr>
          <p:cNvPr id="8200" name="Picture 3"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5588" y="5667375"/>
            <a:ext cx="131762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3"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8100" y="5597525"/>
            <a:ext cx="1143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8"/>
          <p:cNvSpPr>
            <a:spLocks noChangeArrowheads="1"/>
          </p:cNvSpPr>
          <p:nvPr/>
        </p:nvSpPr>
        <p:spPr bwMode="auto">
          <a:xfrm>
            <a:off x="731838" y="5715000"/>
            <a:ext cx="75279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buFont typeface="Wingdings" pitchFamily="2" charset="2"/>
              <a:buChar char="ü"/>
            </a:pPr>
            <a:r>
              <a:rPr lang="nl-NL" sz="2400" b="1">
                <a:solidFill>
                  <a:schemeClr val="tx2"/>
                </a:solidFill>
                <a:latin typeface="Times New Roman" pitchFamily="18" charset="0"/>
              </a:rPr>
              <a:t>Chu Văn An d</a:t>
            </a:r>
            <a:r>
              <a:rPr lang="vi-VN" sz="2400" b="1">
                <a:solidFill>
                  <a:schemeClr val="tx2"/>
                </a:solidFill>
                <a:latin typeface="Times New Roman" pitchFamily="18" charset="0"/>
              </a:rPr>
              <a:t>âng sớ xin chém 7 tên quan đã lấn át quyền vua, coi thường vua.</a:t>
            </a:r>
            <a:endParaRPr lang="nl-NL" sz="2400" b="1">
              <a:solidFill>
                <a:schemeClr val="tx2"/>
              </a:solidFill>
              <a:latin typeface="Times New Roman" pitchFamily="18" charset="0"/>
            </a:endParaRPr>
          </a:p>
        </p:txBody>
      </p:sp>
      <p:sp>
        <p:nvSpPr>
          <p:cNvPr id="3" name="TextBox 2"/>
          <p:cNvSpPr txBox="1"/>
          <p:nvPr/>
        </p:nvSpPr>
        <p:spPr>
          <a:xfrm>
            <a:off x="2133600" y="778692"/>
            <a:ext cx="5679643" cy="461665"/>
          </a:xfrm>
          <a:prstGeom prst="rect">
            <a:avLst/>
          </a:prstGeom>
          <a:noFill/>
        </p:spPr>
        <p:txBody>
          <a:bodyPr wrap="square" rtlCol="0">
            <a:spAutoFit/>
          </a:bodyPr>
          <a:lstStyle/>
          <a:p>
            <a:pPr algn="ctr"/>
            <a:r>
              <a:rPr lang="en-US" smtClean="0"/>
              <a:t> </a:t>
            </a:r>
            <a:r>
              <a:rPr lang="en-US" sz="2400" b="1" smtClean="0">
                <a:solidFill>
                  <a:srgbClr val="0000FF"/>
                </a:solidFill>
                <a:latin typeface="Times New Roman" pitchFamily="18" charset="0"/>
                <a:cs typeface="Times New Roman" pitchFamily="18" charset="0"/>
              </a:rPr>
              <a:t>NƯỚC TA CUỐI THỜI TRẦN</a:t>
            </a:r>
            <a:endParaRPr lang="en-US" sz="24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832417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4" presetClass="entr" presetSubtype="0" fill="hold" grpId="0" nodeType="clickEffect">
                                  <p:stCondLst>
                                    <p:cond delay="0"/>
                                  </p:stCondLst>
                                  <p:childTnLst>
                                    <p:set>
                                      <p:cBhvr>
                                        <p:cTn id="12" dur="1" fill="hold">
                                          <p:stCondLst>
                                            <p:cond delay="0"/>
                                          </p:stCondLst>
                                        </p:cTn>
                                        <p:tgtEl>
                                          <p:spTgt spid="13316"/>
                                        </p:tgtEl>
                                        <p:attrNameLst>
                                          <p:attrName>style.visibility</p:attrName>
                                        </p:attrNameLst>
                                      </p:cBhvr>
                                      <p:to>
                                        <p:strVal val="visible"/>
                                      </p:to>
                                    </p:set>
                                    <p:anim from="(-#ppt_w/2)" to="(#ppt_x)" calcmode="lin" valueType="num">
                                      <p:cBhvr>
                                        <p:cTn id="13" dur="600" fill="hold">
                                          <p:stCondLst>
                                            <p:cond delay="0"/>
                                          </p:stCondLst>
                                        </p:cTn>
                                        <p:tgtEl>
                                          <p:spTgt spid="13316"/>
                                        </p:tgtEl>
                                        <p:attrNameLst>
                                          <p:attrName>ppt_x</p:attrName>
                                        </p:attrNameLst>
                                      </p:cBhvr>
                                    </p:anim>
                                    <p:anim from="0" to="-1.0" calcmode="lin" valueType="num">
                                      <p:cBhvr>
                                        <p:cTn id="14" dur="200" decel="50000" autoRev="1" fill="hold">
                                          <p:stCondLst>
                                            <p:cond delay="600"/>
                                          </p:stCondLst>
                                        </p:cTn>
                                        <p:tgtEl>
                                          <p:spTgt spid="13316"/>
                                        </p:tgtEl>
                                        <p:attrNameLst>
                                          <p:attrName>xshear</p:attrName>
                                        </p:attrNameLst>
                                      </p:cBhvr>
                                    </p:anim>
                                    <p:animScale>
                                      <p:cBhvr>
                                        <p:cTn id="15" dur="200" decel="100000" autoRev="1" fill="hold">
                                          <p:stCondLst>
                                            <p:cond delay="600"/>
                                          </p:stCondLst>
                                        </p:cTn>
                                        <p:tgtEl>
                                          <p:spTgt spid="13316"/>
                                        </p:tgtEl>
                                      </p:cBhvr>
                                      <p:from x="100000" y="100000"/>
                                      <p:to x="80000" y="100000"/>
                                    </p:animScale>
                                    <p:anim by="(#ppt_h/3+#ppt_w*0.1)" calcmode="lin" valueType="num">
                                      <p:cBhvr additive="sum">
                                        <p:cTn id="16" dur="200" decel="100000" autoRev="1" fill="hold">
                                          <p:stCondLst>
                                            <p:cond delay="600"/>
                                          </p:stCondLst>
                                        </p:cTn>
                                        <p:tgtEl>
                                          <p:spTgt spid="13316"/>
                                        </p:tgtEl>
                                        <p:attrNameLst>
                                          <p:attrName>ppt_x</p:attrName>
                                        </p:attrNameLst>
                                      </p:cBhvr>
                                    </p:anim>
                                  </p:childTnLst>
                                  <p:subTnLst>
                                    <p:audio>
                                      <p:cMediaNode vol="100000">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13317"/>
                                        </p:tgtEl>
                                        <p:attrNameLst>
                                          <p:attrName>style.visibility</p:attrName>
                                        </p:attrNameLst>
                                      </p:cBhvr>
                                      <p:to>
                                        <p:strVal val="visible"/>
                                      </p:to>
                                    </p:set>
                                    <p:anim calcmode="lin" valueType="num">
                                      <p:cBhvr>
                                        <p:cTn id="21" dur="500" fill="hold"/>
                                        <p:tgtEl>
                                          <p:spTgt spid="13317"/>
                                        </p:tgtEl>
                                        <p:attrNameLst>
                                          <p:attrName>ppt_w</p:attrName>
                                        </p:attrNameLst>
                                      </p:cBhvr>
                                      <p:tavLst>
                                        <p:tav tm="0">
                                          <p:val>
                                            <p:fltVal val="0"/>
                                          </p:val>
                                        </p:tav>
                                        <p:tav tm="100000">
                                          <p:val>
                                            <p:strVal val="#ppt_w"/>
                                          </p:val>
                                        </p:tav>
                                      </p:tavLst>
                                    </p:anim>
                                    <p:anim calcmode="lin" valueType="num">
                                      <p:cBhvr>
                                        <p:cTn id="22" dur="500" fill="hold"/>
                                        <p:tgtEl>
                                          <p:spTgt spid="13317"/>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3318"/>
                                        </p:tgtEl>
                                        <p:attrNameLst>
                                          <p:attrName>style.visibility</p:attrName>
                                        </p:attrNameLst>
                                      </p:cBhvr>
                                      <p:to>
                                        <p:strVal val="visible"/>
                                      </p:to>
                                    </p:set>
                                    <p:animEffect transition="in" filter="slide(fromBottom)">
                                      <p:cBhvr>
                                        <p:cTn id="27" dur="500"/>
                                        <p:tgtEl>
                                          <p:spTgt spid="13318"/>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3319"/>
                                        </p:tgtEl>
                                        <p:attrNameLst>
                                          <p:attrName>style.visibility</p:attrName>
                                        </p:attrNameLst>
                                      </p:cBhvr>
                                      <p:to>
                                        <p:strVal val="visible"/>
                                      </p:to>
                                    </p:set>
                                    <p:animEffect transition="in" filter="slide(fromBottom)">
                                      <p:cBhvr>
                                        <p:cTn id="32" dur="500"/>
                                        <p:tgtEl>
                                          <p:spTgt spid="13319"/>
                                        </p:tgtEl>
                                      </p:cBhvr>
                                    </p:animEffect>
                                  </p:childTnLst>
                                  <p:subTnLst>
                                    <p:audio>
                                      <p:cMediaNode vol="100000">
                                        <p:cTn display="0" masterRel="sameClick">
                                          <p:stCondLst>
                                            <p:cond evt="begin" delay="0">
                                              <p:tn val="30"/>
                                            </p:cond>
                                          </p:stCondLst>
                                          <p:endCondLst>
                                            <p:cond evt="onStopAudio" delay="0">
                                              <p:tgtEl>
                                                <p:sldTgt/>
                                              </p:tgtEl>
                                            </p:cond>
                                          </p:endCondLst>
                                        </p:cTn>
                                        <p:tgtEl>
                                          <p:sndTgt r:embed="rId2" name="chimes.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strVal val="#ppt_h"/>
                                          </p:val>
                                        </p:tav>
                                        <p:tav tm="100000">
                                          <p:val>
                                            <p:strVal val="#ppt_h"/>
                                          </p:val>
                                        </p:tav>
                                      </p:tavLst>
                                    </p:anim>
                                  </p:childTnLst>
                                  <p:subTnLst>
                                    <p:audio>
                                      <p:cMediaNode vol="100000">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13316" grpId="0"/>
      <p:bldP spid="13317" grpId="0" animBg="1"/>
      <p:bldP spid="13318" grpId="0"/>
      <p:bldP spid="13319"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huVanA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743" y="0"/>
            <a:ext cx="44196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p:cNvSpPr txBox="1">
            <a:spLocks noChangeArrowheads="1"/>
          </p:cNvSpPr>
          <p:nvPr/>
        </p:nvSpPr>
        <p:spPr bwMode="auto">
          <a:xfrm>
            <a:off x="26988" y="30163"/>
            <a:ext cx="4572000" cy="686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just" eaLnBrk="1" hangingPunct="1"/>
            <a:r>
              <a:rPr lang="vi-VN" sz="3200" b="1">
                <a:solidFill>
                  <a:srgbClr val="263AFA"/>
                </a:solidFill>
                <a:latin typeface="Times New Roman" pitchFamily="18" charset="0"/>
                <a:cs typeface="Times New Roman" pitchFamily="18" charset="0"/>
              </a:rPr>
              <a:t>Chu Văn An</a:t>
            </a:r>
            <a:r>
              <a:rPr lang="en-US" sz="3200">
                <a:solidFill>
                  <a:srgbClr val="263AFA"/>
                </a:solidFill>
                <a:latin typeface="Times New Roman" pitchFamily="18" charset="0"/>
                <a:cs typeface="Times New Roman" pitchFamily="18" charset="0"/>
              </a:rPr>
              <a:t> </a:t>
            </a:r>
            <a:r>
              <a:rPr lang="vi-VN" sz="2400" b="1">
                <a:solidFill>
                  <a:srgbClr val="263AFA"/>
                </a:solidFill>
                <a:latin typeface="Times New Roman" pitchFamily="18" charset="0"/>
                <a:cs typeface="Times New Roman" pitchFamily="18" charset="0"/>
              </a:rPr>
              <a:t>là </a:t>
            </a:r>
            <a:r>
              <a:rPr lang="en-US" sz="2400" b="1">
                <a:solidFill>
                  <a:srgbClr val="263AFA"/>
                </a:solidFill>
                <a:latin typeface="Times New Roman" pitchFamily="18" charset="0"/>
                <a:cs typeface="Times New Roman" pitchFamily="18" charset="0"/>
              </a:rPr>
              <a:t>một thầy giáo có tài nhưng cương nghị, thẳng thắn, sửa mình trong sạch, không cầu lợi và là một đại </a:t>
            </a:r>
            <a:r>
              <a:rPr lang="vi-VN" sz="2400" b="1">
                <a:solidFill>
                  <a:srgbClr val="263AFA"/>
                </a:solidFill>
                <a:latin typeface="Times New Roman" pitchFamily="18" charset="0"/>
                <a:cs typeface="Times New Roman" pitchFamily="18" charset="0"/>
              </a:rPr>
              <a:t>quan nhà Tr</a:t>
            </a:r>
            <a:r>
              <a:rPr lang="en-US" sz="2400" b="1">
                <a:solidFill>
                  <a:srgbClr val="263AFA"/>
                </a:solidFill>
                <a:latin typeface="Times New Roman" pitchFamily="18" charset="0"/>
                <a:cs typeface="Times New Roman" pitchFamily="18" charset="0"/>
              </a:rPr>
              <a:t>ần. Ông được mời vào dạy cho các thái tử ở Văn Miếu Quốc Tử Giám. Nhiều lần ông khuyên can nhà vua và </a:t>
            </a:r>
            <a:r>
              <a:rPr lang="vi-VN" sz="2400" b="1">
                <a:solidFill>
                  <a:srgbClr val="263AFA"/>
                </a:solidFill>
                <a:latin typeface="Times New Roman" pitchFamily="18" charset="0"/>
                <a:cs typeface="Times New Roman" pitchFamily="18" charset="0"/>
              </a:rPr>
              <a:t> </a:t>
            </a:r>
            <a:r>
              <a:rPr lang="en-US" sz="2400" b="1">
                <a:solidFill>
                  <a:srgbClr val="263AFA"/>
                </a:solidFill>
                <a:latin typeface="Times New Roman" pitchFamily="18" charset="0"/>
                <a:cs typeface="Times New Roman" pitchFamily="18" charset="0"/>
              </a:rPr>
              <a:t>dâng sớ xin chém 7 tên quan coi thường phép nước nhưng vua không </a:t>
            </a:r>
            <a:r>
              <a:rPr lang="en-US" sz="2400" b="1" smtClean="0">
                <a:solidFill>
                  <a:srgbClr val="263AFA"/>
                </a:solidFill>
                <a:latin typeface="Times New Roman" pitchFamily="18" charset="0"/>
                <a:cs typeface="Times New Roman" pitchFamily="18" charset="0"/>
              </a:rPr>
              <a:t>nghe ,ông </a:t>
            </a:r>
            <a:r>
              <a:rPr lang="en-US" sz="2400" b="1">
                <a:solidFill>
                  <a:srgbClr val="263AFA"/>
                </a:solidFill>
                <a:latin typeface="Times New Roman" pitchFamily="18" charset="0"/>
                <a:cs typeface="Times New Roman" pitchFamily="18" charset="0"/>
              </a:rPr>
              <a:t>xin từ quan về ở núi Kiệt Đặc, huyện Chí Linh, Hải Dương và mở trường dạy học. Khi ông mất, nhà vua sai quan đến tế và ban tặng tên thụy là Văn Trình, thời gian sau lệnh cho ông được thờ trong Văn Miếu – Quốc Tử Giám.</a:t>
            </a:r>
          </a:p>
        </p:txBody>
      </p:sp>
      <p:sp>
        <p:nvSpPr>
          <p:cNvPr id="9220" name="Rectangle 4"/>
          <p:cNvSpPr>
            <a:spLocks noChangeArrowheads="1"/>
          </p:cNvSpPr>
          <p:nvPr/>
        </p:nvSpPr>
        <p:spPr bwMode="auto">
          <a:xfrm>
            <a:off x="5084763" y="5780088"/>
            <a:ext cx="38862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vi-VN" sz="3200" b="1">
                <a:solidFill>
                  <a:srgbClr val="FF0000"/>
                </a:solidFill>
                <a:latin typeface="Times New Roman" pitchFamily="18" charset="0"/>
              </a:rPr>
              <a:t>Chu Văn An </a:t>
            </a:r>
            <a:endParaRPr lang="en-US" sz="3200" b="1">
              <a:solidFill>
                <a:srgbClr val="FF0000"/>
              </a:solidFill>
              <a:latin typeface="Times New Roman" pitchFamily="18" charset="0"/>
            </a:endParaRPr>
          </a:p>
          <a:p>
            <a:pPr algn="ctr"/>
            <a:r>
              <a:rPr lang="en-US" sz="3200" b="1">
                <a:solidFill>
                  <a:srgbClr val="FF0000"/>
                </a:solidFill>
                <a:latin typeface="Times New Roman" pitchFamily="18" charset="0"/>
              </a:rPr>
              <a:t>(1292-1370)</a:t>
            </a:r>
          </a:p>
        </p:txBody>
      </p:sp>
    </p:spTree>
    <p:extLst>
      <p:ext uri="{BB962C8B-B14F-4D97-AF65-F5344CB8AC3E}">
        <p14:creationId xmlns:p14="http://schemas.microsoft.com/office/powerpoint/2010/main" val="1759591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04800" y="5410200"/>
            <a:ext cx="883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eaLnBrk="1" hangingPunct="1">
              <a:spcBef>
                <a:spcPct val="50000"/>
              </a:spcBef>
            </a:pPr>
            <a:endParaRPr lang="vi-VN">
              <a:latin typeface="Arial" pitchFamily="34" charset="0"/>
            </a:endParaRPr>
          </a:p>
        </p:txBody>
      </p:sp>
      <p:pic>
        <p:nvPicPr>
          <p:cNvPr id="10243" name="Picture 3" descr="cv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4"/>
          <p:cNvSpPr txBox="1">
            <a:spLocks noChangeArrowheads="1"/>
          </p:cNvSpPr>
          <p:nvPr/>
        </p:nvSpPr>
        <p:spPr bwMode="auto">
          <a:xfrm>
            <a:off x="1676400" y="228600"/>
            <a:ext cx="6172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Black" pitchFamily="34" charset="0"/>
              </a:defRPr>
            </a:lvl1pPr>
            <a:lvl2pPr marL="742950" indent="-285750" eaLnBrk="0" hangingPunct="0">
              <a:defRPr>
                <a:solidFill>
                  <a:schemeClr val="tx1"/>
                </a:solidFill>
                <a:latin typeface="Arial Black" pitchFamily="34" charset="0"/>
              </a:defRPr>
            </a:lvl2pPr>
            <a:lvl3pPr marL="1143000" indent="-228600" eaLnBrk="0" hangingPunct="0">
              <a:defRPr>
                <a:solidFill>
                  <a:schemeClr val="tx1"/>
                </a:solidFill>
                <a:latin typeface="Arial Black" pitchFamily="34" charset="0"/>
              </a:defRPr>
            </a:lvl3pPr>
            <a:lvl4pPr marL="1600200" indent="-228600" eaLnBrk="0" hangingPunct="0">
              <a:defRPr>
                <a:solidFill>
                  <a:schemeClr val="tx1"/>
                </a:solidFill>
                <a:latin typeface="Arial Black" pitchFamily="34" charset="0"/>
              </a:defRPr>
            </a:lvl4pPr>
            <a:lvl5pPr marL="2057400" indent="-228600" eaLnBrk="0" hangingPunct="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algn="ctr" eaLnBrk="1" hangingPunct="1">
              <a:spcBef>
                <a:spcPct val="50000"/>
              </a:spcBef>
            </a:pPr>
            <a:r>
              <a:rPr lang="en-US" sz="4800">
                <a:solidFill>
                  <a:srgbClr val="FF00FF"/>
                </a:solidFill>
                <a:latin typeface="Times New Roman" pitchFamily="18" charset="0"/>
                <a:cs typeface="Times New Roman" pitchFamily="18" charset="0"/>
              </a:rPr>
              <a:t>Đền thờ Chu Văn An</a:t>
            </a:r>
          </a:p>
        </p:txBody>
      </p:sp>
    </p:spTree>
    <p:extLst>
      <p:ext uri="{BB962C8B-B14F-4D97-AF65-F5344CB8AC3E}">
        <p14:creationId xmlns:p14="http://schemas.microsoft.com/office/powerpoint/2010/main" val="162925570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1414</Words>
  <Application>Microsoft Office PowerPoint</Application>
  <PresentationFormat>On-screen Show (4:3)</PresentationFormat>
  <Paragraphs>137</Paragraphs>
  <Slides>33</Slides>
  <Notes>5</Notes>
  <HiddenSlides>0</HiddenSlides>
  <MMClips>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.VnTime</vt:lpstr>
      <vt:lpstr>Arial</vt:lpstr>
      <vt:lpstr>Calibri</vt:lpstr>
      <vt:lpstr>Times New Roman</vt:lpstr>
      <vt:lpstr>VNI Times</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THANH HOÁ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HT81</cp:lastModifiedBy>
  <cp:revision>42</cp:revision>
  <dcterms:created xsi:type="dcterms:W3CDTF">2017-12-07T13:16:37Z</dcterms:created>
  <dcterms:modified xsi:type="dcterms:W3CDTF">2021-01-13T06:02:53Z</dcterms:modified>
</cp:coreProperties>
</file>