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4"/>
  </p:notesMasterIdLst>
  <p:sldIdLst>
    <p:sldId id="331" r:id="rId4"/>
    <p:sldId id="372" r:id="rId5"/>
    <p:sldId id="453" r:id="rId6"/>
    <p:sldId id="452" r:id="rId7"/>
    <p:sldId id="374" r:id="rId8"/>
    <p:sldId id="377" r:id="rId9"/>
    <p:sldId id="451" r:id="rId10"/>
    <p:sldId id="379" r:id="rId11"/>
    <p:sldId id="383" r:id="rId12"/>
    <p:sldId id="381" r:id="rId13"/>
    <p:sldId id="359" r:id="rId14"/>
    <p:sldId id="387" r:id="rId15"/>
    <p:sldId id="406" r:id="rId16"/>
    <p:sldId id="441" r:id="rId17"/>
    <p:sldId id="407" r:id="rId18"/>
    <p:sldId id="391" r:id="rId19"/>
    <p:sldId id="394" r:id="rId20"/>
    <p:sldId id="405" r:id="rId21"/>
    <p:sldId id="444" r:id="rId22"/>
    <p:sldId id="429" r:id="rId23"/>
    <p:sldId id="356" r:id="rId24"/>
    <p:sldId id="455" r:id="rId25"/>
    <p:sldId id="345" r:id="rId26"/>
    <p:sldId id="454" r:id="rId27"/>
    <p:sldId id="428" r:id="rId28"/>
    <p:sldId id="413" r:id="rId29"/>
    <p:sldId id="410" r:id="rId30"/>
    <p:sldId id="411" r:id="rId31"/>
    <p:sldId id="412" r:id="rId32"/>
    <p:sldId id="414" r:id="rId33"/>
    <p:sldId id="415" r:id="rId34"/>
    <p:sldId id="416" r:id="rId35"/>
    <p:sldId id="417" r:id="rId36"/>
    <p:sldId id="418" r:id="rId37"/>
    <p:sldId id="419" r:id="rId38"/>
    <p:sldId id="446" r:id="rId39"/>
    <p:sldId id="447" r:id="rId40"/>
    <p:sldId id="438" r:id="rId41"/>
    <p:sldId id="449" r:id="rId42"/>
    <p:sldId id="338" r:id="rId4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99"/>
    <a:srgbClr val="99FF99"/>
    <a:srgbClr val="CCCCFF"/>
    <a:srgbClr val="FFFFCC"/>
    <a:srgbClr val="FFFF00"/>
    <a:srgbClr val="CC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4" autoAdjust="0"/>
  </p:normalViewPr>
  <p:slideViewPr>
    <p:cSldViewPr>
      <p:cViewPr varScale="1">
        <p:scale>
          <a:sx n="81" d="100"/>
          <a:sy n="81" d="100"/>
        </p:scale>
        <p:origin x="300" y="90"/>
      </p:cViewPr>
      <p:guideLst>
        <p:guide orient="horz" pos="2160"/>
        <p:guide pos="290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3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4.fntdata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33BF13F-D128-4AE6-8532-3941DB6392C3}" type="datetimeFigureOut">
              <a:rPr lang="en-US"/>
              <a:t>10/24/2022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DE436BF-B2E9-4B0F-956B-C94A727E05F4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436BF-B2E9-4B0F-956B-C94A727E05F4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8887AE-2643-4FFE-82A7-60A18DF03422}" type="datetimeFigureOut">
              <a:rPr lang="en-US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DF690-4A65-4F0B-9B32-91860660948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BE6243-E6BB-42C7-9F6A-4CC6238F268A}" type="datetimeFigureOut">
              <a:rPr lang="en-US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8A5CB-FD45-4E05-8A25-EA9AC503E3E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6E910D-82C8-4CFF-B087-6C597033BD34}" type="datetimeFigureOut">
              <a:rPr lang="en-US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F9236-0789-4B9D-B7E9-8B563C79718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8887AE-2643-4FFE-82A7-60A18DF03422}" type="datetimeFigureOut">
              <a:rPr lang="en-US">
                <a:solidFill>
                  <a:srgbClr val="000000"/>
                </a:solidFill>
              </a:rPr>
              <a:t>10/24/2022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DF690-4A65-4F0B-9B32-91860660948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A1FE95-0E3F-4D6D-9635-2CA532A9D8D1}" type="datetimeFigureOut">
              <a:rPr lang="en-US">
                <a:solidFill>
                  <a:srgbClr val="000000"/>
                </a:solidFill>
              </a:rPr>
              <a:t>10/24/2022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5FFBA-8B63-4975-BE2C-7BB375B04A5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E0173E-E663-43B1-BC55-E7B54482BE77}" type="datetimeFigureOut">
              <a:rPr lang="en-US">
                <a:solidFill>
                  <a:srgbClr val="000000"/>
                </a:solidFill>
              </a:rPr>
              <a:t>10/24/2022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A3960-08F7-462F-9887-A8681BAD334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F7F2D6-7864-4C40-9688-1E65271272F7}" type="datetimeFigureOut">
              <a:rPr lang="en-US">
                <a:solidFill>
                  <a:srgbClr val="000000"/>
                </a:solidFill>
              </a:rPr>
              <a:t>10/24/2022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8F30B5-A098-4588-B296-C11BC1B2331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B62DDF-68EA-4C29-BCD2-4F26299D9D86}" type="datetimeFigureOut">
              <a:rPr lang="en-US">
                <a:solidFill>
                  <a:srgbClr val="000000"/>
                </a:solidFill>
              </a:rPr>
              <a:t>10/24/2022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BBF57-F11A-4E94-98CA-C8E40C363CB0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020E4D-AA3E-4FF7-8B24-FD1D6D63F72E}" type="datetimeFigureOut">
              <a:rPr lang="en-US">
                <a:solidFill>
                  <a:srgbClr val="000000"/>
                </a:solidFill>
              </a:rPr>
              <a:t>10/24/2022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DD6E0-2EFB-4053-8654-B190152CF06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120767-21CC-4300-BACC-2716564A4E7A}" type="datetimeFigureOut">
              <a:rPr lang="en-US">
                <a:solidFill>
                  <a:srgbClr val="000000"/>
                </a:solidFill>
              </a:rPr>
              <a:t>10/24/2022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47D0B-25C7-48B7-B128-212D95F709D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79E10E-34B5-46C3-BA22-C1E8A1C5634B}" type="datetimeFigureOut">
              <a:rPr lang="en-US">
                <a:solidFill>
                  <a:srgbClr val="000000"/>
                </a:solidFill>
              </a:rPr>
              <a:t>10/24/2022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1CA5E-AEC1-4D6B-9FB9-81542E6BC970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A1FE95-0E3F-4D6D-9635-2CA532A9D8D1}" type="datetimeFigureOut">
              <a:rPr lang="en-US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5FFBA-8B63-4975-BE2C-7BB375B04A5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48730-B799-4667-81B4-2A71BF30E999}" type="datetimeFigureOut">
              <a:rPr lang="en-US">
                <a:solidFill>
                  <a:srgbClr val="000000"/>
                </a:solidFill>
              </a:rPr>
              <a:t>10/24/2022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E999F9-5C03-4C52-8504-BA11824059C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BE6243-E6BB-42C7-9F6A-4CC6238F268A}" type="datetimeFigureOut">
              <a:rPr lang="en-US">
                <a:solidFill>
                  <a:srgbClr val="000000"/>
                </a:solidFill>
              </a:rPr>
              <a:t>10/24/2022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8A5CB-FD45-4E05-8A25-EA9AC503E3E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6E910D-82C8-4CFF-B087-6C597033BD34}" type="datetimeFigureOut">
              <a:rPr lang="en-US">
                <a:solidFill>
                  <a:srgbClr val="000000"/>
                </a:solidFill>
              </a:rPr>
              <a:t>10/24/2022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F9236-0789-4B9D-B7E9-8B563C79718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8887AE-2643-4FFE-82A7-60A18DF03422}" type="datetimeFigureOut">
              <a:rPr lang="en-US">
                <a:solidFill>
                  <a:srgbClr val="000000"/>
                </a:solidFill>
              </a:rPr>
              <a:t>10/24/2022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DF690-4A65-4F0B-9B32-91860660948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A1FE95-0E3F-4D6D-9635-2CA532A9D8D1}" type="datetimeFigureOut">
              <a:rPr lang="en-US">
                <a:solidFill>
                  <a:srgbClr val="000000"/>
                </a:solidFill>
              </a:rPr>
              <a:t>10/24/2022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5FFBA-8B63-4975-BE2C-7BB375B04A5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E0173E-E663-43B1-BC55-E7B54482BE77}" type="datetimeFigureOut">
              <a:rPr lang="en-US">
                <a:solidFill>
                  <a:srgbClr val="000000"/>
                </a:solidFill>
              </a:rPr>
              <a:t>10/24/2022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A3960-08F7-462F-9887-A8681BAD334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F7F2D6-7864-4C40-9688-1E65271272F7}" type="datetimeFigureOut">
              <a:rPr lang="en-US">
                <a:solidFill>
                  <a:srgbClr val="000000"/>
                </a:solidFill>
              </a:rPr>
              <a:t>10/24/2022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8F30B5-A098-4588-B296-C11BC1B2331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B62DDF-68EA-4C29-BCD2-4F26299D9D86}" type="datetimeFigureOut">
              <a:rPr lang="en-US">
                <a:solidFill>
                  <a:srgbClr val="000000"/>
                </a:solidFill>
              </a:rPr>
              <a:t>10/24/2022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BBF57-F11A-4E94-98CA-C8E40C363CB0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020E4D-AA3E-4FF7-8B24-FD1D6D63F72E}" type="datetimeFigureOut">
              <a:rPr lang="en-US">
                <a:solidFill>
                  <a:srgbClr val="000000"/>
                </a:solidFill>
              </a:rPr>
              <a:t>10/24/2022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DD6E0-2EFB-4053-8654-B190152CF06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120767-21CC-4300-BACC-2716564A4E7A}" type="datetimeFigureOut">
              <a:rPr lang="en-US">
                <a:solidFill>
                  <a:srgbClr val="000000"/>
                </a:solidFill>
              </a:rPr>
              <a:t>10/24/2022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47D0B-25C7-48B7-B128-212D95F709D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E0173E-E663-43B1-BC55-E7B54482BE77}" type="datetimeFigureOut">
              <a:rPr lang="en-US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A3960-08F7-462F-9887-A8681BAD334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79E10E-34B5-46C3-BA22-C1E8A1C5634B}" type="datetimeFigureOut">
              <a:rPr lang="en-US">
                <a:solidFill>
                  <a:srgbClr val="000000"/>
                </a:solidFill>
              </a:rPr>
              <a:t>10/24/2022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1CA5E-AEC1-4D6B-9FB9-81542E6BC970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48730-B799-4667-81B4-2A71BF30E999}" type="datetimeFigureOut">
              <a:rPr lang="en-US">
                <a:solidFill>
                  <a:srgbClr val="000000"/>
                </a:solidFill>
              </a:rPr>
              <a:t>10/24/2022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E999F9-5C03-4C52-8504-BA11824059C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BE6243-E6BB-42C7-9F6A-4CC6238F268A}" type="datetimeFigureOut">
              <a:rPr lang="en-US">
                <a:solidFill>
                  <a:srgbClr val="000000"/>
                </a:solidFill>
              </a:rPr>
              <a:t>10/24/2022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8A5CB-FD45-4E05-8A25-EA9AC503E3E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6E910D-82C8-4CFF-B087-6C597033BD34}" type="datetimeFigureOut">
              <a:rPr lang="en-US">
                <a:solidFill>
                  <a:srgbClr val="000000"/>
                </a:solidFill>
              </a:rPr>
              <a:t>10/24/2022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F9236-0789-4B9D-B7E9-8B563C79718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F7F2D6-7864-4C40-9688-1E65271272F7}" type="datetimeFigureOut">
              <a:rPr lang="en-US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8F30B5-A098-4588-B296-C11BC1B2331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B62DDF-68EA-4C29-BCD2-4F26299D9D86}" type="datetimeFigureOut">
              <a:rPr lang="en-US"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BBF57-F11A-4E94-98CA-C8E40C363CB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020E4D-AA3E-4FF7-8B24-FD1D6D63F72E}" type="datetimeFigureOut">
              <a:rPr lang="en-US"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DD6E0-2EFB-4053-8654-B190152CF0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120767-21CC-4300-BACC-2716564A4E7A}" type="datetimeFigureOut">
              <a:rPr lang="en-US"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47D0B-25C7-48B7-B128-212D95F709D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79E10E-34B5-46C3-BA22-C1E8A1C5634B}" type="datetimeFigureOut">
              <a:rPr lang="en-US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1CA5E-AEC1-4D6B-9FB9-81542E6BC97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48730-B799-4667-81B4-2A71BF30E999}" type="datetimeFigureOut">
              <a:rPr lang="en-US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E999F9-5C03-4C52-8504-BA11824059C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cs typeface="+mn-cs"/>
              </a:defRPr>
            </a:lvl1pPr>
          </a:lstStyle>
          <a:p>
            <a:fld id="{2FEFF07C-E397-4468-AF4A-12FC42E2BC5F}" type="datetimeFigureOut">
              <a:rPr lang="en-US"/>
              <a:t>10/24/2022</a:t>
            </a:fld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cs typeface="+mn-cs"/>
              </a:defRPr>
            </a:lvl1pPr>
          </a:lstStyle>
          <a:p>
            <a:fld id="{00C61406-9142-451D-9C08-9BB6BE6F534D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Bar dir="vert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cs typeface="+mn-cs"/>
              </a:defRPr>
            </a:lvl1pPr>
          </a:lstStyle>
          <a:p>
            <a:fld id="{2FEFF07C-E397-4468-AF4A-12FC42E2BC5F}" type="datetimeFigureOut">
              <a:rPr lang="en-US">
                <a:solidFill>
                  <a:srgbClr val="000000"/>
                </a:solidFill>
              </a:rPr>
              <a:t>10/24/2022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cs typeface="+mn-cs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cs typeface="+mn-cs"/>
              </a:defRPr>
            </a:lvl1pPr>
          </a:lstStyle>
          <a:p>
            <a:fld id="{00C61406-9142-451D-9C08-9BB6BE6F534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randomBar dir="vert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cs typeface="+mn-cs"/>
              </a:defRPr>
            </a:lvl1pPr>
          </a:lstStyle>
          <a:p>
            <a:fld id="{2FEFF07C-E397-4468-AF4A-12FC42E2BC5F}" type="datetimeFigureOut">
              <a:rPr lang="en-US">
                <a:solidFill>
                  <a:srgbClr val="000000"/>
                </a:solidFill>
              </a:rPr>
              <a:t>10/24/2022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cs typeface="+mn-cs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cs typeface="+mn-cs"/>
              </a:defRPr>
            </a:lvl1pPr>
          </a:lstStyle>
          <a:p>
            <a:fld id="{00C61406-9142-451D-9C08-9BB6BE6F534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randomBar dir="vert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microsoft.com/office/2007/relationships/media" Target="file:///D:\GADT\NHAC%20clip\Hello%20How%20Do%20You%20Do%20-%20Twins.mp3" TargetMode="Externa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file:///D:\GADT\NHAC%20clip\Tuoi%20nho%20dung%20xay%20thanh%20pho%20Anh%20hung%20-%20NTN%20TP.mp3" TargetMode="External"/><Relationship Id="rId1" Type="http://schemas.microsoft.com/office/2007/relationships/media" Target="file:///D:\GADT\NHAC%20clip\Tuoi%20nho%20dung%20xay%20thanh%20pho%20Anh%20hung%20-%20NTN%20TP.mp3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GIF"/><Relationship Id="rId4" Type="http://schemas.openxmlformats.org/officeDocument/2006/relationships/audio" Target="file:///D:\GADT\NHAC%20clip\Hello%20How%20Do%20You%20Do%20-%20Twins.mp3" TargetMode="External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28.xml"/><Relationship Id="rId7" Type="http://schemas.openxmlformats.org/officeDocument/2006/relationships/slide" Target="slide32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11" Type="http://schemas.openxmlformats.org/officeDocument/2006/relationships/slide" Target="slide36.xml"/><Relationship Id="rId5" Type="http://schemas.openxmlformats.org/officeDocument/2006/relationships/slide" Target="slide30.xml"/><Relationship Id="rId10" Type="http://schemas.openxmlformats.org/officeDocument/2006/relationships/slide" Target="slide35.xml"/><Relationship Id="rId4" Type="http://schemas.openxmlformats.org/officeDocument/2006/relationships/slide" Target="slide29.xml"/><Relationship Id="rId9" Type="http://schemas.openxmlformats.org/officeDocument/2006/relationships/slide" Target="slide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SPARKLES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680089">
            <a:off x="6173368" y="1527250"/>
            <a:ext cx="914400" cy="1150937"/>
          </a:xfrm>
          <a:prstGeom prst="rect">
            <a:avLst/>
          </a:prstGeom>
          <a:noFill/>
        </p:spPr>
      </p:pic>
      <p:pic>
        <p:nvPicPr>
          <p:cNvPr id="12" name="Picture 12" descr="SPARKLES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680089">
            <a:off x="4192168" y="1527250"/>
            <a:ext cx="914400" cy="1150937"/>
          </a:xfrm>
          <a:prstGeom prst="rect">
            <a:avLst/>
          </a:prstGeom>
          <a:noFill/>
        </p:spPr>
      </p:pic>
      <p:pic>
        <p:nvPicPr>
          <p:cNvPr id="13" name="Picture 12" descr="SPARKLES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4932318">
            <a:off x="2134768" y="1755850"/>
            <a:ext cx="914400" cy="1150937"/>
          </a:xfrm>
          <a:prstGeom prst="rect">
            <a:avLst/>
          </a:prstGeom>
          <a:noFill/>
        </p:spPr>
      </p:pic>
      <p:pic>
        <p:nvPicPr>
          <p:cNvPr id="14" name="Picture 13" descr="SPARKLES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4932318">
            <a:off x="327359" y="1784355"/>
            <a:ext cx="914400" cy="1150937"/>
          </a:xfrm>
          <a:prstGeom prst="rect">
            <a:avLst/>
          </a:prstGeom>
          <a:noFill/>
        </p:spPr>
      </p:pic>
      <p:pic>
        <p:nvPicPr>
          <p:cNvPr id="15" name="Picture 12" descr="SPARKLES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680089">
            <a:off x="8076032" y="1755849"/>
            <a:ext cx="914400" cy="1150937"/>
          </a:xfrm>
          <a:prstGeom prst="rect">
            <a:avLst/>
          </a:prstGeom>
          <a:noFill/>
        </p:spPr>
      </p:pic>
      <p:pic>
        <p:nvPicPr>
          <p:cNvPr id="17" name="Picture 13" descr="sun14[1]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2455" y="917236"/>
            <a:ext cx="1587500" cy="1536700"/>
          </a:xfrm>
          <a:prstGeom prst="rect">
            <a:avLst/>
          </a:prstGeom>
          <a:noFill/>
        </p:spPr>
      </p:pic>
      <p:pic>
        <p:nvPicPr>
          <p:cNvPr id="19" name="Picture 10" descr="dolphins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87624" y="5589240"/>
            <a:ext cx="1828800" cy="1375795"/>
          </a:xfrm>
          <a:prstGeom prst="rect">
            <a:avLst/>
          </a:prstGeom>
          <a:noFill/>
        </p:spPr>
      </p:pic>
      <p:pic>
        <p:nvPicPr>
          <p:cNvPr id="22" name="Tuoi nho dung xay thanh pho Anh hung - NTN TP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6400800"/>
            <a:ext cx="304800" cy="304800"/>
          </a:xfrm>
          <a:prstGeom prst="rect">
            <a:avLst/>
          </a:prstGeom>
        </p:spPr>
      </p:pic>
      <p:pic>
        <p:nvPicPr>
          <p:cNvPr id="23" name="Hello How Do You Do - Twins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2420518" y="801436"/>
            <a:ext cx="4457700" cy="769441"/>
          </a:xfrm>
          <a:prstGeom prst="rect">
            <a:avLst/>
          </a:prstGeom>
          <a:noFill/>
          <a:ln w="57150">
            <a:noFill/>
            <a:miter lim="800000"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u="sng" dirty="0" err="1">
                <a:latin typeface="Times New Roman" panose="02020603050405020304" pitchFamily="18" charset="0"/>
              </a:rPr>
              <a:t>Khoa</a:t>
            </a:r>
            <a:r>
              <a:rPr lang="en-US" sz="4400" b="1" u="sng" dirty="0">
                <a:latin typeface="Times New Roman" panose="02020603050405020304" pitchFamily="18" charset="0"/>
              </a:rPr>
              <a:t> </a:t>
            </a:r>
            <a:r>
              <a:rPr lang="en-US" sz="4400" b="1" u="sng" dirty="0" err="1">
                <a:latin typeface="Times New Roman" panose="02020603050405020304" pitchFamily="18" charset="0"/>
              </a:rPr>
              <a:t>học</a:t>
            </a:r>
            <a:r>
              <a:rPr lang="en-US" sz="4400" b="1" u="sng" dirty="0">
                <a:latin typeface="Times New Roman" panose="02020603050405020304" pitchFamily="18" charset="0"/>
              </a:rPr>
              <a:t> 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62674" y="2450589"/>
            <a:ext cx="7579568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Nước</a:t>
            </a:r>
            <a:r>
              <a:rPr lang="en-US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có</a:t>
            </a:r>
            <a:r>
              <a:rPr lang="en-US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tính</a:t>
            </a:r>
            <a:r>
              <a:rPr lang="en-US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chất</a:t>
            </a:r>
            <a:r>
              <a:rPr lang="en-US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gì</a:t>
            </a:r>
            <a:r>
              <a:rPr lang="en-US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?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54784" y="1340768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Qua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3994601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3068960"/>
            <a:ext cx="24577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u="sng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u="sng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-108520" y="620688"/>
            <a:ext cx="9144000" cy="527486"/>
          </a:xfrm>
        </p:spPr>
        <p:txBody>
          <a:bodyPr/>
          <a:lstStyle/>
          <a:p>
            <a:pPr algn="just"/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TÌM HIỂU MÀU SẮC, MÙI VỊ CỦA NƯỚC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00808"/>
            <a:ext cx="9540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TÌM HIỂU VỀ HÌNH DẠNG CỦA NƯỚC</a:t>
            </a:r>
          </a:p>
        </p:txBody>
      </p:sp>
      <p:pic>
        <p:nvPicPr>
          <p:cNvPr id="9" name="Picture 8" descr="110409SKnuoc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492896"/>
            <a:ext cx="3312368" cy="3154736"/>
          </a:xfrm>
          <a:prstGeom prst="rect">
            <a:avLst/>
          </a:prstGeom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0" y="116632"/>
            <a:ext cx="9144000" cy="492760"/>
          </a:xfrm>
          <a:prstGeom prst="rect">
            <a:avLst/>
          </a:prstGeom>
          <a:noFill/>
          <a:ln w="57150">
            <a:noFill/>
            <a:miter lim="800000"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600" b="1" u="sng" dirty="0" err="1">
                <a:latin typeface="Times New Roman" panose="02020603050405020304" pitchFamily="18" charset="0"/>
              </a:rPr>
              <a:t>Khoa</a:t>
            </a:r>
            <a:r>
              <a:rPr lang="en-US" sz="2600" b="1" u="sng" dirty="0">
                <a:latin typeface="Times New Roman" panose="02020603050405020304" pitchFamily="18" charset="0"/>
              </a:rPr>
              <a:t> </a:t>
            </a:r>
            <a:r>
              <a:rPr lang="en-US" sz="2600" b="1" u="sng" dirty="0" err="1">
                <a:latin typeface="Times New Roman" panose="02020603050405020304" pitchFamily="18" charset="0"/>
              </a:rPr>
              <a:t>học</a:t>
            </a:r>
            <a:endParaRPr lang="en-US" sz="2600" b="1" u="sng" dirty="0"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070033"/>
            <a:ext cx="9143999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có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tính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chất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gì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?</a:t>
            </a:r>
          </a:p>
        </p:txBody>
      </p:sp>
    </p:spTree>
  </p:cSld>
  <p:clrMapOvr>
    <a:masterClrMapping/>
  </p:clrMapOvr>
  <p:transition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SGK/42: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1295400"/>
            <a:ext cx="8153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Rectangle 4"/>
          <p:cNvSpPr/>
          <p:nvPr/>
        </p:nvSpPr>
        <p:spPr>
          <a:xfrm>
            <a:off x="2095500" y="3429000"/>
            <a:ext cx="533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u="sng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b="1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5400" b="1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endParaRPr lang="en-US" sz="5400" b="1" u="sng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b="1" u="sng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276600"/>
            <a:ext cx="7372397" cy="3362325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381000" y="-152400"/>
            <a:ext cx="8583488" cy="3429000"/>
          </a:xfrm>
          <a:prstGeom prst="horizontalScroll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" indent="346075" algn="just"/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Đổ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đầy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chai,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ly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kích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thước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? 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1125" y="785794"/>
            <a:ext cx="24577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u="sng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u="sng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1538" y="1571612"/>
            <a:ext cx="789295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09992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TÌM HIỂU VỀ VIỆC CHẢY CỦA NƯỚC</a:t>
            </a:r>
          </a:p>
        </p:txBody>
      </p:sp>
      <p:pic>
        <p:nvPicPr>
          <p:cNvPr id="9" name="Picture 8" descr="110409SKnuoc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3032833"/>
            <a:ext cx="4038600" cy="3423604"/>
          </a:xfrm>
          <a:prstGeom prst="rect">
            <a:avLst/>
          </a:prstGeom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0" y="437466"/>
            <a:ext cx="9144000" cy="492443"/>
          </a:xfrm>
          <a:prstGeom prst="rect">
            <a:avLst/>
          </a:prstGeom>
          <a:noFill/>
          <a:ln w="57150">
            <a:noFill/>
            <a:miter lim="800000"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600" b="1" u="sng" dirty="0" err="1">
                <a:latin typeface="Times New Roman" panose="02020603050405020304" pitchFamily="18" charset="0"/>
              </a:rPr>
              <a:t>Khoa</a:t>
            </a:r>
            <a:r>
              <a:rPr lang="en-US" sz="2600" b="1" u="sng" dirty="0">
                <a:latin typeface="Times New Roman" panose="02020603050405020304" pitchFamily="18" charset="0"/>
              </a:rPr>
              <a:t> </a:t>
            </a:r>
            <a:r>
              <a:rPr lang="en-US" sz="2600" b="1" u="sng" dirty="0" err="1">
                <a:latin typeface="Times New Roman" panose="02020603050405020304" pitchFamily="18" charset="0"/>
              </a:rPr>
              <a:t>học</a:t>
            </a:r>
            <a:endParaRPr lang="en-US" sz="2600" b="1" u="sng" dirty="0"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929909"/>
            <a:ext cx="9143999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có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tính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chất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gì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?</a:t>
            </a:r>
          </a:p>
        </p:txBody>
      </p:sp>
    </p:spTree>
  </p:cSld>
  <p:clrMapOvr>
    <a:masterClrMapping/>
  </p:clrMapOvr>
  <p:transition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28500"/>
            <a:ext cx="6840760" cy="32952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85171" y="269056"/>
            <a:ext cx="7391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4400" dirty="0"/>
          </a:p>
        </p:txBody>
      </p:sp>
      <p:sp>
        <p:nvSpPr>
          <p:cNvPr id="7" name="Rectangle 6"/>
          <p:cNvSpPr/>
          <p:nvPr/>
        </p:nvSpPr>
        <p:spPr>
          <a:xfrm>
            <a:off x="259687" y="4423768"/>
            <a:ext cx="28200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76" y="5373216"/>
            <a:ext cx="9108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1143000"/>
            <a:ext cx="716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indent="346075" algn="just"/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1080" y="0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0" y="19812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905000"/>
            <a:ext cx="3601891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905000"/>
            <a:ext cx="4907716" cy="37562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47629"/>
            <a:ext cx="8712968" cy="5721731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" y="1740878"/>
            <a:ext cx="9144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TÌM HIỂU VỀ VIỆC THẤM VÀ HOÀ TAN CỦA NƯỚC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929909"/>
            <a:ext cx="9143999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có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tính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chất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gì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282" y="3068960"/>
            <a:ext cx="922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THÍ NGHIỆM VỀ VIỆC THẤM CỦA NƯỚC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282" y="3789040"/>
            <a:ext cx="922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THÍ NGHIỆM VỀ SỰ HÒA TAN CỦA NƯỚC</a:t>
            </a:r>
          </a:p>
        </p:txBody>
      </p:sp>
    </p:spTree>
  </p:cSld>
  <p:clrMapOvr>
    <a:masterClrMapping/>
  </p:clrMapOvr>
  <p:transition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076082"/>
            <a:ext cx="2840529" cy="2308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196752"/>
            <a:ext cx="2514600" cy="2089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019720" cy="21893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52536" y="3472458"/>
            <a:ext cx="9251733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Dĩa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82" y="260574"/>
            <a:ext cx="922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THÍ NGHIỆM VỀ VIỆC THẤM CỦA NƯỚC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75" y="799333"/>
            <a:ext cx="2924919" cy="3065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788" y="2332000"/>
            <a:ext cx="2747916" cy="3154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5" y="87603"/>
            <a:ext cx="2906588" cy="30533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41418" y="4741306"/>
            <a:ext cx="24609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87448" y="5572303"/>
            <a:ext cx="85519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71" y="225522"/>
            <a:ext cx="1071570" cy="10601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398840"/>
            <a:ext cx="1071570" cy="10601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6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21" y="799333"/>
            <a:ext cx="785818" cy="1041959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ucth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8580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3203848" y="929808"/>
            <a:ext cx="6057528" cy="4215541"/>
          </a:xfrm>
          <a:prstGeom prst="clou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Cloud 7"/>
          <p:cNvSpPr/>
          <p:nvPr/>
        </p:nvSpPr>
        <p:spPr>
          <a:xfrm>
            <a:off x="2807804" y="464829"/>
            <a:ext cx="6849616" cy="4680520"/>
          </a:xfrm>
          <a:prstGeom prst="clou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“Con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496532"/>
            <a:ext cx="1985964" cy="1985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07" y="2389702"/>
            <a:ext cx="1961618" cy="20785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80528" y="4482496"/>
            <a:ext cx="880945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0852" y="1648905"/>
            <a:ext cx="9400728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593156"/>
            <a:ext cx="2294674" cy="17187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196790"/>
            <a:ext cx="922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THÍ NGHIỆM VỀ SỰ HÒA TAN CỦA NƯỚC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4288" y="3152"/>
            <a:ext cx="9144000" cy="492760"/>
          </a:xfrm>
          <a:prstGeom prst="rect">
            <a:avLst/>
          </a:prstGeom>
          <a:noFill/>
          <a:ln w="57150">
            <a:noFill/>
            <a:miter lim="800000"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600" b="1" u="sng" dirty="0" err="1">
                <a:latin typeface="Times New Roman" panose="02020603050405020304" pitchFamily="18" charset="0"/>
              </a:rPr>
              <a:t>Khoa</a:t>
            </a:r>
            <a:r>
              <a:rPr lang="en-US" sz="2600" b="1" u="sng" dirty="0">
                <a:latin typeface="Times New Roman" panose="02020603050405020304" pitchFamily="18" charset="0"/>
              </a:rPr>
              <a:t> </a:t>
            </a:r>
            <a:r>
              <a:rPr lang="en-US" sz="2600" b="1" u="sng" dirty="0" err="1">
                <a:latin typeface="Times New Roman" panose="02020603050405020304" pitchFamily="18" charset="0"/>
              </a:rPr>
              <a:t>học</a:t>
            </a:r>
            <a:endParaRPr lang="en-US" sz="2600" b="1" u="sng" dirty="0">
              <a:latin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513" y="579706"/>
            <a:ext cx="9143999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có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tính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chất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gì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?</a:t>
            </a:r>
          </a:p>
        </p:txBody>
      </p:sp>
    </p:spTree>
  </p:cSld>
  <p:clrMapOvr>
    <a:masterClrMapping/>
  </p:clrMapOvr>
  <p:transition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524000"/>
          <a:ext cx="8763000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1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5688" y="1752374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" y="178240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CHẤT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8120" y="159774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HÒA TAN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43673" y="1628518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HÒA TAN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99422" y="1782405"/>
            <a:ext cx="211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2500" y="2775239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7688" y="3885974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2488" y="4724174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688" y="4876574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5688" y="3809774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5688" y="2819174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587906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76400" y="5867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667000"/>
            <a:ext cx="1034003" cy="7715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800600"/>
            <a:ext cx="690563" cy="690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733800"/>
            <a:ext cx="1034003" cy="7715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19222" y="2608636"/>
            <a:ext cx="307648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</a:p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19222" y="3581174"/>
            <a:ext cx="307648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</a:p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26992" y="4647974"/>
            <a:ext cx="310854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</a:p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" y="404664"/>
            <a:ext cx="922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THÍ NGHIỆM VỀ SỰ HÒA TAN CỦA NƯỚC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656410"/>
            <a:ext cx="922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THÍ NGHIỆM VỀ SỰ HÒA TAN CỦA NƯỚC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3284984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11797" y="2486750"/>
            <a:ext cx="2052165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4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4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306115" y="1661319"/>
            <a:ext cx="946514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3400" dirty="0"/>
          </a:p>
        </p:txBody>
      </p:sp>
      <p:sp>
        <p:nvSpPr>
          <p:cNvPr id="2" name="TextBox 1"/>
          <p:cNvSpPr txBox="1"/>
          <p:nvPr/>
        </p:nvSpPr>
        <p:spPr>
          <a:xfrm>
            <a:off x="39799" y="4509120"/>
            <a:ext cx="914060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4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4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4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vi-VN" sz="34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0" y="1295400"/>
          <a:ext cx="8839200" cy="564597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903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5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4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NGHIỆM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429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3518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94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9429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hay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70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hay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038599" y="1739205"/>
            <a:ext cx="5105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2743200"/>
            <a:ext cx="510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8599" y="3720405"/>
            <a:ext cx="5105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8599" y="4800600"/>
            <a:ext cx="51912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62400" y="5867400"/>
            <a:ext cx="5193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19949" y="1371600"/>
            <a:ext cx="17788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0" y="390525"/>
            <a:ext cx="9144000" cy="492760"/>
          </a:xfrm>
          <a:prstGeom prst="rect">
            <a:avLst/>
          </a:prstGeom>
          <a:noFill/>
          <a:ln w="57150">
            <a:noFill/>
            <a:miter lim="800000"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600" b="1" u="sng" dirty="0" err="1">
                <a:latin typeface="Times New Roman" panose="02020603050405020304" pitchFamily="18" charset="0"/>
              </a:rPr>
              <a:t>Khoa</a:t>
            </a:r>
            <a:r>
              <a:rPr lang="en-US" sz="2600" b="1" u="sng" dirty="0">
                <a:latin typeface="Times New Roman" panose="02020603050405020304" pitchFamily="18" charset="0"/>
              </a:rPr>
              <a:t> </a:t>
            </a:r>
            <a:r>
              <a:rPr lang="en-US" sz="2600" b="1" u="sng" dirty="0" err="1">
                <a:latin typeface="Times New Roman" panose="02020603050405020304" pitchFamily="18" charset="0"/>
              </a:rPr>
              <a:t>học</a:t>
            </a:r>
            <a:endParaRPr lang="en-US" sz="2600" b="1" u="sng" dirty="0">
              <a:latin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776427"/>
            <a:ext cx="9143999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có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tính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chất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gì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?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116224"/>
            <a:ext cx="9144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36" y="328498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99" y="4077072"/>
            <a:ext cx="9144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33" y="5286692"/>
            <a:ext cx="9148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06452" y="1494473"/>
            <a:ext cx="17508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contourW="12700">
              <a:bevelB w="38100" h="38100" prst="relaxedInset"/>
              <a:contourClr>
                <a:srgbClr val="FF0000"/>
              </a:contourClr>
            </a:sp3d>
          </a:bodyPr>
          <a:lstStyle/>
          <a:p>
            <a:pPr algn="ctr"/>
            <a:r>
              <a:rPr lang="en-US" sz="2800" b="1" i="1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0" y="390525"/>
            <a:ext cx="9144000" cy="492760"/>
          </a:xfrm>
          <a:prstGeom prst="rect">
            <a:avLst/>
          </a:prstGeom>
          <a:noFill/>
          <a:ln w="57150">
            <a:noFill/>
            <a:miter lim="800000"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6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Khoa</a:t>
            </a:r>
            <a:r>
              <a:rPr lang="en-US" sz="26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endParaRPr lang="en-US" sz="2600" b="1" u="sng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776427"/>
            <a:ext cx="9143999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Nước</a:t>
            </a:r>
            <a:r>
              <a:rPr lang="en-US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có</a:t>
            </a:r>
            <a:r>
              <a:rPr lang="en-US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tính</a:t>
            </a:r>
            <a:r>
              <a:rPr lang="en-US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chất</a:t>
            </a:r>
            <a:r>
              <a:rPr lang="en-US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gì</a:t>
            </a:r>
            <a:r>
              <a:rPr lang="en-US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?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4651" y="2209800"/>
            <a:ext cx="6279283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618224" y="10236"/>
            <a:ext cx="41088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art 14">
            <a:hlinkClick r:id="rId2" action="ppaction://hlinksldjump"/>
          </p:cNvPr>
          <p:cNvSpPr/>
          <p:nvPr/>
        </p:nvSpPr>
        <p:spPr>
          <a:xfrm>
            <a:off x="838200" y="990600"/>
            <a:ext cx="2514600" cy="1905000"/>
          </a:xfrm>
          <a:prstGeom prst="heart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Heart 15">
            <a:hlinkClick r:id="rId3" action="ppaction://hlinksldjump"/>
          </p:cNvPr>
          <p:cNvSpPr/>
          <p:nvPr/>
        </p:nvSpPr>
        <p:spPr>
          <a:xfrm>
            <a:off x="3657600" y="1143000"/>
            <a:ext cx="2514600" cy="1905000"/>
          </a:xfrm>
          <a:prstGeom prst="hear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Heart 16">
            <a:hlinkClick r:id="rId4" action="ppaction://hlinksldjump"/>
          </p:cNvPr>
          <p:cNvSpPr/>
          <p:nvPr/>
        </p:nvSpPr>
        <p:spPr>
          <a:xfrm>
            <a:off x="6248400" y="1066800"/>
            <a:ext cx="2514600" cy="1905000"/>
          </a:xfrm>
          <a:prstGeom prst="heart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Heart 5">
            <a:hlinkClick r:id="rId5" action="ppaction://hlinksldjump"/>
          </p:cNvPr>
          <p:cNvSpPr/>
          <p:nvPr/>
        </p:nvSpPr>
        <p:spPr>
          <a:xfrm>
            <a:off x="838200" y="2971800"/>
            <a:ext cx="2514600" cy="1905000"/>
          </a:xfrm>
          <a:prstGeom prst="hear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Heart 6">
            <a:hlinkClick r:id="rId6" action="ppaction://hlinksldjump"/>
          </p:cNvPr>
          <p:cNvSpPr/>
          <p:nvPr/>
        </p:nvSpPr>
        <p:spPr>
          <a:xfrm>
            <a:off x="3429000" y="3048000"/>
            <a:ext cx="2514600" cy="1905000"/>
          </a:xfrm>
          <a:prstGeom prst="heart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Heart 7">
            <a:hlinkClick r:id="rId7" action="ppaction://hlinksldjump"/>
          </p:cNvPr>
          <p:cNvSpPr/>
          <p:nvPr/>
        </p:nvSpPr>
        <p:spPr>
          <a:xfrm>
            <a:off x="6019800" y="2895600"/>
            <a:ext cx="2514600" cy="1905000"/>
          </a:xfrm>
          <a:prstGeom prst="heart">
            <a:avLst/>
          </a:prstGeom>
          <a:solidFill>
            <a:srgbClr val="000099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Heart 8">
            <a:hlinkClick r:id="rId8" action="ppaction://hlinksldjump"/>
          </p:cNvPr>
          <p:cNvSpPr/>
          <p:nvPr/>
        </p:nvSpPr>
        <p:spPr>
          <a:xfrm>
            <a:off x="914400" y="4953000"/>
            <a:ext cx="2514600" cy="1905000"/>
          </a:xfrm>
          <a:prstGeom prst="hear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" name="Heart 9">
            <a:hlinkClick r:id="rId9" action="ppaction://hlinksldjump"/>
          </p:cNvPr>
          <p:cNvSpPr/>
          <p:nvPr/>
        </p:nvSpPr>
        <p:spPr>
          <a:xfrm>
            <a:off x="3429000" y="4953000"/>
            <a:ext cx="2514600" cy="1905000"/>
          </a:xfrm>
          <a:prstGeom prst="heart">
            <a:avLst/>
          </a:prstGeom>
          <a:solidFill>
            <a:srgbClr val="7030A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" name="Heart 10">
            <a:hlinkClick r:id="rId10" action="ppaction://hlinksldjump"/>
          </p:cNvPr>
          <p:cNvSpPr/>
          <p:nvPr/>
        </p:nvSpPr>
        <p:spPr>
          <a:xfrm>
            <a:off x="5943600" y="4988257"/>
            <a:ext cx="2514600" cy="1905000"/>
          </a:xfrm>
          <a:prstGeom prst="heart">
            <a:avLst/>
          </a:prstGeom>
          <a:solidFill>
            <a:srgbClr val="99FF99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" name="Action Button: End 1">
            <a:hlinkClick r:id="rId11" action="ppaction://hlinksldjump" highlightClick="1"/>
          </p:cNvPr>
          <p:cNvSpPr/>
          <p:nvPr/>
        </p:nvSpPr>
        <p:spPr>
          <a:xfrm>
            <a:off x="8420100" y="6389201"/>
            <a:ext cx="685800" cy="50405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190499"/>
            <a:ext cx="8839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400197"/>
            <a:ext cx="88873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>
            <a:hlinkClick r:id="rId3" action="ppaction://hlinksldjump"/>
          </p:cNvPr>
          <p:cNvSpPr/>
          <p:nvPr/>
        </p:nvSpPr>
        <p:spPr>
          <a:xfrm rot="16200000">
            <a:off x="8248650" y="5924550"/>
            <a:ext cx="723900" cy="762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174" y="2624107"/>
            <a:ext cx="75683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27784" y="542290"/>
            <a:ext cx="63367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Down Arrow 2">
            <a:hlinkClick r:id="rId3" action="ppaction://hlinksldjump"/>
          </p:cNvPr>
          <p:cNvSpPr/>
          <p:nvPr/>
        </p:nvSpPr>
        <p:spPr>
          <a:xfrm rot="16200000">
            <a:off x="7791450" y="5314950"/>
            <a:ext cx="723900" cy="762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99592" y="2114412"/>
            <a:ext cx="4572000" cy="47295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just">
              <a:lnSpc>
                <a:spcPct val="200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Chai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200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endParaRPr lang="en-US" sz="4800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10507"/>
            <a:ext cx="8784976" cy="4298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endParaRPr lang="en-US" sz="4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4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Down Arrow 2">
            <a:hlinkClick r:id="rId3" action="ppaction://hlinksldjump"/>
          </p:cNvPr>
          <p:cNvSpPr/>
          <p:nvPr/>
        </p:nvSpPr>
        <p:spPr>
          <a:xfrm rot="16200000">
            <a:off x="7791450" y="5314950"/>
            <a:ext cx="723900" cy="762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3400" y="5867400"/>
            <a:ext cx="7467600" cy="706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04800" y="4953000"/>
            <a:ext cx="3505200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692696"/>
            <a:ext cx="4563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nước</a:t>
            </a:r>
            <a:endParaRPr lang="en-US" dirty="0"/>
          </a:p>
        </p:txBody>
      </p:sp>
      <p:pic>
        <p:nvPicPr>
          <p:cNvPr id="3" name="Vòng tuần hoàn của nước - Hoạt Hình Khoa Học Vui 2021 - Phim tài liệu khoa học kiến thứ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3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381328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1680" y="1137979"/>
            <a:ext cx="6912768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750"/>
              </a:spcAft>
            </a:pPr>
            <a:r>
              <a:rPr lang="en-US" sz="40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indent="-742950" algn="just">
              <a:spcBef>
                <a:spcPts val="0"/>
              </a:spcBef>
              <a:spcAft>
                <a:spcPts val="750"/>
              </a:spcAft>
              <a:buFont typeface="+mj-lt"/>
              <a:buAutoNum type="alphaLcPeriod"/>
            </a:pP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indent="-742950" algn="just">
              <a:spcBef>
                <a:spcPts val="0"/>
              </a:spcBef>
              <a:spcAft>
                <a:spcPts val="750"/>
              </a:spcAft>
              <a:buFont typeface="+mj-lt"/>
              <a:buAutoNum type="alphaLcPeriod"/>
            </a:pP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indent="-742950" algn="just">
              <a:spcBef>
                <a:spcPts val="0"/>
              </a:spcBef>
              <a:spcAft>
                <a:spcPts val="750"/>
              </a:spcAft>
              <a:buFont typeface="+mj-lt"/>
              <a:buAutoNum type="alphaLcPeriod"/>
            </a:pP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indent="-742950" algn="just">
              <a:spcBef>
                <a:spcPts val="0"/>
              </a:spcBef>
              <a:spcAft>
                <a:spcPts val="750"/>
              </a:spcAft>
              <a:buFont typeface="+mj-lt"/>
              <a:buAutoNum type="alphaLcPeriod"/>
            </a:pP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Down Arrow 2">
            <a:hlinkClick r:id="rId3" action="ppaction://hlinksldjump"/>
          </p:cNvPr>
          <p:cNvSpPr/>
          <p:nvPr/>
        </p:nvSpPr>
        <p:spPr>
          <a:xfrm rot="16200000">
            <a:off x="7791450" y="5314950"/>
            <a:ext cx="723900" cy="762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1">
            <a:hlinkClick r:id="rId3" action="ppaction://hlinksldjump"/>
          </p:cNvPr>
          <p:cNvSpPr/>
          <p:nvPr/>
        </p:nvSpPr>
        <p:spPr>
          <a:xfrm rot="16200000">
            <a:off x="7791450" y="5314950"/>
            <a:ext cx="723900" cy="762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68" y="0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40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8" y="1720362"/>
            <a:ext cx="5181600" cy="511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indent="-742950" algn="just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  <a:buAutoNum type="alphaLcPeriod"/>
            </a:pP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</a:pP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Ly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</a:pP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Ly Coca Cola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68" y="1844824"/>
            <a:ext cx="4038600" cy="1427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0" r="37645"/>
          <a:stretch>
            <a:fillRect/>
          </a:stretch>
        </p:blipFill>
        <p:spPr>
          <a:xfrm>
            <a:off x="2267744" y="3456844"/>
            <a:ext cx="928689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1" r="19953"/>
          <a:stretch>
            <a:fillRect/>
          </a:stretch>
        </p:blipFill>
        <p:spPr>
          <a:xfrm>
            <a:off x="3643312" y="5185348"/>
            <a:ext cx="942975" cy="1672652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"/>
            <a:ext cx="8686800" cy="1840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Down Arrow 2">
            <a:hlinkClick r:id="rId3" action="ppaction://hlinksldjump"/>
          </p:cNvPr>
          <p:cNvSpPr/>
          <p:nvPr/>
        </p:nvSpPr>
        <p:spPr>
          <a:xfrm rot="16200000">
            <a:off x="8248650" y="5467350"/>
            <a:ext cx="723900" cy="762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" y="5410200"/>
            <a:ext cx="7467600" cy="13311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/>
              <a:t>.</a:t>
            </a:r>
          </a:p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1143000"/>
            <a:ext cx="716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indent="346075" algn="just"/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357430"/>
            <a:ext cx="3151651" cy="300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6" y="2428868"/>
            <a:ext cx="4264838" cy="2582514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0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40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Down Arrow 2">
            <a:hlinkClick r:id="rId3" action="ppaction://hlinksldjump"/>
          </p:cNvPr>
          <p:cNvSpPr/>
          <p:nvPr/>
        </p:nvSpPr>
        <p:spPr>
          <a:xfrm rot="16200000">
            <a:off x="8248650" y="5619750"/>
            <a:ext cx="723900" cy="762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110409SKnuoc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362200"/>
            <a:ext cx="3352800" cy="2842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53"/>
          <a:stretch>
            <a:fillRect/>
          </a:stretch>
        </p:blipFill>
        <p:spPr>
          <a:xfrm>
            <a:off x="4343400" y="2438400"/>
            <a:ext cx="4047699" cy="27527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5410200"/>
            <a:ext cx="7467600" cy="1143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>
            <a:hlinkClick r:id="rId3" action="ppaction://hlinksldjump"/>
          </p:cNvPr>
          <p:cNvSpPr/>
          <p:nvPr/>
        </p:nvSpPr>
        <p:spPr>
          <a:xfrm rot="16200000">
            <a:off x="7791450" y="5314950"/>
            <a:ext cx="723900" cy="762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10-Point Star 3"/>
          <p:cNvSpPr/>
          <p:nvPr/>
        </p:nvSpPr>
        <p:spPr>
          <a:xfrm>
            <a:off x="1676400" y="1371600"/>
            <a:ext cx="6019800" cy="3810000"/>
          </a:xfrm>
          <a:prstGeom prst="star10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43200" y="2667000"/>
            <a:ext cx="4147289" cy="16440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lnSpc>
                <a:spcPct val="200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4213" y="2348880"/>
            <a:ext cx="730830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Down Arrow 2">
            <a:hlinkClick r:id="rId3" action="ppaction://hlinksldjump"/>
          </p:cNvPr>
          <p:cNvSpPr/>
          <p:nvPr/>
        </p:nvSpPr>
        <p:spPr>
          <a:xfrm rot="16200000">
            <a:off x="8275652" y="6115050"/>
            <a:ext cx="723900" cy="762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14213" y="4341801"/>
            <a:ext cx="7715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78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14624" y="3140968"/>
            <a:ext cx="559640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7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7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7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7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7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874061" y="1988840"/>
            <a:ext cx="794961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1439550" y="116632"/>
            <a:ext cx="627287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8223864" cy="5472608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30612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1280145" y="0"/>
            <a:ext cx="6770321" cy="957590"/>
            <a:chOff x="1295400" y="185410"/>
            <a:chExt cx="6770321" cy="957590"/>
          </a:xfrm>
        </p:grpSpPr>
        <p:sp>
          <p:nvSpPr>
            <p:cNvPr id="5" name="Text Box 13"/>
            <p:cNvSpPr txBox="1">
              <a:spLocks noChangeArrowheads="1"/>
            </p:cNvSpPr>
            <p:nvPr/>
          </p:nvSpPr>
          <p:spPr bwMode="auto">
            <a:xfrm>
              <a:off x="3666752" y="185410"/>
              <a:ext cx="1752600" cy="523220"/>
            </a:xfrm>
            <a:prstGeom prst="rect">
              <a:avLst/>
            </a:prstGeom>
            <a:noFill/>
            <a:ln w="57150">
              <a:noFill/>
              <a:miter lim="800000"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sz="2800" b="1" u="sng" dirty="0" err="1">
                  <a:latin typeface="Times New Roman" panose="02020603050405020304" pitchFamily="18" charset="0"/>
                </a:rPr>
                <a:t>Khoa</a:t>
              </a:r>
              <a:r>
                <a:rPr lang="en-US" sz="2800" b="1" u="sng" dirty="0">
                  <a:latin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latin typeface="Times New Roman" panose="02020603050405020304" pitchFamily="18" charset="0"/>
                </a:rPr>
                <a:t>học</a:t>
              </a:r>
              <a:endParaRPr lang="en-US" sz="2800" b="1" u="sng" dirty="0"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295400" y="619780"/>
              <a:ext cx="677032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Nước</a:t>
              </a:r>
              <a:r>
                <a:rPr lang="en-US" sz="28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en-US" sz="28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có</a:t>
              </a:r>
              <a:r>
                <a:rPr lang="en-US" sz="28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en-US" sz="28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những</a:t>
              </a:r>
              <a:r>
                <a:rPr lang="en-US" sz="28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en-US" sz="28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tính</a:t>
              </a:r>
              <a:r>
                <a:rPr lang="en-US" sz="28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en-US" sz="28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chất</a:t>
              </a:r>
              <a:r>
                <a:rPr lang="en-US" sz="28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en-US" sz="28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gì</a:t>
              </a:r>
              <a:r>
                <a:rPr lang="en-US" sz="28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?</a:t>
              </a:r>
            </a:p>
          </p:txBody>
        </p:sp>
      </p:grpSp>
      <p:sp>
        <p:nvSpPr>
          <p:cNvPr id="9" name="Right Arrow 8"/>
          <p:cNvSpPr/>
          <p:nvPr/>
        </p:nvSpPr>
        <p:spPr>
          <a:xfrm>
            <a:off x="4267200" y="3657600"/>
            <a:ext cx="990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iet-kiem-nuoc-la-bao-ve-moi-truo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71600"/>
            <a:ext cx="7239000" cy="5179906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67" y="0"/>
            <a:ext cx="7093273" cy="6852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640"/>
            <a:ext cx="7345954" cy="5616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0648"/>
            <a:ext cx="6984776" cy="6188511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20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56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-1343" y="9339"/>
            <a:ext cx="9144000" cy="584775"/>
          </a:xfrm>
          <a:prstGeom prst="rect">
            <a:avLst/>
          </a:prstGeom>
          <a:noFill/>
          <a:ln w="57150">
            <a:noFill/>
            <a:miter lim="800000"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u="sng" dirty="0" err="1">
                <a:latin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</a:rPr>
              <a:t>học</a:t>
            </a:r>
            <a:endParaRPr lang="en-US" sz="3200" b="1" u="sng" dirty="0">
              <a:latin typeface="Times New Roman" panose="02020603050405020304" pitchFamily="18" charset="0"/>
            </a:endParaRPr>
          </a:p>
        </p:txBody>
      </p:sp>
      <p:sp>
        <p:nvSpPr>
          <p:cNvPr id="6" name="Title 5"/>
          <p:cNvSpPr txBox="1"/>
          <p:nvPr/>
        </p:nvSpPr>
        <p:spPr bwMode="auto">
          <a:xfrm>
            <a:off x="-1343" y="692696"/>
            <a:ext cx="9144000" cy="62160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CHẤT VÀ NĂNG LƯỢNG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9636" name="Picture 8" descr="hinh"/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609600"/>
            <a:ext cx="9144000" cy="5562600"/>
          </a:xfrm>
          <a:noFill/>
        </p:spPr>
      </p:pic>
      <p:sp>
        <p:nvSpPr>
          <p:cNvPr id="69637" name="WordArt 5"/>
          <p:cNvSpPr>
            <a:spLocks noChangeArrowheads="1" noChangeShapeType="1" noTextEdit="1"/>
          </p:cNvSpPr>
          <p:nvPr/>
        </p:nvSpPr>
        <p:spPr bwMode="auto">
          <a:xfrm>
            <a:off x="3276600" y="1219200"/>
            <a:ext cx="3276600" cy="1190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52"/>
              </a:avLst>
            </a:prstTxWarp>
          </a:bodyPr>
          <a:lstStyle/>
          <a:p>
            <a:pPr algn="ctr"/>
            <a:r>
              <a:rPr lang="en-US" sz="4400" b="1" kern="10" dirty="0">
                <a:ln w="12700">
                  <a:solidFill>
                    <a:srgbClr val="EAEAEA"/>
                  </a:solidFill>
                  <a:rou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2057400" y="2514600"/>
            <a:ext cx="6019800" cy="323165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Chuẩn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Ba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0" y="472440"/>
            <a:ext cx="9144000" cy="460375"/>
          </a:xfrm>
          <a:prstGeom prst="rect">
            <a:avLst/>
          </a:prstGeom>
          <a:noFill/>
          <a:ln w="57150">
            <a:noFill/>
            <a:miter lim="800000"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u="sng" dirty="0" err="1">
                <a:latin typeface="Times New Roman" panose="02020603050405020304" pitchFamily="18" charset="0"/>
              </a:rPr>
              <a:t>Khoa</a:t>
            </a:r>
            <a:r>
              <a:rPr lang="en-US" sz="2400" b="1" u="sng" dirty="0">
                <a:latin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</a:rPr>
              <a:t>học</a:t>
            </a:r>
            <a:endParaRPr lang="en-US" sz="2400" b="1" u="sng" dirty="0">
              <a:latin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889556"/>
            <a:ext cx="9143999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có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tính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chất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gì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34490"/>
            <a:ext cx="7416824" cy="5006878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88" y="2219244"/>
            <a:ext cx="861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33362"/>
            <a:ext cx="9144000" cy="527486"/>
          </a:xfrm>
        </p:spPr>
        <p:txBody>
          <a:bodyPr/>
          <a:lstStyle/>
          <a:p>
            <a:pPr algn="just"/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TÌM HIỂU MÀU SẮC, MÙI VỊ CỦA NƯỚC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52936"/>
            <a:ext cx="4240088" cy="40187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60032" y="3284984"/>
            <a:ext cx="3490058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HÃY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DỰ ĐOÁN</a:t>
            </a:r>
          </a:p>
          <a:p>
            <a:pPr algn="ctr"/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0" y="437515"/>
            <a:ext cx="9144000" cy="492760"/>
          </a:xfrm>
          <a:prstGeom prst="rect">
            <a:avLst/>
          </a:prstGeom>
          <a:noFill/>
          <a:ln w="57150">
            <a:noFill/>
            <a:miter lim="800000"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600" b="1" u="sng" dirty="0" err="1">
                <a:latin typeface="Times New Roman" panose="02020603050405020304" pitchFamily="18" charset="0"/>
              </a:rPr>
              <a:t>Khoa</a:t>
            </a:r>
            <a:r>
              <a:rPr lang="en-US" sz="2600" b="1" u="sng" dirty="0">
                <a:latin typeface="Times New Roman" panose="02020603050405020304" pitchFamily="18" charset="0"/>
              </a:rPr>
              <a:t> </a:t>
            </a:r>
            <a:r>
              <a:rPr lang="en-US" sz="2600" b="1" u="sng" dirty="0" err="1">
                <a:latin typeface="Times New Roman" panose="02020603050405020304" pitchFamily="18" charset="0"/>
              </a:rPr>
              <a:t>học</a:t>
            </a:r>
            <a:endParaRPr lang="en-US" sz="2600" b="1" u="sng" dirty="0"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912918"/>
            <a:ext cx="9143999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có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tính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chất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gì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?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-1" y="1628800"/>
          <a:ext cx="9144000" cy="51125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70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2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0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12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u="sng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u="sng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3200" b="1" u="sng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b="1" u="sng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u="sng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b="1" u="sng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u="sng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b="1" u="sng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u="sng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b="1" u="sng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sng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u="sng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3200" u="sng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u="sng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sng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u="sng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sng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200" u="sng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sng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u="sng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chua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sng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u="sng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en-US" sz="3200" u="sng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u="sng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sng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u="sng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sng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3200" u="sng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sng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u="sng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hôi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thối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736" y="197660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SO SÁNH LY NƯỚC VÀ LY SỮA</a:t>
            </a:r>
          </a:p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Tha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1141"/>
            <a:ext cx="8054199" cy="382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1691680" y="5255249"/>
            <a:ext cx="667662" cy="59419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1834217" y="5255249"/>
            <a:ext cx="382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6450829" y="5055724"/>
            <a:ext cx="667662" cy="59419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6660232" y="5126696"/>
            <a:ext cx="382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715000" y="1600200"/>
            <a:ext cx="1524000" cy="396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sz="2000" b="1">
              <a:latin typeface="Times New Roman" panose="02020603050405020304" pitchFamily="18" charset="0"/>
            </a:endParaRPr>
          </a:p>
        </p:txBody>
      </p:sp>
      <p:graphicFrame>
        <p:nvGraphicFramePr>
          <p:cNvPr id="5" name="Group 105"/>
          <p:cNvGraphicFramePr/>
          <p:nvPr/>
        </p:nvGraphicFramePr>
        <p:xfrm>
          <a:off x="228600" y="1523999"/>
          <a:ext cx="8763000" cy="4953001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6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3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62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43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2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2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46"/>
          <p:cNvSpPr>
            <a:spLocks noChangeArrowheads="1"/>
          </p:cNvSpPr>
          <p:nvPr/>
        </p:nvSpPr>
        <p:spPr bwMode="auto">
          <a:xfrm>
            <a:off x="228600" y="6553200"/>
            <a:ext cx="1371600" cy="4572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 anchor="ctr">
            <a:spAutoFit/>
          </a:bodyPr>
          <a:lstStyle/>
          <a:p>
            <a:endParaRPr lang="vi-VN" b="1"/>
          </a:p>
        </p:txBody>
      </p:sp>
      <p:sp>
        <p:nvSpPr>
          <p:cNvPr id="7" name="Text Box 65"/>
          <p:cNvSpPr txBox="1">
            <a:spLocks noChangeArrowheads="1"/>
          </p:cNvSpPr>
          <p:nvPr/>
        </p:nvSpPr>
        <p:spPr bwMode="auto">
          <a:xfrm>
            <a:off x="151356" y="1568978"/>
            <a:ext cx="3657600" cy="11695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cần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" name="Text Box 66"/>
          <p:cNvSpPr txBox="1">
            <a:spLocks noChangeArrowheads="1"/>
          </p:cNvSpPr>
          <p:nvPr/>
        </p:nvSpPr>
        <p:spPr bwMode="auto">
          <a:xfrm>
            <a:off x="457200" y="3124200"/>
            <a:ext cx="29718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–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1411775" y="0"/>
            <a:ext cx="7808424" cy="461665"/>
          </a:xfrm>
          <a:prstGeom prst="rect">
            <a:avLst/>
          </a:prstGeom>
          <a:noFill/>
          <a:ln w="57150">
            <a:noFill/>
            <a:miter lim="800000"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8" t="18960" r="4130" b="11297"/>
          <a:stretch>
            <a:fillRect/>
          </a:stretch>
        </p:blipFill>
        <p:spPr>
          <a:xfrm>
            <a:off x="3733800" y="1600200"/>
            <a:ext cx="1066800" cy="1107108"/>
          </a:xfrm>
          <a:prstGeom prst="rect">
            <a:avLst/>
          </a:prstGeom>
        </p:spPr>
      </p:pic>
      <p:sp>
        <p:nvSpPr>
          <p:cNvPr id="18" name="Text Box 70"/>
          <p:cNvSpPr txBox="1">
            <a:spLocks noChangeArrowheads="1"/>
          </p:cNvSpPr>
          <p:nvPr/>
        </p:nvSpPr>
        <p:spPr bwMode="auto">
          <a:xfrm>
            <a:off x="4033842" y="2273593"/>
            <a:ext cx="2362200" cy="396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Ly 1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0" t="19849" r="19089"/>
          <a:stretch>
            <a:fillRect/>
          </a:stretch>
        </p:blipFill>
        <p:spPr>
          <a:xfrm>
            <a:off x="6855912" y="1600200"/>
            <a:ext cx="762000" cy="1070268"/>
          </a:xfrm>
          <a:prstGeom prst="rect">
            <a:avLst/>
          </a:prstGeom>
        </p:spPr>
      </p:pic>
      <p:sp>
        <p:nvSpPr>
          <p:cNvPr id="22" name="Text Box 70"/>
          <p:cNvSpPr txBox="1">
            <a:spLocks noChangeArrowheads="1"/>
          </p:cNvSpPr>
          <p:nvPr/>
        </p:nvSpPr>
        <p:spPr bwMode="auto">
          <a:xfrm>
            <a:off x="6781800" y="2286000"/>
            <a:ext cx="2362200" cy="396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Ly 2</a:t>
            </a:r>
          </a:p>
        </p:txBody>
      </p:sp>
      <p:sp>
        <p:nvSpPr>
          <p:cNvPr id="25" name="Text Box 66"/>
          <p:cNvSpPr txBox="1">
            <a:spLocks noChangeArrowheads="1"/>
          </p:cNvSpPr>
          <p:nvPr/>
        </p:nvSpPr>
        <p:spPr bwMode="auto">
          <a:xfrm>
            <a:off x="381000" y="4343400"/>
            <a:ext cx="29718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Lưỡi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nếm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7" name="Text Box 66"/>
          <p:cNvSpPr txBox="1">
            <a:spLocks noChangeArrowheads="1"/>
          </p:cNvSpPr>
          <p:nvPr/>
        </p:nvSpPr>
        <p:spPr bwMode="auto">
          <a:xfrm>
            <a:off x="457200" y="5562600"/>
            <a:ext cx="29718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Mũi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ngửi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0430" y="3000372"/>
            <a:ext cx="205740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20000"/>
              </a:spcBef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eaLnBrk="1" hangingPunct="1">
              <a:spcBef>
                <a:spcPct val="20000"/>
              </a:spcBef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endParaRPr lang="vi-VN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00430" y="4381836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20000"/>
              </a:spcBef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vi-VN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05600" y="4495800"/>
            <a:ext cx="175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20000"/>
              </a:spcBef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vi-VN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29000" y="5798665"/>
            <a:ext cx="259080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spcBef>
                <a:spcPct val="20000"/>
              </a:spcBef>
            </a:pPr>
            <a:endParaRPr lang="vi-VN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29400" y="5562600"/>
            <a:ext cx="198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57800" y="2971800"/>
            <a:ext cx="4572000" cy="104028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1" hangingPunct="1">
              <a:spcBef>
                <a:spcPct val="20000"/>
              </a:spcBef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endParaRPr lang="vi-VN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230832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Qua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2" y="2714620"/>
            <a:ext cx="1238250" cy="9239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94" y="4071942"/>
            <a:ext cx="1238250" cy="9239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8" y="5429264"/>
            <a:ext cx="1238250" cy="923925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10" grpId="0"/>
      <p:bldP spid="11" grpId="0"/>
      <p:bldP spid="12" grpId="0"/>
      <p:bldP spid="2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18</TotalTime>
  <Words>1203</Words>
  <Application>Microsoft Office PowerPoint</Application>
  <PresentationFormat>On-screen Show (4:3)</PresentationFormat>
  <Paragraphs>195</Paragraphs>
  <Slides>40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Times New Roman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1: TÌM HIỂU MÀU SẮC, MÙI VỊ CỦA NƯỚC</vt:lpstr>
      <vt:lpstr>Dự đoán </vt:lpstr>
      <vt:lpstr>PowerPoint Presentation</vt:lpstr>
      <vt:lpstr>PowerPoint Presentation</vt:lpstr>
      <vt:lpstr>Hoạt động 1: TÌM HIỂU MÀU SẮC, MÙI VỊ CỦA NƯỚC</vt:lpstr>
      <vt:lpstr>PowerPoint Presentation</vt:lpstr>
      <vt:lpstr>Quan sát tranh 3 SGK/42: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thanhthuan</dc:creator>
  <cp:lastModifiedBy>Nhường Đinh Thị</cp:lastModifiedBy>
  <cp:revision>635</cp:revision>
  <cp:lastPrinted>2113-01-01T00:00:00Z</cp:lastPrinted>
  <dcterms:created xsi:type="dcterms:W3CDTF">2113-01-01T00:00:00Z</dcterms:created>
  <dcterms:modified xsi:type="dcterms:W3CDTF">2022-10-24T04:04:28Z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ICV">
    <vt:lpwstr>98F6FB96F8684D0BABEF5AAB1665437A</vt:lpwstr>
  </property>
  <property fmtid="{D5CDD505-2E9C-101B-9397-08002B2CF9AE}" pid="4" name="KSOProductBuildVer">
    <vt:lpwstr>1033-11.2.0.11341</vt:lpwstr>
  </property>
</Properties>
</file>