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1" r:id="rId2"/>
    <p:sldId id="289" r:id="rId3"/>
    <p:sldId id="291" r:id="rId4"/>
    <p:sldId id="292" r:id="rId5"/>
    <p:sldId id="294" r:id="rId6"/>
    <p:sldId id="293" r:id="rId7"/>
    <p:sldId id="302" r:id="rId8"/>
    <p:sldId id="273" r:id="rId9"/>
    <p:sldId id="258" r:id="rId10"/>
    <p:sldId id="260" r:id="rId11"/>
    <p:sldId id="277" r:id="rId12"/>
    <p:sldId id="261" r:id="rId13"/>
    <p:sldId id="263" r:id="rId14"/>
    <p:sldId id="262" r:id="rId15"/>
    <p:sldId id="296" r:id="rId16"/>
    <p:sldId id="297" r:id="rId17"/>
    <p:sldId id="278" r:id="rId18"/>
    <p:sldId id="304" r:id="rId19"/>
    <p:sldId id="264" r:id="rId20"/>
    <p:sldId id="266" r:id="rId21"/>
    <p:sldId id="267" r:id="rId22"/>
    <p:sldId id="282" r:id="rId23"/>
    <p:sldId id="287" r:id="rId24"/>
    <p:sldId id="270" r:id="rId25"/>
    <p:sldId id="272" r:id="rId26"/>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69" d="100"/>
          <a:sy n="69" d="100"/>
        </p:scale>
        <p:origin x="412"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180" rtl="0" eaLnBrk="1" fontAlgn="auto" latinLnBrk="0" hangingPunct="1">
              <a:lnSpc>
                <a:spcPct val="100000"/>
              </a:lnSpc>
              <a:spcBef>
                <a:spcPts val="0"/>
              </a:spcBef>
              <a:spcAft>
                <a:spcPts val="0"/>
              </a:spcAft>
              <a:buClrTx/>
              <a:buSzTx/>
              <a:buFontTx/>
              <a:buNone/>
              <a:tabLst/>
              <a:defRPr/>
            </a:pPr>
            <a:fld id="{9550FF53-CCBF-43FC-A463-409A9E1FD3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18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8222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a:t>
            </a:r>
            <a:r>
              <a:rPr lang="en-US" baseline="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Gọi</a:t>
            </a:r>
            <a:r>
              <a:rPr lang="en-US" baseline="0" dirty="0"/>
              <a:t> HS </a:t>
            </a:r>
            <a:r>
              <a:rPr lang="en-US" baseline="0" dirty="0" err="1"/>
              <a:t>đọc</a:t>
            </a:r>
            <a:r>
              <a:rPr lang="en-US" baseline="0" dirty="0"/>
              <a:t> </a:t>
            </a:r>
            <a:r>
              <a:rPr lang="en-US" baseline="0" dirty="0" err="1"/>
              <a:t>lại</a:t>
            </a:r>
            <a:r>
              <a:rPr lang="en-US" baseline="0" dirty="0"/>
              <a:t> </a:t>
            </a:r>
            <a:r>
              <a:rPr lang="en-US" baseline="0" dirty="0" err="1"/>
              <a:t>bài</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739269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 đua</a:t>
            </a:r>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GV dẫn</a:t>
            </a:r>
            <a:r>
              <a:rPr lang="en-US" baseline="0"/>
              <a:t> dắt vào bài luôn nhé!</a:t>
            </a:r>
          </a:p>
          <a:p>
            <a:r>
              <a:rPr lang="en-US"/>
              <a:t> Bài</a:t>
            </a:r>
            <a:r>
              <a:rPr lang="en-US" baseline="0"/>
              <a:t> học của chúng ta hôm nay cũng tìm hiểu về loài chim hải âu. Mời các em cũng tìm hiểu bài tập đọc “Loài chim của biển cả”…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424185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5/11/2022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4">
            <a:extLst>
              <a:ext uri="{FF2B5EF4-FFF2-40B4-BE49-F238E27FC236}">
                <a16:creationId xmlns:a16="http://schemas.microsoft.com/office/drawing/2014/main" id="{45FFCA32-A877-4B09-A0FC-98583CA8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9772"/>
            <a:ext cx="9135611" cy="3293728"/>
          </a:xfrm>
          <a:prstGeom prst="rect">
            <a:avLst/>
          </a:prstGeom>
        </p:spPr>
      </p:pic>
      <p:sp>
        <p:nvSpPr>
          <p:cNvPr id="2" name="标题 1">
            <a:extLst>
              <a:ext uri="{FF2B5EF4-FFF2-40B4-BE49-F238E27FC236}">
                <a16:creationId xmlns:a16="http://schemas.microsoft.com/office/drawing/2014/main" id="{FECF27E8-23FC-4EE9-A854-04E497D91E65}"/>
              </a:ext>
            </a:extLst>
          </p:cNvPr>
          <p:cNvSpPr>
            <a:spLocks noGrp="1"/>
          </p:cNvSpPr>
          <p:nvPr>
            <p:ph type="title"/>
          </p:nvPr>
        </p:nvSpPr>
        <p:spPr/>
        <p:txBody>
          <a:bodyPr/>
          <a:lstStyle/>
          <a:p>
            <a:endParaRPr lang="zh-CN" altLang="en-US" dirty="0"/>
          </a:p>
        </p:txBody>
      </p:sp>
      <p:pic>
        <p:nvPicPr>
          <p:cNvPr id="5" name="内容占位符 4">
            <a:extLst>
              <a:ext uri="{FF2B5EF4-FFF2-40B4-BE49-F238E27FC236}">
                <a16:creationId xmlns:a16="http://schemas.microsoft.com/office/drawing/2014/main" id="{6774E29C-5A44-4EF7-909C-98F966C1131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1"/>
          </a:xfrm>
        </p:spPr>
      </p:pic>
      <p:pic>
        <p:nvPicPr>
          <p:cNvPr id="9" name="图片 8">
            <a:extLst>
              <a:ext uri="{FF2B5EF4-FFF2-40B4-BE49-F238E27FC236}">
                <a16:creationId xmlns:a16="http://schemas.microsoft.com/office/drawing/2014/main" id="{2E6C60E5-D186-41DD-9EE9-19D8DBBB29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15745" y="2305923"/>
            <a:ext cx="1373663" cy="2381425"/>
          </a:xfrm>
          <a:prstGeom prst="rect">
            <a:avLst/>
          </a:prstGeom>
        </p:spPr>
      </p:pic>
      <p:pic>
        <p:nvPicPr>
          <p:cNvPr id="10" name="图片 9">
            <a:extLst>
              <a:ext uri="{FF2B5EF4-FFF2-40B4-BE49-F238E27FC236}">
                <a16:creationId xmlns:a16="http://schemas.microsoft.com/office/drawing/2014/main" id="{902C94CC-1E2C-437C-BF2B-6006BB22D2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871" y="3466751"/>
            <a:ext cx="1754759" cy="1237467"/>
          </a:xfrm>
          <a:prstGeom prst="rect">
            <a:avLst/>
          </a:prstGeom>
        </p:spPr>
      </p:pic>
      <p:pic>
        <p:nvPicPr>
          <p:cNvPr id="12" name="图片 11">
            <a:extLst>
              <a:ext uri="{FF2B5EF4-FFF2-40B4-BE49-F238E27FC236}">
                <a16:creationId xmlns:a16="http://schemas.microsoft.com/office/drawing/2014/main" id="{C54970A0-1C59-4D2F-8F80-97F1E71528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121" y="2549071"/>
            <a:ext cx="3176184" cy="3176184"/>
          </a:xfrm>
          <a:prstGeom prst="rect">
            <a:avLst/>
          </a:prstGeom>
        </p:spPr>
      </p:pic>
      <p:pic>
        <p:nvPicPr>
          <p:cNvPr id="14" name="图片 13">
            <a:extLst>
              <a:ext uri="{FF2B5EF4-FFF2-40B4-BE49-F238E27FC236}">
                <a16:creationId xmlns:a16="http://schemas.microsoft.com/office/drawing/2014/main" id="{6352CDB8-E3F4-4407-93D5-990A8104E2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68" y="-456163"/>
            <a:ext cx="9118832" cy="1826804"/>
          </a:xfrm>
          <a:prstGeom prst="rect">
            <a:avLst/>
          </a:prstGeom>
        </p:spPr>
      </p:pic>
      <p:sp>
        <p:nvSpPr>
          <p:cNvPr id="11" name="TextBox 10"/>
          <p:cNvSpPr txBox="1"/>
          <p:nvPr/>
        </p:nvSpPr>
        <p:spPr>
          <a:xfrm>
            <a:off x="990600" y="898440"/>
            <a:ext cx="6157055" cy="1446501"/>
          </a:xfrm>
          <a:prstGeom prst="rect">
            <a:avLst/>
          </a:prstGeom>
          <a:noFill/>
        </p:spPr>
        <p:txBody>
          <a:bodyPr wrap="square" lIns="91391" tIns="45696" rIns="91391" bIns="45696" rtlCol="0">
            <a:spAutoFit/>
          </a:bodyPr>
          <a:lstStyle/>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3175">
                  <a:solidFill>
                    <a:prstClr val="white"/>
                  </a:solidFill>
                </a:ln>
                <a:solidFill>
                  <a:srgbClr val="FF0000"/>
                </a:solidFill>
                <a:effectLst/>
                <a:uLnTx/>
                <a:uFillTx/>
                <a:latin typeface="Arial-SGK-TV" pitchFamily="2" charset="0"/>
                <a:ea typeface="Arial-Rounded" pitchFamily="34" charset="0"/>
                <a:cs typeface="Arial-SGK-TV" pitchFamily="2" charset="0"/>
              </a:rPr>
              <a:t>TIẾNG VIỆT</a:t>
            </a:r>
          </a:p>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3175">
                  <a:solidFill>
                    <a:prstClr val="white"/>
                  </a:solidFill>
                </a:ln>
                <a:solidFill>
                  <a:srgbClr val="FF0000"/>
                </a:solidFill>
                <a:effectLst/>
                <a:uLnTx/>
                <a:uFillTx/>
                <a:latin typeface="Arial-SGK-TV" pitchFamily="2" charset="0"/>
                <a:ea typeface="Arial-Rounded" pitchFamily="34" charset="0"/>
                <a:cs typeface="Arial-SGK-TV" pitchFamily="2" charset="0"/>
              </a:rPr>
              <a:t>LỚP 1</a:t>
            </a:r>
          </a:p>
        </p:txBody>
      </p:sp>
    </p:spTree>
    <p:extLst>
      <p:ext uri="{BB962C8B-B14F-4D97-AF65-F5344CB8AC3E}">
        <p14:creationId xmlns:p14="http://schemas.microsoft.com/office/powerpoint/2010/main" val="2969493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7" name="TextBox 16"/>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cxnSp>
        <p:nvCxnSpPr>
          <p:cNvPr id="5" name="Straight Connector 4"/>
          <p:cNvCxnSpPr/>
          <p:nvPr/>
        </p:nvCxnSpPr>
        <p:spPr>
          <a:xfrm flipH="1">
            <a:off x="2702667" y="1381858"/>
            <a:ext cx="4215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707746" y="1381858"/>
            <a:ext cx="1207654" cy="175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909328" y="3867150"/>
            <a:ext cx="8056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191000" y="3486150"/>
            <a:ext cx="152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dirty="0" err="1">
                <a:latin typeface="Arial" pitchFamily="34" charset="0"/>
                <a:cs typeface="Arial" pitchFamily="34" charset="0"/>
              </a:rPr>
              <a:t>loài</a:t>
            </a:r>
            <a:r>
              <a:rPr lang="en-US" dirty="0">
                <a:latin typeface="Arial" pitchFamily="34" charset="0"/>
                <a:cs typeface="Arial" pitchFamily="34" charset="0"/>
              </a:rPr>
              <a:t>	</a:t>
            </a:r>
            <a:br>
              <a:rPr lang="en-US" dirty="0">
                <a:latin typeface="Arial" pitchFamily="34" charset="0"/>
                <a:cs typeface="Arial" pitchFamily="34" charset="0"/>
              </a:rPr>
            </a:br>
            <a:r>
              <a:rPr lang="en-US" dirty="0" err="1">
                <a:latin typeface="Arial" pitchFamily="34" charset="0"/>
                <a:cs typeface="Arial" pitchFamily="34" charset="0"/>
              </a:rPr>
              <a:t>sải</a:t>
            </a:r>
            <a:r>
              <a:rPr lang="en-US" dirty="0">
                <a:latin typeface="Arial" pitchFamily="34" charset="0"/>
                <a:cs typeface="Arial" pitchFamily="34" charset="0"/>
              </a:rPr>
              <a:t> </a:t>
            </a:r>
            <a:r>
              <a:rPr lang="en-US" dirty="0" err="1">
                <a:latin typeface="Arial" pitchFamily="34" charset="0"/>
                <a:cs typeface="Arial" pitchFamily="34" charset="0"/>
              </a:rPr>
              <a:t>cánh</a:t>
            </a:r>
            <a:r>
              <a:rPr lang="en-US" dirty="0">
                <a:latin typeface="Arial" pitchFamily="34" charset="0"/>
                <a:cs typeface="Arial" pitchFamily="34" charset="0"/>
              </a:rPr>
              <a:t>		</a:t>
            </a:r>
            <a:br>
              <a:rPr lang="en-US" dirty="0">
                <a:latin typeface="Arial" pitchFamily="34" charset="0"/>
                <a:cs typeface="Arial" pitchFamily="34" charset="0"/>
              </a:rPr>
            </a:br>
            <a:r>
              <a:rPr lang="en-US" dirty="0" err="1">
                <a:latin typeface="Arial" pitchFamily="34" charset="0"/>
                <a:cs typeface="Arial" pitchFamily="34" charset="0"/>
              </a:rPr>
              <a:t>dập</a:t>
            </a:r>
            <a:r>
              <a:rPr lang="en-US" dirty="0">
                <a:latin typeface="Arial" pitchFamily="34" charset="0"/>
                <a:cs typeface="Arial" pitchFamily="34" charset="0"/>
              </a:rPr>
              <a:t> </a:t>
            </a:r>
            <a:r>
              <a:rPr lang="en-US" dirty="0" err="1">
                <a:latin typeface="Arial" pitchFamily="34" charset="0"/>
                <a:cs typeface="Arial" pitchFamily="34" charset="0"/>
              </a:rPr>
              <a:t>dềnh</a:t>
            </a:r>
            <a:br>
              <a:rPr lang="en-US" dirty="0">
                <a:latin typeface="Arial" pitchFamily="34" charset="0"/>
                <a:cs typeface="Arial" pitchFamily="34" charset="0"/>
              </a:rPr>
            </a:br>
            <a:r>
              <a:rPr lang="en-US" dirty="0" err="1">
                <a:latin typeface="Arial" pitchFamily="34" charset="0"/>
                <a:cs typeface="Arial" pitchFamily="34" charset="0"/>
              </a:rPr>
              <a:t>trú</a:t>
            </a:r>
            <a:r>
              <a:rPr lang="en-US" dirty="0">
                <a:latin typeface="Arial" pitchFamily="34" charset="0"/>
                <a:cs typeface="Arial" pitchFamily="34" charset="0"/>
              </a:rPr>
              <a:t> </a:t>
            </a:r>
            <a:r>
              <a:rPr lang="en-US" dirty="0" err="1">
                <a:latin typeface="Arial" pitchFamily="34" charset="0"/>
                <a:cs typeface="Arial" pitchFamily="34" charset="0"/>
              </a:rPr>
              <a:t>ẩn</a:t>
            </a:r>
            <a:r>
              <a:rPr lang="en-US" dirty="0">
                <a:latin typeface="Arial" pitchFamily="34" charset="0"/>
                <a:cs typeface="Arial" pitchFamily="34" charset="0"/>
              </a:rPr>
              <a:t>		</a:t>
            </a: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spTree>
    <p:extLst>
      <p:ext uri="{BB962C8B-B14F-4D97-AF65-F5344CB8AC3E}">
        <p14:creationId xmlns:p14="http://schemas.microsoft.com/office/powerpoint/2010/main" val="403824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4614" y="209550"/>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9" name="TextBox 8"/>
          <p:cNvSpPr txBox="1"/>
          <p:nvPr/>
        </p:nvSpPr>
        <p:spPr>
          <a:xfrm>
            <a:off x="166256" y="844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
        <p:nvSpPr>
          <p:cNvPr id="13" name="TextBox 12"/>
          <p:cNvSpPr txBox="1"/>
          <p:nvPr/>
        </p:nvSpPr>
        <p:spPr>
          <a:xfrm>
            <a:off x="152400" y="839911"/>
            <a:ext cx="8853054" cy="4170239"/>
          </a:xfrm>
          <a:prstGeom prst="rect">
            <a:avLst/>
          </a:prstGeom>
          <a:solidFill>
            <a:schemeClr val="bg1"/>
          </a:solid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a:t>
            </a:r>
            <a:r>
              <a:rPr lang="en-US" sz="2600" b="1">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 Chúng có sải cánh lớn, nên có thể bay rất xa, vượt qua cả những đại dương mênh mông.</a:t>
            </a:r>
            <a:r>
              <a:rPr lang="en-US" sz="2600" b="1">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 Hải âu còn bơi rất giỏi nhờ chân của chúng có màng như chân vịt.</a:t>
            </a:r>
            <a:r>
              <a:rPr lang="en-US" sz="2600" b="1">
                <a:solidFill>
                  <a:srgbClr val="FF0000"/>
                </a:solidFill>
                <a:latin typeface="Arial" pitchFamily="34" charset="0"/>
                <a:ea typeface="Arial-Rounded" pitchFamily="34" charset="0"/>
                <a:cs typeface="Arial" pitchFamily="34" charset="0"/>
              </a:rPr>
              <a:t> //</a:t>
            </a:r>
            <a:endParaRPr lang="en-US" sz="2600">
              <a:latin typeface="Arial" pitchFamily="34" charset="0"/>
              <a:ea typeface="Arial-Rounded" pitchFamily="34" charset="0"/>
              <a:cs typeface="Arial" pitchFamily="34" charset="0"/>
            </a:endParaRPr>
          </a:p>
          <a:p>
            <a:pPr algn="just"/>
            <a:r>
              <a:rPr lang="en-US" sz="2600">
                <a:latin typeface="Arial" pitchFamily="34" charset="0"/>
                <a:ea typeface="Arial-Rounded" pitchFamily="34" charset="0"/>
                <a:cs typeface="Arial" pitchFamily="34" charset="0"/>
              </a:rPr>
              <a:t>	Hải âu bay suốt ngày trên mặt biển.</a:t>
            </a:r>
            <a:r>
              <a:rPr lang="en-US" sz="2600" b="1">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 Đôi khi, chúng đậu ngay trên mặt nước dập dềnh.</a:t>
            </a:r>
            <a:r>
              <a:rPr lang="en-US" sz="2600" b="1">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 Khi trời sắp có bão, chúng bay thành đàn tìm nơi trú ẩn.</a:t>
            </a:r>
            <a:r>
              <a:rPr lang="en-US" sz="2600" b="1">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 Vì vậy, hải âu được gọi là loài chim báo bão.</a:t>
            </a:r>
            <a:r>
              <a:rPr lang="en-US" sz="2600" b="1">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 Chúng được coi là bạn của những người đi biển.</a:t>
            </a:r>
            <a:r>
              <a:rPr lang="en-US" sz="2600" b="1">
                <a:solidFill>
                  <a:srgbClr val="FF0000"/>
                </a:solidFill>
                <a:latin typeface="Arial" pitchFamily="34" charset="0"/>
                <a:ea typeface="Arial-Rounded" pitchFamily="34" charset="0"/>
                <a:cs typeface="Arial" pitchFamily="34" charset="0"/>
              </a:rPr>
              <a:t> //</a:t>
            </a:r>
            <a:endParaRPr lang="en-US" sz="2600">
              <a:latin typeface="Arial" pitchFamily="34" charset="0"/>
              <a:ea typeface="Arial-Rounded" pitchFamily="34" charset="0"/>
              <a:cs typeface="Arial" pitchFamily="34" charset="0"/>
            </a:endParaRPr>
          </a:p>
          <a:p>
            <a:pPr algn="r"/>
            <a:r>
              <a:rPr lang="en-US" sz="2600">
                <a:latin typeface="Arial" pitchFamily="34" charset="0"/>
                <a:ea typeface="Arial-Rounded" pitchFamily="34" charset="0"/>
                <a:cs typeface="Arial" pitchFamily="34" charset="0"/>
              </a:rPr>
              <a:t>(Trung Nguyên)</a:t>
            </a:r>
          </a:p>
        </p:txBody>
      </p:sp>
      <p:sp>
        <p:nvSpPr>
          <p:cNvPr id="2" name="TextBox 1">
            <a:extLst>
              <a:ext uri="{FF2B5EF4-FFF2-40B4-BE49-F238E27FC236}">
                <a16:creationId xmlns:a16="http://schemas.microsoft.com/office/drawing/2014/main" id="{142EAF6C-BB57-42CF-9D10-5C51ECF9366C}"/>
              </a:ext>
            </a:extLst>
          </p:cNvPr>
          <p:cNvSpPr txBox="1"/>
          <p:nvPr/>
        </p:nvSpPr>
        <p:spPr>
          <a:xfrm>
            <a:off x="914400" y="844550"/>
            <a:ext cx="304800" cy="369332"/>
          </a:xfrm>
          <a:prstGeom prst="rect">
            <a:avLst/>
          </a:prstGeom>
          <a:noFill/>
        </p:spPr>
        <p:txBody>
          <a:bodyPr wrap="square" rtlCol="0">
            <a:spAutoFit/>
          </a:bodyPr>
          <a:lstStyle/>
          <a:p>
            <a:r>
              <a:rPr lang="en-US" b="1">
                <a:solidFill>
                  <a:srgbClr val="FF0000"/>
                </a:solidFill>
                <a:latin typeface=".VnAvant" panose="020B7200000000000000" pitchFamily="34" charset="0"/>
              </a:rPr>
              <a:t>1</a:t>
            </a:r>
          </a:p>
        </p:txBody>
      </p:sp>
      <p:sp>
        <p:nvSpPr>
          <p:cNvPr id="6" name="TextBox 5">
            <a:extLst>
              <a:ext uri="{FF2B5EF4-FFF2-40B4-BE49-F238E27FC236}">
                <a16:creationId xmlns:a16="http://schemas.microsoft.com/office/drawing/2014/main" id="{CC7EC31C-D60B-4F76-B324-7B873DE3F20F}"/>
              </a:ext>
            </a:extLst>
          </p:cNvPr>
          <p:cNvSpPr txBox="1"/>
          <p:nvPr/>
        </p:nvSpPr>
        <p:spPr>
          <a:xfrm>
            <a:off x="5943600" y="732637"/>
            <a:ext cx="304800" cy="369332"/>
          </a:xfrm>
          <a:prstGeom prst="rect">
            <a:avLst/>
          </a:prstGeom>
          <a:noFill/>
        </p:spPr>
        <p:txBody>
          <a:bodyPr wrap="square" rtlCol="0">
            <a:spAutoFit/>
          </a:bodyPr>
          <a:lstStyle/>
          <a:p>
            <a:r>
              <a:rPr lang="en-US" b="1">
                <a:solidFill>
                  <a:srgbClr val="FF0000"/>
                </a:solidFill>
                <a:latin typeface=".VnAvant" panose="020B7200000000000000" pitchFamily="34" charset="0"/>
              </a:rPr>
              <a:t>2</a:t>
            </a:r>
          </a:p>
        </p:txBody>
      </p:sp>
      <p:sp>
        <p:nvSpPr>
          <p:cNvPr id="7" name="TextBox 6">
            <a:extLst>
              <a:ext uri="{FF2B5EF4-FFF2-40B4-BE49-F238E27FC236}">
                <a16:creationId xmlns:a16="http://schemas.microsoft.com/office/drawing/2014/main" id="{20F92039-7A67-4701-8C21-265DAC66D478}"/>
              </a:ext>
            </a:extLst>
          </p:cNvPr>
          <p:cNvSpPr txBox="1"/>
          <p:nvPr/>
        </p:nvSpPr>
        <p:spPr>
          <a:xfrm>
            <a:off x="2209800" y="1581150"/>
            <a:ext cx="304800" cy="369332"/>
          </a:xfrm>
          <a:prstGeom prst="rect">
            <a:avLst/>
          </a:prstGeom>
          <a:noFill/>
        </p:spPr>
        <p:txBody>
          <a:bodyPr wrap="square" rtlCol="0">
            <a:spAutoFit/>
          </a:bodyPr>
          <a:lstStyle/>
          <a:p>
            <a:r>
              <a:rPr lang="en-US" b="1">
                <a:solidFill>
                  <a:srgbClr val="FF0000"/>
                </a:solidFill>
                <a:latin typeface=".VnAvant" panose="020B7200000000000000" pitchFamily="34" charset="0"/>
              </a:rPr>
              <a:t>3</a:t>
            </a:r>
          </a:p>
        </p:txBody>
      </p:sp>
      <p:sp>
        <p:nvSpPr>
          <p:cNvPr id="10" name="TextBox 9">
            <a:extLst>
              <a:ext uri="{FF2B5EF4-FFF2-40B4-BE49-F238E27FC236}">
                <a16:creationId xmlns:a16="http://schemas.microsoft.com/office/drawing/2014/main" id="{D03DF899-5296-4D36-9E2E-BDD5B980790A}"/>
              </a:ext>
            </a:extLst>
          </p:cNvPr>
          <p:cNvSpPr txBox="1"/>
          <p:nvPr/>
        </p:nvSpPr>
        <p:spPr>
          <a:xfrm>
            <a:off x="882074" y="2555698"/>
            <a:ext cx="304800" cy="369332"/>
          </a:xfrm>
          <a:prstGeom prst="rect">
            <a:avLst/>
          </a:prstGeom>
          <a:noFill/>
        </p:spPr>
        <p:txBody>
          <a:bodyPr wrap="square" rtlCol="0">
            <a:spAutoFit/>
          </a:bodyPr>
          <a:lstStyle/>
          <a:p>
            <a:r>
              <a:rPr lang="en-US" b="1">
                <a:solidFill>
                  <a:srgbClr val="FF0000"/>
                </a:solidFill>
                <a:latin typeface=".VnAvant" panose="020B7200000000000000" pitchFamily="34" charset="0"/>
              </a:rPr>
              <a:t>4</a:t>
            </a:r>
          </a:p>
        </p:txBody>
      </p:sp>
      <p:sp>
        <p:nvSpPr>
          <p:cNvPr id="11" name="TextBox 10">
            <a:extLst>
              <a:ext uri="{FF2B5EF4-FFF2-40B4-BE49-F238E27FC236}">
                <a16:creationId xmlns:a16="http://schemas.microsoft.com/office/drawing/2014/main" id="{401EDF62-3FEF-4E20-874C-A324BA6DA665}"/>
              </a:ext>
            </a:extLst>
          </p:cNvPr>
          <p:cNvSpPr txBox="1"/>
          <p:nvPr/>
        </p:nvSpPr>
        <p:spPr>
          <a:xfrm>
            <a:off x="6629400" y="2421193"/>
            <a:ext cx="304800" cy="369332"/>
          </a:xfrm>
          <a:prstGeom prst="rect">
            <a:avLst/>
          </a:prstGeom>
          <a:noFill/>
        </p:spPr>
        <p:txBody>
          <a:bodyPr wrap="square" rtlCol="0">
            <a:spAutoFit/>
          </a:bodyPr>
          <a:lstStyle/>
          <a:p>
            <a:r>
              <a:rPr lang="en-US" b="1">
                <a:solidFill>
                  <a:srgbClr val="FF0000"/>
                </a:solidFill>
                <a:latin typeface=".VnAvant" panose="020B7200000000000000" pitchFamily="34" charset="0"/>
              </a:rPr>
              <a:t>5</a:t>
            </a:r>
          </a:p>
        </p:txBody>
      </p:sp>
      <p:sp>
        <p:nvSpPr>
          <p:cNvPr id="12" name="TextBox 11">
            <a:extLst>
              <a:ext uri="{FF2B5EF4-FFF2-40B4-BE49-F238E27FC236}">
                <a16:creationId xmlns:a16="http://schemas.microsoft.com/office/drawing/2014/main" id="{DBF8ADED-76FD-4E24-AA0C-71B2C07EE9CB}"/>
              </a:ext>
            </a:extLst>
          </p:cNvPr>
          <p:cNvSpPr txBox="1"/>
          <p:nvPr/>
        </p:nvSpPr>
        <p:spPr>
          <a:xfrm>
            <a:off x="5689600" y="2905441"/>
            <a:ext cx="304800" cy="369332"/>
          </a:xfrm>
          <a:prstGeom prst="rect">
            <a:avLst/>
          </a:prstGeom>
          <a:noFill/>
        </p:spPr>
        <p:txBody>
          <a:bodyPr wrap="square" rtlCol="0">
            <a:spAutoFit/>
          </a:bodyPr>
          <a:lstStyle/>
          <a:p>
            <a:r>
              <a:rPr lang="en-US" b="1">
                <a:solidFill>
                  <a:srgbClr val="FF0000"/>
                </a:solidFill>
                <a:latin typeface=".VnAvant" panose="020B7200000000000000" pitchFamily="34" charset="0"/>
              </a:rPr>
              <a:t>6</a:t>
            </a:r>
          </a:p>
        </p:txBody>
      </p:sp>
      <p:sp>
        <p:nvSpPr>
          <p:cNvPr id="14" name="TextBox 13">
            <a:extLst>
              <a:ext uri="{FF2B5EF4-FFF2-40B4-BE49-F238E27FC236}">
                <a16:creationId xmlns:a16="http://schemas.microsoft.com/office/drawing/2014/main" id="{C7EA43B6-E7DC-4F26-821E-85D319539EE3}"/>
              </a:ext>
            </a:extLst>
          </p:cNvPr>
          <p:cNvSpPr txBox="1"/>
          <p:nvPr/>
        </p:nvSpPr>
        <p:spPr>
          <a:xfrm>
            <a:off x="5791200" y="3313256"/>
            <a:ext cx="304800" cy="369332"/>
          </a:xfrm>
          <a:prstGeom prst="rect">
            <a:avLst/>
          </a:prstGeom>
          <a:noFill/>
        </p:spPr>
        <p:txBody>
          <a:bodyPr wrap="square" rtlCol="0">
            <a:spAutoFit/>
          </a:bodyPr>
          <a:lstStyle/>
          <a:p>
            <a:r>
              <a:rPr lang="en-US" b="1">
                <a:solidFill>
                  <a:srgbClr val="FF0000"/>
                </a:solidFill>
                <a:latin typeface=".VnAvant" panose="020B7200000000000000" pitchFamily="34" charset="0"/>
              </a:rPr>
              <a:t>7</a:t>
            </a:r>
          </a:p>
        </p:txBody>
      </p:sp>
      <p:sp>
        <p:nvSpPr>
          <p:cNvPr id="15" name="TextBox 14">
            <a:extLst>
              <a:ext uri="{FF2B5EF4-FFF2-40B4-BE49-F238E27FC236}">
                <a16:creationId xmlns:a16="http://schemas.microsoft.com/office/drawing/2014/main" id="{4E7F92A8-D6C5-45CC-AEC4-F6EE396A7A83}"/>
              </a:ext>
            </a:extLst>
          </p:cNvPr>
          <p:cNvSpPr txBox="1"/>
          <p:nvPr/>
        </p:nvSpPr>
        <p:spPr>
          <a:xfrm>
            <a:off x="4343400" y="3682588"/>
            <a:ext cx="304800" cy="369332"/>
          </a:xfrm>
          <a:prstGeom prst="rect">
            <a:avLst/>
          </a:prstGeom>
          <a:noFill/>
        </p:spPr>
        <p:txBody>
          <a:bodyPr wrap="square" rtlCol="0">
            <a:spAutoFit/>
          </a:bodyPr>
          <a:lstStyle/>
          <a:p>
            <a:r>
              <a:rPr lang="en-US" b="1">
                <a:solidFill>
                  <a:srgbClr val="FF0000"/>
                </a:solidFill>
                <a:latin typeface=".VnAvant" panose="020B7200000000000000" pitchFamily="34" charset="0"/>
              </a:rPr>
              <a:t>8</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6" grpId="0"/>
      <p:bldP spid="7" grpId="0"/>
      <p:bldP spid="10" grpId="0"/>
      <p:bldP spid="11" grpId="0"/>
      <p:bldP spid="12"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Hải âu còn bơi rất giỏi nhờ chân của chúng có màng như chân vịt.</a:t>
            </a:r>
          </a:p>
        </p:txBody>
      </p:sp>
      <p:cxnSp>
        <p:nvCxnSpPr>
          <p:cNvPr id="5" name="Straight Connector 4"/>
          <p:cNvCxnSpPr/>
          <p:nvPr/>
        </p:nvCxnSpPr>
        <p:spPr>
          <a:xfrm flipH="1">
            <a:off x="4800600" y="181817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573383"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21209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0" y="483853"/>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5" y="22669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513746"/>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193675" y="3359149"/>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6" name="TextBox 15"/>
          <p:cNvSpPr txBox="1"/>
          <p:nvPr/>
        </p:nvSpPr>
        <p:spPr>
          <a:xfrm>
            <a:off x="1584614" y="2960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9" name="TextBox 18"/>
          <p:cNvSpPr txBox="1"/>
          <p:nvPr/>
        </p:nvSpPr>
        <p:spPr>
          <a:xfrm>
            <a:off x="688974" y="869950"/>
            <a:ext cx="8330335"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Sải cánh:</a:t>
            </a:r>
            <a:endParaRPr lang="en-US" sz="3600">
              <a:latin typeface="Arial" pitchFamily="34" charset="0"/>
              <a:cs typeface="Arial" pitchFamily="34" charset="0"/>
            </a:endParaRPr>
          </a:p>
        </p:txBody>
      </p:sp>
      <p:sp>
        <p:nvSpPr>
          <p:cNvPr id="7" name="Title 1"/>
          <p:cNvSpPr txBox="1">
            <a:spLocks/>
          </p:cNvSpPr>
          <p:nvPr/>
        </p:nvSpPr>
        <p:spPr>
          <a:xfrm>
            <a:off x="2438400" y="69571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độ dài của cánh.</a:t>
            </a:r>
          </a:p>
        </p:txBody>
      </p:sp>
      <p:sp>
        <p:nvSpPr>
          <p:cNvPr id="11" name="Title 1"/>
          <p:cNvSpPr txBox="1">
            <a:spLocks/>
          </p:cNvSpPr>
          <p:nvPr/>
        </p:nvSpPr>
        <p:spPr>
          <a:xfrm>
            <a:off x="152400" y="1352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Đại dương:</a:t>
            </a:r>
            <a:endParaRPr lang="en-US" sz="3600">
              <a:latin typeface="Arial" pitchFamily="34" charset="0"/>
              <a:cs typeface="Arial" pitchFamily="34" charset="0"/>
            </a:endParaRPr>
          </a:p>
        </p:txBody>
      </p:sp>
      <p:sp>
        <p:nvSpPr>
          <p:cNvPr id="12" name="Title 1"/>
          <p:cNvSpPr txBox="1">
            <a:spLocks/>
          </p:cNvSpPr>
          <p:nvPr/>
        </p:nvSpPr>
        <p:spPr>
          <a:xfrm>
            <a:off x="2667000" y="13716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biển lớn.</a:t>
            </a:r>
          </a:p>
        </p:txBody>
      </p:sp>
      <p:sp>
        <p:nvSpPr>
          <p:cNvPr id="13" name="Title 1"/>
          <p:cNvSpPr txBox="1">
            <a:spLocks/>
          </p:cNvSpPr>
          <p:nvPr/>
        </p:nvSpPr>
        <p:spPr>
          <a:xfrm>
            <a:off x="139700" y="2114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Dập dềnh:</a:t>
            </a:r>
            <a:endParaRPr lang="en-US" sz="3600">
              <a:latin typeface="Arial" pitchFamily="34" charset="0"/>
              <a:cs typeface="Arial" pitchFamily="34" charset="0"/>
            </a:endParaRPr>
          </a:p>
        </p:txBody>
      </p:sp>
      <p:sp>
        <p:nvSpPr>
          <p:cNvPr id="14" name="Title 1"/>
          <p:cNvSpPr txBox="1">
            <a:spLocks/>
          </p:cNvSpPr>
          <p:nvPr/>
        </p:nvSpPr>
        <p:spPr>
          <a:xfrm>
            <a:off x="2438400" y="2390381"/>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chuyển động lên xuống nhịp nhàng trên mặt nước.</a:t>
            </a:r>
          </a:p>
        </p:txBody>
      </p:sp>
      <p:sp>
        <p:nvSpPr>
          <p:cNvPr id="15" name="Title 1"/>
          <p:cNvSpPr txBox="1">
            <a:spLocks/>
          </p:cNvSpPr>
          <p:nvPr/>
        </p:nvSpPr>
        <p:spPr>
          <a:xfrm>
            <a:off x="190500" y="333653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Bão:</a:t>
            </a:r>
            <a:endParaRPr lang="en-US" sz="3600">
              <a:latin typeface="Arial" pitchFamily="34" charset="0"/>
              <a:cs typeface="Arial" pitchFamily="34" charset="0"/>
            </a:endParaRPr>
          </a:p>
        </p:txBody>
      </p:sp>
      <p:sp>
        <p:nvSpPr>
          <p:cNvPr id="16" name="Title 1"/>
          <p:cNvSpPr txBox="1">
            <a:spLocks/>
          </p:cNvSpPr>
          <p:nvPr/>
        </p:nvSpPr>
        <p:spPr>
          <a:xfrm>
            <a:off x="1257300" y="3596881"/>
            <a:ext cx="8001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thời tiết bất thường, có gió mạnh và mưa lớn.</a:t>
            </a:r>
          </a:p>
        </p:txBody>
      </p:sp>
      <p:pic>
        <p:nvPicPr>
          <p:cNvPr id="2050" name="Picture 2" descr="Seagull Sea Gull - Free photo on Pixab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29" t="10224" r="8063" b="27626"/>
          <a:stretch/>
        </p:blipFill>
        <p:spPr bwMode="auto">
          <a:xfrm>
            <a:off x="6032502" y="776287"/>
            <a:ext cx="2514601"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8" name="Title 1"/>
          <p:cNvSpPr txBox="1">
            <a:spLocks/>
          </p:cNvSpPr>
          <p:nvPr/>
        </p:nvSpPr>
        <p:spPr>
          <a:xfrm>
            <a:off x="228600" y="590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Màng:</a:t>
            </a:r>
            <a:endParaRPr lang="en-US" sz="3600">
              <a:latin typeface="Arial" pitchFamily="34" charset="0"/>
              <a:cs typeface="Arial" pitchFamily="34" charset="0"/>
            </a:endParaRPr>
          </a:p>
        </p:txBody>
      </p:sp>
      <p:sp>
        <p:nvSpPr>
          <p:cNvPr id="9" name="Title 1"/>
          <p:cNvSpPr txBox="1">
            <a:spLocks/>
          </p:cNvSpPr>
          <p:nvPr/>
        </p:nvSpPr>
        <p:spPr>
          <a:xfrm>
            <a:off x="1600200" y="850900"/>
            <a:ext cx="7543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phần da nối các ngón chân với nhau.</a:t>
            </a:r>
          </a:p>
        </p:txBody>
      </p:sp>
      <p:pic>
        <p:nvPicPr>
          <p:cNvPr id="1026" name="Picture 2" descr="Hải âu cổ rụt Đại Tây Dương – Wikipedia tiếng Việ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86"/>
          <a:stretch/>
        </p:blipFill>
        <p:spPr bwMode="auto">
          <a:xfrm>
            <a:off x="365125" y="2038350"/>
            <a:ext cx="284462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ững khoảnh khắc ngộ nghĩnh của hải âu cổ rụt Đại Tây Dương"/>
          <p:cNvPicPr>
            <a:picLocks noChangeAspect="1" noChangeArrowheads="1"/>
          </p:cNvPicPr>
          <p:nvPr/>
        </p:nvPicPr>
        <p:blipFill rotWithShape="1">
          <a:blip r:embed="rId4">
            <a:extLst>
              <a:ext uri="{28A0092B-C50C-407E-A947-70E740481C1C}">
                <a14:useLocalDpi xmlns:a14="http://schemas.microsoft.com/office/drawing/2010/main" val="0"/>
              </a:ext>
            </a:extLst>
          </a:blip>
          <a:srcRect l="5190" t="16966" r="22413" b="20297"/>
          <a:stretch/>
        </p:blipFill>
        <p:spPr bwMode="auto">
          <a:xfrm>
            <a:off x="3581400" y="2057400"/>
            <a:ext cx="5147235"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487086">
            <a:off x="-237451" y="3636731"/>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487086">
            <a:off x="4258349" y="3801597"/>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487086">
            <a:off x="3631746" y="3877095"/>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6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1" name="TextBox 10"/>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3480743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99+ Background Powerpoint Đẹp cho bài thuyết trình chuyên nghiệp | Hình  ảnh, Hình nền, Nhật ký nghệ thuật">
            <a:extLst>
              <a:ext uri="{FF2B5EF4-FFF2-40B4-BE49-F238E27FC236}">
                <a16:creationId xmlns:a16="http://schemas.microsoft.com/office/drawing/2014/main" id="{F56F40FD-A015-486B-92AF-A24E6376C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0" y="1733550"/>
            <a:ext cx="5410200" cy="923196"/>
          </a:xfrm>
          <a:prstGeom prst="rect">
            <a:avLst/>
          </a:prstGeom>
          <a:noFill/>
        </p:spPr>
        <p:txBody>
          <a:bodyPr wrap="square" lIns="91305" tIns="45654" rIns="91305" bIns="45654" rtlCol="0">
            <a:spAutoFit/>
          </a:bodyPr>
          <a:lstStyle/>
          <a:p>
            <a:pPr algn="just"/>
            <a:r>
              <a:rPr lang="en-US" sz="5400" b="1" i="1" dirty="0">
                <a:solidFill>
                  <a:srgbClr val="002060"/>
                </a:solidFill>
                <a:latin typeface="Arial" pitchFamily="34" charset="0"/>
                <a:ea typeface="Arial-Rounded" pitchFamily="34" charset="0"/>
                <a:cs typeface="Arial" pitchFamily="34" charset="0"/>
              </a:rPr>
              <a:t>THƯ GIÃN</a:t>
            </a:r>
          </a:p>
        </p:txBody>
      </p:sp>
    </p:spTree>
    <p:extLst>
      <p:ext uri="{BB962C8B-B14F-4D97-AF65-F5344CB8AC3E}">
        <p14:creationId xmlns:p14="http://schemas.microsoft.com/office/powerpoint/2010/main" val="1480488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84614" y="3341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7" name="TextBox 6"/>
          <p:cNvSpPr txBox="1"/>
          <p:nvPr/>
        </p:nvSpPr>
        <p:spPr>
          <a:xfrm>
            <a:off x="166256" y="9334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421372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54215" y="1855608"/>
            <a:ext cx="5117123" cy="1446550"/>
          </a:xfrm>
          <a:prstGeom prst="rect">
            <a:avLst/>
          </a:prstGeom>
          <a:noFill/>
        </p:spPr>
        <p:txBody>
          <a:bodyPr wrap="square" rtlCol="0">
            <a:spAutoFit/>
          </a:bodyPr>
          <a:lstStyle/>
          <a:p>
            <a:pPr algn="ctr"/>
            <a:r>
              <a:rPr lang="en-US" sz="4400" b="1">
                <a:solidFill>
                  <a:srgbClr val="0070C0"/>
                </a:solidFill>
                <a:latin typeface="Arial" pitchFamily="34" charset="0"/>
                <a:cs typeface="Arial" pitchFamily="34" charset="0"/>
              </a:rPr>
              <a:t>AI NHANH? </a:t>
            </a:r>
          </a:p>
          <a:p>
            <a:pPr algn="ctr"/>
            <a:r>
              <a:rPr lang="en-US" sz="4400" b="1">
                <a:solidFill>
                  <a:srgbClr val="0070C0"/>
                </a:solidFill>
                <a:latin typeface="Arial" pitchFamily="34" charset="0"/>
                <a:cs typeface="Arial" pitchFamily="34" charset="0"/>
              </a:rPr>
              <a:t>AI ĐÚNG?</a:t>
            </a:r>
          </a:p>
        </p:txBody>
      </p:sp>
    </p:spTree>
    <p:extLst>
      <p:ext uri="{BB962C8B-B14F-4D97-AF65-F5344CB8AC3E}">
        <p14:creationId xmlns:p14="http://schemas.microsoft.com/office/powerpoint/2010/main" val="4026637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sp>
        <p:nvSpPr>
          <p:cNvPr id="9" name="TextBox 8"/>
          <p:cNvSpPr txBox="1"/>
          <p:nvPr/>
        </p:nvSpPr>
        <p:spPr>
          <a:xfrm>
            <a:off x="1584614" y="3468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0" name="TextBox 9"/>
          <p:cNvSpPr txBox="1"/>
          <p:nvPr/>
        </p:nvSpPr>
        <p:spPr>
          <a:xfrm>
            <a:off x="166256" y="9461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spcAft>
                <a:spcPts val="600"/>
              </a:spcAft>
            </a:pPr>
            <a:r>
              <a:rPr lang="en-US" sz="32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p:txBody>
      </p:sp>
      <p:sp>
        <p:nvSpPr>
          <p:cNvPr id="5" name="TextBox 4"/>
          <p:cNvSpPr txBox="1"/>
          <p:nvPr/>
        </p:nvSpPr>
        <p:spPr>
          <a:xfrm>
            <a:off x="2895601" y="28575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Loài chim nào xuất hiện trong bài?</a:t>
            </a:r>
          </a:p>
        </p:txBody>
      </p:sp>
      <p:sp>
        <p:nvSpPr>
          <p:cNvPr id="7" name="TextBox 6"/>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Hải âu có thể bay xa như thế nào?</a:t>
            </a:r>
          </a:p>
        </p:txBody>
      </p:sp>
      <p:sp>
        <p:nvSpPr>
          <p:cNvPr id="8" name="TextBox 7"/>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Ngoài bay xa, hải âu còn có khả năng gì?</a:t>
            </a:r>
          </a:p>
        </p:txBody>
      </p:sp>
      <p:cxnSp>
        <p:nvCxnSpPr>
          <p:cNvPr id="4" name="Straight Connector 3"/>
          <p:cNvCxnSpPr/>
          <p:nvPr/>
        </p:nvCxnSpPr>
        <p:spPr>
          <a:xfrm>
            <a:off x="1155700" y="159385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24700" y="2114550"/>
            <a:ext cx="175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2609850"/>
            <a:ext cx="63095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5900" y="3092450"/>
            <a:ext cx="207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37332"/>
            <a:ext cx="8382000" cy="3539418"/>
          </a:xfrm>
          <a:prstGeom prst="rect">
            <a:avLst/>
          </a:prstGeom>
        </p:spPr>
        <p:txBody>
          <a:bodyPr wrap="square" lIns="91428" tIns="45714" rIns="91428" bIns="45714">
            <a:spAutoFit/>
          </a:bodyPr>
          <a:lstStyle/>
          <a:p>
            <a:pPr algn="just"/>
            <a:r>
              <a:rPr lang="en-US" sz="32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just"/>
            <a:endParaRPr lang="en-US" sz="3200"/>
          </a:p>
        </p:txBody>
      </p:sp>
      <p:sp>
        <p:nvSpPr>
          <p:cNvPr id="4" name="TextBox 3"/>
          <p:cNvSpPr txBox="1"/>
          <p:nvPr/>
        </p:nvSpPr>
        <p:spPr>
          <a:xfrm>
            <a:off x="-1185" y="4253801"/>
            <a:ext cx="9144000"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hải âu được gọi là loài chim báo bão?</a:t>
            </a:r>
          </a:p>
        </p:txBody>
      </p:sp>
      <p:sp>
        <p:nvSpPr>
          <p:cNvPr id="6" name="TextBox 5"/>
          <p:cNvSpPr txBox="1"/>
          <p:nvPr/>
        </p:nvSpPr>
        <p:spPr>
          <a:xfrm>
            <a:off x="2895601" y="20333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00" y="4574882"/>
            <a:ext cx="9144000" cy="523099"/>
          </a:xfrm>
          <a:prstGeom prst="rect">
            <a:avLst/>
          </a:prstGeom>
          <a:solidFill>
            <a:srgbClr val="D2ECB6"/>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Kể tên một số loài chim mà em biết.</a:t>
            </a:r>
          </a:p>
        </p:txBody>
      </p:sp>
      <p:pic>
        <p:nvPicPr>
          <p:cNvPr id="2052" name="Picture 4" descr="Free download flock of seagulls over the sea wallpapers and images  wallpapers [1920x1080] for your Desktop, Mobile &amp; Tablet | Explore 48+  Seagull Wallpaper Border | Blue and White Seagull Wallpaper,"/>
          <p:cNvPicPr>
            <a:picLocks noChangeAspect="1" noChangeArrowheads="1"/>
          </p:cNvPicPr>
          <p:nvPr/>
        </p:nvPicPr>
        <p:blipFill rotWithShape="1">
          <a:blip r:embed="rId2">
            <a:extLst>
              <a:ext uri="{28A0092B-C50C-407E-A947-70E740481C1C}">
                <a14:useLocalDpi xmlns:a14="http://schemas.microsoft.com/office/drawing/2010/main" val="0"/>
              </a:ext>
            </a:extLst>
          </a:blip>
          <a:srcRect b="10222"/>
          <a:stretch/>
        </p:blipFill>
        <p:spPr bwMode="auto">
          <a:xfrm>
            <a:off x="12701" y="-27179"/>
            <a:ext cx="9093199" cy="45921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stern Gull (Larus occidentalis) – Planet of Bi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0" y="2647483"/>
            <a:ext cx="2133600" cy="1917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701" y="4564934"/>
            <a:ext cx="9144000" cy="476933"/>
          </a:xfrm>
          <a:prstGeom prst="rect">
            <a:avLst/>
          </a:prstGeom>
          <a:solidFill>
            <a:srgbClr val="D2ECB6"/>
          </a:solidFill>
        </p:spPr>
        <p:txBody>
          <a:bodyPr wrap="square" lIns="91318" tIns="45660" rIns="91318" bIns="45660" rtlCol="0">
            <a:spAutoFit/>
          </a:bodyPr>
          <a:lstStyle/>
          <a:p>
            <a:pPr algn="ctr"/>
            <a:r>
              <a:rPr lang="en-US" sz="2500" dirty="0" err="1">
                <a:latin typeface="Arial" pitchFamily="34" charset="0"/>
                <a:ea typeface="Arial-Rounded" pitchFamily="34" charset="0"/>
                <a:cs typeface="Arial" pitchFamily="34" charset="0"/>
              </a:rPr>
              <a:t>Các</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loài</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chim</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đó</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giúp</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ích</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gì</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cho</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cuộc</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sống</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và</a:t>
            </a:r>
            <a:r>
              <a:rPr lang="en-US" sz="2500" dirty="0">
                <a:latin typeface="Arial" pitchFamily="34" charset="0"/>
                <a:ea typeface="Arial-Rounded" pitchFamily="34" charset="0"/>
                <a:cs typeface="Arial" pitchFamily="34" charset="0"/>
              </a:rPr>
              <a:t> </a:t>
            </a:r>
            <a:r>
              <a:rPr lang="en-US" sz="2500" dirty="0" err="1">
                <a:latin typeface="Arial" pitchFamily="34" charset="0"/>
                <a:ea typeface="Arial-Rounded" pitchFamily="34" charset="0"/>
                <a:cs typeface="Arial" pitchFamily="34" charset="0"/>
              </a:rPr>
              <a:t>cho</a:t>
            </a:r>
            <a:r>
              <a:rPr lang="en-US" sz="2500" dirty="0">
                <a:latin typeface="Arial" pitchFamily="34" charset="0"/>
                <a:ea typeface="Arial-Rounded" pitchFamily="34" charset="0"/>
                <a:cs typeface="Arial" pitchFamily="34" charset="0"/>
              </a:rPr>
              <a:t> con </a:t>
            </a:r>
            <a:r>
              <a:rPr lang="en-US" sz="2500" dirty="0" err="1">
                <a:latin typeface="Arial" pitchFamily="34" charset="0"/>
                <a:ea typeface="Arial-Rounded" pitchFamily="34" charset="0"/>
                <a:cs typeface="Arial" pitchFamily="34" charset="0"/>
              </a:rPr>
              <a:t>người</a:t>
            </a:r>
            <a:r>
              <a:rPr lang="en-US" sz="25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250" fill="hold"/>
                                        <p:tgtEl>
                                          <p:spTgt spid="7"/>
                                        </p:tgtEl>
                                        <p:attrNameLst>
                                          <p:attrName>ppt_x</p:attrName>
                                        </p:attrNameLst>
                                      </p:cBhvr>
                                      <p:tavLst>
                                        <p:tav tm="0">
                                          <p:val>
                                            <p:strVal val="1+#ppt_w/2"/>
                                          </p:val>
                                        </p:tav>
                                        <p:tav tm="100000">
                                          <p:val>
                                            <p:strVal val="#ppt_x"/>
                                          </p:val>
                                        </p:tav>
                                      </p:tavLst>
                                    </p:anim>
                                    <p:anim calcmode="lin" valueType="num">
                                      <p:cBhvr additive="base">
                                        <p:cTn id="14"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77730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838200" y="2236059"/>
            <a:ext cx="7962993" cy="584775"/>
          </a:xfrm>
          <a:prstGeom prst="rect">
            <a:avLst/>
          </a:prstGeom>
        </p:spPr>
        <p:txBody>
          <a:bodyPr wrap="square">
            <a:spAutoFit/>
          </a:bodyPr>
          <a:lstStyle/>
          <a:p>
            <a:pPr algn="just"/>
            <a:r>
              <a:rPr lang="en-US" sz="3200" b="1" dirty="0">
                <a:solidFill>
                  <a:srgbClr val="7030A0"/>
                </a:solidFill>
                <a:latin typeface="HP001 4 hàng" pitchFamily="34" charset="0"/>
                <a:ea typeface="Arial-Rounded" pitchFamily="34" charset="0"/>
                <a:cs typeface="Arial-Rounded" pitchFamily="34" charset="0"/>
              </a:rPr>
              <a:t>a. </a:t>
            </a:r>
            <a:r>
              <a:rPr lang="vi-VN" sz="3200" b="1" dirty="0">
                <a:solidFill>
                  <a:srgbClr val="7030A0"/>
                </a:solidFill>
                <a:latin typeface="HP001 4 hàng" pitchFamily="34" charset="0"/>
                <a:ea typeface="Arial-Rounded" pitchFamily="34" charset="0"/>
                <a:cs typeface="Arial-Rounded" pitchFamily="34" charset="0"/>
              </a:rPr>
              <a:t>Hải âu có </a:t>
            </a:r>
            <a:r>
              <a:rPr lang="el-GR" sz="3200" b="1" dirty="0">
                <a:solidFill>
                  <a:srgbClr val="7030A0"/>
                </a:solidFill>
                <a:latin typeface="HP001 4 hàng" pitchFamily="34" charset="0"/>
                <a:ea typeface="Arial-Rounded" pitchFamily="34" charset="0"/>
                <a:cs typeface="Arial-Rounded" pitchFamily="34" charset="0"/>
              </a:rPr>
              <a:t>Ό˘ </a:t>
            </a:r>
            <a:r>
              <a:rPr lang="vi-VN" sz="3200" b="1" dirty="0">
                <a:solidFill>
                  <a:srgbClr val="7030A0"/>
                </a:solidFill>
                <a:latin typeface="HP001 4 hàng" pitchFamily="34" charset="0"/>
                <a:ea typeface="Arial-Rounded" pitchFamily="34" charset="0"/>
                <a:cs typeface="Arial-Rounded" pitchFamily="34" charset="0"/>
              </a:rPr>
              <a:t>bay Ǖ</a:t>
            </a:r>
            <a:r>
              <a:rPr lang="el-GR" sz="3200" b="1" dirty="0">
                <a:solidFill>
                  <a:srgbClr val="7030A0"/>
                </a:solidFill>
                <a:latin typeface="HP001 4 hàng" pitchFamily="34" charset="0"/>
                <a:ea typeface="Arial-Rounded" pitchFamily="34" charset="0"/>
                <a:cs typeface="Arial-Rounded" pitchFamily="34" charset="0"/>
              </a:rPr>
              <a:t>ί</a:t>
            </a:r>
            <a:r>
              <a:rPr lang="vi-VN" sz="3200" b="1" dirty="0">
                <a:solidFill>
                  <a:srgbClr val="7030A0"/>
                </a:solidFill>
                <a:latin typeface="HP001 4 hàng" pitchFamily="34" charset="0"/>
                <a:ea typeface="Arial-Rounded" pitchFamily="34" charset="0"/>
                <a:cs typeface="Arial-Rounded" pitchFamily="34" charset="0"/>
              </a:rPr>
              <a:t>a </a:t>
            </a:r>
            <a:r>
              <a:rPr lang="el-GR" sz="3200" b="1" dirty="0">
                <a:solidFill>
                  <a:srgbClr val="7030A0"/>
                </a:solidFill>
                <a:latin typeface="HP001 4 hàng" pitchFamily="34" charset="0"/>
                <a:ea typeface="Arial-Rounded" pitchFamily="34" charset="0"/>
                <a:cs typeface="Arial-Rounded" pitchFamily="34" charset="0"/>
              </a:rPr>
              <a:t>η</a:t>
            </a:r>
            <a:r>
              <a:rPr lang="vi-VN" sz="3200" b="1" dirty="0">
                <a:solidFill>
                  <a:srgbClr val="7030A0"/>
                </a:solidFill>
                <a:latin typeface="HP001 4 hàng" pitchFamily="34" charset="0"/>
                <a:ea typeface="Arial-Rounded" pitchFamily="34" charset="0"/>
                <a:cs typeface="Arial-Rounded" pitchFamily="34" charset="0"/>
              </a:rPr>
              <a:t>ững đại dư</a:t>
            </a:r>
            <a:r>
              <a:rPr lang="el-GR" sz="3200" b="1" dirty="0">
                <a:solidFill>
                  <a:srgbClr val="7030A0"/>
                </a:solidFill>
                <a:latin typeface="HP001 4 hàng" pitchFamily="34" charset="0"/>
                <a:ea typeface="Arial-Rounded" pitchFamily="34" charset="0"/>
                <a:cs typeface="Arial-Rounded" pitchFamily="34" charset="0"/>
              </a:rPr>
              <a:t>Ω</a:t>
            </a:r>
            <a:r>
              <a:rPr lang="vi-VN" sz="3200" b="1" dirty="0">
                <a:solidFill>
                  <a:srgbClr val="7030A0"/>
                </a:solidFill>
                <a:latin typeface="HP001 4 hàng" pitchFamily="34" charset="0"/>
                <a:ea typeface="Arial-Rounded" pitchFamily="34" charset="0"/>
                <a:cs typeface="Arial-Rounded" pitchFamily="34" charset="0"/>
              </a:rPr>
              <a:t>g</a:t>
            </a:r>
            <a:endParaRPr lang="en-US" sz="3200" b="1" dirty="0">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74902" y="2912018"/>
            <a:ext cx="8713592" cy="584775"/>
          </a:xfrm>
          <a:prstGeom prst="rect">
            <a:avLst/>
          </a:prstGeom>
        </p:spPr>
        <p:txBody>
          <a:bodyPr wrap="square">
            <a:spAutoFit/>
          </a:bodyPr>
          <a:lstStyle/>
          <a:p>
            <a:pPr algn="just"/>
            <a:r>
              <a:rPr lang="el-GR" sz="3200" b="1" dirty="0">
                <a:solidFill>
                  <a:srgbClr val="7030A0"/>
                </a:solidFill>
                <a:latin typeface="HP001 4 hàng" pitchFamily="34" charset="0"/>
                <a:ea typeface="Arial-Rounded" pitchFamily="34" charset="0"/>
                <a:cs typeface="Arial-Rounded" pitchFamily="34" charset="0"/>
              </a:rPr>
              <a:t>Ε</a:t>
            </a:r>
            <a:r>
              <a:rPr lang="vi-VN" sz="3200" b="1" dirty="0">
                <a:solidFill>
                  <a:srgbClr val="7030A0"/>
                </a:solidFill>
                <a:latin typeface="HP001 4 hàng" pitchFamily="34" charset="0"/>
                <a:ea typeface="Arial-Rounded" pitchFamily="34" charset="0"/>
                <a:cs typeface="Arial-Rounded" pitchFamily="34" charset="0"/>
              </a:rPr>
              <a:t>ł</a:t>
            </a:r>
            <a:r>
              <a:rPr lang="el-GR" sz="3200" b="1" dirty="0">
                <a:solidFill>
                  <a:srgbClr val="7030A0"/>
                </a:solidFill>
                <a:latin typeface="HP001 4 hàng" pitchFamily="34" charset="0"/>
                <a:ea typeface="Arial-Rounded" pitchFamily="34" charset="0"/>
                <a:cs typeface="Arial-Rounded" pitchFamily="34" charset="0"/>
              </a:rPr>
              <a:t>ζ </a:t>
            </a:r>
            <a:r>
              <a:rPr lang="vi-VN" sz="3200" b="1" dirty="0">
                <a:solidFill>
                  <a:srgbClr val="7030A0"/>
                </a:solidFill>
                <a:latin typeface="HP001 4 hàng" pitchFamily="34" charset="0"/>
                <a:ea typeface="Arial-Rounded" pitchFamily="34" charset="0"/>
                <a:cs typeface="Arial-Rounded" pitchFamily="34" charset="0"/>
              </a:rPr>
              <a:t>jŪg</a:t>
            </a:r>
            <a:r>
              <a:rPr lang="en-US" sz="3200" b="1" dirty="0">
                <a:solidFill>
                  <a:srgbClr val="7030A0"/>
                </a:solidFill>
                <a:latin typeface="HP001 4 hàng" pitchFamily="34" charset="0"/>
                <a:ea typeface="Arial-Rounded" pitchFamily="34" charset="0"/>
                <a:cs typeface="Arial-Rounded" pitchFamily="34" charset="0"/>
              </a:rPr>
              <a:t>.</a:t>
            </a: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2462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831274" y="3538847"/>
            <a:ext cx="7959390" cy="584775"/>
          </a:xfrm>
          <a:prstGeom prst="rect">
            <a:avLst/>
          </a:prstGeom>
        </p:spPr>
        <p:txBody>
          <a:bodyPr wrap="square">
            <a:spAutoFit/>
          </a:bodyPr>
          <a:lstStyle/>
          <a:p>
            <a:pPr algn="just"/>
            <a:r>
              <a:rPr lang="en-US" sz="3200" b="1" dirty="0">
                <a:solidFill>
                  <a:srgbClr val="7030A0"/>
                </a:solidFill>
                <a:latin typeface="HP001 4 hàng" pitchFamily="34" charset="0"/>
                <a:ea typeface="Arial-Rounded" pitchFamily="34" charset="0"/>
                <a:cs typeface="Arial-Rounded" pitchFamily="34" charset="0"/>
              </a:rPr>
              <a:t>b. </a:t>
            </a:r>
            <a:r>
              <a:rPr lang="en-US" sz="3200" b="1" dirty="0" err="1">
                <a:solidFill>
                  <a:srgbClr val="7030A0"/>
                </a:solidFill>
                <a:latin typeface="HP001 4 hàng" pitchFamily="34" charset="0"/>
                <a:ea typeface="Arial-Rounded" pitchFamily="34" charset="0"/>
                <a:cs typeface="Arial-Rounded" pitchFamily="34" charset="0"/>
              </a:rPr>
              <a:t>Ngoài</a:t>
            </a:r>
            <a:r>
              <a:rPr lang="en-US" sz="3200" b="1" dirty="0">
                <a:solidFill>
                  <a:srgbClr val="7030A0"/>
                </a:solidFill>
                <a:latin typeface="HP001 4 hàng" pitchFamily="34" charset="0"/>
                <a:ea typeface="Arial-Rounded" pitchFamily="34" charset="0"/>
                <a:cs typeface="Arial-Rounded" pitchFamily="34" charset="0"/>
              </a:rPr>
              <a:t> </a:t>
            </a:r>
            <a:r>
              <a:rPr lang="vi-VN" sz="3200" b="1" dirty="0">
                <a:solidFill>
                  <a:srgbClr val="7030A0"/>
                </a:solidFill>
                <a:latin typeface="HP001 4 hàng" pitchFamily="34" charset="0"/>
                <a:ea typeface="Arial-Rounded" pitchFamily="34" charset="0"/>
                <a:cs typeface="Arial-Rounded" pitchFamily="34" charset="0"/>
              </a:rPr>
              <a:t>bay xa</a:t>
            </a:r>
            <a:r>
              <a:rPr lang="en-US" sz="3200" b="1" dirty="0">
                <a:solidFill>
                  <a:srgbClr val="7030A0"/>
                </a:solidFill>
                <a:latin typeface="HP001 4 hàng" pitchFamily="34" charset="0"/>
                <a:ea typeface="Arial-Rounded" pitchFamily="34" charset="0"/>
                <a:cs typeface="Arial-Rounded" pitchFamily="34" charset="0"/>
              </a:rPr>
              <a:t>,</a:t>
            </a:r>
            <a:r>
              <a:rPr lang="vi-VN" sz="3200" b="1" dirty="0">
                <a:solidFill>
                  <a:srgbClr val="7030A0"/>
                </a:solidFill>
                <a:latin typeface="HP001 4 hàng" pitchFamily="34" charset="0"/>
                <a:ea typeface="Arial-Rounded" pitchFamily="34" charset="0"/>
                <a:cs typeface="Arial-Rounded" pitchFamily="34" charset="0"/>
              </a:rPr>
              <a:t> hải âu cŜ b</a:t>
            </a:r>
            <a:r>
              <a:rPr lang="el-GR" sz="3200" b="1" dirty="0">
                <a:solidFill>
                  <a:srgbClr val="7030A0"/>
                </a:solidFill>
                <a:latin typeface="HP001 4 hàng" pitchFamily="34" charset="0"/>
                <a:ea typeface="Arial-Rounded" pitchFamily="34" charset="0"/>
                <a:cs typeface="Arial-Rounded" pitchFamily="34" charset="0"/>
              </a:rPr>
              <a:t>Π </a:t>
            </a:r>
            <a:r>
              <a:rPr lang="vi-VN" sz="3200" b="1" dirty="0">
                <a:solidFill>
                  <a:srgbClr val="7030A0"/>
                </a:solidFill>
                <a:latin typeface="HP001 4 hàng" pitchFamily="34" charset="0"/>
                <a:ea typeface="Arial-Rounded" pitchFamily="34" charset="0"/>
                <a:cs typeface="Arial-Rounded" pitchFamily="34" charset="0"/>
              </a:rPr>
              <a:t>ǟất giĈ</a:t>
            </a:r>
            <a:r>
              <a:rPr lang="en-US" sz="3200" b="1" dirty="0">
                <a:solidFill>
                  <a:srgbClr val="7030A0"/>
                </a:solidFill>
                <a:latin typeface="HP001 4 hàng" pitchFamily="34" charset="0"/>
                <a:ea typeface="Arial-Rounded" pitchFamily="34" charset="0"/>
                <a:cs typeface="Arial-Rounded" pitchFamily="34" charset="0"/>
              </a:rPr>
              <a:t>.</a:t>
            </a:r>
          </a:p>
        </p:txBody>
      </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b ở mục 3</a:t>
            </a:r>
          </a:p>
        </p:txBody>
      </p:sp>
      <p:sp>
        <p:nvSpPr>
          <p:cNvPr id="5" name="Rectangle 4"/>
          <p:cNvSpPr/>
          <p:nvPr/>
        </p:nvSpPr>
        <p:spPr>
          <a:xfrm>
            <a:off x="694412" y="709659"/>
            <a:ext cx="418070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a. Hải âu có thể bay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85800" y="1200150"/>
            <a:ext cx="5341280"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Ngoài bay xa, hải âu còn (…).</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7" grpId="0"/>
      <p:bldP spid="5"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Loài chim của biển cả</a:t>
            </a:r>
            <a:r>
              <a:rPr lang="en-US" sz="3200">
                <a:solidFill>
                  <a:schemeClr val="tx1"/>
                </a:solidFill>
                <a:latin typeface="Arial" pitchFamily="34" charset="0"/>
                <a:cs typeface="Arial" pitchFamily="34" charset="0"/>
              </a:rPr>
              <a:t> (trang 104, 105).</a:t>
            </a:r>
          </a:p>
          <a:p>
            <a:pPr marL="457138" indent="-457138" algn="just">
              <a:buFontTx/>
              <a:buChar char="-"/>
            </a:pPr>
            <a:r>
              <a:rPr lang="en-US" sz="3200">
                <a:solidFill>
                  <a:schemeClr val="tx1"/>
                </a:solidFill>
                <a:latin typeface="Arial" pitchFamily="34" charset="0"/>
                <a:cs typeface="Arial" pitchFamily="34" charset="0"/>
              </a:rPr>
              <a:t>Chuẩn bị bài mới (trang 106, 107).</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71937" y="971550"/>
            <a:ext cx="5298853" cy="1964527"/>
          </a:xfrm>
        </p:spPr>
        <p:txBody>
          <a:bodyPr>
            <a:noAutofit/>
          </a:bodyPr>
          <a:lstStyle/>
          <a:p>
            <a:pPr algn="l"/>
            <a:r>
              <a:rPr lang="vi-VN" sz="3600">
                <a:latin typeface="Arial" pitchFamily="34" charset="0"/>
                <a:cs typeface="Arial" pitchFamily="34" charset="0"/>
              </a:rPr>
              <a:t>Con gì đuôi ngắn tai dài</a:t>
            </a:r>
            <a:br>
              <a:rPr lang="vi-VN" sz="3600">
                <a:latin typeface="Arial" pitchFamily="34" charset="0"/>
                <a:cs typeface="Arial" pitchFamily="34" charset="0"/>
              </a:rPr>
            </a:br>
            <a:r>
              <a:rPr lang="vi-VN" sz="3600">
                <a:latin typeface="Arial" pitchFamily="34" charset="0"/>
                <a:cs typeface="Arial" pitchFamily="34" charset="0"/>
              </a:rPr>
              <a:t>Mắt hồng lông mượt</a:t>
            </a:r>
            <a:br>
              <a:rPr lang="vi-VN" sz="3600">
                <a:latin typeface="Arial" pitchFamily="34" charset="0"/>
                <a:cs typeface="Arial" pitchFamily="34" charset="0"/>
              </a:rPr>
            </a:br>
            <a:r>
              <a:rPr lang="vi-VN" sz="3600">
                <a:latin typeface="Arial" pitchFamily="34" charset="0"/>
                <a:cs typeface="Arial" pitchFamily="34" charset="0"/>
              </a:rPr>
              <a:t>Có tài chạy nhanh</a:t>
            </a:r>
            <a:r>
              <a:rPr lang="en-US" sz="3600">
                <a:latin typeface="Arial" pitchFamily="34" charset="0"/>
                <a:cs typeface="Arial" pitchFamily="34" charset="0"/>
              </a:rPr>
              <a:t>?</a:t>
            </a:r>
            <a:endParaRPr lang="vi-VN" sz="3600">
              <a:latin typeface="Arial" pitchFamily="34" charset="0"/>
              <a:cs typeface="Arial" pitchFamily="34" charset="0"/>
            </a:endParaRPr>
          </a:p>
        </p:txBody>
      </p:sp>
      <p:sp>
        <p:nvSpPr>
          <p:cNvPr id="5" name="Title 2"/>
          <p:cNvSpPr txBox="1">
            <a:spLocks/>
          </p:cNvSpPr>
          <p:nvPr/>
        </p:nvSpPr>
        <p:spPr>
          <a:xfrm>
            <a:off x="1828800" y="3303540"/>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thỏ</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018"/>
          <a:stretch/>
        </p:blipFill>
        <p:spPr>
          <a:xfrm>
            <a:off x="4934087" y="2800350"/>
            <a:ext cx="1714226" cy="2014495"/>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09800" y="1147907"/>
            <a:ext cx="5240482"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vi-VN" sz="3600">
                <a:latin typeface="Arial" pitchFamily="34" charset="0"/>
                <a:cs typeface="Arial" pitchFamily="34" charset="0"/>
              </a:rPr>
              <a:t>Con gì mào đỏ</a:t>
            </a:r>
          </a:p>
          <a:p>
            <a:pPr algn="just"/>
            <a:r>
              <a:rPr lang="vi-VN" sz="3600">
                <a:latin typeface="Arial" pitchFamily="34" charset="0"/>
                <a:cs typeface="Arial" pitchFamily="34" charset="0"/>
              </a:rPr>
              <a:t>Gáy ò ó o…</a:t>
            </a:r>
          </a:p>
          <a:p>
            <a:pPr algn="just"/>
            <a:r>
              <a:rPr lang="vi-VN" sz="3600">
                <a:latin typeface="Arial" pitchFamily="34" charset="0"/>
                <a:cs typeface="Arial" pitchFamily="34" charset="0"/>
              </a:rPr>
              <a:t>Từ sáng tinh mơ</a:t>
            </a:r>
          </a:p>
          <a:p>
            <a:pPr algn="just"/>
            <a:r>
              <a:rPr lang="vi-VN" sz="3600">
                <a:latin typeface="Arial" pitchFamily="34" charset="0"/>
                <a:cs typeface="Arial" pitchFamily="34" charset="0"/>
              </a:rPr>
              <a:t>Gọi người thức giấc?</a:t>
            </a: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a:t>
            </a:r>
          </a:p>
          <a:p>
            <a:r>
              <a:rPr lang="en-US" b="1">
                <a:solidFill>
                  <a:srgbClr val="FF0000"/>
                </a:solidFill>
                <a:latin typeface="Arial" pitchFamily="34" charset="0"/>
                <a:cs typeface="Arial" pitchFamily="34" charset="0"/>
              </a:rPr>
              <a:t>gà trống</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702"/>
          <a:stretch/>
        </p:blipFill>
        <p:spPr bwMode="auto">
          <a:xfrm>
            <a:off x="4648200" y="3428050"/>
            <a:ext cx="1600200" cy="145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0800" y="418451"/>
            <a:ext cx="4724400" cy="2574131"/>
          </a:xfrm>
        </p:spPr>
        <p:txBody>
          <a:bodyPr>
            <a:noAutofit/>
          </a:bodyPr>
          <a:lstStyle/>
          <a:p>
            <a:pPr algn="l"/>
            <a:r>
              <a:rPr lang="vi-VN" sz="4000">
                <a:latin typeface="Arial" pitchFamily="34" charset="0"/>
                <a:cs typeface="Arial" pitchFamily="34" charset="0"/>
              </a:rPr>
              <a:t>Con gì ăn no</a:t>
            </a:r>
            <a:br>
              <a:rPr lang="vi-VN" sz="4000">
                <a:latin typeface="Arial" pitchFamily="34" charset="0"/>
                <a:cs typeface="Arial" pitchFamily="34" charset="0"/>
              </a:rPr>
            </a:br>
            <a:r>
              <a:rPr lang="vi-VN" sz="4000">
                <a:latin typeface="Arial" pitchFamily="34" charset="0"/>
                <a:cs typeface="Arial" pitchFamily="34" charset="0"/>
              </a:rPr>
              <a:t>Bụng to mắt híp</a:t>
            </a:r>
            <a:br>
              <a:rPr lang="vi-VN" sz="4000">
                <a:latin typeface="Arial" pitchFamily="34" charset="0"/>
                <a:cs typeface="Arial" pitchFamily="34" charset="0"/>
              </a:rPr>
            </a:br>
            <a:r>
              <a:rPr lang="vi-VN" sz="4000">
                <a:latin typeface="Arial" pitchFamily="34" charset="0"/>
                <a:cs typeface="Arial" pitchFamily="34" charset="0"/>
              </a:rPr>
              <a:t>Mồm kêu ụt ịt</a:t>
            </a:r>
            <a:br>
              <a:rPr lang="vi-VN" sz="4000">
                <a:latin typeface="Arial" pitchFamily="34" charset="0"/>
                <a:cs typeface="Arial" pitchFamily="34" charset="0"/>
              </a:rPr>
            </a:br>
            <a:r>
              <a:rPr lang="vi-VN" sz="4000">
                <a:latin typeface="Arial" pitchFamily="34" charset="0"/>
                <a:cs typeface="Arial" pitchFamily="34" charset="0"/>
              </a:rPr>
              <a:t>Nằm thở phì phò</a:t>
            </a:r>
            <a:r>
              <a:rPr lang="en-US" sz="400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lợn</a:t>
            </a:r>
          </a:p>
          <a:p>
            <a:r>
              <a:rPr lang="en-US" b="1">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vi-VN" sz="3200">
                <a:latin typeface="Arial" pitchFamily="34" charset="0"/>
                <a:cs typeface="Arial" pitchFamily="34" charset="0"/>
              </a:rPr>
              <a:t>Lượn bay biển lớn sớm trưa</a:t>
            </a:r>
            <a:br>
              <a:rPr lang="vi-VN" sz="3200">
                <a:latin typeface="Arial" pitchFamily="34" charset="0"/>
                <a:cs typeface="Arial" pitchFamily="34" charset="0"/>
              </a:rPr>
            </a:br>
            <a:r>
              <a:rPr lang="vi-VN" sz="3200">
                <a:latin typeface="Arial" pitchFamily="34" charset="0"/>
                <a:cs typeface="Arial" pitchFamily="34" charset="0"/>
              </a:rPr>
              <a:t>Sóng gió chẳng quản nắng mưa chẳng sờn</a:t>
            </a:r>
            <a:r>
              <a:rPr lang="en-US" sz="3200">
                <a:latin typeface="Arial" pitchFamily="34" charset="0"/>
                <a:ea typeface="AvantGarde" pitchFamily="2" charset="0"/>
                <a:cs typeface="Arial" pitchFamily="34" charset="0"/>
              </a:rPr>
              <a:t>?</a:t>
            </a:r>
          </a:p>
        </p:txBody>
      </p:sp>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chim hải 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192"/>
          <a:stretch/>
        </p:blipFill>
        <p:spPr bwMode="auto">
          <a:xfrm>
            <a:off x="4953000" y="2571750"/>
            <a:ext cx="2422251" cy="232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7086600"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584763"/>
            </a:xfrm>
            <a:prstGeom prst="rect">
              <a:avLst/>
            </a:prstGeom>
            <a:noFill/>
          </p:spPr>
          <p:txBody>
            <a:bodyPr wrap="square" lIns="91428" tIns="45714" rIns="91428" bIns="45714" rtlCol="0">
              <a:spAutoFit/>
            </a:bodyPr>
            <a:lstStyle/>
            <a:p>
              <a:pPr algn="ctr"/>
              <a:r>
                <a:rPr lang="en-US" sz="3200" b="1" dirty="0">
                  <a:solidFill>
                    <a:srgbClr val="00863D"/>
                  </a:solidFill>
                  <a:latin typeface="Arial-Rounded" pitchFamily="34" charset="0"/>
                  <a:ea typeface="Arial-Rounded" pitchFamily="34" charset="0"/>
                  <a:cs typeface="Arial-Rounded" pitchFamily="34" charset="0"/>
                </a:rPr>
                <a:t>LOÀI CHIM CỦA BIỂN CẢ</a:t>
              </a: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THIÊN NHIÊN KÌ THÚ</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2895600" y="2800350"/>
            <a:ext cx="3962400" cy="2209800"/>
            <a:chOff x="2557349" y="3214083"/>
            <a:chExt cx="2942657" cy="1845094"/>
          </a:xfrm>
        </p:grpSpPr>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013" y="3718875"/>
              <a:ext cx="1335993" cy="134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557349" y="3214083"/>
              <a:ext cx="1573213" cy="144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7072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điểm khác nhau giữa chim và cá?</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70" t="28906" r="23279" b="16146"/>
          <a:stretch/>
        </p:blipFill>
        <p:spPr bwMode="auto">
          <a:xfrm>
            <a:off x="1295399" y="1091610"/>
            <a:ext cx="6711225" cy="376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2607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5" name="TextBox 4"/>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1528</TotalTime>
  <Words>1679</Words>
  <Application>Microsoft Office PowerPoint</Application>
  <PresentationFormat>On-screen Show (16:9)</PresentationFormat>
  <Paragraphs>133</Paragraphs>
  <Slides>25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.VnAvant</vt:lpstr>
      <vt:lpstr>Arial</vt:lpstr>
      <vt:lpstr>Arial Rounded MT Bold</vt:lpstr>
      <vt:lpstr>Arial-Rounded</vt:lpstr>
      <vt:lpstr>Arial-SGK-TV</vt:lpstr>
      <vt:lpstr>Calibri</vt:lpstr>
      <vt:lpstr>HP001 4 hàng</vt:lpstr>
      <vt:lpstr>Office Theme</vt:lpstr>
      <vt:lpstr>PowerPoint Presentation</vt:lpstr>
      <vt:lpstr>PowerPoint Presentation</vt:lpstr>
      <vt:lpstr>Con gì đuôi ngắn tai dài Mắt hồng lông mượt Có tài chạy nhanh?</vt:lpstr>
      <vt:lpstr>PowerPoint Presentation</vt:lpstr>
      <vt:lpstr>Con gì ăn no Bụng to mắt híp Mồm kêu ụt ịt Nằm thở phì phò?</vt:lpstr>
      <vt:lpstr>Lượn bay biển lớn sớm trưa Sóng gió chẳng quản nắng mưa chẳng sờn?</vt:lpstr>
      <vt:lpstr>PowerPoint Presentation</vt:lpstr>
      <vt:lpstr>PowerPoint Presentation</vt:lpstr>
      <vt:lpstr>PowerPoint Presentation</vt:lpstr>
      <vt:lpstr>PowerPoint Presentation</vt:lpstr>
      <vt:lpstr>loài  sải cánh   dập dềnh trú ẩn  </vt:lpstr>
      <vt:lpstr>PowerPoint Presentation</vt:lpstr>
      <vt:lpstr>PowerPoint Presentation</vt:lpstr>
      <vt:lpstr>PowerPoint Presentation</vt:lpstr>
      <vt:lpstr>Giải nghĩa từ khó:</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240</cp:revision>
  <dcterms:created xsi:type="dcterms:W3CDTF">2020-12-08T15:48:47Z</dcterms:created>
  <dcterms:modified xsi:type="dcterms:W3CDTF">2022-05-11T14:07:24Z</dcterms:modified>
</cp:coreProperties>
</file>