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1" r:id="rId2"/>
    <p:sldId id="294" r:id="rId3"/>
    <p:sldId id="256" r:id="rId4"/>
    <p:sldId id="273" r:id="rId5"/>
    <p:sldId id="258" r:id="rId6"/>
    <p:sldId id="260" r:id="rId7"/>
    <p:sldId id="277" r:id="rId8"/>
    <p:sldId id="292" r:id="rId9"/>
    <p:sldId id="279" r:id="rId10"/>
    <p:sldId id="261" r:id="rId11"/>
    <p:sldId id="295" r:id="rId12"/>
    <p:sldId id="263" r:id="rId13"/>
    <p:sldId id="262" r:id="rId14"/>
    <p:sldId id="296" r:id="rId15"/>
    <p:sldId id="278" r:id="rId16"/>
    <p:sldId id="267" r:id="rId17"/>
    <p:sldId id="297" r:id="rId18"/>
    <p:sldId id="298" r:id="rId19"/>
    <p:sldId id="282" r:id="rId20"/>
    <p:sldId id="299" r:id="rId21"/>
    <p:sldId id="289" r:id="rId22"/>
    <p:sldId id="300" r:id="rId23"/>
    <p:sldId id="293" r:id="rId24"/>
    <p:sldId id="301" r:id="rId25"/>
    <p:sldId id="270" r:id="rId26"/>
    <p:sldId id="302" r:id="rId27"/>
    <p:sldId id="272" r:id="rId28"/>
  </p:sldIdLst>
  <p:sldSz cx="9144000" cy="5143500" type="screen16x9"/>
  <p:notesSz cx="6858000" cy="9144000"/>
  <p:custDataLst>
    <p:tags r:id="rId30"/>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3772" autoAdjust="0"/>
  </p:normalViewPr>
  <p:slideViewPr>
    <p:cSldViewPr>
      <p:cViewPr varScale="1">
        <p:scale>
          <a:sx n="78" d="100"/>
          <a:sy n="78" d="100"/>
        </p:scale>
        <p:origin x="1032" y="4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16559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95513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59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7349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Hướng</a:t>
            </a:r>
            <a:r>
              <a:rPr lang="en-US" baseline="0"/>
              <a:t> dẫn học sinh làm nhóm, vẽ sơ đồ tư duy để trả lời câu hỏi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309519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1652221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a:t>
            </a:r>
            <a:r>
              <a:rPr lang="en-US" baseline="0"/>
              <a:t> thể đưa thêm các cách xử lí tình huống khác nữa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825082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B.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97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1460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26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296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140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304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300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894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25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0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076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712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540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3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2414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1421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8113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5853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84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3392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510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22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313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907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6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1" r:id="rId4"/>
    <p:sldLayoutId id="2147483679" r:id="rId5"/>
    <p:sldLayoutId id="2147483676" r:id="rId6"/>
    <p:sldLayoutId id="2147483674" r:id="rId7"/>
    <p:sldLayoutId id="2147483663" r:id="rId8"/>
    <p:sldLayoutId id="2147483651" r:id="rId9"/>
    <p:sldLayoutId id="2147483652" r:id="rId10"/>
    <p:sldLayoutId id="2147483653" r:id="rId11"/>
    <p:sldLayoutId id="2147483654" r:id="rId12"/>
    <p:sldLayoutId id="2147483684" r:id="rId13"/>
    <p:sldLayoutId id="2147483683" r:id="rId14"/>
    <p:sldLayoutId id="2147483682" r:id="rId15"/>
    <p:sldLayoutId id="2147483680" r:id="rId16"/>
    <p:sldLayoutId id="2147483678" r:id="rId17"/>
    <p:sldLayoutId id="2147483677" r:id="rId18"/>
    <p:sldLayoutId id="2147483675"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2" r:id="rId30"/>
    <p:sldLayoutId id="2147483661" r:id="rId31"/>
    <p:sldLayoutId id="2147483660" r:id="rId32"/>
    <p:sldLayoutId id="2147483655" r:id="rId33"/>
    <p:sldLayoutId id="2147483656" r:id="rId34"/>
    <p:sldLayoutId id="2147483657" r:id="rId35"/>
    <p:sldLayoutId id="2147483658" r:id="rId36"/>
    <p:sldLayoutId id="2147483659" r:id="rId37"/>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Khởi</a:t>
            </a: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động</a:t>
            </a:r>
            <a:endParaRPr lang="en-US" sz="4000" dirty="0">
              <a:solidFill>
                <a:schemeClr val="tx1"/>
              </a:solidFill>
            </a:endParaRPr>
          </a:p>
        </p:txBody>
      </p:sp>
      <p:pic>
        <p:nvPicPr>
          <p:cNvPr id="7" name="1">
            <a:hlinkClick r:id="" action="ppaction://media"/>
            <a:extLst>
              <a:ext uri="{FF2B5EF4-FFF2-40B4-BE49-F238E27FC236}">
                <a16:creationId xmlns:a16="http://schemas.microsoft.com/office/drawing/2014/main" id="{F9B38FDF-6584-43A0-9A36-53951A0E625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28133" y="4486073"/>
            <a:ext cx="406400" cy="406400"/>
          </a:xfrm>
          <a:prstGeom prst="rect">
            <a:avLst/>
          </a:prstGeom>
        </p:spPr>
      </p:pic>
    </p:spTree>
    <p:extLst>
      <p:ext uri="{BB962C8B-B14F-4D97-AF65-F5344CB8AC3E}">
        <p14:creationId xmlns:p14="http://schemas.microsoft.com/office/powerpoint/2010/main" val="53434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Tree>
    <p:extLst>
      <p:ext uri="{BB962C8B-B14F-4D97-AF65-F5344CB8AC3E}">
        <p14:creationId xmlns:p14="http://schemas.microsoft.com/office/powerpoint/2010/main" val="29907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534326"/>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8" name="TextBox 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9" name="TextBox 8"/>
          <p:cNvSpPr txBox="1"/>
          <p:nvPr/>
        </p:nvSpPr>
        <p:spPr>
          <a:xfrm>
            <a:off x="71910" y="5168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0" name="Lưu đồ: Đường kết nối 8">
            <a:extLst>
              <a:ext uri="{FF2B5EF4-FFF2-40B4-BE49-F238E27FC236}">
                <a16:creationId xmlns:a16="http://schemas.microsoft.com/office/drawing/2014/main" id="{AD1B23F2-CA6F-47C8-BE0C-98587F16D98B}"/>
              </a:ext>
            </a:extLst>
          </p:cNvPr>
          <p:cNvSpPr/>
          <p:nvPr/>
        </p:nvSpPr>
        <p:spPr>
          <a:xfrm>
            <a:off x="838200"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D4E25513-5CD0-41E0-A5D4-3B8AC582AF34}"/>
              </a:ext>
            </a:extLst>
          </p:cNvPr>
          <p:cNvSpPr/>
          <p:nvPr/>
        </p:nvSpPr>
        <p:spPr>
          <a:xfrm>
            <a:off x="7969176" y="36671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8A210C8D-9595-48D7-A8F6-785464D3AF2D}"/>
              </a:ext>
            </a:extLst>
          </p:cNvPr>
          <p:cNvSpPr/>
          <p:nvPr/>
        </p:nvSpPr>
        <p:spPr>
          <a:xfrm>
            <a:off x="2590800" y="819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80727A96-6954-409E-BC1A-C248398D6B01}"/>
              </a:ext>
            </a:extLst>
          </p:cNvPr>
          <p:cNvSpPr/>
          <p:nvPr/>
        </p:nvSpPr>
        <p:spPr>
          <a:xfrm>
            <a:off x="841193" y="1177102"/>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4</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4" name="Lưu đồ: Đường kết nối 8">
            <a:extLst>
              <a:ext uri="{FF2B5EF4-FFF2-40B4-BE49-F238E27FC236}">
                <a16:creationId xmlns:a16="http://schemas.microsoft.com/office/drawing/2014/main" id="{2260BC6F-166A-46ED-8CCE-EC4C5E6E1FC1}"/>
              </a:ext>
            </a:extLst>
          </p:cNvPr>
          <p:cNvSpPr/>
          <p:nvPr/>
        </p:nvSpPr>
        <p:spPr>
          <a:xfrm>
            <a:off x="7543800" y="116901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5</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5" name="Lưu đồ: Đường kết nối 8">
            <a:extLst>
              <a:ext uri="{FF2B5EF4-FFF2-40B4-BE49-F238E27FC236}">
                <a16:creationId xmlns:a16="http://schemas.microsoft.com/office/drawing/2014/main" id="{C852A124-FB05-4853-B5E3-B098C55C27AD}"/>
              </a:ext>
            </a:extLst>
          </p:cNvPr>
          <p:cNvSpPr/>
          <p:nvPr/>
        </p:nvSpPr>
        <p:spPr>
          <a:xfrm>
            <a:off x="838200" y="19621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6</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6" name="Lưu đồ: Đường kết nối 8">
            <a:extLst>
              <a:ext uri="{FF2B5EF4-FFF2-40B4-BE49-F238E27FC236}">
                <a16:creationId xmlns:a16="http://schemas.microsoft.com/office/drawing/2014/main" id="{6E1218F1-D59B-40B9-83C6-FAC8ED1877F9}"/>
              </a:ext>
            </a:extLst>
          </p:cNvPr>
          <p:cNvSpPr/>
          <p:nvPr/>
        </p:nvSpPr>
        <p:spPr>
          <a:xfrm>
            <a:off x="3657600" y="1885950"/>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7</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2C8A2DDF-898F-4658-AC88-B0C5B47958EC}"/>
              </a:ext>
            </a:extLst>
          </p:cNvPr>
          <p:cNvSpPr/>
          <p:nvPr/>
        </p:nvSpPr>
        <p:spPr>
          <a:xfrm>
            <a:off x="1353113" y="232586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8</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6262E013-2FC5-42A5-8EE6-93C5ECF11655}"/>
              </a:ext>
            </a:extLst>
          </p:cNvPr>
          <p:cNvSpPr/>
          <p:nvPr/>
        </p:nvSpPr>
        <p:spPr>
          <a:xfrm>
            <a:off x="7491482" y="2313024"/>
            <a:ext cx="27432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9</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E516E1A4-D3C6-443D-B56E-5D275A9DC51D}"/>
              </a:ext>
            </a:extLst>
          </p:cNvPr>
          <p:cNvSpPr/>
          <p:nvPr/>
        </p:nvSpPr>
        <p:spPr>
          <a:xfrm>
            <a:off x="4506971" y="2663898"/>
            <a:ext cx="9144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10</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0" name="Lưu đồ: Đường kết nối 8">
            <a:extLst>
              <a:ext uri="{FF2B5EF4-FFF2-40B4-BE49-F238E27FC236}">
                <a16:creationId xmlns:a16="http://schemas.microsoft.com/office/drawing/2014/main" id="{A91BD72C-85CC-4624-ACE1-FEEB86887FD8}"/>
              </a:ext>
            </a:extLst>
          </p:cNvPr>
          <p:cNvSpPr/>
          <p:nvPr/>
        </p:nvSpPr>
        <p:spPr>
          <a:xfrm>
            <a:off x="-3048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11</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1" name="Lưu đồ: Đường kết nối 8">
            <a:extLst>
              <a:ext uri="{FF2B5EF4-FFF2-40B4-BE49-F238E27FC236}">
                <a16:creationId xmlns:a16="http://schemas.microsoft.com/office/drawing/2014/main" id="{82033240-1E63-43D0-86B0-5979549558FA}"/>
              </a:ext>
            </a:extLst>
          </p:cNvPr>
          <p:cNvSpPr/>
          <p:nvPr/>
        </p:nvSpPr>
        <p:spPr>
          <a:xfrm>
            <a:off x="6096000" y="3014772"/>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12</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2" name="Lưu đồ: Đường kết nối 8">
            <a:extLst>
              <a:ext uri="{FF2B5EF4-FFF2-40B4-BE49-F238E27FC236}">
                <a16:creationId xmlns:a16="http://schemas.microsoft.com/office/drawing/2014/main" id="{FB9369C7-9E4B-4AA9-BD7F-2980C8537757}"/>
              </a:ext>
            </a:extLst>
          </p:cNvPr>
          <p:cNvSpPr/>
          <p:nvPr/>
        </p:nvSpPr>
        <p:spPr>
          <a:xfrm>
            <a:off x="5297586" y="3337161"/>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13</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23" name="Lưu đồ: Đường kết nối 8">
            <a:extLst>
              <a:ext uri="{FF2B5EF4-FFF2-40B4-BE49-F238E27FC236}">
                <a16:creationId xmlns:a16="http://schemas.microsoft.com/office/drawing/2014/main" id="{39E52134-5305-4C7A-8059-33BA8DF144DE}"/>
              </a:ext>
            </a:extLst>
          </p:cNvPr>
          <p:cNvSpPr/>
          <p:nvPr/>
        </p:nvSpPr>
        <p:spPr>
          <a:xfrm>
            <a:off x="7765802" y="3350117"/>
            <a:ext cx="838200" cy="350874"/>
          </a:xfrm>
          <a:prstGeom prst="flowChartConnector">
            <a:avLst/>
          </a:prstGeom>
          <a:no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14</a:t>
            </a:r>
            <a:endParaRPr lang="vi-VN"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26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circle(in)">
                                      <p:cBhvr>
                                        <p:cTn id="31" dur="2000"/>
                                        <p:tgtEl>
                                          <p:spTgt spid="1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2000"/>
                                        <p:tgtEl>
                                          <p:spTgt spid="2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1+#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Sáng chủ nhật, bố cho Nam và em đi công viên.</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4290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Nam cứ mải mê xem hết chỗ này đến chỗ khác.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4635469"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31864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600200" y="3678946"/>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47800"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302500" y="179761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12">
            <a:hlinkClick r:id="" action="ppaction://media"/>
            <a:extLst>
              <a:ext uri="{FF2B5EF4-FFF2-40B4-BE49-F238E27FC236}">
                <a16:creationId xmlns:a16="http://schemas.microsoft.com/office/drawing/2014/main" id="{CA0F59C6-3790-41A4-9A39-A48C72EA4B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3063" y="4526475"/>
            <a:ext cx="406400" cy="406400"/>
          </a:xfrm>
          <a:prstGeom prst="rect">
            <a:avLst/>
          </a:prstGeom>
        </p:spPr>
      </p:pic>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278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7"/>
                </p:tgtEl>
              </p:cMediaNode>
            </p:audio>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Bài đọc được chia thành mấy đoạn?</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69414" y="516876"/>
            <a:ext cx="8680242"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8" name="TextBox 7"/>
          <p:cNvSpPr txBox="1"/>
          <p:nvPr/>
        </p:nvSpPr>
        <p:spPr>
          <a:xfrm>
            <a:off x="0" y="4671738"/>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8" y="285750"/>
            <a:ext cx="52705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657350"/>
            <a:ext cx="527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660179" y="1578160"/>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7826088" y="3847936"/>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63004" y="11196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2948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8" name="TextBox 27"/>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Tree>
    <p:extLst>
      <p:ext uri="{BB962C8B-B14F-4D97-AF65-F5344CB8AC3E}">
        <p14:creationId xmlns:p14="http://schemas.microsoft.com/office/powerpoint/2010/main" val="2805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539784"/>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6" name="TextBox 5"/>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1" name="TextBox 10"/>
          <p:cNvSpPr txBox="1"/>
          <p:nvPr/>
        </p:nvSpPr>
        <p:spPr>
          <a:xfrm>
            <a:off x="0" y="396891"/>
            <a:ext cx="8977746" cy="4154862"/>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chủ</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hội</a:t>
            </a:r>
            <a:r>
              <a:rPr lang="en-US" sz="2400" dirty="0">
                <a:latin typeface="Arial" pitchFamily="34" charset="0"/>
                <a:ea typeface="Arial-Rounded" pitchFamily="34" charset="0"/>
                <a:cs typeface="Arial" pitchFamily="34" charset="0"/>
              </a:rPr>
              <a:t>. Khi </a:t>
            </a:r>
            <a:r>
              <a:rPr lang="en-US" sz="2400" dirty="0" err="1">
                <a:latin typeface="Arial" pitchFamily="34" charset="0"/>
                <a:ea typeface="Arial-Rounded" pitchFamily="34" charset="0"/>
                <a:cs typeface="Arial" pitchFamily="34" charset="0"/>
              </a:rPr>
              <a:t>vào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err="1">
                <a:latin typeface="Arial" pitchFamily="34" charset="0"/>
                <a:ea typeface="Arial-Rounded" pitchFamily="34" charset="0"/>
                <a:cs typeface="Arial" pitchFamily="34" charset="0"/>
              </a:rPr>
              <a:t>cẩn</a:t>
            </a:r>
            <a:r>
              <a:rPr lang="en-US" sz="2400">
                <a:latin typeface="Arial" pitchFamily="34" charset="0"/>
                <a:ea typeface="Arial-Rounded" pitchFamily="34" charset="0"/>
                <a:cs typeface="Arial" pitchFamily="34" charset="0"/>
              </a:rPr>
              <a:t> thận </a:t>
            </a:r>
            <a:r>
              <a:rPr lang="en-US" sz="2400" dirty="0" err="1">
                <a:latin typeface="Arial" pitchFamily="34" charset="0"/>
                <a:ea typeface="Arial-Rounded" pitchFamily="34" charset="0"/>
                <a:cs typeface="Arial" pitchFamily="34" charset="0"/>
              </a:rPr>
              <a:t>kẻo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Nếu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may </a:t>
            </a:r>
            <a:r>
              <a:rPr lang="en-US" sz="2400" dirty="0" err="1">
                <a:latin typeface="Arial" pitchFamily="34" charset="0"/>
                <a:ea typeface="Arial-Rounded" pitchFamily="34" charset="0"/>
                <a:cs typeface="Arial" pitchFamily="34" charset="0"/>
              </a:rPr>
              <a:t>bị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con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kìa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rất</a:t>
            </a:r>
            <a:r>
              <a:rPr lang="en-US" sz="2400" dirty="0">
                <a:latin typeface="Arial" pitchFamily="34" charset="0"/>
                <a:ea typeface="Arial-Rounded" pitchFamily="34" charset="0"/>
                <a:cs typeface="Arial" pitchFamily="34" charset="0"/>
              </a:rPr>
              <a:t> to”.</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đẹp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cứ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chỗ</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Lúc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ngoảnh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tìm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gọi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suýt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khóc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Chợt</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nhìn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cổng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Nhớ</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lời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dặn</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hướng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tấm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biển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chỉ</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đường</a:t>
            </a:r>
            <a:r>
              <a:rPr lang="en-US" sz="2400" dirty="0">
                <a:latin typeface="Arial" pitchFamily="34" charset="0"/>
                <a:ea typeface="Arial-Rounded" pitchFamily="34" charset="0"/>
                <a:cs typeface="Arial" pitchFamily="34" charset="0"/>
              </a:rPr>
              <a:t>. “A, </a:t>
            </a:r>
            <a:r>
              <a:rPr lang="en-US" sz="2400" dirty="0" err="1">
                <a:latin typeface="Arial" pitchFamily="34" charset="0"/>
                <a:ea typeface="Arial-Rounded" pitchFamily="34" charset="0"/>
                <a:cs typeface="Arial" pitchFamily="34" charset="0"/>
              </a:rPr>
              <a:t>lá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cờ</a:t>
            </a:r>
            <a:r>
              <a:rPr lang="en-US" sz="2400" dirty="0">
                <a:latin typeface="Arial" pitchFamily="34" charset="0"/>
                <a:ea typeface="Arial-Rounded" pitchFamily="34" charset="0"/>
                <a:cs typeface="Arial" pitchFamily="34" charset="0"/>
              </a:rPr>
              <a:t> kia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Nam </a:t>
            </a:r>
            <a:r>
              <a:rPr lang="en-US" sz="2400" dirty="0" err="1">
                <a:latin typeface="Arial" pitchFamily="34" charset="0"/>
                <a:ea typeface="Arial-Rounded" pitchFamily="34" charset="0"/>
                <a:cs typeface="Arial" pitchFamily="34" charset="0"/>
              </a:rPr>
              <a:t>mừng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bố</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chờ</a:t>
            </a:r>
            <a:r>
              <a:rPr lang="en-US" sz="2400" dirty="0">
                <a:latin typeface="Arial" pitchFamily="34" charset="0"/>
                <a:ea typeface="Arial-Rounded" pitchFamily="34" charset="0"/>
                <a:cs typeface="Arial" pitchFamily="34" charset="0"/>
              </a:rPr>
              <a:t> ở </a:t>
            </a:r>
            <a:r>
              <a:rPr lang="en-US" sz="2400" dirty="0" err="1">
                <a:latin typeface="Arial" pitchFamily="34" charset="0"/>
                <a:ea typeface="Arial-Rounded" pitchFamily="34" charset="0"/>
                <a:cs typeface="Arial" pitchFamily="34" charset="0"/>
              </a:rPr>
              <a:t>đó</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Phạm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Thúy</a:t>
            </a:r>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Tuấn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Hiển</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Tree>
    <p:extLst>
      <p:ext uri="{BB962C8B-B14F-4D97-AF65-F5344CB8AC3E}">
        <p14:creationId xmlns:p14="http://schemas.microsoft.com/office/powerpoint/2010/main" val="32470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7" name="TextBox 6"/>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Bố cho Nam và em đi đâu?</a:t>
            </a:r>
          </a:p>
        </p:txBody>
      </p:sp>
      <p:sp>
        <p:nvSpPr>
          <p:cNvPr id="8" name="TextBox 7"/>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Tìm một từ để nói về đặc điểm của công viên?</a:t>
            </a:r>
          </a:p>
        </p:txBody>
      </p:sp>
      <p:sp>
        <p:nvSpPr>
          <p:cNvPr id="6" name="TextBox 5"/>
          <p:cNvSpPr txBox="1"/>
          <p:nvPr/>
        </p:nvSpPr>
        <p:spPr>
          <a:xfrm>
            <a:off x="-19051" y="441236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vào cổng, bố dặn hai anh em Nam thế nào?</a:t>
            </a:r>
          </a:p>
        </p:txBody>
      </p:sp>
    </p:spTree>
    <p:extLst>
      <p:ext uri="{BB962C8B-B14F-4D97-AF65-F5344CB8AC3E}">
        <p14:creationId xmlns:p14="http://schemas.microsoft.com/office/powerpoint/2010/main" val="41079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1+#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250" fill="hold"/>
                                        <p:tgtEl>
                                          <p:spTgt spid="6"/>
                                        </p:tgtEl>
                                        <p:attrNameLst>
                                          <p:attrName>ppt_x</p:attrName>
                                        </p:attrNameLst>
                                      </p:cBhvr>
                                      <p:tavLst>
                                        <p:tav tm="0">
                                          <p:val>
                                            <p:strVal val="1+#ppt_w/2"/>
                                          </p:val>
                                        </p:tav>
                                        <p:tav tm="100000">
                                          <p:val>
                                            <p:strVal val="#ppt_x"/>
                                          </p:val>
                                        </p:tav>
                                      </p:tavLst>
                                    </p:anim>
                                    <p:anim calcmode="lin" valueType="num">
                                      <p:cBhvr additive="base">
                                        <p:cTn id="26"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2B693-4956-401A-9F20-4B2D9F41B5EE}"/>
              </a:ext>
            </a:extLst>
          </p:cNvPr>
          <p:cNvSpPr>
            <a:spLocks noGrp="1"/>
          </p:cNvSpPr>
          <p:nvPr>
            <p:ph idx="1"/>
          </p:nvPr>
        </p:nvSpPr>
        <p:spPr/>
        <p:txBody>
          <a:bodyPr/>
          <a:lstStyle/>
          <a:p>
            <a:r>
              <a:rPr lang="en-US" dirty="0"/>
              <a:t>1. </a:t>
            </a:r>
            <a:r>
              <a:rPr lang="en-US" dirty="0" err="1"/>
              <a:t>Đọc</a:t>
            </a:r>
            <a:r>
              <a:rPr lang="en-US" dirty="0"/>
              <a:t> </a:t>
            </a:r>
            <a:r>
              <a:rPr lang="en-US" dirty="0" err="1"/>
              <a:t>lại</a:t>
            </a:r>
            <a:r>
              <a:rPr lang="en-US" dirty="0"/>
              <a:t> </a:t>
            </a:r>
            <a:r>
              <a:rPr lang="en-US" dirty="0" err="1"/>
              <a:t>bài</a:t>
            </a:r>
            <a:r>
              <a:rPr lang="en-US" dirty="0"/>
              <a:t> “ Khi </a:t>
            </a:r>
            <a:r>
              <a:rPr lang="en-US" dirty="0" err="1"/>
              <a:t>mẹ</a:t>
            </a:r>
            <a:r>
              <a:rPr lang="en-US" dirty="0"/>
              <a:t> </a:t>
            </a:r>
            <a:r>
              <a:rPr lang="en-US" dirty="0" err="1"/>
              <a:t>vắng</a:t>
            </a:r>
            <a:r>
              <a:rPr lang="en-US" dirty="0"/>
              <a:t> </a:t>
            </a:r>
            <a:r>
              <a:rPr lang="en-US" dirty="0" err="1"/>
              <a:t>nhà</a:t>
            </a:r>
            <a:r>
              <a:rPr lang="en-US" dirty="0"/>
              <a:t>”</a:t>
            </a:r>
          </a:p>
          <a:p>
            <a:r>
              <a:rPr lang="en-US" dirty="0"/>
              <a:t>2. Khi </a:t>
            </a:r>
            <a:r>
              <a:rPr lang="en-US" dirty="0" err="1"/>
              <a:t>bố</a:t>
            </a:r>
            <a:r>
              <a:rPr lang="en-US" dirty="0"/>
              <a:t> </a:t>
            </a:r>
            <a:r>
              <a:rPr lang="en-US" dirty="0" err="1"/>
              <a:t>mẹ</a:t>
            </a:r>
            <a:r>
              <a:rPr lang="en-US" dirty="0"/>
              <a:t> </a:t>
            </a:r>
            <a:r>
              <a:rPr lang="en-US" dirty="0" err="1"/>
              <a:t>đi</a:t>
            </a:r>
            <a:r>
              <a:rPr lang="en-US" dirty="0"/>
              <a:t> </a:t>
            </a:r>
            <a:r>
              <a:rPr lang="en-US" dirty="0" err="1"/>
              <a:t>vắng</a:t>
            </a:r>
            <a:r>
              <a:rPr lang="en-US"/>
              <a:t>, con </a:t>
            </a:r>
            <a:r>
              <a:rPr lang="en-US" dirty="0" err="1"/>
              <a:t>cần</a:t>
            </a:r>
            <a:r>
              <a:rPr lang="en-US" dirty="0"/>
              <a:t> </a:t>
            </a:r>
            <a:r>
              <a:rPr lang="en-US" dirty="0" err="1"/>
              <a:t>chú</a:t>
            </a:r>
            <a:r>
              <a:rPr lang="en-US" dirty="0"/>
              <a:t> ý </a:t>
            </a:r>
            <a:r>
              <a:rPr lang="en-US" dirty="0" err="1"/>
              <a:t>điều</a:t>
            </a:r>
            <a:r>
              <a:rPr lang="en-US" dirty="0"/>
              <a:t> </a:t>
            </a:r>
            <a:r>
              <a:rPr lang="en-US" dirty="0" err="1"/>
              <a:t>gì</a:t>
            </a:r>
            <a:r>
              <a:rPr lang="en-US" dirty="0"/>
              <a:t>?</a:t>
            </a:r>
          </a:p>
        </p:txBody>
      </p:sp>
    </p:spTree>
    <p:extLst>
      <p:ext uri="{BB962C8B-B14F-4D97-AF65-F5344CB8AC3E}">
        <p14:creationId xmlns:p14="http://schemas.microsoft.com/office/powerpoint/2010/main" val="357167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Chuyện gì đã xảy ra với Nam?</a:t>
            </a:r>
          </a:p>
        </p:txBody>
      </p:sp>
      <p:sp>
        <p:nvSpPr>
          <p:cNvPr id="3" name="Rectangle 2"/>
          <p:cNvSpPr/>
          <p:nvPr/>
        </p:nvSpPr>
        <p:spPr>
          <a:xfrm>
            <a:off x="60501" y="514350"/>
            <a:ext cx="9007299" cy="4031873"/>
          </a:xfrm>
          <a:prstGeom prst="rect">
            <a:avLst/>
          </a:prstGeom>
        </p:spPr>
        <p:txBody>
          <a:bodyPr wrap="square">
            <a:spAutoFit/>
          </a:bodyPr>
          <a:lstStyle/>
          <a:p>
            <a:pPr algn="just">
              <a:spcBef>
                <a:spcPts val="600"/>
              </a:spcBef>
            </a:pPr>
            <a:r>
              <a:rPr lang="en-US" sz="32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p:txBody>
      </p:sp>
      <p:sp>
        <p:nvSpPr>
          <p:cNvPr id="5" name="TextBox 4"/>
          <p:cNvSpPr txBox="1"/>
          <p:nvPr/>
        </p:nvSpPr>
        <p:spPr>
          <a:xfrm>
            <a:off x="0" y="4530259"/>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Nhớ lời bố dặn, Nam đã làm gì?</a:t>
            </a:r>
          </a:p>
        </p:txBody>
      </p:sp>
      <p:sp>
        <p:nvSpPr>
          <p:cNvPr id="6" name="TextBox 5"/>
          <p:cNvSpPr txBox="1"/>
          <p:nvPr/>
        </p:nvSpPr>
        <p:spPr>
          <a:xfrm>
            <a:off x="2895600" y="-190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8124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spTree>
    <p:extLst>
      <p:ext uri="{BB962C8B-B14F-4D97-AF65-F5344CB8AC3E}">
        <p14:creationId xmlns:p14="http://schemas.microsoft.com/office/powerpoint/2010/main" val="246174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068"/>
          <a:stretch/>
        </p:blipFill>
        <p:spPr bwMode="auto">
          <a:xfrm>
            <a:off x="5239657" y="2261064"/>
            <a:ext cx="3939507" cy="265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333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Trong câu chuyện, Nam có điều gì đáng khen?</a:t>
            </a:r>
          </a:p>
        </p:txBody>
      </p:sp>
      <p:grpSp>
        <p:nvGrpSpPr>
          <p:cNvPr id="24" name="Group 23"/>
          <p:cNvGrpSpPr/>
          <p:nvPr/>
        </p:nvGrpSpPr>
        <p:grpSpPr>
          <a:xfrm>
            <a:off x="76200" y="737066"/>
            <a:ext cx="6858000" cy="4000033"/>
            <a:chOff x="76200" y="737066"/>
            <a:chExt cx="6858000" cy="4000033"/>
          </a:xfrm>
        </p:grpSpPr>
        <p:cxnSp>
          <p:nvCxnSpPr>
            <p:cNvPr id="7" name="Straight Arrow Connector 6"/>
            <p:cNvCxnSpPr>
              <a:stCxn id="2" idx="6"/>
            </p:cNvCxnSpPr>
            <p:nvPr/>
          </p:nvCxnSpPr>
          <p:spPr>
            <a:xfrm>
              <a:off x="4279900" y="272415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05200" y="1682750"/>
              <a:ext cx="0" cy="50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505200" y="32575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146300" y="272415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755900" y="2190750"/>
              <a:ext cx="1524000" cy="106680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Nam</a:t>
              </a:r>
            </a:p>
          </p:txBody>
        </p:sp>
        <p:sp>
          <p:nvSpPr>
            <p:cNvPr id="15" name="Oval 14"/>
            <p:cNvSpPr/>
            <p:nvPr/>
          </p:nvSpPr>
          <p:spPr>
            <a:xfrm>
              <a:off x="2489200" y="73706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6" name="Oval 15"/>
            <p:cNvSpPr/>
            <p:nvPr/>
          </p:nvSpPr>
          <p:spPr>
            <a:xfrm>
              <a:off x="4876800" y="2261065"/>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Arial" pitchFamily="34" charset="0"/>
                <a:cs typeface="Arial" pitchFamily="34" charset="0"/>
              </a:endParaRPr>
            </a:p>
          </p:txBody>
        </p:sp>
        <p:sp>
          <p:nvSpPr>
            <p:cNvPr id="17" name="Oval 16"/>
            <p:cNvSpPr/>
            <p:nvPr/>
          </p:nvSpPr>
          <p:spPr>
            <a:xfrm>
              <a:off x="76200" y="2267416"/>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Arial" pitchFamily="34" charset="0"/>
                <a:cs typeface="Arial" pitchFamily="34" charset="0"/>
              </a:endParaRPr>
            </a:p>
          </p:txBody>
        </p:sp>
        <p:sp>
          <p:nvSpPr>
            <p:cNvPr id="18" name="Oval 17"/>
            <p:cNvSpPr/>
            <p:nvPr/>
          </p:nvSpPr>
          <p:spPr>
            <a:xfrm>
              <a:off x="2489200" y="3803650"/>
              <a:ext cx="2057400" cy="933449"/>
            </a:xfrm>
            <a:prstGeom prst="ellipse">
              <a:avLst/>
            </a:prstGeom>
            <a:solidFill>
              <a:srgbClr val="B9EDFF"/>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Arial" pitchFamily="34" charset="0"/>
                <a:cs typeface="Arial" pitchFamily="34" charset="0"/>
              </a:endParaRPr>
            </a:p>
          </p:txBody>
        </p:sp>
      </p:grpSp>
      <p:sp>
        <p:nvSpPr>
          <p:cNvPr id="20" name="TextBox 19"/>
          <p:cNvSpPr txBox="1"/>
          <p:nvPr/>
        </p:nvSpPr>
        <p:spPr>
          <a:xfrm>
            <a:off x="2616200" y="3997573"/>
            <a:ext cx="19304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Không đi theo người lạ</a:t>
            </a:r>
          </a:p>
        </p:txBody>
      </p:sp>
      <p:sp>
        <p:nvSpPr>
          <p:cNvPr id="21" name="TextBox 20"/>
          <p:cNvSpPr txBox="1"/>
          <p:nvPr/>
        </p:nvSpPr>
        <p:spPr>
          <a:xfrm>
            <a:off x="50990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Bình tĩnh</a:t>
            </a:r>
          </a:p>
        </p:txBody>
      </p:sp>
      <p:sp>
        <p:nvSpPr>
          <p:cNvPr id="22" name="TextBox 21"/>
          <p:cNvSpPr txBox="1"/>
          <p:nvPr/>
        </p:nvSpPr>
        <p:spPr>
          <a:xfrm>
            <a:off x="2736850" y="819580"/>
            <a:ext cx="1612900" cy="707777"/>
          </a:xfrm>
          <a:prstGeom prst="rect">
            <a:avLst/>
          </a:prstGeom>
          <a:noFill/>
        </p:spPr>
        <p:txBody>
          <a:bodyPr wrap="square" lIns="91330" tIns="45666" rIns="91330" bIns="45666" rtlCol="0">
            <a:spAutoFit/>
          </a:bodyPr>
          <a:lstStyle/>
          <a:p>
            <a:pPr algn="ctr"/>
            <a:r>
              <a:rPr lang="en-US" sz="2000" b="1">
                <a:latin typeface="Arial" pitchFamily="34" charset="0"/>
                <a:cs typeface="Arial" pitchFamily="34" charset="0"/>
              </a:rPr>
              <a:t>Biết nghe lời bố dặn</a:t>
            </a:r>
          </a:p>
        </p:txBody>
      </p:sp>
      <p:sp>
        <p:nvSpPr>
          <p:cNvPr id="23" name="TextBox 22"/>
          <p:cNvSpPr txBox="1"/>
          <p:nvPr/>
        </p:nvSpPr>
        <p:spPr>
          <a:xfrm>
            <a:off x="298450" y="2483340"/>
            <a:ext cx="1612900" cy="461556"/>
          </a:xfrm>
          <a:prstGeom prst="rect">
            <a:avLst/>
          </a:prstGeom>
          <a:noFill/>
        </p:spPr>
        <p:txBody>
          <a:bodyPr wrap="square" lIns="91330" tIns="45666" rIns="91330" bIns="45666" rtlCol="0">
            <a:spAutoFit/>
          </a:bodyPr>
          <a:lstStyle/>
          <a:p>
            <a:pPr algn="ctr"/>
            <a:r>
              <a:rPr lang="en-US" sz="2400" b="1">
                <a:latin typeface="Arial" pitchFamily="34" charset="0"/>
                <a:cs typeface="Arial" pitchFamily="34" charset="0"/>
              </a:rPr>
              <a:t>Chủ động</a:t>
            </a:r>
          </a:p>
        </p:txBody>
      </p:sp>
    </p:spTree>
    <p:extLst>
      <p:ext uri="{BB962C8B-B14F-4D97-AF65-F5344CB8AC3E}">
        <p14:creationId xmlns:p14="http://schemas.microsoft.com/office/powerpoint/2010/main" val="408294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9550"/>
            <a:ext cx="9144000" cy="584666"/>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Nếu là Nam, em sẽ làm gì?</a:t>
            </a:r>
          </a:p>
        </p:txBody>
      </p:sp>
    </p:spTree>
    <p:extLst>
      <p:ext uri="{BB962C8B-B14F-4D97-AF65-F5344CB8AC3E}">
        <p14:creationId xmlns:p14="http://schemas.microsoft.com/office/powerpoint/2010/main" val="242684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23950"/>
            <a:ext cx="8763000" cy="3539321"/>
          </a:xfrm>
          <a:prstGeom prst="rect">
            <a:avLst/>
          </a:prstGeom>
          <a:no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Khi bị lạc, chúng ta có thể:</a:t>
            </a:r>
          </a:p>
          <a:p>
            <a:pPr algn="just"/>
            <a:r>
              <a:rPr lang="en-US" sz="3200">
                <a:latin typeface="Arial" pitchFamily="34" charset="0"/>
                <a:ea typeface="Arial-Rounded" pitchFamily="34" charset="0"/>
                <a:cs typeface="Arial" pitchFamily="34" charset="0"/>
              </a:rPr>
              <a:t>+ Tìm đến sự giúp đỡ của chú bảo vệ</a:t>
            </a:r>
          </a:p>
          <a:p>
            <a:pPr algn="just"/>
            <a:r>
              <a:rPr lang="en-US" sz="3200">
                <a:latin typeface="Arial" pitchFamily="34" charset="0"/>
                <a:ea typeface="Arial-Rounded" pitchFamily="34" charset="0"/>
                <a:cs typeface="Arial" pitchFamily="34" charset="0"/>
              </a:rPr>
              <a:t>+ Nhớ số điện thoại của người thân và xin người gọi nhờ. </a:t>
            </a:r>
          </a:p>
          <a:p>
            <a:pPr algn="just"/>
            <a:r>
              <a:rPr lang="en-US" sz="3200">
                <a:latin typeface="Arial" pitchFamily="34" charset="0"/>
                <a:ea typeface="Arial-Rounded" pitchFamily="34" charset="0"/>
                <a:cs typeface="Arial" pitchFamily="34" charset="0"/>
              </a:rPr>
              <a:t>+ Bình tĩnh, nhớ điểm hẹn và tìm đến điểm hẹn với người thân.</a:t>
            </a:r>
          </a:p>
          <a:p>
            <a:pPr algn="just"/>
            <a:r>
              <a:rPr lang="en-US" sz="3200">
                <a:latin typeface="Arial" pitchFamily="34" charset="0"/>
                <a:ea typeface="Arial-Rounded" pitchFamily="34" charset="0"/>
                <a:cs typeface="Arial" pitchFamily="34" charset="0"/>
              </a:rPr>
              <a:t>+ Không nên đi theo người lạ…</a:t>
            </a:r>
          </a:p>
        </p:txBody>
      </p:sp>
      <p:pic>
        <p:nvPicPr>
          <p:cNvPr id="2" name="24">
            <a:hlinkClick r:id="" action="ppaction://media"/>
            <a:extLst>
              <a:ext uri="{FF2B5EF4-FFF2-40B4-BE49-F238E27FC236}">
                <a16:creationId xmlns:a16="http://schemas.microsoft.com/office/drawing/2014/main" id="{99C78E3E-A148-4135-B4D1-ED638F8EEB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89444" y="4582677"/>
            <a:ext cx="406400" cy="406400"/>
          </a:xfrm>
          <a:prstGeom prst="rect">
            <a:avLst/>
          </a:prstGeom>
        </p:spPr>
      </p:pic>
    </p:spTree>
    <p:extLst>
      <p:ext uri="{BB962C8B-B14F-4D97-AF65-F5344CB8AC3E}">
        <p14:creationId xmlns:p14="http://schemas.microsoft.com/office/powerpoint/2010/main" val="1657447607"/>
      </p:ext>
    </p:extLst>
  </p:cSld>
  <p:clrMapOvr>
    <a:masterClrMapping/>
  </p:clrMapOvr>
  <mc:AlternateContent xmlns:mc="http://schemas.openxmlformats.org/markup-compatibility/2006" xmlns:p14="http://schemas.microsoft.com/office/powerpoint/2010/main">
    <mc:Choice Requires="p14">
      <p:transition spd="slow" p14:dur="2000" advTm="32518"/>
    </mc:Choice>
    <mc:Fallback xmlns="">
      <p:transition spd="slow" advTm="325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56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pic>
        <p:nvPicPr>
          <p:cNvPr id="2" name="25">
            <a:hlinkClick r:id="" action="ppaction://media"/>
            <a:extLst>
              <a:ext uri="{FF2B5EF4-FFF2-40B4-BE49-F238E27FC236}">
                <a16:creationId xmlns:a16="http://schemas.microsoft.com/office/drawing/2014/main" id="{FABD5AA6-D389-43B9-AEA9-22C98EDD40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2368550"/>
            <a:ext cx="406400" cy="406400"/>
          </a:xfrm>
          <a:prstGeom prst="rect">
            <a:avLst/>
          </a:prstGeom>
        </p:spPr>
      </p:pic>
    </p:spTree>
    <p:extLst>
      <p:ext uri="{BB962C8B-B14F-4D97-AF65-F5344CB8AC3E}">
        <p14:creationId xmlns:p14="http://schemas.microsoft.com/office/powerpoint/2010/main" val="955454187"/>
      </p:ext>
    </p:extLst>
  </p:cSld>
  <p:clrMapOvr>
    <a:masterClrMapping/>
  </p:clrMapOvr>
  <mc:AlternateContent xmlns:mc="http://schemas.openxmlformats.org/markup-compatibility/2006" xmlns:p14="http://schemas.microsoft.com/office/powerpoint/2010/main">
    <mc:Choice Requires="p14">
      <p:transition spd="slow" p14:dur="2000" advTm="27120"/>
    </mc:Choice>
    <mc:Fallback xmlns="">
      <p:transition spd="slow" advTm="27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71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 ở mục 3</a:t>
            </a:r>
          </a:p>
        </p:txBody>
      </p:sp>
      <p:sp>
        <p:nvSpPr>
          <p:cNvPr id="5" name="Rectangle 4"/>
          <p:cNvSpPr/>
          <p:nvPr/>
        </p:nvSpPr>
        <p:spPr>
          <a:xfrm>
            <a:off x="1885786" y="1170810"/>
            <a:ext cx="4438814"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a. Bố cho Nam và em (…).</a:t>
            </a:r>
          </a:p>
        </p:txBody>
      </p:sp>
      <p:pic>
        <p:nvPicPr>
          <p:cNvPr id="6" name="Picture 5">
            <a:extLst>
              <a:ext uri="{FF2B5EF4-FFF2-40B4-BE49-F238E27FC236}">
                <a16:creationId xmlns:a16="http://schemas.microsoft.com/office/drawing/2014/main" id="{52117F75-993F-4910-BEA1-64EBBB8CF667}"/>
              </a:ext>
            </a:extLst>
          </p:cNvPr>
          <p:cNvPicPr>
            <a:picLocks noChangeAspect="1"/>
          </p:cNvPicPr>
          <p:nvPr/>
        </p:nvPicPr>
        <p:blipFill>
          <a:blip r:embed="rId5"/>
          <a:stretch>
            <a:fillRect/>
          </a:stretch>
        </p:blipFill>
        <p:spPr>
          <a:xfrm>
            <a:off x="990600" y="1715953"/>
            <a:ext cx="7536872" cy="2209800"/>
          </a:xfrm>
          <a:prstGeom prst="rect">
            <a:avLst/>
          </a:prstGeom>
        </p:spPr>
      </p:pic>
      <p:pic>
        <p:nvPicPr>
          <p:cNvPr id="2" name="26">
            <a:hlinkClick r:id="" action="ppaction://media"/>
            <a:extLst>
              <a:ext uri="{FF2B5EF4-FFF2-40B4-BE49-F238E27FC236}">
                <a16:creationId xmlns:a16="http://schemas.microsoft.com/office/drawing/2014/main" id="{3DBC670D-78F8-4AAE-AE51-D598D9330B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610600" y="4552950"/>
            <a:ext cx="406400" cy="406400"/>
          </a:xfrm>
          <a:prstGeom prst="rect">
            <a:avLst/>
          </a:prstGeom>
        </p:spPr>
      </p:pic>
    </p:spTree>
    <p:extLst>
      <p:ext uri="{BB962C8B-B14F-4D97-AF65-F5344CB8AC3E}">
        <p14:creationId xmlns:p14="http://schemas.microsoft.com/office/powerpoint/2010/main" val="206823262"/>
      </p:ext>
    </p:extLst>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 presetClass="mediacall" presetSubtype="0" fill="hold" nodeType="afterEffect">
                                  <p:stCondLst>
                                    <p:cond delay="0"/>
                                  </p:stCondLst>
                                  <p:childTnLst>
                                    <p:cmd type="call" cmd="playFrom(0.0)">
                                      <p:cBhvr>
                                        <p:cTn id="16" dur="281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Chào tạm biệt các con!</a:t>
            </a:r>
            <a:endParaRPr lang="en-US" sz="3200" dirty="0">
              <a:solidFill>
                <a:schemeClr val="tx1"/>
              </a:solidFill>
              <a:latin typeface="Arial" pitchFamily="34" charset="0"/>
              <a:cs typeface="Arial" pitchFamily="34" charset="0"/>
            </a:endParaRPr>
          </a:p>
        </p:txBody>
      </p:sp>
      <p:pic>
        <p:nvPicPr>
          <p:cNvPr id="3" name="27">
            <a:hlinkClick r:id="" action="ppaction://media"/>
            <a:extLst>
              <a:ext uri="{FF2B5EF4-FFF2-40B4-BE49-F238E27FC236}">
                <a16:creationId xmlns:a16="http://schemas.microsoft.com/office/drawing/2014/main" id="{8D7876D3-BDEF-4C6F-AA24-84357665E4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32800" y="4552950"/>
            <a:ext cx="406400" cy="406400"/>
          </a:xfrm>
          <a:prstGeom prst="rect">
            <a:avLst/>
          </a:prstGeom>
        </p:spPr>
      </p:pic>
    </p:spTree>
    <p:extLst>
      <p:ext uri="{BB962C8B-B14F-4D97-AF65-F5344CB8AC3E}">
        <p14:creationId xmlns:p14="http://schemas.microsoft.com/office/powerpoint/2010/main" val="3388511438"/>
      </p:ext>
    </p:extLst>
  </p:cSld>
  <p:clrMapOvr>
    <a:masterClrMapping/>
  </p:clrMapOvr>
  <mc:AlternateContent xmlns:mc="http://schemas.openxmlformats.org/markup-compatibility/2006" xmlns:p14="http://schemas.microsoft.com/office/powerpoint/2010/main">
    <mc:Choice Requires="p14">
      <p:transition spd="slow" p14:dur="2000" advTm="6581"/>
    </mc:Choice>
    <mc:Fallback xmlns="">
      <p:transition spd="slow" advTm="65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bạn nhỏ trong tranh</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072" t="20237" r="20017" b="16270"/>
          <a:stretch/>
        </p:blipFill>
        <p:spPr bwMode="auto">
          <a:xfrm>
            <a:off x="2354944" y="772184"/>
            <a:ext cx="6564086" cy="378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43" y="1123950"/>
            <a:ext cx="2349501"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Bạn nhỏ đang ở đâu? Vì sao bạn ấy khóc?</a:t>
            </a:r>
          </a:p>
        </p:txBody>
      </p:sp>
      <p:sp>
        <p:nvSpPr>
          <p:cNvPr id="11" name="TextBox 10"/>
          <p:cNvSpPr txBox="1"/>
          <p:nvPr/>
        </p:nvSpPr>
        <p:spPr>
          <a:xfrm>
            <a:off x="29029" y="2876550"/>
            <a:ext cx="2354944" cy="1569539"/>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Nếu gặp phải trường hợp như bạn nhỏ, em sẽ làm gì?</a:t>
            </a:r>
          </a:p>
        </p:txBody>
      </p:sp>
    </p:spTree>
    <p:extLst>
      <p:ext uri="{BB962C8B-B14F-4D97-AF65-F5344CB8AC3E}">
        <p14:creationId xmlns:p14="http://schemas.microsoft.com/office/powerpoint/2010/main" val="198211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5" name="TextBox 4"/>
          <p:cNvSpPr txBox="1"/>
          <p:nvPr/>
        </p:nvSpPr>
        <p:spPr>
          <a:xfrm>
            <a:off x="71910" y="920748"/>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thận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4255983" y="53149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90273" y="-1905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Nếu không may bị lạc</a:t>
            </a:r>
          </a:p>
        </p:txBody>
      </p:sp>
      <p:sp>
        <p:nvSpPr>
          <p:cNvPr id="12" name="TextBox 11"/>
          <p:cNvSpPr txBox="1"/>
          <p:nvPr/>
        </p:nvSpPr>
        <p:spPr>
          <a:xfrm>
            <a:off x="71910" y="478776"/>
            <a:ext cx="8977746" cy="4154862"/>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	Sáng chủ nhật, bố cho Nam và em đi công viên. Công viên đông như hội. Khi vào cổng, bố dặn: “Các con cẩn thẩn kẻo bị lạc. Nếu không may bị lạc, các con nhớ ra cổng này. Nhìn kìa, cổng có lá cờ rất to”.</a:t>
            </a:r>
          </a:p>
          <a:p>
            <a:pPr algn="just"/>
            <a:r>
              <a:rPr lang="en-US" sz="2400">
                <a:latin typeface="Arial" pitchFamily="34" charset="0"/>
                <a:ea typeface="Arial-Rounded" pitchFamily="34" charset="0"/>
                <a:cs typeface="Arial" pitchFamily="34" charset="0"/>
              </a:rPr>
              <a:t>	Công viên đẹp quá. Nam cứ mải mê xem hết chỗ này đến chỗ khác. Lúc ngoảnh lại thì không thấy bố và em đâu. Nam vừa chạy tìm vừa gọi “Bố ơi! Bố ơi!”. Hoảng hốt, Nam suýt khóc. Chợt Nam nhìn thấy tấm biển “Lối ra cổng”. Nhớ lời bố dặn, Nam đi theo hướng tấm biển chỉ đường. “A, lá cờ kia rồi!”. Nam mừng rỡ khi thấy bố và em đang chờ ở đó.</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Phạm Thị Thúy – Tuấn Hiển)</a:t>
            </a:r>
          </a:p>
        </p:txBody>
      </p:sp>
      <p:sp>
        <p:nvSpPr>
          <p:cNvPr id="4" name="TextBox 3"/>
          <p:cNvSpPr txBox="1"/>
          <p:nvPr/>
        </p:nvSpPr>
        <p:spPr>
          <a:xfrm>
            <a:off x="9175" y="4670511"/>
            <a:ext cx="5629625" cy="52311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Luyện đọc từ ngữ</a:t>
            </a:r>
          </a:p>
        </p:txBody>
      </p:sp>
      <p:cxnSp>
        <p:nvCxnSpPr>
          <p:cNvPr id="5" name="Straight Connector 4"/>
          <p:cNvCxnSpPr/>
          <p:nvPr/>
        </p:nvCxnSpPr>
        <p:spPr>
          <a:xfrm flipH="1">
            <a:off x="2123442" y="2695575"/>
            <a:ext cx="10388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89499" y="3070714"/>
            <a:ext cx="625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756518" y="3800475"/>
            <a:ext cx="8501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913063" y="3800475"/>
            <a:ext cx="9109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029200" y="31051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914" y="971550"/>
            <a:ext cx="5943600" cy="3886200"/>
          </a:xfrm>
        </p:spPr>
        <p:txBody>
          <a:bodyPr>
            <a:normAutofit/>
          </a:bodyPr>
          <a:lstStyle/>
          <a:p>
            <a:pPr algn="l"/>
            <a:r>
              <a:rPr lang="en-US">
                <a:latin typeface="Arial" pitchFamily="34" charset="0"/>
                <a:cs typeface="Arial" pitchFamily="34" charset="0"/>
              </a:rPr>
              <a:t>ngoảnh</a:t>
            </a:r>
            <a:br>
              <a:rPr lang="en-US">
                <a:latin typeface="Arial" pitchFamily="34" charset="0"/>
                <a:cs typeface="Arial" pitchFamily="34" charset="0"/>
              </a:rPr>
            </a:br>
            <a:r>
              <a:rPr lang="en-US">
                <a:latin typeface="Arial" pitchFamily="34" charset="0"/>
                <a:cs typeface="Arial" pitchFamily="34" charset="0"/>
              </a:rPr>
              <a:t>hoảng</a:t>
            </a:r>
            <a:br>
              <a:rPr lang="en-US">
                <a:latin typeface="Arial" pitchFamily="34" charset="0"/>
                <a:cs typeface="Arial" pitchFamily="34" charset="0"/>
              </a:rPr>
            </a:br>
            <a:r>
              <a:rPr lang="en-US">
                <a:latin typeface="Arial" pitchFamily="34" charset="0"/>
                <a:cs typeface="Arial" pitchFamily="34" charset="0"/>
              </a:rPr>
              <a:t>suýt</a:t>
            </a:r>
            <a:br>
              <a:rPr lang="en-US">
                <a:latin typeface="Arial" pitchFamily="34" charset="0"/>
                <a:cs typeface="Arial" pitchFamily="34" charset="0"/>
              </a:rPr>
            </a:br>
            <a:r>
              <a:rPr lang="en-US">
                <a:latin typeface="Arial" pitchFamily="34" charset="0"/>
                <a:cs typeface="Arial" pitchFamily="34" charset="0"/>
              </a:rPr>
              <a:t>hướng</a:t>
            </a:r>
            <a:br>
              <a:rPr lang="en-US">
                <a:latin typeface="Arial" pitchFamily="34" charset="0"/>
                <a:cs typeface="Arial" pitchFamily="34" charset="0"/>
              </a:rPr>
            </a:br>
            <a:r>
              <a:rPr lang="en-US">
                <a:latin typeface="Arial" pitchFamily="34" charset="0"/>
                <a:cs typeface="Arial" pitchFamily="34" charset="0"/>
              </a:rPr>
              <a:t>đường</a:t>
            </a:r>
          </a:p>
        </p:txBody>
      </p:sp>
      <p:sp>
        <p:nvSpPr>
          <p:cNvPr id="3" name="Title 1"/>
          <p:cNvSpPr txBox="1">
            <a:spLocks/>
          </p:cNvSpPr>
          <p:nvPr/>
        </p:nvSpPr>
        <p:spPr>
          <a:xfrm>
            <a:off x="2021114" y="-32385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857250"/>
          </a:xfrm>
        </p:spPr>
        <p:txBody>
          <a:bodyPr/>
          <a:lstStyle/>
          <a:p>
            <a:r>
              <a:rPr lang="en-US" b="1">
                <a:latin typeface="Arial" pitchFamily="34" charset="0"/>
                <a:cs typeface="Arial" pitchFamily="34" charset="0"/>
              </a:rPr>
              <a:t>Vần mới:</a:t>
            </a:r>
          </a:p>
        </p:txBody>
      </p:sp>
      <p:sp>
        <p:nvSpPr>
          <p:cNvPr id="4" name="Title 1"/>
          <p:cNvSpPr txBox="1">
            <a:spLocks/>
          </p:cNvSpPr>
          <p:nvPr/>
        </p:nvSpPr>
        <p:spPr>
          <a:xfrm>
            <a:off x="457200" y="2343150"/>
            <a:ext cx="8229600" cy="857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a:latin typeface="Arial" pitchFamily="34" charset="0"/>
                <a:cs typeface="Arial" pitchFamily="34" charset="0"/>
              </a:rPr>
              <a:t>oanh – ngoảnh lại</a:t>
            </a:r>
          </a:p>
        </p:txBody>
      </p:sp>
      <p:sp>
        <p:nvSpPr>
          <p:cNvPr id="5" name="Title 1">
            <a:extLst>
              <a:ext uri="{FF2B5EF4-FFF2-40B4-BE49-F238E27FC236}">
                <a16:creationId xmlns:a16="http://schemas.microsoft.com/office/drawing/2014/main" id="{583D6E96-C50A-48B8-8744-07242287676F}"/>
              </a:ext>
            </a:extLst>
          </p:cNvPr>
          <p:cNvSpPr txBox="1">
            <a:spLocks/>
          </p:cNvSpPr>
          <p:nvPr/>
        </p:nvSpPr>
        <p:spPr>
          <a:xfrm>
            <a:off x="114300" y="3225182"/>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Ngoảnh lại</a:t>
            </a:r>
            <a:r>
              <a:rPr lang="en-US" sz="3600" b="1">
                <a:latin typeface="Arial" pitchFamily="34" charset="0"/>
                <a:cs typeface="Arial" pitchFamily="34" charset="0"/>
              </a:rPr>
              <a:t>: </a:t>
            </a:r>
            <a:r>
              <a:rPr lang="en-US" sz="3600">
                <a:latin typeface="Arial" pitchFamily="34" charset="0"/>
                <a:cs typeface="Arial" pitchFamily="34" charset="0"/>
              </a:rPr>
              <a:t>quay đầu nhìn về phía sau lưng mình.</a:t>
            </a:r>
          </a:p>
        </p:txBody>
      </p:sp>
    </p:spTree>
    <p:extLst>
      <p:ext uri="{BB962C8B-B14F-4D97-AF65-F5344CB8AC3E}">
        <p14:creationId xmlns:p14="http://schemas.microsoft.com/office/powerpoint/2010/main" val="27510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5228" y="609601"/>
            <a:ext cx="9144000" cy="12382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Đông như hội</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rất nhiều người.</a:t>
            </a:r>
          </a:p>
        </p:txBody>
      </p:sp>
      <p:sp>
        <p:nvSpPr>
          <p:cNvPr id="6" name="Title 1"/>
          <p:cNvSpPr txBox="1">
            <a:spLocks/>
          </p:cNvSpPr>
          <p:nvPr/>
        </p:nvSpPr>
        <p:spPr>
          <a:xfrm>
            <a:off x="228600" y="1619251"/>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Mải mê</a:t>
            </a:r>
            <a:r>
              <a:rPr lang="en-US" sz="3600" b="1">
                <a:latin typeface="Arial" pitchFamily="34" charset="0"/>
                <a:cs typeface="Arial" pitchFamily="34" charset="0"/>
              </a:rPr>
              <a:t>:</a:t>
            </a:r>
            <a:r>
              <a:rPr lang="en-US" sz="3600" b="1">
                <a:solidFill>
                  <a:srgbClr val="FF0000"/>
                </a:solidFill>
                <a:latin typeface="Arial" pitchFamily="34" charset="0"/>
                <a:cs typeface="Arial" pitchFamily="34" charset="0"/>
              </a:rPr>
              <a:t> </a:t>
            </a:r>
            <a:r>
              <a:rPr lang="en-US" sz="3600">
                <a:latin typeface="Arial" pitchFamily="34" charset="0"/>
                <a:cs typeface="Arial" pitchFamily="34" charset="0"/>
              </a:rPr>
              <a:t>ở đây có nghĩa là tập trung cao vào việc xem đến lúc không còn biết gì đến xung quanh.</a:t>
            </a:r>
          </a:p>
        </p:txBody>
      </p:sp>
      <p:sp>
        <p:nvSpPr>
          <p:cNvPr id="7" name="Title 1"/>
          <p:cNvSpPr txBox="1">
            <a:spLocks/>
          </p:cNvSpPr>
          <p:nvPr/>
        </p:nvSpPr>
        <p:spPr>
          <a:xfrm>
            <a:off x="225228" y="3028950"/>
            <a:ext cx="8915400" cy="184785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b="1">
                <a:solidFill>
                  <a:srgbClr val="FF0000"/>
                </a:solidFill>
                <a:latin typeface="Arial" pitchFamily="34" charset="0"/>
                <a:cs typeface="Arial" pitchFamily="34" charset="0"/>
              </a:rPr>
              <a:t>Suýt (khóc)</a:t>
            </a:r>
            <a:r>
              <a:rPr lang="en-US" sz="3600" b="1">
                <a:latin typeface="Arial" pitchFamily="34" charset="0"/>
                <a:cs typeface="Arial" pitchFamily="34" charset="0"/>
              </a:rPr>
              <a:t>: </a:t>
            </a:r>
            <a:r>
              <a:rPr lang="en-US" sz="3600">
                <a:latin typeface="Arial" pitchFamily="34" charset="0"/>
                <a:cs typeface="Arial" pitchFamily="34" charset="0"/>
              </a:rPr>
              <a:t>gần khóc.</a:t>
            </a:r>
          </a:p>
        </p:txBody>
      </p:sp>
    </p:spTree>
    <p:extLst>
      <p:ext uri="{BB962C8B-B14F-4D97-AF65-F5344CB8AC3E}">
        <p14:creationId xmlns:p14="http://schemas.microsoft.com/office/powerpoint/2010/main" val="19263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24697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2324</Words>
  <Application>Microsoft Office PowerPoint</Application>
  <PresentationFormat>On-screen Show (16:9)</PresentationFormat>
  <Paragraphs>134</Paragraphs>
  <Slides>27</Slides>
  <Notes>10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Rounded MT Bold</vt:lpstr>
      <vt:lpstr>Arial-Rounded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ngoảnh hoảng suýt hướng đường</vt:lpstr>
      <vt:lpstr>Vần mới:</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227</cp:revision>
  <dcterms:created xsi:type="dcterms:W3CDTF">2020-12-08T15:48:47Z</dcterms:created>
  <dcterms:modified xsi:type="dcterms:W3CDTF">2022-03-14T02:31:54Z</dcterms:modified>
</cp:coreProperties>
</file>