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6" r:id="rId2"/>
    <p:sldId id="298" r:id="rId3"/>
    <p:sldId id="287" r:id="rId4"/>
    <p:sldId id="273" r:id="rId5"/>
    <p:sldId id="288" r:id="rId6"/>
    <p:sldId id="258" r:id="rId7"/>
    <p:sldId id="299" r:id="rId8"/>
    <p:sldId id="261" r:id="rId9"/>
    <p:sldId id="263" r:id="rId10"/>
    <p:sldId id="302" r:id="rId11"/>
    <p:sldId id="262" r:id="rId12"/>
    <p:sldId id="279" r:id="rId13"/>
    <p:sldId id="280" r:id="rId14"/>
    <p:sldId id="281" r:id="rId15"/>
    <p:sldId id="278" r:id="rId16"/>
    <p:sldId id="289" r:id="rId17"/>
    <p:sldId id="267" r:id="rId18"/>
    <p:sldId id="282" r:id="rId19"/>
    <p:sldId id="284" r:id="rId20"/>
    <p:sldId id="290" r:id="rId21"/>
    <p:sldId id="292" r:id="rId22"/>
    <p:sldId id="293" r:id="rId23"/>
    <p:sldId id="300" r:id="rId24"/>
    <p:sldId id="283" r:id="rId25"/>
    <p:sldId id="301" r:id="rId26"/>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1"/>
    <a:srgbClr val="B9EDFF"/>
    <a:srgbClr val="AFEAFF"/>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78" d="100"/>
          <a:sy n="78" d="100"/>
        </p:scale>
        <p:origin x="94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a:t>
            </a:fld>
            <a:endParaRPr lang="zh-CN" altLang="en-US"/>
          </a:p>
        </p:txBody>
      </p:sp>
    </p:spTree>
    <p:extLst>
      <p:ext uri="{BB962C8B-B14F-4D97-AF65-F5344CB8AC3E}">
        <p14:creationId xmlns:p14="http://schemas.microsoft.com/office/powerpoint/2010/main" val="16441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34881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168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109852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67137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117968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3/7/2022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image" Target="../media/image34.gif"/><Relationship Id="rId7" Type="http://schemas.openxmlformats.org/officeDocument/2006/relationships/image" Target="../media/image38.gif"/><Relationship Id="rId12" Type="http://schemas.openxmlformats.org/officeDocument/2006/relationships/image" Target="../media/image43.gif"/><Relationship Id="rId2" Type="http://schemas.openxmlformats.org/officeDocument/2006/relationships/slideLayout" Target="../slideLayouts/slideLayout2.xml"/><Relationship Id="rId1" Type="http://schemas.openxmlformats.org/officeDocument/2006/relationships/audio" Target="file:///G:\ga%20tieu%20jhoc\New%20Folder\co%20lieeeeeeeeeen\20.%20Bai%20Ngoi%20Ca%20Que%20Huong%20-%20Phi%20Nhung.mp3" TargetMode="External"/><Relationship Id="rId6" Type="http://schemas.openxmlformats.org/officeDocument/2006/relationships/image" Target="../media/image37.gif"/><Relationship Id="rId11" Type="http://schemas.openxmlformats.org/officeDocument/2006/relationships/image" Target="../media/image42.png"/><Relationship Id="rId5" Type="http://schemas.openxmlformats.org/officeDocument/2006/relationships/image" Target="../media/image36.gif"/><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a16="http://schemas.microsoft.com/office/drawing/2014/main" id="{45FFCA32-A877-4B09-A0FC-98583CA87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772"/>
            <a:ext cx="9135611" cy="3293728"/>
          </a:xfrm>
          <a:prstGeom prst="rect">
            <a:avLst/>
          </a:prstGeom>
        </p:spPr>
      </p:pic>
      <p:sp>
        <p:nvSpPr>
          <p:cNvPr id="2" name="标题 1">
            <a:extLst>
              <a:ext uri="{FF2B5EF4-FFF2-40B4-BE49-F238E27FC236}">
                <a16:creationId xmlns:a16="http://schemas.microsoft.com/office/drawing/2014/main" id="{FECF27E8-23FC-4EE9-A854-04E497D91E65}"/>
              </a:ext>
            </a:extLst>
          </p:cNvPr>
          <p:cNvSpPr>
            <a:spLocks noGrp="1"/>
          </p:cNvSpPr>
          <p:nvPr>
            <p:ph type="title"/>
          </p:nvPr>
        </p:nvSpPr>
        <p:spPr/>
        <p:txBody>
          <a:bodyPr/>
          <a:lstStyle/>
          <a:p>
            <a:endParaRPr lang="zh-CN" altLang="en-US" dirty="0"/>
          </a:p>
        </p:txBody>
      </p:sp>
      <p:pic>
        <p:nvPicPr>
          <p:cNvPr id="5" name="内容占位符 4">
            <a:extLst>
              <a:ext uri="{FF2B5EF4-FFF2-40B4-BE49-F238E27FC236}">
                <a16:creationId xmlns:a16="http://schemas.microsoft.com/office/drawing/2014/main"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5143501"/>
          </a:xfrm>
        </p:spPr>
      </p:pic>
      <p:pic>
        <p:nvPicPr>
          <p:cNvPr id="9" name="图片 8">
            <a:extLst>
              <a:ext uri="{FF2B5EF4-FFF2-40B4-BE49-F238E27FC236}">
                <a16:creationId xmlns:a16="http://schemas.microsoft.com/office/drawing/2014/main" id="{2E6C60E5-D186-41DD-9EE9-19D8DBBB2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15745" y="2305923"/>
            <a:ext cx="1373663" cy="2381425"/>
          </a:xfrm>
          <a:prstGeom prst="rect">
            <a:avLst/>
          </a:prstGeom>
        </p:spPr>
      </p:pic>
      <p:pic>
        <p:nvPicPr>
          <p:cNvPr id="10" name="图片 9">
            <a:extLst>
              <a:ext uri="{FF2B5EF4-FFF2-40B4-BE49-F238E27FC236}">
                <a16:creationId xmlns:a16="http://schemas.microsoft.com/office/drawing/2014/main" id="{902C94CC-1E2C-437C-BF2B-6006BB22D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871" y="3466751"/>
            <a:ext cx="1754759" cy="1237467"/>
          </a:xfrm>
          <a:prstGeom prst="rect">
            <a:avLst/>
          </a:prstGeom>
        </p:spPr>
      </p:pic>
      <p:pic>
        <p:nvPicPr>
          <p:cNvPr id="12" name="图片 11">
            <a:extLst>
              <a:ext uri="{FF2B5EF4-FFF2-40B4-BE49-F238E27FC236}">
                <a16:creationId xmlns:a16="http://schemas.microsoft.com/office/drawing/2014/main" id="{C54970A0-1C59-4D2F-8F80-97F1E7152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121" y="2549071"/>
            <a:ext cx="3176184" cy="3176184"/>
          </a:xfrm>
          <a:prstGeom prst="rect">
            <a:avLst/>
          </a:prstGeom>
        </p:spPr>
      </p:pic>
      <p:pic>
        <p:nvPicPr>
          <p:cNvPr id="14" name="图片 13">
            <a:extLst>
              <a:ext uri="{FF2B5EF4-FFF2-40B4-BE49-F238E27FC236}">
                <a16:creationId xmlns:a16="http://schemas.microsoft.com/office/drawing/2014/main" id="{6352CDB8-E3F4-4407-93D5-990A8104E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68" y="-456163"/>
            <a:ext cx="9118832" cy="1826804"/>
          </a:xfrm>
          <a:prstGeom prst="rect">
            <a:avLst/>
          </a:prstGeom>
        </p:spPr>
      </p:pic>
      <p:sp>
        <p:nvSpPr>
          <p:cNvPr id="11" name="TextBox 10"/>
          <p:cNvSpPr txBox="1"/>
          <p:nvPr/>
        </p:nvSpPr>
        <p:spPr>
          <a:xfrm>
            <a:off x="990600" y="898440"/>
            <a:ext cx="6157055" cy="1446501"/>
          </a:xfrm>
          <a:prstGeom prst="rect">
            <a:avLst/>
          </a:prstGeom>
          <a:noFill/>
        </p:spPr>
        <p:txBody>
          <a:bodyPr wrap="square" lIns="91391" tIns="45696" rIns="91391" bIns="45696" rtlCol="0">
            <a:spAutoFit/>
          </a:bodyPr>
          <a:lstStyle/>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TIẾNG VIỆT</a:t>
            </a:r>
          </a:p>
          <a:p>
            <a:pPr algn="ctr"/>
            <a:r>
              <a:rPr lang="en-US" sz="4400" b="1">
                <a:ln w="3175">
                  <a:solidFill>
                    <a:schemeClr val="bg1"/>
                  </a:solidFill>
                </a:ln>
                <a:solidFill>
                  <a:srgbClr val="FF0000"/>
                </a:solidFill>
                <a:latin typeface="Arial-SGK-TV" pitchFamily="2" charset="0"/>
                <a:ea typeface="Arial-Rounded" pitchFamily="34" charset="0"/>
                <a:cs typeface="Arial-SGK-TV" pitchFamily="2" charset="0"/>
              </a:rPr>
              <a:t>LỚP 1</a:t>
            </a:r>
          </a:p>
        </p:txBody>
      </p:sp>
    </p:spTree>
    <p:extLst>
      <p:ext uri="{BB962C8B-B14F-4D97-AF65-F5344CB8AC3E}">
        <p14:creationId xmlns:p14="http://schemas.microsoft.com/office/powerpoint/2010/main" val="99222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346" y="590610"/>
            <a:ext cx="8991600" cy="4308124"/>
            <a:chOff x="62346" y="590610"/>
            <a:chExt cx="8991600" cy="4308124"/>
          </a:xfrm>
        </p:grpSpPr>
        <p:sp>
          <p:nvSpPr>
            <p:cNvPr id="11" name="TextBox 10"/>
            <p:cNvSpPr txBox="1"/>
            <p:nvPr/>
          </p:nvSpPr>
          <p:spPr>
            <a:xfrm>
              <a:off x="1584614" y="590610"/>
              <a:ext cx="5947064" cy="523099"/>
            </a:xfrm>
            <a:prstGeom prst="rect">
              <a:avLst/>
            </a:prstGeom>
            <a:noFill/>
          </p:spPr>
          <p:txBody>
            <a:bodyPr wrap="square" lIns="91317" tIns="45660" rIns="91317" bIns="45660"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SGK-TV" pitchFamily="2" charset="0"/>
                  <a:ea typeface="Arial-Rounded" pitchFamily="34" charset="0"/>
                  <a:cs typeface="Arial-SGK-TV" pitchFamily="2" charset="0"/>
                </a:rPr>
                <a:t>Rửa tay trước khi ăn</a:t>
              </a:r>
            </a:p>
          </p:txBody>
        </p:sp>
        <p:sp>
          <p:nvSpPr>
            <p:cNvPr id="12" name="TextBox 11"/>
            <p:cNvSpPr txBox="1"/>
            <p:nvPr/>
          </p:nvSpPr>
          <p:spPr>
            <a:xfrm>
              <a:off x="62346" y="1113203"/>
              <a:ext cx="8991600" cy="3785531"/>
            </a:xfrm>
            <a:prstGeom prst="rect">
              <a:avLst/>
            </a:prstGeom>
            <a:noFill/>
          </p:spPr>
          <p:txBody>
            <a:bodyPr wrap="square" lIns="91317" tIns="45660" rIns="91317" bIns="45660"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	</a:t>
              </a:r>
              <a:r>
                <a:rPr kumimoji="0" lang="en-US" sz="3000" b="0" i="0" u="none" strike="noStrike" kern="1200" cap="none" spc="0" normalizeH="0" baseline="0" noProof="0">
                  <a:ln>
                    <a:noFill/>
                  </a:ln>
                  <a:solidFill>
                    <a:prstClr val="black"/>
                  </a:solidFill>
                  <a:effectLst/>
                  <a:uLnTx/>
                  <a:uFillTx/>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marL="0" marR="0" lvl="0" indent="0" algn="r" defTabSz="91318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SGK-TV" pitchFamily="2" charset="0"/>
                  <a:ea typeface="Arial-Rounded" pitchFamily="34" charset="0"/>
                  <a:cs typeface="Arial-SGK-TV" pitchFamily="2" charset="0"/>
                </a:rPr>
                <a:t>						        (Nguyên Vũ)</a:t>
              </a:r>
            </a:p>
          </p:txBody>
        </p:sp>
      </p:grpSp>
      <p:sp>
        <p:nvSpPr>
          <p:cNvPr id="13" name="Lưu đồ: Đường kết nối 8">
            <a:extLst>
              <a:ext uri="{FF2B5EF4-FFF2-40B4-BE49-F238E27FC236}">
                <a16:creationId xmlns:a16="http://schemas.microsoft.com/office/drawing/2014/main" id="{A3F0B0FD-818E-4BBD-B401-3895387E3487}"/>
              </a:ext>
            </a:extLst>
          </p:cNvPr>
          <p:cNvSpPr/>
          <p:nvPr/>
        </p:nvSpPr>
        <p:spPr>
          <a:xfrm>
            <a:off x="766950" y="1152718"/>
            <a:ext cx="267477" cy="285863"/>
          </a:xfrm>
          <a:prstGeom prst="flowChartConnector">
            <a:avLst/>
          </a:prstGeom>
          <a:solidFill>
            <a:srgbClr val="FFFF01"/>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rPr>
              <a:t>1</a:t>
            </a:r>
            <a:endParaRPr kumimoji="0" lang="vi-VN"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endParaRPr>
          </a:p>
        </p:txBody>
      </p:sp>
      <p:sp>
        <p:nvSpPr>
          <p:cNvPr id="14" name="Lưu đồ: Đường kết nối 10">
            <a:extLst>
              <a:ext uri="{FF2B5EF4-FFF2-40B4-BE49-F238E27FC236}">
                <a16:creationId xmlns:a16="http://schemas.microsoft.com/office/drawing/2014/main" id="{C74DFE52-BB91-47E6-AC07-F1FB590B50DF}"/>
              </a:ext>
            </a:extLst>
          </p:cNvPr>
          <p:cNvSpPr/>
          <p:nvPr/>
        </p:nvSpPr>
        <p:spPr>
          <a:xfrm>
            <a:off x="4865729" y="1044547"/>
            <a:ext cx="275345"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rPr>
              <a:t>2</a:t>
            </a:r>
            <a:endParaRPr kumimoji="0" lang="vi-VN"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endParaRPr>
          </a:p>
        </p:txBody>
      </p:sp>
      <p:sp>
        <p:nvSpPr>
          <p:cNvPr id="15" name="Lưu đồ: Đường kết nối 11">
            <a:extLst>
              <a:ext uri="{FF2B5EF4-FFF2-40B4-BE49-F238E27FC236}">
                <a16:creationId xmlns:a16="http://schemas.microsoft.com/office/drawing/2014/main" id="{69969A4C-D57A-4C7D-B73C-3C48FA316729}"/>
              </a:ext>
            </a:extLst>
          </p:cNvPr>
          <p:cNvSpPr/>
          <p:nvPr/>
        </p:nvSpPr>
        <p:spPr>
          <a:xfrm>
            <a:off x="5410200" y="2005248"/>
            <a:ext cx="267477"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rPr>
              <a:t>4</a:t>
            </a:r>
            <a:endParaRPr kumimoji="0" lang="vi-VN"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endParaRPr>
          </a:p>
        </p:txBody>
      </p:sp>
      <p:sp>
        <p:nvSpPr>
          <p:cNvPr id="16" name="Lưu đồ: Đường kết nối 12">
            <a:extLst>
              <a:ext uri="{FF2B5EF4-FFF2-40B4-BE49-F238E27FC236}">
                <a16:creationId xmlns:a16="http://schemas.microsoft.com/office/drawing/2014/main" id="{8D1E81D9-390E-4725-8248-2F04F6E94D2A}"/>
              </a:ext>
            </a:extLst>
          </p:cNvPr>
          <p:cNvSpPr/>
          <p:nvPr/>
        </p:nvSpPr>
        <p:spPr>
          <a:xfrm>
            <a:off x="7531678" y="2445480"/>
            <a:ext cx="267477"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rPr>
              <a:t>5</a:t>
            </a:r>
            <a:endParaRPr kumimoji="0" lang="vi-VN"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endParaRPr>
          </a:p>
        </p:txBody>
      </p:sp>
      <p:sp>
        <p:nvSpPr>
          <p:cNvPr id="17" name="Lưu đồ: Đường kết nối 13">
            <a:extLst>
              <a:ext uri="{FF2B5EF4-FFF2-40B4-BE49-F238E27FC236}">
                <a16:creationId xmlns:a16="http://schemas.microsoft.com/office/drawing/2014/main" id="{0D0C2A7E-B1FD-4517-8C36-147B5A25E009}"/>
              </a:ext>
            </a:extLst>
          </p:cNvPr>
          <p:cNvSpPr/>
          <p:nvPr/>
        </p:nvSpPr>
        <p:spPr>
          <a:xfrm>
            <a:off x="766949" y="3486150"/>
            <a:ext cx="267477" cy="242555"/>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rPr>
              <a:t>6</a:t>
            </a:r>
            <a:endParaRPr kumimoji="0" lang="vi-VN"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endParaRPr>
          </a:p>
        </p:txBody>
      </p:sp>
      <p:sp>
        <p:nvSpPr>
          <p:cNvPr id="18" name="Lưu đồ: Đường kết nối 14">
            <a:extLst>
              <a:ext uri="{FF2B5EF4-FFF2-40B4-BE49-F238E27FC236}">
                <a16:creationId xmlns:a16="http://schemas.microsoft.com/office/drawing/2014/main" id="{1F044D47-2CF2-4C74-BFC9-F1F6021FA1A7}"/>
              </a:ext>
            </a:extLst>
          </p:cNvPr>
          <p:cNvSpPr/>
          <p:nvPr/>
        </p:nvSpPr>
        <p:spPr>
          <a:xfrm>
            <a:off x="1143000" y="3821772"/>
            <a:ext cx="267477"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rPr>
              <a:t>7</a:t>
            </a:r>
            <a:endParaRPr kumimoji="0" lang="vi-VN"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endParaRPr>
          </a:p>
        </p:txBody>
      </p:sp>
      <p:sp>
        <p:nvSpPr>
          <p:cNvPr id="20" name="Lưu đồ: Đường kết nối 11">
            <a:extLst>
              <a:ext uri="{FF2B5EF4-FFF2-40B4-BE49-F238E27FC236}">
                <a16:creationId xmlns:a16="http://schemas.microsoft.com/office/drawing/2014/main" id="{69969A4C-D57A-4C7D-B73C-3C48FA316729}"/>
              </a:ext>
            </a:extLst>
          </p:cNvPr>
          <p:cNvSpPr/>
          <p:nvPr/>
        </p:nvSpPr>
        <p:spPr>
          <a:xfrm>
            <a:off x="5933326" y="1544514"/>
            <a:ext cx="267477"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rPr>
              <a:t>3</a:t>
            </a:r>
            <a:endParaRPr kumimoji="0" lang="vi-VN" sz="1600" b="1" i="0" u="none" strike="noStrike" kern="1200" cap="none" spc="0" normalizeH="0" baseline="0" noProof="0" dirty="0">
              <a:ln>
                <a:noFill/>
              </a:ln>
              <a:solidFill>
                <a:srgbClr val="92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848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346" y="590610"/>
            <a:ext cx="8991600" cy="4308124"/>
            <a:chOff x="62346" y="590610"/>
            <a:chExt cx="8991600" cy="4308124"/>
          </a:xfrm>
        </p:grpSpPr>
        <p:sp>
          <p:nvSpPr>
            <p:cNvPr id="11" name="TextBox 10"/>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13" name="TextBox 12"/>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sp>
        <p:nvSpPr>
          <p:cNvPr id="14" name="Lưu đồ: Đường kết nối 8">
            <a:extLst>
              <a:ext uri="{FF2B5EF4-FFF2-40B4-BE49-F238E27FC236}">
                <a16:creationId xmlns:a16="http://schemas.microsoft.com/office/drawing/2014/main" id="{A3F0B0FD-818E-4BBD-B401-3895387E3487}"/>
              </a:ext>
            </a:extLst>
          </p:cNvPr>
          <p:cNvSpPr/>
          <p:nvPr/>
        </p:nvSpPr>
        <p:spPr>
          <a:xfrm>
            <a:off x="616953" y="1174847"/>
            <a:ext cx="361507" cy="318672"/>
          </a:xfrm>
          <a:prstGeom prst="flowChartConnector">
            <a:avLst/>
          </a:prstGeom>
          <a:solidFill>
            <a:schemeClr val="accent6">
              <a:lumMod val="75000"/>
            </a:schemeClr>
          </a:solidFill>
          <a:ln>
            <a:solidFill>
              <a:schemeClr val="accent5">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5">
            <a:extLst>
              <a:ext uri="{FF2B5EF4-FFF2-40B4-BE49-F238E27FC236}">
                <a16:creationId xmlns:a16="http://schemas.microsoft.com/office/drawing/2014/main" id="{BB31C7CE-3A00-464D-89B3-1755B3BAA779}"/>
              </a:ext>
            </a:extLst>
          </p:cNvPr>
          <p:cNvSpPr/>
          <p:nvPr/>
        </p:nvSpPr>
        <p:spPr>
          <a:xfrm>
            <a:off x="650191" y="3486150"/>
            <a:ext cx="361507" cy="311875"/>
          </a:xfrm>
          <a:prstGeom prst="flowChartConnector">
            <a:avLst/>
          </a:prstGeom>
          <a:solidFill>
            <a:schemeClr val="accent6">
              <a:lumMod val="75000"/>
            </a:schemeClr>
          </a:solidFill>
          <a:ln>
            <a:solidFill>
              <a:schemeClr val="accent5">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SGK-TV" pitchFamily="2" charset="0"/>
                <a:cs typeface="Arial-SGK-TV" pitchFamily="2" charset="0"/>
              </a:rPr>
              <a:t>Vi trùng: </a:t>
            </a:r>
            <a:r>
              <a:rPr lang="en-US">
                <a:latin typeface="Arial-SGK-TV" pitchFamily="2" charset="0"/>
                <a:cs typeface="Arial-SGK-TV" pitchFamily="2" charset="0"/>
              </a:rPr>
              <a:t>sinh vật rất nhỏ, có khả năng gây bệnh.</a:t>
            </a: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a:solidFill>
                  <a:srgbClr val="FF0000"/>
                </a:solidFill>
                <a:latin typeface="Arial-SGK-TV" pitchFamily="2" charset="0"/>
                <a:cs typeface="Arial-SGK-TV" pitchFamily="2" charset="0"/>
              </a:rPr>
              <a:t>Tiếp xúc</a:t>
            </a:r>
            <a:r>
              <a:rPr lang="en-US">
                <a:latin typeface="Arial-SGK-TV" pitchFamily="2" charset="0"/>
                <a:cs typeface="Arial-SGK-TV" pitchFamily="2" charset="0"/>
              </a:rPr>
              <a:t>: chạm vào nhau.</a:t>
            </a: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a:solidFill>
                  <a:srgbClr val="FF0000"/>
                </a:solidFill>
                <a:latin typeface="Arial-SGK-TV" pitchFamily="2" charset="0"/>
                <a:ea typeface="Aachen" pitchFamily="18" charset="0"/>
                <a:cs typeface="Arial-SGK-TV" pitchFamily="2" charset="0"/>
              </a:rPr>
              <a:t>Mắc bệnh: </a:t>
            </a:r>
            <a:r>
              <a:rPr lang="en-US">
                <a:latin typeface="Arial-SGK-TV" pitchFamily="2" charset="0"/>
                <a:ea typeface="Aachen" pitchFamily="18" charset="0"/>
                <a:cs typeface="Arial-SGK-TV" pitchFamily="2" charset="0"/>
              </a:rPr>
              <a:t>bị một bệnh nào đó.</a:t>
            </a: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SGK-TV" pitchFamily="2" charset="0"/>
                <a:ea typeface="Aachen" pitchFamily="18" charset="0"/>
                <a:cs typeface="Arial-SGK-TV" pitchFamily="2" charset="0"/>
              </a:rPr>
              <a:t>Phòng bệnh: </a:t>
            </a:r>
            <a:r>
              <a:rPr lang="en-US">
                <a:latin typeface="Arial-SGK-TV" pitchFamily="2" charset="0"/>
                <a:ea typeface="Aachen" pitchFamily="18" charset="0"/>
                <a:cs typeface="Arial-SGK-TV" pitchFamily="2" charset="0"/>
              </a:rPr>
              <a:t>ngăn ngừa để không bị bệnh.</a:t>
            </a:r>
          </a:p>
        </p:txBody>
      </p:sp>
    </p:spTree>
    <p:extLst>
      <p:ext uri="{BB962C8B-B14F-4D97-AF65-F5344CB8AC3E}">
        <p14:creationId xmlns:p14="http://schemas.microsoft.com/office/powerpoint/2010/main" val="207482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346" y="261842"/>
            <a:ext cx="8991600" cy="4308124"/>
            <a:chOff x="62346" y="590610"/>
            <a:chExt cx="8991600" cy="4308124"/>
          </a:xfrm>
        </p:grpSpPr>
        <p:sp>
          <p:nvSpPr>
            <p:cNvPr id="8" name="TextBox 7"/>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11" name="TextBox 10"/>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20182" b="30348"/>
          <a:stretch/>
        </p:blipFill>
        <p:spPr>
          <a:xfrm>
            <a:off x="2667000" y="4084825"/>
            <a:ext cx="2514600" cy="970281"/>
          </a:xfrm>
          <a:prstGeom prst="rect">
            <a:avLst/>
          </a:prstGeom>
        </p:spPr>
      </p:pic>
      <p:pic>
        <p:nvPicPr>
          <p:cNvPr id="1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880" y="174835"/>
            <a:ext cx="609600" cy="609600"/>
          </a:xfrm>
          <a:prstGeom prst="rect">
            <a:avLst/>
          </a:prstGeom>
        </p:spPr>
      </p:pic>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27661" y="183815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451717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a:t>
            </a:r>
            <a:r>
              <a:rPr lang="en-US" sz="32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1:</a:t>
            </a:r>
          </a:p>
        </p:txBody>
      </p:sp>
      <p:sp>
        <p:nvSpPr>
          <p:cNvPr id="6" name="TextBox 5"/>
          <p:cNvSpPr txBox="1"/>
          <p:nvPr/>
        </p:nvSpPr>
        <p:spPr>
          <a:xfrm>
            <a:off x="190798" y="4324350"/>
            <a:ext cx="8761815"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có ở đâu?</a:t>
            </a:r>
          </a:p>
        </p:txBody>
      </p:sp>
      <p:sp>
        <p:nvSpPr>
          <p:cNvPr id="7" name="TextBox 6"/>
          <p:cNvSpPr txBox="1"/>
          <p:nvPr/>
        </p:nvSpPr>
        <p:spPr>
          <a:xfrm>
            <a:off x="0" y="4324350"/>
            <a:ext cx="9144000"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185" y="4324350"/>
            <a:ext cx="9144000"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gây nguy hiểm gì cho con người? </a:t>
            </a:r>
          </a:p>
        </p:txBody>
      </p:sp>
      <p:cxnSp>
        <p:nvCxnSpPr>
          <p:cNvPr id="9" name="Straight Connector 8"/>
          <p:cNvCxnSpPr/>
          <p:nvPr/>
        </p:nvCxnSpPr>
        <p:spPr>
          <a:xfrm>
            <a:off x="2691829" y="3105150"/>
            <a:ext cx="601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600" y="35623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0815" y="3607110"/>
            <a:ext cx="30491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43000" y="16573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0"/>
                                        </p:tgtEl>
                                        <p:attrNameLst>
                                          <p:attrName>ppt_w</p:attrName>
                                        </p:attrNameLst>
                                      </p:cBhvr>
                                      <p:tavLst>
                                        <p:tav tm="0">
                                          <p:val>
                                            <p:strVal val="ppt_w"/>
                                          </p:val>
                                        </p:tav>
                                        <p:tav tm="100000">
                                          <p:val>
                                            <p:fltVal val="0"/>
                                          </p:val>
                                        </p:tav>
                                      </p:tavLst>
                                    </p:anim>
                                    <p:anim calcmode="lin" valueType="num">
                                      <p:cBhvr>
                                        <p:cTn id="50" dur="500"/>
                                        <p:tgtEl>
                                          <p:spTgt spid="10"/>
                                        </p:tgtEl>
                                        <p:attrNameLst>
                                          <p:attrName>ppt_h</p:attrName>
                                        </p:attrNameLst>
                                      </p:cBhvr>
                                      <p:tavLst>
                                        <p:tav tm="0">
                                          <p:val>
                                            <p:strVal val="ppt_h"/>
                                          </p:val>
                                        </p:tav>
                                        <p:tav tm="100000">
                                          <p:val>
                                            <p:fltVal val="0"/>
                                          </p:val>
                                        </p:tav>
                                      </p:tavLst>
                                    </p:anim>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3" presetClass="entr" presetSubtype="16"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a:latin typeface="Arial" pitchFamily="34" charset="0"/>
                <a:ea typeface="Arial-Rounded" pitchFamily="34" charset="0"/>
                <a:cs typeface="Arial" pitchFamily="34" charset="0"/>
              </a:rPr>
              <a:t>	</a:t>
            </a:r>
            <a:r>
              <a:rPr lang="en-US" sz="3600">
                <a:latin typeface="Arial-SGK-TV" pitchFamily="2" charset="0"/>
                <a:ea typeface="Arial-Rounded" pitchFamily="34" charset="0"/>
                <a:cs typeface="Arial-SGK-TV" pitchFamily="2" charset="0"/>
              </a:rPr>
              <a:t>Để phòng bệnh, chúng ta phải rửa tay trước khi ăn. Cần rửa tay bằng xà phòng với nước sạch.</a:t>
            </a:r>
            <a:endParaRPr lang="en-US" sz="3600">
              <a:latin typeface="Arial-SGK-TV" pitchFamily="2" charset="0"/>
              <a:cs typeface="Arial-SGK-TV" pitchFamily="2" charset="0"/>
            </a:endParaRPr>
          </a:p>
        </p:txBody>
      </p:sp>
      <p:sp>
        <p:nvSpPr>
          <p:cNvPr id="4" name="TextBox 3"/>
          <p:cNvSpPr txBox="1"/>
          <p:nvPr/>
        </p:nvSpPr>
        <p:spPr>
          <a:xfrm>
            <a:off x="381000" y="4248150"/>
            <a:ext cx="8533216"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Để phòng bệnh, chúng ta phải làm gì?</a:t>
            </a:r>
          </a:p>
        </p:txBody>
      </p:sp>
      <p:sp>
        <p:nvSpPr>
          <p:cNvPr id="5" name="TextBox 4"/>
          <p:cNvSpPr txBox="1"/>
          <p:nvPr/>
        </p:nvSpPr>
        <p:spPr>
          <a:xfrm>
            <a:off x="381001" y="4256675"/>
            <a:ext cx="8533215"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Cần rửa tay như thế nào cho đúng?</a:t>
            </a: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2:</a:t>
            </a:r>
          </a:p>
        </p:txBody>
      </p:sp>
      <p:cxnSp>
        <p:nvCxnSpPr>
          <p:cNvPr id="7" name="Straight Connector 6"/>
          <p:cNvCxnSpPr/>
          <p:nvPr/>
        </p:nvCxnSpPr>
        <p:spPr>
          <a:xfrm>
            <a:off x="1371600" y="2038350"/>
            <a:ext cx="7315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8331" y="2571750"/>
            <a:ext cx="33678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25717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3123786"/>
            <a:ext cx="42596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7"/>
                                        </p:tgtEl>
                                        <p:attrNameLst>
                                          <p:attrName>ppt_w</p:attrName>
                                        </p:attrNameLst>
                                      </p:cBhvr>
                                      <p:tavLst>
                                        <p:tav tm="0">
                                          <p:val>
                                            <p:strVal val="ppt_w"/>
                                          </p:val>
                                        </p:tav>
                                        <p:tav tm="100000">
                                          <p:val>
                                            <p:fltVal val="0"/>
                                          </p:val>
                                        </p:tav>
                                      </p:tavLst>
                                    </p:anim>
                                    <p:anim calcmode="lin" valueType="num">
                                      <p:cBhvr>
                                        <p:cTn id="26" dur="500"/>
                                        <p:tgtEl>
                                          <p:spTgt spid="7"/>
                                        </p:tgtEl>
                                        <p:attrNameLst>
                                          <p:attrName>ppt_h</p:attrName>
                                        </p:attrNameLst>
                                      </p:cBhvr>
                                      <p:tavLst>
                                        <p:tav tm="0">
                                          <p:val>
                                            <p:strVal val="ppt_h"/>
                                          </p:val>
                                        </p:tav>
                                        <p:tav tm="100000">
                                          <p:val>
                                            <p:fltVal val="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8"/>
                                        </p:tgtEl>
                                        <p:attrNameLst>
                                          <p:attrName>ppt_w</p:attrName>
                                        </p:attrNameLst>
                                      </p:cBhvr>
                                      <p:tavLst>
                                        <p:tav tm="0">
                                          <p:val>
                                            <p:strVal val="ppt_w"/>
                                          </p:val>
                                        </p:tav>
                                        <p:tav tm="100000">
                                          <p:val>
                                            <p:fltVal val="0"/>
                                          </p:val>
                                        </p:tav>
                                      </p:tavLst>
                                    </p:anim>
                                    <p:anim calcmode="lin" valueType="num">
                                      <p:cBhvr>
                                        <p:cTn id="31" dur="500"/>
                                        <p:tgtEl>
                                          <p:spTgt spid="8"/>
                                        </p:tgtEl>
                                        <p:attrNameLst>
                                          <p:attrName>ppt_h</p:attrName>
                                        </p:attrNameLst>
                                      </p:cBhvr>
                                      <p:tavLst>
                                        <p:tav tm="0">
                                          <p:val>
                                            <p:strVal val="ppt_h"/>
                                          </p:val>
                                        </p:tav>
                                        <p:tav tm="100000">
                                          <p:val>
                                            <p:fltVal val="0"/>
                                          </p:val>
                                        </p:tav>
                                      </p:tavLst>
                                    </p:anim>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53"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33350"/>
            <a:ext cx="8686800" cy="4886182"/>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ĐIỀU EM CẦN BIẾT</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762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44383" y="4184886"/>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290270" y="39518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 name="Google Shape;523;p19"/>
          <p:cNvPicPr preferRelativeResize="0"/>
          <p:nvPr/>
        </p:nvPicPr>
        <p:blipFill rotWithShape="1">
          <a:blip r:embed="rId4">
            <a:alphaModFix/>
          </a:blip>
          <a:srcRect/>
          <a:stretch/>
        </p:blipFill>
        <p:spPr>
          <a:xfrm>
            <a:off x="4926357" y="323215"/>
            <a:ext cx="4045018" cy="4051242"/>
          </a:xfrm>
          <a:prstGeom prst="rect">
            <a:avLst/>
          </a:prstGeom>
          <a:noFill/>
          <a:ln>
            <a:noFill/>
          </a:ln>
        </p:spPr>
      </p:pic>
    </p:spTree>
    <p:extLst>
      <p:ext uri="{BB962C8B-B14F-4D97-AF65-F5344CB8AC3E}">
        <p14:creationId xmlns:p14="http://schemas.microsoft.com/office/powerpoint/2010/main" val="662897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209550"/>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chu A">
            <a:hlinkClick r:id="" action="ppaction://media"/>
            <a:extLst>
              <a:ext uri="{FF2B5EF4-FFF2-40B4-BE49-F238E27FC236}">
                <a16:creationId xmlns:a16="http://schemas.microsoft.com/office/drawing/2014/main" id="{6B3E68E6-2B2E-4C0A-9DE9-BF567659BE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93698" y="285750"/>
            <a:ext cx="5143500" cy="4857750"/>
          </a:xfrm>
          <a:prstGeom prst="rect">
            <a:avLst/>
          </a:prstGeom>
        </p:spPr>
      </p:pic>
    </p:spTree>
    <p:extLst>
      <p:ext uri="{BB962C8B-B14F-4D97-AF65-F5344CB8AC3E}">
        <p14:creationId xmlns:p14="http://schemas.microsoft.com/office/powerpoint/2010/main" val="13457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6644" y="0"/>
            <a:ext cx="4970711" cy="5143500"/>
          </a:xfrm>
          <a:prstGeom prst="rect">
            <a:avLst/>
          </a:prstGeom>
        </p:spPr>
      </p:pic>
    </p:spTree>
    <p:extLst>
      <p:ext uri="{BB962C8B-B14F-4D97-AF65-F5344CB8AC3E}">
        <p14:creationId xmlns:p14="http://schemas.microsoft.com/office/powerpoint/2010/main" val="2609214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Rửa tay trước khi ăn</a:t>
            </a:r>
            <a:r>
              <a:rPr lang="en-US" sz="3200">
                <a:solidFill>
                  <a:schemeClr val="tx1"/>
                </a:solidFill>
                <a:latin typeface="Arial" pitchFamily="34" charset="0"/>
                <a:cs typeface="Arial" pitchFamily="34" charset="0"/>
              </a:rPr>
              <a:t> (trang 64, 65).</a:t>
            </a:r>
          </a:p>
          <a:p>
            <a:pPr marL="457200" indent="-457200" algn="just">
              <a:buFontTx/>
              <a:buChar char="-"/>
            </a:pPr>
            <a:r>
              <a:rPr lang="en-US" sz="3200">
                <a:solidFill>
                  <a:schemeClr val="tx1"/>
                </a:solidFill>
                <a:latin typeface="Arial" pitchFamily="34" charset="0"/>
                <a:cs typeface="Arial" pitchFamily="34" charset="0"/>
              </a:rPr>
              <a:t>Chuẩn bị bài mới (trang 66, 67).</a:t>
            </a:r>
          </a:p>
        </p:txBody>
      </p:sp>
    </p:spTree>
    <p:extLst>
      <p:ext uri="{BB962C8B-B14F-4D97-AF65-F5344CB8AC3E}">
        <p14:creationId xmlns:p14="http://schemas.microsoft.com/office/powerpoint/2010/main" val="803888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186044"/>
            <a:ext cx="8813514" cy="4957456"/>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71450"/>
            <a:ext cx="8686800" cy="4800600"/>
          </a:xfrm>
          <a:prstGeom prst="rect">
            <a:avLst/>
          </a:prstGeom>
          <a:noFill/>
          <a:ln w="57150" cmpd="thinThick">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solidFill>
                <a:srgbClr val="000000"/>
              </a:solidFill>
            </a:endParaRPr>
          </a:p>
        </p:txBody>
      </p:sp>
      <p:pic>
        <p:nvPicPr>
          <p:cNvPr id="22531" name="Picture 3" descr="z8298946wo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791200"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d1451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21506"/>
            <a:ext cx="4502150" cy="6429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5" descr="th3wi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1" y="2914650"/>
            <a:ext cx="1331913"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3898107"/>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3429000"/>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25730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3048000" y="1143000"/>
            <a:ext cx="2895600" cy="2228850"/>
          </a:xfrm>
          <a:prstGeom prst="ellipse">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solidFill>
                <a:srgbClr val="000000"/>
              </a:solidFill>
            </a:endParaRPr>
          </a:p>
        </p:txBody>
      </p:sp>
      <p:sp>
        <p:nvSpPr>
          <p:cNvPr id="22538" name="Freeform 10"/>
          <p:cNvSpPr>
            <a:spLocks/>
          </p:cNvSpPr>
          <p:nvPr/>
        </p:nvSpPr>
        <p:spPr bwMode="auto">
          <a:xfrm>
            <a:off x="1219200" y="2228850"/>
            <a:ext cx="19812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Freeform 11"/>
          <p:cNvSpPr>
            <a:spLocks/>
          </p:cNvSpPr>
          <p:nvPr/>
        </p:nvSpPr>
        <p:spPr bwMode="auto">
          <a:xfrm>
            <a:off x="6096000" y="1828800"/>
            <a:ext cx="15240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40" name="Picture 12"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001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002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84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573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6289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5430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8288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574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1"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5717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7716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343151"/>
            <a:ext cx="91440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2" y="39159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Freeform 27"/>
          <p:cNvSpPr>
            <a:spLocks/>
          </p:cNvSpPr>
          <p:nvPr/>
        </p:nvSpPr>
        <p:spPr bwMode="auto">
          <a:xfrm flipH="1">
            <a:off x="2667000" y="3314700"/>
            <a:ext cx="4343400" cy="57150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92" name="20. Bai Ngoi Ca Que Huong - Phi Nhung.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8153400" y="43434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9" descr="F9849DCFA90C473196ECD16214E770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9600" y="4057651"/>
            <a:ext cx="13716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2588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1"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WordArt 32" descr="48"/>
          <p:cNvSpPr>
            <a:spLocks noChangeArrowheads="1" noChangeShapeType="1" noTextEdit="1"/>
          </p:cNvSpPr>
          <p:nvPr/>
        </p:nvSpPr>
        <p:spPr bwMode="auto">
          <a:xfrm>
            <a:off x="685800" y="1592463"/>
            <a:ext cx="7543800" cy="187880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atin typeface="Arial-SGK-TV" pitchFamily="2" charset="0"/>
                <a:cs typeface="Arial-SGK-TV" pitchFamily="2" charset="0"/>
              </a:rPr>
              <a:t>Chúc các con luôn </a:t>
            </a:r>
          </a:p>
          <a:p>
            <a:pPr algn="ctr"/>
            <a:r>
              <a:rPr lang="en-US">
                <a:latin typeface="Arial-SGK-TV" pitchFamily="2" charset="0"/>
                <a:cs typeface="Arial-SGK-TV" pitchFamily="2" charset="0"/>
              </a:rPr>
              <a:t>chăm ngoan,</a:t>
            </a:r>
          </a:p>
          <a:p>
            <a:pPr algn="ctr"/>
            <a:r>
              <a:rPr lang="en-US">
                <a:latin typeface="Arial-SGK-TV" pitchFamily="2" charset="0"/>
                <a:cs typeface="Arial-SGK-TV" pitchFamily="2" charset="0"/>
              </a:rPr>
              <a:t>học giỏi!</a:t>
            </a:r>
          </a:p>
        </p:txBody>
      </p:sp>
      <p:pic>
        <p:nvPicPr>
          <p:cNvPr id="22561" name="Picture 34" descr="2sblw13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3771901"/>
            <a:ext cx="2971800"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03368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689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2590800" y="1962150"/>
            <a:ext cx="4031168" cy="857250"/>
          </a:xfrm>
          <a:solidFill>
            <a:srgbClr val="00B0F0"/>
          </a:solidFill>
        </p:spPr>
        <p:txBody>
          <a:bodyPr/>
          <a:lstStyle/>
          <a:p>
            <a:r>
              <a:rPr lang="en-US">
                <a:latin typeface="Arial-Rounded" pitchFamily="34" charset="0"/>
                <a:ea typeface="Arial-Rounded" pitchFamily="34" charset="0"/>
                <a:cs typeface="Arial-Rounded" pitchFamily="34" charset="0"/>
              </a:rPr>
              <a:t>1. Khởi động</a:t>
            </a:r>
          </a:p>
        </p:txBody>
      </p:sp>
    </p:spTree>
    <p:extLst>
      <p:ext uri="{BB962C8B-B14F-4D97-AF65-F5344CB8AC3E}">
        <p14:creationId xmlns:p14="http://schemas.microsoft.com/office/powerpoint/2010/main" val="90235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19068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grpSp>
        <p:nvGrpSpPr>
          <p:cNvPr id="2" name="Group 1"/>
          <p:cNvGrpSpPr/>
          <p:nvPr/>
        </p:nvGrpSpPr>
        <p:grpSpPr>
          <a:xfrm>
            <a:off x="62346" y="590610"/>
            <a:ext cx="8991600" cy="4308124"/>
            <a:chOff x="62346" y="590610"/>
            <a:chExt cx="8991600" cy="4308124"/>
          </a:xfrm>
        </p:grpSpPr>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4346" y="188047"/>
            <a:ext cx="609600" cy="609600"/>
          </a:xfrm>
          <a:prstGeom prst="rect">
            <a:avLst/>
          </a:prstGeom>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346" y="128280"/>
            <a:ext cx="8991600" cy="4308124"/>
            <a:chOff x="62346" y="590610"/>
            <a:chExt cx="8991600" cy="4308124"/>
          </a:xfrm>
        </p:grpSpPr>
        <p:sp>
          <p:nvSpPr>
            <p:cNvPr id="5" name="TextBox 4"/>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6" name="TextBox 5"/>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sp>
        <p:nvSpPr>
          <p:cNvPr id="7" name="TextBox 6"/>
          <p:cNvSpPr txBox="1"/>
          <p:nvPr/>
        </p:nvSpPr>
        <p:spPr>
          <a:xfrm>
            <a:off x="1143000" y="4374331"/>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Con hãy tìm từ khó trong bài.</a:t>
            </a:r>
          </a:p>
        </p:txBody>
      </p:sp>
      <p:cxnSp>
        <p:nvCxnSpPr>
          <p:cNvPr id="8" name="Straight Connector 7"/>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38601" y="1581150"/>
            <a:ext cx="19049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531678" y="1567195"/>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332846" y="2038350"/>
            <a:ext cx="7057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239001" y="2038350"/>
            <a:ext cx="1219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895601" y="2952750"/>
            <a:ext cx="16763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722150" y="3409950"/>
            <a:ext cx="20878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705601" y="3409950"/>
            <a:ext cx="11429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419600" y="3867150"/>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705602" y="3873744"/>
            <a:ext cx="17525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0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346" y="590610"/>
            <a:ext cx="8991600" cy="4308124"/>
            <a:chOff x="62346" y="590610"/>
            <a:chExt cx="8991600" cy="4308124"/>
          </a:xfrm>
        </p:grpSpPr>
        <p:sp>
          <p:nvSpPr>
            <p:cNvPr id="11" name="TextBox 10"/>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a:latin typeface="Arial-SGK-TV" pitchFamily="2" charset="0"/>
                  <a:ea typeface="Arial-Rounded" pitchFamily="34" charset="0"/>
                  <a:cs typeface="Arial-SGK-TV" pitchFamily="2" charset="0"/>
                </a:rPr>
                <a:t>Rửa tay trước khi ăn</a:t>
              </a:r>
            </a:p>
          </p:txBody>
        </p:sp>
        <p:sp>
          <p:nvSpPr>
            <p:cNvPr id="12" name="TextBox 11"/>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Để phòng bệnh, chúng ta phải rửa tay trước khi ăn. Cần rửa tay bằng xà phòng với nước sạch.</a:t>
              </a:r>
            </a:p>
            <a:p>
              <a:pPr algn="r"/>
              <a:r>
                <a:rPr lang="en-US" sz="3000">
                  <a:latin typeface="Arial-SGK-TV" pitchFamily="2" charset="0"/>
                  <a:ea typeface="Arial-Rounded" pitchFamily="34" charset="0"/>
                  <a:cs typeface="Arial-SGK-TV" pitchFamily="2" charset="0"/>
                </a:rPr>
                <a:t>						        (Nguyên Vũ)</a:t>
              </a:r>
            </a:p>
          </p:txBody>
        </p:sp>
      </p:grpSp>
      <p:sp>
        <p:nvSpPr>
          <p:cNvPr id="13" name="Lưu đồ: Đường kết nối 8">
            <a:extLst>
              <a:ext uri="{FF2B5EF4-FFF2-40B4-BE49-F238E27FC236}">
                <a16:creationId xmlns:a16="http://schemas.microsoft.com/office/drawing/2014/main" id="{A3F0B0FD-818E-4BBD-B401-3895387E3487}"/>
              </a:ext>
            </a:extLst>
          </p:cNvPr>
          <p:cNvSpPr/>
          <p:nvPr/>
        </p:nvSpPr>
        <p:spPr>
          <a:xfrm>
            <a:off x="766950" y="1152718"/>
            <a:ext cx="267477" cy="285863"/>
          </a:xfrm>
          <a:prstGeom prst="flowChartConnector">
            <a:avLst/>
          </a:prstGeom>
          <a:solidFill>
            <a:srgbClr val="FFFF0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1</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4" name="Lưu đồ: Đường kết nối 10">
            <a:extLst>
              <a:ext uri="{FF2B5EF4-FFF2-40B4-BE49-F238E27FC236}">
                <a16:creationId xmlns:a16="http://schemas.microsoft.com/office/drawing/2014/main" id="{C74DFE52-BB91-47E6-AC07-F1FB590B50DF}"/>
              </a:ext>
            </a:extLst>
          </p:cNvPr>
          <p:cNvSpPr/>
          <p:nvPr/>
        </p:nvSpPr>
        <p:spPr>
          <a:xfrm>
            <a:off x="4865729" y="1044547"/>
            <a:ext cx="275345"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2</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5" name="Lưu đồ: Đường kết nối 11">
            <a:extLst>
              <a:ext uri="{FF2B5EF4-FFF2-40B4-BE49-F238E27FC236}">
                <a16:creationId xmlns:a16="http://schemas.microsoft.com/office/drawing/2014/main" id="{69969A4C-D57A-4C7D-B73C-3C48FA316729}"/>
              </a:ext>
            </a:extLst>
          </p:cNvPr>
          <p:cNvSpPr/>
          <p:nvPr/>
        </p:nvSpPr>
        <p:spPr>
          <a:xfrm>
            <a:off x="5410200" y="2005248"/>
            <a:ext cx="267477"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4</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6" name="Lưu đồ: Đường kết nối 12">
            <a:extLst>
              <a:ext uri="{FF2B5EF4-FFF2-40B4-BE49-F238E27FC236}">
                <a16:creationId xmlns:a16="http://schemas.microsoft.com/office/drawing/2014/main" id="{8D1E81D9-390E-4725-8248-2F04F6E94D2A}"/>
              </a:ext>
            </a:extLst>
          </p:cNvPr>
          <p:cNvSpPr/>
          <p:nvPr/>
        </p:nvSpPr>
        <p:spPr>
          <a:xfrm>
            <a:off x="7531678" y="2445480"/>
            <a:ext cx="267477"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5</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7" name="Lưu đồ: Đường kết nối 13">
            <a:extLst>
              <a:ext uri="{FF2B5EF4-FFF2-40B4-BE49-F238E27FC236}">
                <a16:creationId xmlns:a16="http://schemas.microsoft.com/office/drawing/2014/main" id="{0D0C2A7E-B1FD-4517-8C36-147B5A25E009}"/>
              </a:ext>
            </a:extLst>
          </p:cNvPr>
          <p:cNvSpPr/>
          <p:nvPr/>
        </p:nvSpPr>
        <p:spPr>
          <a:xfrm>
            <a:off x="766949" y="3486150"/>
            <a:ext cx="267477" cy="242555"/>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6</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8" name="Lưu đồ: Đường kết nối 14">
            <a:extLst>
              <a:ext uri="{FF2B5EF4-FFF2-40B4-BE49-F238E27FC236}">
                <a16:creationId xmlns:a16="http://schemas.microsoft.com/office/drawing/2014/main" id="{1F044D47-2CF2-4C74-BFC9-F1F6021FA1A7}"/>
              </a:ext>
            </a:extLst>
          </p:cNvPr>
          <p:cNvSpPr/>
          <p:nvPr/>
        </p:nvSpPr>
        <p:spPr>
          <a:xfrm>
            <a:off x="1143000" y="3821772"/>
            <a:ext cx="267477"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7</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20" name="Lưu đồ: Đường kết nối 11">
            <a:extLst>
              <a:ext uri="{FF2B5EF4-FFF2-40B4-BE49-F238E27FC236}">
                <a16:creationId xmlns:a16="http://schemas.microsoft.com/office/drawing/2014/main" id="{69969A4C-D57A-4C7D-B73C-3C48FA316729}"/>
              </a:ext>
            </a:extLst>
          </p:cNvPr>
          <p:cNvSpPr/>
          <p:nvPr/>
        </p:nvSpPr>
        <p:spPr>
          <a:xfrm>
            <a:off x="5933326" y="1544514"/>
            <a:ext cx="267477"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3</a:t>
            </a:r>
            <a:endParaRPr lang="vi-VN" sz="1600" b="1" dirty="0">
              <a:solidFill>
                <a:srgbClr val="92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Tay cầm thức ăn, vi trùng từ tay theo thức ăn đi vào cơ thể.</a:t>
            </a:r>
          </a:p>
        </p:txBody>
      </p:sp>
      <p:cxnSp>
        <p:nvCxnSpPr>
          <p:cNvPr id="5" name="Straight Connector 4"/>
          <p:cNvCxnSpPr/>
          <p:nvPr/>
        </p:nvCxnSpPr>
        <p:spPr>
          <a:xfrm flipH="1">
            <a:off x="37338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Lưu đồ: Đường kết nối 11">
            <a:extLst>
              <a:ext uri="{FF2B5EF4-FFF2-40B4-BE49-F238E27FC236}">
                <a16:creationId xmlns:a16="http://schemas.microsoft.com/office/drawing/2014/main" id="{078F570E-1FE2-4E7E-B1D6-7ECD11B89845}"/>
              </a:ext>
            </a:extLst>
          </p:cNvPr>
          <p:cNvSpPr/>
          <p:nvPr/>
        </p:nvSpPr>
        <p:spPr>
          <a:xfrm>
            <a:off x="161541" y="1886641"/>
            <a:ext cx="267477" cy="285863"/>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4</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8" name="Lưu đồ: Đường kết nối 13">
            <a:extLst>
              <a:ext uri="{FF2B5EF4-FFF2-40B4-BE49-F238E27FC236}">
                <a16:creationId xmlns:a16="http://schemas.microsoft.com/office/drawing/2014/main" id="{03C48B11-450D-43BC-94AE-F7D6A4593ED5}"/>
              </a:ext>
            </a:extLst>
          </p:cNvPr>
          <p:cNvSpPr/>
          <p:nvPr/>
        </p:nvSpPr>
        <p:spPr>
          <a:xfrm>
            <a:off x="161540" y="3269082"/>
            <a:ext cx="267477" cy="242555"/>
          </a:xfrm>
          <a:prstGeom prst="flowChartConnector">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6</a:t>
            </a:r>
            <a:endParaRPr lang="vi-VN" sz="1600" b="1" dirty="0">
              <a:solidFill>
                <a:srgbClr val="92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1188</TotalTime>
  <Words>946</Words>
  <Application>Microsoft Office PowerPoint</Application>
  <PresentationFormat>On-screen Show (16:9)</PresentationFormat>
  <Paragraphs>90</Paragraphs>
  <Slides>25</Slides>
  <Notes>8</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Arial-Rounded</vt:lpstr>
      <vt:lpstr>Arial-SGK-TV</vt:lpstr>
      <vt:lpstr>Calibri</vt:lpstr>
      <vt:lpstr>HL Hoctro</vt:lpstr>
      <vt:lpstr>Times New Roman</vt:lpstr>
      <vt:lpstr>Office Theme</vt:lpstr>
      <vt:lpstr>PowerPoint Presentation</vt:lpstr>
      <vt:lpstr>PowerPoint Presentation</vt:lpstr>
      <vt:lpstr>1.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175</cp:revision>
  <dcterms:created xsi:type="dcterms:W3CDTF">2020-12-08T15:48:47Z</dcterms:created>
  <dcterms:modified xsi:type="dcterms:W3CDTF">2022-03-07T09:58:55Z</dcterms:modified>
</cp:coreProperties>
</file>