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Lst>
  <p:notesMasterIdLst>
    <p:notesMasterId r:id="rId20"/>
  </p:notesMasterIdLst>
  <p:sldIdLst>
    <p:sldId id="308" r:id="rId2"/>
    <p:sldId id="301" r:id="rId3"/>
    <p:sldId id="303" r:id="rId4"/>
    <p:sldId id="299" r:id="rId5"/>
    <p:sldId id="300" r:id="rId6"/>
    <p:sldId id="259" r:id="rId7"/>
    <p:sldId id="277" r:id="rId8"/>
    <p:sldId id="274" r:id="rId9"/>
    <p:sldId id="275" r:id="rId10"/>
    <p:sldId id="276" r:id="rId11"/>
    <p:sldId id="260" r:id="rId12"/>
    <p:sldId id="278" r:id="rId13"/>
    <p:sldId id="262" r:id="rId14"/>
    <p:sldId id="304" r:id="rId15"/>
    <p:sldId id="305" r:id="rId16"/>
    <p:sldId id="306" r:id="rId17"/>
    <p:sldId id="266" r:id="rId18"/>
    <p:sldId id="30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3C9"/>
    <a:srgbClr val="FCAD36"/>
    <a:srgbClr val="F7FD9D"/>
    <a:srgbClr val="00FF00"/>
    <a:srgbClr val="006600"/>
    <a:srgbClr val="D60093"/>
    <a:srgbClr val="0000FF"/>
    <a:srgbClr val="FF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p:restoredTop sz="94660"/>
  </p:normalViewPr>
  <p:slideViewPr>
    <p:cSldViewPr showGuides="1">
      <p:cViewPr varScale="1">
        <p:scale>
          <a:sx n="64" d="100"/>
          <a:sy n="64" d="100"/>
        </p:scale>
        <p:origin x="48" y="66"/>
      </p:cViewPr>
      <p:guideLst>
        <p:guide orient="horz" pos="2160"/>
        <p:guide pos="37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27124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685800" y="1143000"/>
            <a:ext cx="5486400" cy="3086100"/>
          </a:xfrm>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350F4F-05D0-4EA5-BC21-5107C76BC0B0}" type="slidenum">
              <a:rPr lang="en-US" altLang="en-US" smtClean="0"/>
              <a:t>4</a:t>
            </a:fld>
            <a:endParaRPr lang="en-US" altLang="en-US"/>
          </a:p>
        </p:txBody>
      </p:sp>
    </p:spTree>
    <p:extLst>
      <p:ext uri="{BB962C8B-B14F-4D97-AF65-F5344CB8AC3E}">
        <p14:creationId xmlns:p14="http://schemas.microsoft.com/office/powerpoint/2010/main" val="336078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Sau </a:t>
            </a:r>
            <a:r>
              <a:rPr lang="en-US" dirty="0" err="1"/>
              <a:t>bài</a:t>
            </a:r>
            <a:r>
              <a:rPr lang="en-US" baseline="0" dirty="0"/>
              <a:t> </a:t>
            </a:r>
            <a:r>
              <a:rPr lang="en-US" baseline="0" dirty="0" err="1"/>
              <a:t>học</a:t>
            </a:r>
            <a:r>
              <a:rPr lang="en-US" baseline="0" dirty="0"/>
              <a:t>, </a:t>
            </a:r>
            <a:r>
              <a:rPr lang="en-US" baseline="0" dirty="0" err="1"/>
              <a:t>chúng</a:t>
            </a:r>
            <a:r>
              <a:rPr lang="en-US" baseline="0" dirty="0"/>
              <a:t> </a:t>
            </a:r>
            <a:r>
              <a:rPr lang="en-US" baseline="0" dirty="0" err="1"/>
              <a:t>mình</a:t>
            </a:r>
            <a:r>
              <a:rPr lang="en-US" baseline="0" dirty="0"/>
              <a:t> </a:t>
            </a:r>
            <a:r>
              <a:rPr lang="en-US" baseline="0" dirty="0" err="1"/>
              <a:t>cần</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những</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nào</a:t>
            </a:r>
            <a:r>
              <a:rPr lang="en-US" baseline="0" dirty="0"/>
              <a:t>?</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t>5</a:t>
            </a:fld>
            <a:endParaRPr lang="en-US"/>
          </a:p>
        </p:txBody>
      </p:sp>
    </p:spTree>
    <p:extLst>
      <p:ext uri="{BB962C8B-B14F-4D97-AF65-F5344CB8AC3E}">
        <p14:creationId xmlns:p14="http://schemas.microsoft.com/office/powerpoint/2010/main" val="241965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Text Placeholder 2"/>
          <p:cNvSpPr>
            <a:spLocks noGrp="1"/>
          </p:cNvSpPr>
          <p:nvPr>
            <p:ph type="body" idx="3"/>
          </p:nvPr>
        </p:nvSpPr>
        <p:spPr/>
        <p:txBody>
          <a:bodyPr/>
          <a:lstStyle/>
          <a:p>
            <a:r>
              <a:rPr lang="en-US"/>
              <a:t>? các con đang ở độ tuổi nào? bố mẹ? ông bà? </a:t>
            </a:r>
          </a:p>
        </p:txBody>
      </p:sp>
    </p:spTree>
    <p:extLst>
      <p:ext uri="{BB962C8B-B14F-4D97-AF65-F5344CB8AC3E}">
        <p14:creationId xmlns:p14="http://schemas.microsoft.com/office/powerpoint/2010/main" val="420252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Text Placeholder 2"/>
          <p:cNvSpPr>
            <a:spLocks noGrp="1"/>
          </p:cNvSpPr>
          <p:nvPr>
            <p:ph type="body" idx="3"/>
          </p:nvPr>
        </p:nvSpPr>
        <p:spPr/>
        <p:txBody>
          <a:bodyPr/>
          <a:lstStyle/>
          <a:p>
            <a:r>
              <a:rPr lang="en-US" dirty="0"/>
              <a:t>Tuổi dậy thì nằm trong giai đoạn phát triển nào?</a:t>
            </a:r>
          </a:p>
        </p:txBody>
      </p:sp>
    </p:spTree>
    <p:extLst>
      <p:ext uri="{BB962C8B-B14F-4D97-AF65-F5344CB8AC3E}">
        <p14:creationId xmlns:p14="http://schemas.microsoft.com/office/powerpoint/2010/main" val="17307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62795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80883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60936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5090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5D31D17E-79CE-47A3-BA6E-BA954DBE6123}" type="slidenum">
              <a:rPr lang="en-US" altLang="en-US"/>
              <a:pPr>
                <a:defRPr/>
              </a:pPr>
              <a:t>‹#›</a:t>
            </a:fld>
            <a:endParaRPr lang="en-US" altLang="en-US"/>
          </a:p>
        </p:txBody>
      </p:sp>
    </p:spTree>
    <p:extLst>
      <p:ext uri="{BB962C8B-B14F-4D97-AF65-F5344CB8AC3E}">
        <p14:creationId xmlns:p14="http://schemas.microsoft.com/office/powerpoint/2010/main" val="65984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410621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98224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29468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425899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403417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56170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06660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24067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1854735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52808" cy="7615131"/>
          </a:xfrm>
          <a:prstGeom prst="rect">
            <a:avLst/>
          </a:prstGeom>
        </p:spPr>
      </p:pic>
      <p:sp>
        <p:nvSpPr>
          <p:cNvPr id="3" name="Subtitle 2"/>
          <p:cNvSpPr>
            <a:spLocks noGrp="1"/>
          </p:cNvSpPr>
          <p:nvPr>
            <p:ph type="subTitle" idx="1"/>
          </p:nvPr>
        </p:nvSpPr>
        <p:spPr>
          <a:xfrm>
            <a:off x="762001" y="452670"/>
            <a:ext cx="8382000" cy="2257697"/>
          </a:xfrm>
        </p:spPr>
        <p:txBody>
          <a:bodyPr>
            <a:noAutofit/>
          </a:bodyPr>
          <a:lstStyle/>
          <a:p>
            <a:pPr>
              <a:lnSpc>
                <a:spcPct val="170000"/>
              </a:lnSpc>
            </a:pPr>
            <a:r>
              <a:rPr lang="en-US" sz="4800" b="1" dirty="0" err="1" smtClean="0">
                <a:solidFill>
                  <a:srgbClr val="FFFF00"/>
                </a:solidFill>
                <a:latin typeface="Arial" panose="020B0604020202020204" pitchFamily="34" charset="0"/>
                <a:cs typeface="Arial" panose="020B0604020202020204" pitchFamily="34" charset="0"/>
              </a:rPr>
              <a:t>Khoa</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học</a:t>
            </a:r>
            <a:r>
              <a:rPr lang="en-US" sz="4800" b="1" dirty="0" smtClean="0">
                <a:solidFill>
                  <a:srgbClr val="FFFF00"/>
                </a:solidFill>
                <a:latin typeface="Arial" panose="020B0604020202020204" pitchFamily="34" charset="0"/>
                <a:cs typeface="Arial" panose="020B0604020202020204" pitchFamily="34" charset="0"/>
              </a:rPr>
              <a:t/>
            </a:r>
            <a:br>
              <a:rPr lang="en-US" sz="4800" b="1" dirty="0" smtClean="0">
                <a:solidFill>
                  <a:srgbClr val="FFFF00"/>
                </a:solidFill>
                <a:latin typeface="Arial" panose="020B0604020202020204" pitchFamily="34" charset="0"/>
                <a:cs typeface="Arial" panose="020B0604020202020204" pitchFamily="34" charset="0"/>
              </a:rPr>
            </a:br>
            <a:r>
              <a:rPr lang="en-US" sz="4800" b="1" dirty="0" err="1" smtClean="0">
                <a:solidFill>
                  <a:srgbClr val="FFFF00"/>
                </a:solidFill>
                <a:latin typeface="Arial" panose="020B0604020202020204" pitchFamily="34" charset="0"/>
                <a:cs typeface="Arial" panose="020B0604020202020204" pitchFamily="34" charset="0"/>
              </a:rPr>
              <a:t>Từ</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tuổi</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vị</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thành</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niên</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đến</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tuổi</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già</a:t>
            </a:r>
            <a:endParaRPr lang="en-US" sz="4800" b="1" dirty="0">
              <a:solidFill>
                <a:srgbClr val="FFFF00"/>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2280249" y="4187793"/>
            <a:ext cx="8560527" cy="22576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en-US" sz="2800" b="1" dirty="0">
                <a:solidFill>
                  <a:srgbClr val="FFC000">
                    <a:lumMod val="20000"/>
                    <a:lumOff val="80000"/>
                  </a:srgbClr>
                </a:solidFill>
                <a:latin typeface="Arial" panose="020B0604020202020204" pitchFamily="34" charset="0"/>
                <a:cs typeface="Arial" panose="020B0604020202020204" pitchFamily="34" charset="0"/>
              </a:rPr>
              <a:t>GV: </a:t>
            </a:r>
            <a:r>
              <a:rPr lang="en-US" sz="2800" b="1" dirty="0" err="1">
                <a:solidFill>
                  <a:srgbClr val="FFC000">
                    <a:lumMod val="20000"/>
                    <a:lumOff val="80000"/>
                  </a:srgbClr>
                </a:solidFill>
                <a:latin typeface="Arial" panose="020B0604020202020204" pitchFamily="34" charset="0"/>
                <a:cs typeface="Arial" panose="020B0604020202020204" pitchFamily="34" charset="0"/>
              </a:rPr>
              <a:t>Đỗ</a:t>
            </a:r>
            <a:r>
              <a:rPr lang="en-US" sz="2800" b="1" dirty="0">
                <a:solidFill>
                  <a:srgbClr val="FFC000">
                    <a:lumMod val="20000"/>
                    <a:lumOff val="80000"/>
                  </a:srgbClr>
                </a:solidFill>
                <a:latin typeface="Arial" panose="020B0604020202020204" pitchFamily="34" charset="0"/>
                <a:cs typeface="Arial" panose="020B0604020202020204" pitchFamily="34" charset="0"/>
              </a:rPr>
              <a:t> </a:t>
            </a:r>
            <a:r>
              <a:rPr lang="en-US" sz="2800" b="1" dirty="0" err="1">
                <a:solidFill>
                  <a:srgbClr val="FFC000">
                    <a:lumMod val="20000"/>
                    <a:lumOff val="80000"/>
                  </a:srgbClr>
                </a:solidFill>
                <a:latin typeface="Arial" panose="020B0604020202020204" pitchFamily="34" charset="0"/>
                <a:cs typeface="Arial" panose="020B0604020202020204" pitchFamily="34" charset="0"/>
              </a:rPr>
              <a:t>Thị</a:t>
            </a:r>
            <a:r>
              <a:rPr lang="en-US" sz="2800" b="1" dirty="0">
                <a:solidFill>
                  <a:srgbClr val="FFC000">
                    <a:lumMod val="20000"/>
                    <a:lumOff val="80000"/>
                  </a:srgbClr>
                </a:solidFill>
                <a:latin typeface="Arial" panose="020B0604020202020204" pitchFamily="34" charset="0"/>
                <a:cs typeface="Arial" panose="020B0604020202020204" pitchFamily="34" charset="0"/>
              </a:rPr>
              <a:t> </a:t>
            </a:r>
            <a:r>
              <a:rPr lang="en-US" sz="2800" b="1" dirty="0" err="1">
                <a:solidFill>
                  <a:srgbClr val="FFC000">
                    <a:lumMod val="20000"/>
                    <a:lumOff val="80000"/>
                  </a:srgbClr>
                </a:solidFill>
                <a:latin typeface="Arial" panose="020B0604020202020204" pitchFamily="34" charset="0"/>
                <a:cs typeface="Arial" panose="020B0604020202020204" pitchFamily="34" charset="0"/>
              </a:rPr>
              <a:t>Kiều</a:t>
            </a:r>
            <a:r>
              <a:rPr lang="en-US" sz="2800" b="1" dirty="0">
                <a:solidFill>
                  <a:srgbClr val="FFC000">
                    <a:lumMod val="20000"/>
                    <a:lumOff val="80000"/>
                  </a:srgbClr>
                </a:solidFill>
                <a:latin typeface="Arial" panose="020B0604020202020204" pitchFamily="34" charset="0"/>
                <a:cs typeface="Arial" panose="020B0604020202020204" pitchFamily="34" charset="0"/>
              </a:rPr>
              <a:t> </a:t>
            </a:r>
            <a:r>
              <a:rPr lang="en-US" sz="2800" b="1" dirty="0" err="1">
                <a:solidFill>
                  <a:srgbClr val="FFC000">
                    <a:lumMod val="20000"/>
                    <a:lumOff val="80000"/>
                  </a:srgbClr>
                </a:solidFill>
                <a:latin typeface="Arial" panose="020B0604020202020204" pitchFamily="34" charset="0"/>
                <a:cs typeface="Arial" panose="020B0604020202020204" pitchFamily="34" charset="0"/>
              </a:rPr>
              <a:t>Hoa</a:t>
            </a:r>
            <a:endParaRPr lang="en-US" sz="2800" b="1" dirty="0">
              <a:solidFill>
                <a:srgbClr val="FFC000">
                  <a:lumMod val="20000"/>
                  <a:lumOff val="80000"/>
                </a:srgbClr>
              </a:solidFill>
              <a:latin typeface="Arial" panose="020B0604020202020204" pitchFamily="34" charset="0"/>
              <a:cs typeface="Arial" panose="020B0604020202020204" pitchFamily="34" charset="0"/>
            </a:endParaRPr>
          </a:p>
          <a:p>
            <a:pPr>
              <a:lnSpc>
                <a:spcPct val="170000"/>
              </a:lnSpc>
            </a:pPr>
            <a:r>
              <a:rPr lang="en-US" sz="2800" b="1" dirty="0" err="1">
                <a:solidFill>
                  <a:srgbClr val="FFC000">
                    <a:lumMod val="20000"/>
                    <a:lumOff val="80000"/>
                  </a:srgbClr>
                </a:solidFill>
                <a:latin typeface="Arial" panose="020B0604020202020204" pitchFamily="34" charset="0"/>
                <a:cs typeface="Arial" panose="020B0604020202020204" pitchFamily="34" charset="0"/>
              </a:rPr>
              <a:t>Lớp</a:t>
            </a:r>
            <a:r>
              <a:rPr lang="en-US" sz="2800" b="1" dirty="0">
                <a:solidFill>
                  <a:srgbClr val="FFC000">
                    <a:lumMod val="20000"/>
                    <a:lumOff val="80000"/>
                  </a:srgbClr>
                </a:solidFill>
                <a:latin typeface="Arial" panose="020B0604020202020204" pitchFamily="34" charset="0"/>
                <a:cs typeface="Arial" panose="020B0604020202020204" pitchFamily="34" charset="0"/>
              </a:rPr>
              <a:t> 5A5</a:t>
            </a:r>
          </a:p>
        </p:txBody>
      </p:sp>
    </p:spTree>
    <p:extLst>
      <p:ext uri="{BB962C8B-B14F-4D97-AF65-F5344CB8AC3E}">
        <p14:creationId xmlns:p14="http://schemas.microsoft.com/office/powerpoint/2010/main" val="2633310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4" name="Picture 56323" descr="3"/>
          <p:cNvPicPr>
            <a:picLocks noChangeAspect="1"/>
          </p:cNvPicPr>
          <p:nvPr/>
        </p:nvPicPr>
        <p:blipFill>
          <a:blip r:embed="rId2">
            <a:lum bright="12000" contrast="48000"/>
          </a:blip>
          <a:stretch>
            <a:fillRect/>
          </a:stretch>
        </p:blipFill>
        <p:spPr>
          <a:xfrm>
            <a:off x="2081828" y="2286001"/>
            <a:ext cx="8028344" cy="3962400"/>
          </a:xfrm>
          <a:prstGeom prst="rect">
            <a:avLst/>
          </a:prstGeom>
          <a:noFill/>
          <a:ln w="9525">
            <a:noFill/>
          </a:ln>
        </p:spPr>
      </p:pic>
      <p:sp>
        <p:nvSpPr>
          <p:cNvPr id="56326" name="Text Box 56325"/>
          <p:cNvSpPr txBox="1"/>
          <p:nvPr/>
        </p:nvSpPr>
        <p:spPr>
          <a:xfrm>
            <a:off x="4724400" y="6279224"/>
            <a:ext cx="2971800" cy="461665"/>
          </a:xfrm>
          <a:prstGeom prst="rect">
            <a:avLst/>
          </a:prstGeom>
          <a:noFill/>
          <a:ln w="9525">
            <a:noFill/>
          </a:ln>
        </p:spPr>
        <p:txBody>
          <a:bodyPr>
            <a:spAutoFit/>
          </a:bodyPr>
          <a:lstStyle/>
          <a:p>
            <a:pPr algn="ctr">
              <a:spcBef>
                <a:spcPct val="50000"/>
              </a:spcBef>
            </a:pPr>
            <a:r>
              <a:rPr sz="2400" b="1" dirty="0">
                <a:latin typeface="Times New Roman" panose="02020603050405020304" pitchFamily="18" charset="0"/>
                <a:cs typeface="Times New Roman" panose="02020603050405020304" pitchFamily="18" charset="0"/>
              </a:rPr>
              <a:t>Hình 4</a:t>
            </a:r>
          </a:p>
        </p:txBody>
      </p:sp>
      <p:graphicFrame>
        <p:nvGraphicFramePr>
          <p:cNvPr id="56357" name="Content Placeholder 56356"/>
          <p:cNvGraphicFramePr>
            <a:graphicFrameLocks noGrp="1"/>
          </p:cNvGraphicFramePr>
          <p:nvPr>
            <p:ph/>
            <p:extLst>
              <p:ext uri="{D42A27DB-BD31-4B8C-83A1-F6EECF244321}">
                <p14:modId xmlns:p14="http://schemas.microsoft.com/office/powerpoint/2010/main" val="2089458350"/>
              </p:ext>
            </p:extLst>
          </p:nvPr>
        </p:nvGraphicFramePr>
        <p:xfrm>
          <a:off x="685800" y="274639"/>
          <a:ext cx="11201400" cy="1858962"/>
        </p:xfrm>
        <a:graphic>
          <a:graphicData uri="http://schemas.openxmlformats.org/drawingml/2006/table">
            <a:tbl>
              <a:tblPr/>
              <a:tblGrid>
                <a:gridCol w="2207363">
                  <a:extLst>
                    <a:ext uri="{9D8B030D-6E8A-4147-A177-3AD203B41FA5}">
                      <a16:colId xmlns:a16="http://schemas.microsoft.com/office/drawing/2014/main" xmlns="" val="20000"/>
                    </a:ext>
                  </a:extLst>
                </a:gridCol>
                <a:gridCol w="8994037">
                  <a:extLst>
                    <a:ext uri="{9D8B030D-6E8A-4147-A177-3AD203B41FA5}">
                      <a16:colId xmlns:a16="http://schemas.microsoft.com/office/drawing/2014/main" xmlns="" val="20002"/>
                    </a:ext>
                  </a:extLst>
                </a:gridCol>
              </a:tblGrid>
              <a:tr h="5611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Giai đoạn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Đặc điểm nổi bật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9778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FF0000"/>
                          </a:solidFill>
                          <a:latin typeface="Times New Roman" panose="02020603050405020304" pitchFamily="18" charset="0"/>
                          <a:cs typeface="Times New Roman" panose="02020603050405020304" pitchFamily="18" charset="0"/>
                        </a:rPr>
                        <a:t>Tuổi già </a:t>
                      </a:r>
                    </a:p>
                    <a:p>
                      <a:pPr marL="0" lvl="0" indent="0" algn="ctr">
                        <a:buNone/>
                      </a:pPr>
                      <a:r>
                        <a:rPr lang="en-US" sz="2200" b="1" dirty="0">
                          <a:solidFill>
                            <a:schemeClr val="tx1"/>
                          </a:solidFill>
                          <a:latin typeface="Times New Roman" panose="02020603050405020304" pitchFamily="18" charset="0"/>
                          <a:cs typeface="Times New Roman" panose="02020603050405020304" pitchFamily="18" charset="0"/>
                        </a:rPr>
                        <a:t>(</a:t>
                      </a:r>
                      <a:r>
                        <a:rPr sz="2200" b="1" dirty="0">
                          <a:latin typeface="Times New Roman" panose="02020603050405020304" pitchFamily="18" charset="0"/>
                          <a:cs typeface="Times New Roman" panose="02020603050405020304" pitchFamily="18" charset="0"/>
                        </a:rPr>
                        <a:t>từ 60 hoặc 65 tuổi trở lên</a:t>
                      </a:r>
                      <a:r>
                        <a:rPr sz="2200" b="1" dirty="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200" dirty="0">
                          <a:latin typeface="Times New Roman" panose="02020603050405020304" pitchFamily="18" charset="0"/>
                          <a:cs typeface="Times New Roman" panose="02020603050405020304" pitchFamily="18" charset="0"/>
                        </a:rPr>
                        <a:t>Ở tuổi này cơ thể dần suy yếu, chức năng hoạt động của các cơ quan giảm dần. Tuy nhiên những người cao tuổi có thể kéo dài tuổi thọ bằng sự rèn luyện thân thể, sống điều độ và tham gia các hoạt động xã hội.</a:t>
                      </a:r>
                      <a:endParaRPr 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357"/>
                                        </p:tgtEl>
                                        <p:attrNameLst>
                                          <p:attrName>style.visibility</p:attrName>
                                        </p:attrNameLst>
                                      </p:cBhvr>
                                      <p:to>
                                        <p:strVal val="visible"/>
                                      </p:to>
                                    </p:set>
                                    <p:animEffect transition="in" filter="barn(inVertical)">
                                      <p:cBhvr>
                                        <p:cTn id="7" dur="500"/>
                                        <p:tgtEl>
                                          <p:spTgt spid="56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69" name="Content Placeholder 21568"/>
          <p:cNvGraphicFramePr>
            <a:graphicFrameLocks noGrp="1"/>
          </p:cNvGraphicFramePr>
          <p:nvPr>
            <p:ph/>
            <p:extLst>
              <p:ext uri="{D42A27DB-BD31-4B8C-83A1-F6EECF244321}">
                <p14:modId xmlns:p14="http://schemas.microsoft.com/office/powerpoint/2010/main" val="2393065596"/>
              </p:ext>
            </p:extLst>
          </p:nvPr>
        </p:nvGraphicFramePr>
        <p:xfrm>
          <a:off x="838200" y="914400"/>
          <a:ext cx="10287000" cy="4598988"/>
        </p:xfrm>
        <a:graphic>
          <a:graphicData uri="http://schemas.openxmlformats.org/drawingml/2006/table">
            <a:tbl>
              <a:tblPr/>
              <a:tblGrid>
                <a:gridCol w="1784545">
                  <a:extLst>
                    <a:ext uri="{9D8B030D-6E8A-4147-A177-3AD203B41FA5}">
                      <a16:colId xmlns:a16="http://schemas.microsoft.com/office/drawing/2014/main" xmlns="" val="20000"/>
                    </a:ext>
                  </a:extLst>
                </a:gridCol>
                <a:gridCol w="8502455">
                  <a:extLst>
                    <a:ext uri="{9D8B030D-6E8A-4147-A177-3AD203B41FA5}">
                      <a16:colId xmlns:a16="http://schemas.microsoft.com/office/drawing/2014/main" xmlns="" val="20002"/>
                    </a:ext>
                  </a:extLst>
                </a:gridCol>
              </a:tblGrid>
              <a:tr h="7604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dirty="0">
                          <a:solidFill>
                            <a:srgbClr val="0000FF"/>
                          </a:solidFill>
                          <a:latin typeface="Times New Roman" panose="02020603050405020304" pitchFamily="18" charset="0"/>
                          <a:cs typeface="Times New Roman" panose="02020603050405020304" pitchFamily="18" charset="0"/>
                        </a:rPr>
                        <a:t>Giai đoạn </a:t>
                      </a:r>
                      <a:endParaRPr lang="en-US" sz="24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dirty="0">
                          <a:solidFill>
                            <a:srgbClr val="0000FF"/>
                          </a:solidFill>
                          <a:latin typeface="Times New Roman" panose="02020603050405020304" pitchFamily="18" charset="0"/>
                          <a:cs typeface="Times New Roman" panose="02020603050405020304" pitchFamily="18" charset="0"/>
                        </a:rPr>
                        <a:t>Đặc điểm nổi bật </a:t>
                      </a:r>
                      <a:endParaRPr lang="en-US" sz="24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239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dirty="0" err="1">
                          <a:solidFill>
                            <a:srgbClr val="FF0000"/>
                          </a:solidFill>
                          <a:latin typeface="Times New Roman" panose="02020603050405020304" pitchFamily="18" charset="0"/>
                          <a:cs typeface="Times New Roman" panose="02020603050405020304" pitchFamily="18" charset="0"/>
                        </a:rPr>
                        <a:t>Tuổi</a:t>
                      </a:r>
                      <a:r>
                        <a:rPr sz="2400" b="1" dirty="0">
                          <a:solidFill>
                            <a:srgbClr val="FF0000"/>
                          </a:solidFill>
                          <a:latin typeface="Times New Roman" panose="02020603050405020304" pitchFamily="18" charset="0"/>
                          <a:cs typeface="Times New Roman" panose="02020603050405020304" pitchFamily="18" charset="0"/>
                        </a:rPr>
                        <a:t> </a:t>
                      </a:r>
                      <a:r>
                        <a:rPr sz="2400" b="1" dirty="0" err="1">
                          <a:solidFill>
                            <a:srgbClr val="FF0000"/>
                          </a:solidFill>
                          <a:latin typeface="Times New Roman" panose="02020603050405020304" pitchFamily="18" charset="0"/>
                          <a:cs typeface="Times New Roman" panose="02020603050405020304" pitchFamily="18" charset="0"/>
                        </a:rPr>
                        <a:t>vị</a:t>
                      </a:r>
                      <a:r>
                        <a:rPr sz="2400" b="1" dirty="0">
                          <a:solidFill>
                            <a:srgbClr val="FF0000"/>
                          </a:solidFill>
                          <a:latin typeface="Times New Roman" panose="02020603050405020304" pitchFamily="18" charset="0"/>
                          <a:cs typeface="Times New Roman" panose="02020603050405020304" pitchFamily="18" charset="0"/>
                        </a:rPr>
                        <a:t> </a:t>
                      </a:r>
                      <a:r>
                        <a:rPr sz="2400" b="1" dirty="0" err="1">
                          <a:solidFill>
                            <a:srgbClr val="FF0000"/>
                          </a:solidFill>
                          <a:latin typeface="Times New Roman" panose="02020603050405020304" pitchFamily="18" charset="0"/>
                          <a:cs typeface="Times New Roman" panose="02020603050405020304" pitchFamily="18" charset="0"/>
                        </a:rPr>
                        <a:t>thành</a:t>
                      </a:r>
                      <a:r>
                        <a:rPr sz="2400" b="1" dirty="0">
                          <a:solidFill>
                            <a:srgbClr val="FF0000"/>
                          </a:solidFill>
                          <a:latin typeface="Times New Roman" panose="02020603050405020304" pitchFamily="18" charset="0"/>
                          <a:cs typeface="Times New Roman" panose="02020603050405020304" pitchFamily="18" charset="0"/>
                        </a:rPr>
                        <a:t> </a:t>
                      </a:r>
                      <a:r>
                        <a:rPr sz="2400" b="1" dirty="0" err="1">
                          <a:solidFill>
                            <a:srgbClr val="FF0000"/>
                          </a:solidFill>
                          <a:latin typeface="Times New Roman" panose="02020603050405020304" pitchFamily="18" charset="0"/>
                          <a:cs typeface="Times New Roman" panose="02020603050405020304" pitchFamily="18" charset="0"/>
                        </a:rPr>
                        <a:t>niên</a:t>
                      </a: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err="1">
                          <a:latin typeface="Times New Roman" panose="02020603050405020304" pitchFamily="18" charset="0"/>
                          <a:cs typeface="Times New Roman" panose="02020603050405020304" pitchFamily="18" charset="0"/>
                        </a:rPr>
                        <a:t>Giai đoạn chuyển tiếp từ trẻ con thành người lớn. </a:t>
                      </a:r>
                      <a:r>
                        <a:rPr sz="2400" dirty="0">
                          <a:latin typeface="Times New Roman" panose="02020603050405020304" pitchFamily="18" charset="0"/>
                          <a:cs typeface="Times New Roman" panose="02020603050405020304" pitchFamily="18" charset="0"/>
                        </a:rPr>
                        <a:t>Ở tuổi này có sự phát triển mạnh mẽ về thể chất, tinh thần và mối quan hệ với bạn bè, xã hội.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953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dirty="0">
                          <a:solidFill>
                            <a:srgbClr val="FF0000"/>
                          </a:solidFill>
                          <a:latin typeface="Times New Roman" panose="02020603050405020304" pitchFamily="18" charset="0"/>
                          <a:cs typeface="Times New Roman" panose="02020603050405020304" pitchFamily="18" charset="0"/>
                        </a:rPr>
                        <a:t>Tuổi trưởng thành</a:t>
                      </a: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a:latin typeface="Times New Roman" panose="02020603050405020304" pitchFamily="18" charset="0"/>
                          <a:cs typeface="Times New Roman" panose="02020603050405020304" pitchFamily="18" charset="0"/>
                        </a:rPr>
                        <a:t>Tuổi trưởng thành được đánh dấu bằng sự phát triển cả về mặt sinh học và xã hội.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8748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sz="2400" b="1" dirty="0">
                        <a:solidFill>
                          <a:srgbClr val="FF0000"/>
                        </a:solidFill>
                        <a:latin typeface="Times New Roman" panose="02020603050405020304" pitchFamily="18" charset="0"/>
                        <a:cs typeface="Times New Roman" panose="02020603050405020304" pitchFamily="18" charset="0"/>
                      </a:endParaRPr>
                    </a:p>
                    <a:p>
                      <a:pPr marL="0" lvl="0" indent="0" algn="ctr">
                        <a:buNone/>
                      </a:pPr>
                      <a:r>
                        <a:rPr sz="2400" b="1" dirty="0" err="1">
                          <a:solidFill>
                            <a:srgbClr val="FF0000"/>
                          </a:solidFill>
                          <a:latin typeface="Times New Roman" panose="02020603050405020304" pitchFamily="18" charset="0"/>
                          <a:cs typeface="Times New Roman" panose="02020603050405020304" pitchFamily="18" charset="0"/>
                        </a:rPr>
                        <a:t>Tuổi</a:t>
                      </a:r>
                      <a:r>
                        <a:rPr sz="2400" b="1" dirty="0">
                          <a:solidFill>
                            <a:srgbClr val="FF0000"/>
                          </a:solidFill>
                          <a:latin typeface="Times New Roman" panose="02020603050405020304" pitchFamily="18" charset="0"/>
                          <a:cs typeface="Times New Roman" panose="02020603050405020304" pitchFamily="18" charset="0"/>
                        </a:rPr>
                        <a:t> </a:t>
                      </a:r>
                      <a:r>
                        <a:rPr sz="2400" b="1" dirty="0" err="1">
                          <a:solidFill>
                            <a:srgbClr val="FF0000"/>
                          </a:solidFill>
                          <a:latin typeface="Times New Roman" panose="02020603050405020304" pitchFamily="18" charset="0"/>
                          <a:cs typeface="Times New Roman" panose="02020603050405020304" pitchFamily="18" charset="0"/>
                        </a:rPr>
                        <a:t>già</a:t>
                      </a:r>
                      <a:r>
                        <a:rPr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err="1">
                          <a:latin typeface="Times New Roman" panose="02020603050405020304" pitchFamily="18" charset="0"/>
                          <a:cs typeface="Times New Roman" panose="02020603050405020304" pitchFamily="18" charset="0"/>
                        </a:rPr>
                        <a:t>Ở tuổi này cơ thể dần suy yếu, chức năng hoạt động của các cơ quan giảm dần. </a:t>
                      </a:r>
                      <a:r>
                        <a:rPr sz="2400" dirty="0">
                          <a:latin typeface="Times New Roman" panose="02020603050405020304" pitchFamily="18" charset="0"/>
                          <a:cs typeface="Times New Roman" panose="02020603050405020304" pitchFamily="18" charset="0"/>
                        </a:rPr>
                        <a:t>Tuy nhiên những người cao tuổi có thể kéo dài tuổi thọ bằng sự rèn luyện thân thể, sống điều độ và tham gia các hoạt động xã hội.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62467"/>
          <p:cNvSpPr txBox="1"/>
          <p:nvPr/>
        </p:nvSpPr>
        <p:spPr>
          <a:xfrm>
            <a:off x="685800" y="1066800"/>
            <a:ext cx="10820400" cy="4154984"/>
          </a:xfrm>
          <a:prstGeom prst="rect">
            <a:avLst/>
          </a:prstGeom>
          <a:noFill/>
          <a:ln w="9525">
            <a:noFill/>
          </a:ln>
        </p:spPr>
        <p:txBody>
          <a:bodyPr wrap="square">
            <a:spAutoFit/>
          </a:bodyPr>
          <a:lstStyle/>
          <a:p>
            <a:pPr>
              <a:spcBef>
                <a:spcPct val="50000"/>
              </a:spcBef>
            </a:pPr>
            <a:r>
              <a:rPr sz="2400" dirty="0">
                <a:latin typeface="Times New Roman" panose="02020603050405020304" pitchFamily="18" charset="0"/>
                <a:cs typeface="Times New Roman" panose="02020603050405020304" pitchFamily="18" charset="0"/>
              </a:rPr>
              <a:t>- Em đang ở vào giai đoạn nào của </a:t>
            </a:r>
            <a:r>
              <a:rPr sz="2400" dirty="0" err="1">
                <a:latin typeface="Times New Roman" panose="02020603050405020304" pitchFamily="18" charset="0"/>
                <a:cs typeface="Times New Roman" panose="02020603050405020304" pitchFamily="18" charset="0"/>
              </a:rPr>
              <a:t>cuộc</a:t>
            </a:r>
            <a:r>
              <a:rPr sz="2400" dirty="0">
                <a:latin typeface="Times New Roman" panose="02020603050405020304" pitchFamily="18" charset="0"/>
                <a:cs typeface="Times New Roman" panose="02020603050405020304" pitchFamily="18" charset="0"/>
              </a:rPr>
              <a:t> </a:t>
            </a:r>
            <a:r>
              <a:rPr sz="2400" dirty="0" err="1">
                <a:latin typeface="Times New Roman" panose="02020603050405020304" pitchFamily="18" charset="0"/>
                <a:cs typeface="Times New Roman" panose="02020603050405020304" pitchFamily="18" charset="0"/>
              </a:rPr>
              <a:t>đời</a:t>
            </a:r>
            <a:r>
              <a:rPr sz="2400" dirty="0">
                <a:latin typeface="Times New Roman" panose="02020603050405020304" pitchFamily="18" charset="0"/>
                <a:cs typeface="Times New Roman" panose="02020603050405020304" pitchFamily="18" charset="0"/>
              </a:rPr>
              <a:t>?</a:t>
            </a:r>
          </a:p>
          <a:p>
            <a:pPr algn="just">
              <a:spcBef>
                <a:spcPct val="50000"/>
              </a:spcBef>
            </a:pPr>
            <a:r>
              <a:rPr sz="2400" dirty="0">
                <a:solidFill>
                  <a:srgbClr val="0000FF"/>
                </a:solidFill>
                <a:latin typeface="Times New Roman" panose="02020603050405020304" pitchFamily="18" charset="0"/>
                <a:cs typeface="Times New Roman" panose="02020603050405020304" pitchFamily="18" charset="0"/>
              </a:rPr>
              <a:t>+ Các em đang ở giai đoạn đầu của tuổi vị thành niên. </a:t>
            </a:r>
          </a:p>
          <a:p>
            <a:pPr>
              <a:spcBef>
                <a:spcPct val="50000"/>
              </a:spcBef>
              <a:buChar char="-"/>
            </a:pPr>
            <a:r>
              <a:rPr sz="2400" dirty="0">
                <a:latin typeface="Times New Roman" panose="02020603050405020304" pitchFamily="18" charset="0"/>
                <a:cs typeface="Times New Roman" panose="02020603050405020304" pitchFamily="18" charset="0"/>
              </a:rPr>
              <a:t> Biết được chúng ta đang ở vào giai đoạn nào của cuộc đời có </a:t>
            </a:r>
            <a:r>
              <a:rPr sz="2400" dirty="0" err="1">
                <a:latin typeface="Times New Roman" panose="02020603050405020304" pitchFamily="18" charset="0"/>
                <a:cs typeface="Times New Roman" panose="02020603050405020304" pitchFamily="18" charset="0"/>
              </a:rPr>
              <a:t>lợi</a:t>
            </a:r>
            <a:r>
              <a:rPr sz="2400" dirty="0">
                <a:latin typeface="Times New Roman" panose="02020603050405020304" pitchFamily="18" charset="0"/>
                <a:cs typeface="Times New Roman" panose="02020603050405020304" pitchFamily="18" charset="0"/>
              </a:rPr>
              <a:t> </a:t>
            </a:r>
            <a:r>
              <a:rPr sz="2400" dirty="0" err="1">
                <a:latin typeface="Times New Roman" panose="02020603050405020304" pitchFamily="18" charset="0"/>
                <a:cs typeface="Times New Roman" panose="02020603050405020304" pitchFamily="18" charset="0"/>
              </a:rPr>
              <a:t>gì</a:t>
            </a:r>
            <a:r>
              <a:rPr sz="2400" dirty="0">
                <a:latin typeface="Times New Roman" panose="02020603050405020304" pitchFamily="18" charset="0"/>
                <a:cs typeface="Times New Roman" panose="02020603050405020304" pitchFamily="18" charset="0"/>
              </a:rPr>
              <a:t>?</a:t>
            </a:r>
          </a:p>
          <a:p>
            <a:pPr algn="just">
              <a:spcBef>
                <a:spcPct val="50000"/>
              </a:spcBef>
            </a:pPr>
            <a:r>
              <a:rPr sz="2400" dirty="0" err="1">
                <a:solidFill>
                  <a:srgbClr val="0000FF"/>
                </a:solidFill>
                <a:latin typeface="Times New Roman" panose="02020603050405020304" pitchFamily="18" charset="0"/>
                <a:cs typeface="Times New Roman" panose="02020603050405020304" pitchFamily="18" charset="0"/>
              </a:rPr>
              <a:t>+ Biết được chúng ta đang ở vào giai đoạn nào của cuộc đời sẽ giúp chúng ta hình dung được sự phát triển của cơ thể về thể chất, tinh thần và mối quan hệ xã hội sẽ diễn ra như thế nào. </a:t>
            </a:r>
            <a:r>
              <a:rPr sz="2400" dirty="0">
                <a:solidFill>
                  <a:srgbClr val="0000FF"/>
                </a:solidFill>
                <a:latin typeface="Times New Roman" panose="02020603050405020304" pitchFamily="18" charset="0"/>
                <a:cs typeface="Times New Roman" panose="02020603050405020304" pitchFamily="18" charset="0"/>
              </a:rPr>
              <a:t>Từ đó, chúng ta sẵn sàng đón nhận mà không sợ hãi, bối rối…đồng thời còn giúp chúng ta có thể tránh được những nhược điểm hoặc sai lầm có thể xảy ra đối với mỗi người ở vào lứa tuổi mình.</a:t>
            </a:r>
          </a:p>
          <a:p>
            <a:pPr>
              <a:spcBef>
                <a:spcPct val="50000"/>
              </a:spcBef>
              <a:buChar char="-"/>
            </a:pPr>
            <a:endParaRPr sz="2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2468">
                                            <p:txEl>
                                              <p:pRg st="0" end="0"/>
                                            </p:txEl>
                                          </p:spTgt>
                                        </p:tgtEl>
                                        <p:attrNameLst>
                                          <p:attrName>style.visibility</p:attrName>
                                        </p:attrNameLst>
                                      </p:cBhvr>
                                      <p:to>
                                        <p:strVal val="visible"/>
                                      </p:to>
                                    </p:set>
                                    <p:anim calcmode="discrete" valueType="clr">
                                      <p:cBhvr override="childStyle">
                                        <p:cTn id="7" dur="80"/>
                                        <p:tgtEl>
                                          <p:spTgt spid="624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246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246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2468">
                                            <p:txEl>
                                              <p:pRg st="1" end="1"/>
                                            </p:txEl>
                                          </p:spTgt>
                                        </p:tgtEl>
                                        <p:attrNameLst>
                                          <p:attrName>style.visibility</p:attrName>
                                        </p:attrNameLst>
                                      </p:cBhvr>
                                      <p:to>
                                        <p:strVal val="visible"/>
                                      </p:to>
                                    </p:set>
                                    <p:anim calcmode="discrete" valueType="clr">
                                      <p:cBhvr override="childStyle">
                                        <p:cTn id="14" dur="80"/>
                                        <p:tgtEl>
                                          <p:spTgt spid="6246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2468">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246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2468">
                                            <p:txEl>
                                              <p:pRg st="2" end="2"/>
                                            </p:txEl>
                                          </p:spTgt>
                                        </p:tgtEl>
                                        <p:attrNameLst>
                                          <p:attrName>style.visibility</p:attrName>
                                        </p:attrNameLst>
                                      </p:cBhvr>
                                      <p:to>
                                        <p:strVal val="visible"/>
                                      </p:to>
                                    </p:set>
                                    <p:anim calcmode="lin" valueType="num">
                                      <p:cBhvr>
                                        <p:cTn id="21" dur="1000" fill="hold"/>
                                        <p:tgtEl>
                                          <p:spTgt spid="62468">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62468">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246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2468">
                                            <p:txEl>
                                              <p:pRg st="3" end="3"/>
                                            </p:txEl>
                                          </p:spTgt>
                                        </p:tgtEl>
                                        <p:attrNameLst>
                                          <p:attrName>style.visibility</p:attrName>
                                        </p:attrNameLst>
                                      </p:cBhvr>
                                      <p:to>
                                        <p:strVal val="visible"/>
                                      </p:to>
                                    </p:set>
                                    <p:anim calcmode="lin" valueType="num">
                                      <p:cBhvr>
                                        <p:cTn id="28" dur="1000" fill="hold"/>
                                        <p:tgtEl>
                                          <p:spTgt spid="62468">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62468">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24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0" name="Text Box 25629"/>
          <p:cNvSpPr txBox="1"/>
          <p:nvPr/>
        </p:nvSpPr>
        <p:spPr>
          <a:xfrm>
            <a:off x="838200" y="1524000"/>
            <a:ext cx="10591800" cy="1200329"/>
          </a:xfrm>
          <a:prstGeom prst="rect">
            <a:avLst/>
          </a:prstGeom>
          <a:noFill/>
          <a:ln w="9525">
            <a:noFill/>
          </a:ln>
        </p:spPr>
        <p:txBody>
          <a:bodyPr wrap="square">
            <a:spAutoFit/>
          </a:bodyPr>
          <a:lstStyle/>
          <a:p>
            <a:pPr algn="just">
              <a:spcBef>
                <a:spcPct val="50000"/>
              </a:spcBef>
            </a:pPr>
            <a:r>
              <a:rPr sz="2400" b="1" u="sng" dirty="0">
                <a:solidFill>
                  <a:srgbClr val="0000FF"/>
                </a:solidFill>
              </a:rPr>
              <a:t>Luật chơi</a:t>
            </a:r>
            <a:r>
              <a:rPr sz="2400" dirty="0"/>
              <a:t>: Mỗi nhóm quan sát số lượng ảnh trên màn hình và xác định họ đang ở vào giai đoạn nào của cuộc đời vào cột tương ứng ở phiếu thảo luận.Trong thời gian </a:t>
            </a:r>
            <a:r>
              <a:rPr sz="2400" dirty="0">
                <a:solidFill>
                  <a:srgbClr val="FF0000"/>
                </a:solidFill>
              </a:rPr>
              <a:t>5 phút</a:t>
            </a:r>
            <a:r>
              <a:rPr sz="2400" dirty="0"/>
              <a:t> nhóm nào đúng và nhanh nhất là thắng cuộc.</a:t>
            </a:r>
          </a:p>
        </p:txBody>
      </p:sp>
      <p:graphicFrame>
        <p:nvGraphicFramePr>
          <p:cNvPr id="25662" name="Content Placeholder 25661"/>
          <p:cNvGraphicFramePr>
            <a:graphicFrameLocks noGrp="1"/>
          </p:cNvGraphicFramePr>
          <p:nvPr>
            <p:ph/>
            <p:extLst>
              <p:ext uri="{D42A27DB-BD31-4B8C-83A1-F6EECF244321}">
                <p14:modId xmlns:p14="http://schemas.microsoft.com/office/powerpoint/2010/main" val="3754966004"/>
              </p:ext>
            </p:extLst>
          </p:nvPr>
        </p:nvGraphicFramePr>
        <p:xfrm>
          <a:off x="1981200" y="3248517"/>
          <a:ext cx="8008938" cy="2072640"/>
        </p:xfrm>
        <a:graphic>
          <a:graphicData uri="http://schemas.openxmlformats.org/drawingml/2006/table">
            <a:tbl>
              <a:tblPr/>
              <a:tblGrid>
                <a:gridCol w="3276600">
                  <a:extLst>
                    <a:ext uri="{9D8B030D-6E8A-4147-A177-3AD203B41FA5}">
                      <a16:colId xmlns:a16="http://schemas.microsoft.com/office/drawing/2014/main" xmlns="" val="20000"/>
                    </a:ext>
                  </a:extLst>
                </a:gridCol>
                <a:gridCol w="4732338">
                  <a:extLst>
                    <a:ext uri="{9D8B030D-6E8A-4147-A177-3AD203B41FA5}">
                      <a16:colId xmlns:a16="http://schemas.microsoft.com/office/drawing/2014/main" xmlns="" val="20001"/>
                    </a:ext>
                  </a:extLst>
                </a:gridCol>
              </a:tblGrid>
              <a:tr h="517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800" b="1" dirty="0">
                          <a:latin typeface="Times New Roman" panose="02020603050405020304" pitchFamily="18" charset="0"/>
                          <a:cs typeface="Times New Roman" panose="02020603050405020304" pitchFamily="18" charset="0"/>
                        </a:rPr>
                        <a:t>Giai đoạn </a:t>
                      </a:r>
                      <a:endParaRPr lang="en-US" sz="2800" b="1" dirty="0">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800" b="1" dirty="0">
                          <a:latin typeface="Times New Roman" panose="02020603050405020304" pitchFamily="18" charset="0"/>
                          <a:cs typeface="Times New Roman" panose="02020603050405020304" pitchFamily="18" charset="0"/>
                        </a:rPr>
                        <a:t>Ảnh minh họa</a:t>
                      </a:r>
                      <a:endParaRPr lang="en-US" sz="2800" b="1"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7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800" dirty="0">
                          <a:latin typeface="Times New Roman" panose="02020603050405020304" pitchFamily="18" charset="0"/>
                          <a:cs typeface="Times New Roman" panose="02020603050405020304" pitchFamily="18" charset="0"/>
                        </a:rPr>
                        <a:t>Tuổi vị thành niên</a:t>
                      </a:r>
                      <a:endParaRPr lang="en-US" sz="2800" dirty="0">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7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800" dirty="0">
                          <a:latin typeface="Times New Roman" panose="02020603050405020304" pitchFamily="18" charset="0"/>
                          <a:cs typeface="Times New Roman" panose="02020603050405020304" pitchFamily="18" charset="0"/>
                        </a:rPr>
                        <a:t>Tuổi trưởng thành</a:t>
                      </a:r>
                      <a:endParaRPr lang="en-US" sz="2800" dirty="0">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7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800" dirty="0">
                          <a:latin typeface="Times New Roman" panose="02020603050405020304" pitchFamily="18" charset="0"/>
                          <a:cs typeface="Times New Roman" panose="02020603050405020304" pitchFamily="18" charset="0"/>
                        </a:rPr>
                        <a:t>Tuổi già </a:t>
                      </a:r>
                      <a:endParaRPr lang="en-US" sz="2800" dirty="0">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60446" name="Rounded Rectangle 60445"/>
          <p:cNvSpPr/>
          <p:nvPr/>
        </p:nvSpPr>
        <p:spPr>
          <a:xfrm>
            <a:off x="571500" y="511635"/>
            <a:ext cx="11049000" cy="563701"/>
          </a:xfrm>
          <a:prstGeom prst="roundRect">
            <a:avLst>
              <a:gd name="adj" fmla="val 13664"/>
            </a:avLst>
          </a:prstGeom>
          <a:solidFill>
            <a:srgbClr val="FFC3C9"/>
          </a:solidFill>
        </p:spPr>
        <p:style>
          <a:lnRef idx="2">
            <a:schemeClr val="accent1"/>
          </a:lnRef>
          <a:fillRef idx="1">
            <a:schemeClr val="lt1"/>
          </a:fillRef>
          <a:effectRef idx="0">
            <a:schemeClr val="accent1"/>
          </a:effectRef>
          <a:fontRef idx="minor">
            <a:schemeClr val="dk1"/>
          </a:fontRef>
        </p:style>
        <p:txBody>
          <a:bodyPr wrap="square" anchor="t">
            <a:spAutoFit/>
          </a:bodyPr>
          <a:lstStyle/>
          <a:p>
            <a:r>
              <a:rPr sz="2800" b="1" dirty="0">
                <a:solidFill>
                  <a:schemeClr val="tx1"/>
                </a:solidFill>
                <a:sym typeface="+mn-ea"/>
              </a:rPr>
              <a:t>Hoạt động 2: Trò chơi “Ai? Họ đang ở vào giai đoạn nào của </a:t>
            </a:r>
            <a:r>
              <a:rPr sz="2800" b="1" dirty="0" err="1">
                <a:solidFill>
                  <a:schemeClr val="tx1"/>
                </a:solidFill>
                <a:sym typeface="+mn-ea"/>
              </a:rPr>
              <a:t>cuộc</a:t>
            </a:r>
            <a:r>
              <a:rPr sz="2800" b="1" dirty="0">
                <a:solidFill>
                  <a:schemeClr val="tx1"/>
                </a:solidFill>
                <a:sym typeface="+mn-ea"/>
              </a:rPr>
              <a:t> </a:t>
            </a:r>
            <a:r>
              <a:rPr sz="2800" b="1" dirty="0" err="1">
                <a:solidFill>
                  <a:schemeClr val="tx1"/>
                </a:solidFill>
                <a:sym typeface="+mn-ea"/>
              </a:rPr>
              <a:t>đời</a:t>
            </a:r>
            <a:r>
              <a:rPr sz="2800" b="1" dirty="0">
                <a:solidFill>
                  <a:schemeClr val="tx1"/>
                </a:solidFill>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0446"/>
                                        </p:tgtEl>
                                        <p:attrNameLst>
                                          <p:attrName>style.visibility</p:attrName>
                                        </p:attrNameLst>
                                      </p:cBhvr>
                                      <p:to>
                                        <p:strVal val="visible"/>
                                      </p:to>
                                    </p:set>
                                    <p:animEffect transition="in" filter="slide(fromLeft)">
                                      <p:cBhvr>
                                        <p:cTn id="7" dur="500"/>
                                        <p:tgtEl>
                                          <p:spTgt spid="604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630"/>
                                        </p:tgtEl>
                                        <p:attrNameLst>
                                          <p:attrName>style.visibility</p:attrName>
                                        </p:attrNameLst>
                                      </p:cBhvr>
                                      <p:to>
                                        <p:strVal val="visible"/>
                                      </p:to>
                                    </p:set>
                                    <p:animEffect transition="in" filter="randombar(horizontal)">
                                      <p:cBhvr>
                                        <p:cTn id="12" dur="500"/>
                                        <p:tgtEl>
                                          <p:spTgt spid="25630"/>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5662"/>
                                        </p:tgtEl>
                                        <p:attrNameLst>
                                          <p:attrName>style.visibility</p:attrName>
                                        </p:attrNameLst>
                                      </p:cBhvr>
                                      <p:to>
                                        <p:strVal val="visible"/>
                                      </p:to>
                                    </p:set>
                                    <p:animEffect transition="in" filter="randombar(horizontal)">
                                      <p:cBhvr>
                                        <p:cTn id="16" dur="500"/>
                                        <p:tgtEl>
                                          <p:spTgt spid="25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0" grpId="0"/>
      <p:bldP spid="6044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u gia 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8" descr="hoc-sinh-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3810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descr="thanh nien 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900" y="35052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2" descr="cu gia danh cau l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013" y="3810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Group 28"/>
          <p:cNvGrpSpPr/>
          <p:nvPr/>
        </p:nvGrpSpPr>
        <p:grpSpPr bwMode="auto">
          <a:xfrm>
            <a:off x="7754938" y="3529013"/>
            <a:ext cx="2819400" cy="2438400"/>
            <a:chOff x="2928" y="912"/>
            <a:chExt cx="2400" cy="3264"/>
          </a:xfrm>
        </p:grpSpPr>
        <p:pic>
          <p:nvPicPr>
            <p:cNvPr id="9230" name="Picture 29" descr="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 y="960"/>
              <a:ext cx="2304" cy="316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31" name="Rectangle 30"/>
            <p:cNvSpPr>
              <a:spLocks noChangeArrowheads="1"/>
            </p:cNvSpPr>
            <p:nvPr/>
          </p:nvSpPr>
          <p:spPr bwMode="auto">
            <a:xfrm>
              <a:off x="2928" y="912"/>
              <a:ext cx="2400" cy="3264"/>
            </a:xfrm>
            <a:prstGeom prst="rect">
              <a:avLst/>
            </a:prstGeom>
            <a:noFill/>
            <a:ln w="57150" cmpd="thinThick">
              <a:solidFill>
                <a:srgbClr val="660033"/>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panose="020B0604020202020204" pitchFamily="34" charset="0"/>
              </a:endParaRPr>
            </a:p>
          </p:txBody>
        </p:sp>
      </p:grpSp>
      <p:pic>
        <p:nvPicPr>
          <p:cNvPr id="9223" name="Picture 33" descr="hoc si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038" y="3490913"/>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36"/>
          <p:cNvSpPr txBox="1">
            <a:spLocks noChangeArrowheads="1"/>
          </p:cNvSpPr>
          <p:nvPr/>
        </p:nvSpPr>
        <p:spPr bwMode="auto">
          <a:xfrm>
            <a:off x="4114800" y="2362201"/>
            <a:ext cx="381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1</a:t>
            </a:r>
          </a:p>
        </p:txBody>
      </p:sp>
      <p:sp>
        <p:nvSpPr>
          <p:cNvPr id="9225" name="Text Box 37"/>
          <p:cNvSpPr txBox="1">
            <a:spLocks noChangeArrowheads="1"/>
          </p:cNvSpPr>
          <p:nvPr/>
        </p:nvSpPr>
        <p:spPr bwMode="auto">
          <a:xfrm>
            <a:off x="7239000" y="2362201"/>
            <a:ext cx="381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2</a:t>
            </a:r>
          </a:p>
        </p:txBody>
      </p:sp>
      <p:sp>
        <p:nvSpPr>
          <p:cNvPr id="9226" name="Text Box 38"/>
          <p:cNvSpPr txBox="1">
            <a:spLocks noChangeArrowheads="1"/>
          </p:cNvSpPr>
          <p:nvPr/>
        </p:nvSpPr>
        <p:spPr bwMode="auto">
          <a:xfrm>
            <a:off x="10134600" y="2362201"/>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3</a:t>
            </a:r>
          </a:p>
        </p:txBody>
      </p:sp>
      <p:sp>
        <p:nvSpPr>
          <p:cNvPr id="9227" name="Text Box 39"/>
          <p:cNvSpPr txBox="1">
            <a:spLocks noChangeArrowheads="1"/>
          </p:cNvSpPr>
          <p:nvPr/>
        </p:nvSpPr>
        <p:spPr bwMode="auto">
          <a:xfrm>
            <a:off x="4114800" y="5653088"/>
            <a:ext cx="30480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4</a:t>
            </a:r>
          </a:p>
        </p:txBody>
      </p:sp>
      <p:sp>
        <p:nvSpPr>
          <p:cNvPr id="9228" name="Text Box 40"/>
          <p:cNvSpPr txBox="1">
            <a:spLocks noChangeArrowheads="1"/>
          </p:cNvSpPr>
          <p:nvPr/>
        </p:nvSpPr>
        <p:spPr bwMode="auto">
          <a:xfrm>
            <a:off x="7162800" y="5576888"/>
            <a:ext cx="30480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5</a:t>
            </a:r>
          </a:p>
        </p:txBody>
      </p:sp>
      <p:sp>
        <p:nvSpPr>
          <p:cNvPr id="9229" name="Text Box 41"/>
          <p:cNvSpPr txBox="1">
            <a:spLocks noChangeArrowheads="1"/>
          </p:cNvSpPr>
          <p:nvPr/>
        </p:nvSpPr>
        <p:spPr bwMode="auto">
          <a:xfrm>
            <a:off x="10058400" y="5576888"/>
            <a:ext cx="38100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17" name="Group 77"/>
          <p:cNvGraphicFramePr>
            <a:graphicFrameLocks noGrp="1"/>
          </p:cNvGraphicFramePr>
          <p:nvPr>
            <p:ph idx="4294967295"/>
            <p:extLst>
              <p:ext uri="{D42A27DB-BD31-4B8C-83A1-F6EECF244321}">
                <p14:modId xmlns:p14="http://schemas.microsoft.com/office/powerpoint/2010/main" val="2652402746"/>
              </p:ext>
            </p:extLst>
          </p:nvPr>
        </p:nvGraphicFramePr>
        <p:xfrm>
          <a:off x="2047003" y="373062"/>
          <a:ext cx="8229600" cy="6232526"/>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82294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Tuổi</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vị</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thành</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niên</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Tuổi</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trưởng</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thành</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Tuổi</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già</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42885">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666693">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35890" name="Picture 50" descr="ho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559" y="3853586"/>
            <a:ext cx="2794117" cy="271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5" name="Picture 55" descr="hoc-sinh-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735" y="1146177"/>
            <a:ext cx="2771866" cy="269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1"/>
          <p:cNvGrpSpPr/>
          <p:nvPr/>
        </p:nvGrpSpPr>
        <p:grpSpPr bwMode="auto">
          <a:xfrm>
            <a:off x="4835236" y="1146177"/>
            <a:ext cx="2613660" cy="2671762"/>
            <a:chOff x="2928" y="912"/>
            <a:chExt cx="2400" cy="3264"/>
          </a:xfrm>
        </p:grpSpPr>
        <p:pic>
          <p:nvPicPr>
            <p:cNvPr id="10272" name="Picture 62" descr="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960"/>
              <a:ext cx="2304" cy="316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3" name="Rectangle 63"/>
            <p:cNvSpPr>
              <a:spLocks noChangeArrowheads="1"/>
            </p:cNvSpPr>
            <p:nvPr/>
          </p:nvSpPr>
          <p:spPr bwMode="auto">
            <a:xfrm>
              <a:off x="2928" y="912"/>
              <a:ext cx="2400" cy="3264"/>
            </a:xfrm>
            <a:prstGeom prst="rect">
              <a:avLst/>
            </a:prstGeom>
            <a:noFill/>
            <a:ln w="57150" cmpd="thinThick">
              <a:solidFill>
                <a:srgbClr val="660033"/>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panose="020B0604020202020204" pitchFamily="34" charset="0"/>
              </a:endParaRPr>
            </a:p>
          </p:txBody>
        </p:sp>
      </p:grpSp>
      <p:pic>
        <p:nvPicPr>
          <p:cNvPr id="35904" name="Picture 64" descr="thanh nien 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456" y="3878337"/>
            <a:ext cx="2691751" cy="26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05" name="Picture 65" descr="cu gia 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171" y="1146177"/>
            <a:ext cx="2804864" cy="269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06" name="Picture 66" descr="cu gia danh cau l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6206" y="3807988"/>
            <a:ext cx="2755684" cy="26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0" name="Text Box 70"/>
          <p:cNvSpPr txBox="1">
            <a:spLocks noChangeArrowheads="1"/>
          </p:cNvSpPr>
          <p:nvPr/>
        </p:nvSpPr>
        <p:spPr bwMode="auto">
          <a:xfrm>
            <a:off x="2057400" y="3200401"/>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2</a:t>
            </a:r>
          </a:p>
        </p:txBody>
      </p:sp>
      <p:sp>
        <p:nvSpPr>
          <p:cNvPr id="35911" name="Text Box 71"/>
          <p:cNvSpPr txBox="1">
            <a:spLocks noChangeArrowheads="1"/>
          </p:cNvSpPr>
          <p:nvPr/>
        </p:nvSpPr>
        <p:spPr bwMode="auto">
          <a:xfrm>
            <a:off x="2057400" y="6096001"/>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4</a:t>
            </a:r>
          </a:p>
        </p:txBody>
      </p:sp>
      <p:sp>
        <p:nvSpPr>
          <p:cNvPr id="35912" name="Text Box 72"/>
          <p:cNvSpPr txBox="1">
            <a:spLocks noChangeArrowheads="1"/>
          </p:cNvSpPr>
          <p:nvPr/>
        </p:nvSpPr>
        <p:spPr bwMode="auto">
          <a:xfrm>
            <a:off x="4876800" y="3200401"/>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6</a:t>
            </a:r>
          </a:p>
        </p:txBody>
      </p:sp>
      <p:sp>
        <p:nvSpPr>
          <p:cNvPr id="35913" name="Text Box 73"/>
          <p:cNvSpPr txBox="1">
            <a:spLocks noChangeArrowheads="1"/>
          </p:cNvSpPr>
          <p:nvPr/>
        </p:nvSpPr>
        <p:spPr bwMode="auto">
          <a:xfrm>
            <a:off x="4800600" y="6096001"/>
            <a:ext cx="381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 5</a:t>
            </a:r>
          </a:p>
        </p:txBody>
      </p:sp>
      <p:sp>
        <p:nvSpPr>
          <p:cNvPr id="35914" name="Text Box 74"/>
          <p:cNvSpPr txBox="1">
            <a:spLocks noChangeArrowheads="1"/>
          </p:cNvSpPr>
          <p:nvPr/>
        </p:nvSpPr>
        <p:spPr bwMode="auto">
          <a:xfrm>
            <a:off x="7605713" y="3152776"/>
            <a:ext cx="381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 1</a:t>
            </a:r>
          </a:p>
        </p:txBody>
      </p:sp>
      <p:sp>
        <p:nvSpPr>
          <p:cNvPr id="35915" name="Text Box 75"/>
          <p:cNvSpPr txBox="1">
            <a:spLocks noChangeArrowheads="1"/>
          </p:cNvSpPr>
          <p:nvPr/>
        </p:nvSpPr>
        <p:spPr bwMode="auto">
          <a:xfrm>
            <a:off x="7620000" y="6019801"/>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5895"/>
                                        </p:tgtEl>
                                        <p:attrNameLst>
                                          <p:attrName>style.visibility</p:attrName>
                                        </p:attrNameLst>
                                      </p:cBhvr>
                                      <p:to>
                                        <p:strVal val="visible"/>
                                      </p:to>
                                    </p:set>
                                    <p:animEffect transition="in" filter="wedge">
                                      <p:cBhvr>
                                        <p:cTn id="7" dur="2000"/>
                                        <p:tgtEl>
                                          <p:spTgt spid="3589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5910"/>
                                        </p:tgtEl>
                                        <p:attrNameLst>
                                          <p:attrName>style.visibility</p:attrName>
                                        </p:attrNameLst>
                                      </p:cBhvr>
                                      <p:to>
                                        <p:strVal val="visible"/>
                                      </p:to>
                                    </p:set>
                                    <p:animEffect transition="in" filter="wedge">
                                      <p:cBhvr>
                                        <p:cTn id="10" dur="2000"/>
                                        <p:tgtEl>
                                          <p:spTgt spid="35910"/>
                                        </p:tgtEl>
                                      </p:cBhvr>
                                    </p:animEffect>
                                  </p:childTnLst>
                                </p:cTn>
                              </p:par>
                              <p:par>
                                <p:cTn id="11" presetID="20" presetClass="entr" presetSubtype="0" fill="hold" nodeType="withEffect">
                                  <p:stCondLst>
                                    <p:cond delay="0"/>
                                  </p:stCondLst>
                                  <p:childTnLst>
                                    <p:set>
                                      <p:cBhvr>
                                        <p:cTn id="12" dur="1" fill="hold">
                                          <p:stCondLst>
                                            <p:cond delay="0"/>
                                          </p:stCondLst>
                                        </p:cTn>
                                        <p:tgtEl>
                                          <p:spTgt spid="35890"/>
                                        </p:tgtEl>
                                        <p:attrNameLst>
                                          <p:attrName>style.visibility</p:attrName>
                                        </p:attrNameLst>
                                      </p:cBhvr>
                                      <p:to>
                                        <p:strVal val="visible"/>
                                      </p:to>
                                    </p:set>
                                    <p:animEffect transition="in" filter="wedge">
                                      <p:cBhvr>
                                        <p:cTn id="13" dur="2000"/>
                                        <p:tgtEl>
                                          <p:spTgt spid="3589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5911"/>
                                        </p:tgtEl>
                                        <p:attrNameLst>
                                          <p:attrName>style.visibility</p:attrName>
                                        </p:attrNameLst>
                                      </p:cBhvr>
                                      <p:to>
                                        <p:strVal val="visible"/>
                                      </p:to>
                                    </p:set>
                                    <p:animEffect transition="in" filter="wedge">
                                      <p:cBhvr>
                                        <p:cTn id="16" dur="2000"/>
                                        <p:tgtEl>
                                          <p:spTgt spid="35911"/>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edge">
                                      <p:cBhvr>
                                        <p:cTn id="21" dur="2000"/>
                                        <p:tgtEl>
                                          <p:spTgt spid="2"/>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35912"/>
                                        </p:tgtEl>
                                        <p:attrNameLst>
                                          <p:attrName>style.visibility</p:attrName>
                                        </p:attrNameLst>
                                      </p:cBhvr>
                                      <p:to>
                                        <p:strVal val="visible"/>
                                      </p:to>
                                    </p:set>
                                    <p:animEffect transition="in" filter="wedge">
                                      <p:cBhvr>
                                        <p:cTn id="24" dur="2000"/>
                                        <p:tgtEl>
                                          <p:spTgt spid="35912"/>
                                        </p:tgtEl>
                                      </p:cBhvr>
                                    </p:animEffect>
                                  </p:childTnLst>
                                </p:cTn>
                              </p:par>
                              <p:par>
                                <p:cTn id="25" presetID="20" presetClass="entr" presetSubtype="0" fill="hold" nodeType="withEffect">
                                  <p:stCondLst>
                                    <p:cond delay="0"/>
                                  </p:stCondLst>
                                  <p:childTnLst>
                                    <p:set>
                                      <p:cBhvr>
                                        <p:cTn id="26" dur="1" fill="hold">
                                          <p:stCondLst>
                                            <p:cond delay="0"/>
                                          </p:stCondLst>
                                        </p:cTn>
                                        <p:tgtEl>
                                          <p:spTgt spid="35904"/>
                                        </p:tgtEl>
                                        <p:attrNameLst>
                                          <p:attrName>style.visibility</p:attrName>
                                        </p:attrNameLst>
                                      </p:cBhvr>
                                      <p:to>
                                        <p:strVal val="visible"/>
                                      </p:to>
                                    </p:set>
                                    <p:animEffect transition="in" filter="wedge">
                                      <p:cBhvr>
                                        <p:cTn id="27" dur="2000"/>
                                        <p:tgtEl>
                                          <p:spTgt spid="35904"/>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35913"/>
                                        </p:tgtEl>
                                        <p:attrNameLst>
                                          <p:attrName>style.visibility</p:attrName>
                                        </p:attrNameLst>
                                      </p:cBhvr>
                                      <p:to>
                                        <p:strVal val="visible"/>
                                      </p:to>
                                    </p:set>
                                    <p:animEffect transition="in" filter="wedge">
                                      <p:cBhvr>
                                        <p:cTn id="30" dur="2000"/>
                                        <p:tgtEl>
                                          <p:spTgt spid="35913"/>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35905"/>
                                        </p:tgtEl>
                                        <p:attrNameLst>
                                          <p:attrName>style.visibility</p:attrName>
                                        </p:attrNameLst>
                                      </p:cBhvr>
                                      <p:to>
                                        <p:strVal val="visible"/>
                                      </p:to>
                                    </p:set>
                                    <p:animEffect transition="in" filter="wedge">
                                      <p:cBhvr>
                                        <p:cTn id="35" dur="2000"/>
                                        <p:tgtEl>
                                          <p:spTgt spid="35905"/>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35914"/>
                                        </p:tgtEl>
                                        <p:attrNameLst>
                                          <p:attrName>style.visibility</p:attrName>
                                        </p:attrNameLst>
                                      </p:cBhvr>
                                      <p:to>
                                        <p:strVal val="visible"/>
                                      </p:to>
                                    </p:set>
                                    <p:animEffect transition="in" filter="wedge">
                                      <p:cBhvr>
                                        <p:cTn id="38" dur="2000"/>
                                        <p:tgtEl>
                                          <p:spTgt spid="35914"/>
                                        </p:tgtEl>
                                      </p:cBhvr>
                                    </p:animEffect>
                                  </p:childTnLst>
                                </p:cTn>
                              </p:par>
                              <p:par>
                                <p:cTn id="39" presetID="20" presetClass="entr" presetSubtype="0" fill="hold" nodeType="withEffect">
                                  <p:stCondLst>
                                    <p:cond delay="0"/>
                                  </p:stCondLst>
                                  <p:childTnLst>
                                    <p:set>
                                      <p:cBhvr>
                                        <p:cTn id="40" dur="1" fill="hold">
                                          <p:stCondLst>
                                            <p:cond delay="0"/>
                                          </p:stCondLst>
                                        </p:cTn>
                                        <p:tgtEl>
                                          <p:spTgt spid="35906"/>
                                        </p:tgtEl>
                                        <p:attrNameLst>
                                          <p:attrName>style.visibility</p:attrName>
                                        </p:attrNameLst>
                                      </p:cBhvr>
                                      <p:to>
                                        <p:strVal val="visible"/>
                                      </p:to>
                                    </p:set>
                                    <p:animEffect transition="in" filter="wedge">
                                      <p:cBhvr>
                                        <p:cTn id="41" dur="2000"/>
                                        <p:tgtEl>
                                          <p:spTgt spid="35906"/>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35915"/>
                                        </p:tgtEl>
                                        <p:attrNameLst>
                                          <p:attrName>style.visibility</p:attrName>
                                        </p:attrNameLst>
                                      </p:cBhvr>
                                      <p:to>
                                        <p:strVal val="visible"/>
                                      </p:to>
                                    </p:set>
                                    <p:animEffect transition="in" filter="wedge">
                                      <p:cBhvr>
                                        <p:cTn id="44" dur="2000"/>
                                        <p:tgtEl>
                                          <p:spTgt spid="35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10" grpId="0" animBg="1"/>
      <p:bldP spid="35911" grpId="0" animBg="1"/>
      <p:bldP spid="35912" grpId="0" animBg="1"/>
      <p:bldP spid="35913" grpId="0" animBg="1"/>
      <p:bldP spid="35914" grpId="0" animBg="1"/>
      <p:bldP spid="359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2424114" y="2276476"/>
            <a:ext cx="7019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200" b="1" dirty="0">
                <a:solidFill>
                  <a:srgbClr val="C00000"/>
                </a:solidFill>
                <a:latin typeface="Times New Roman" panose="02020603050405020304" pitchFamily="18" charset="0"/>
                <a:ea typeface="HP001 5Ha" panose="020B0603050302020204" charset="-122"/>
                <a:cs typeface="Times New Roman" panose="02020603050405020304" pitchFamily="18" charset="0"/>
              </a:rPr>
              <a:t>Thực hành</a:t>
            </a:r>
          </a:p>
        </p:txBody>
      </p:sp>
    </p:spTree>
    <p:extLst>
      <p:ext uri="{BB962C8B-B14F-4D97-AF65-F5344CB8AC3E}">
        <p14:creationId xmlns:p14="http://schemas.microsoft.com/office/powerpoint/2010/main" val="2159687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31751"/>
          <p:cNvSpPr txBox="1"/>
          <p:nvPr/>
        </p:nvSpPr>
        <p:spPr>
          <a:xfrm>
            <a:off x="685800" y="619017"/>
            <a:ext cx="8458199" cy="523220"/>
          </a:xfrm>
          <a:prstGeom prst="rect">
            <a:avLst/>
          </a:prstGeom>
          <a:noFill/>
          <a:ln w="9525">
            <a:noFill/>
          </a:ln>
        </p:spPr>
        <p:txBody>
          <a:bodyPr wrap="square">
            <a:spAutoFit/>
          </a:bodyPr>
          <a:lstStyle/>
          <a:p>
            <a:pPr>
              <a:spcBef>
                <a:spcPct val="50000"/>
              </a:spcBef>
            </a:pPr>
            <a:r>
              <a:rPr sz="2800" b="1" u="sng" dirty="0">
                <a:solidFill>
                  <a:srgbClr val="0000FF"/>
                </a:solidFill>
                <a:latin typeface="Times New Roman" pitchFamily="18" charset="0"/>
                <a:cs typeface="Times New Roman" pitchFamily="18" charset="0"/>
              </a:rPr>
              <a:t>Câu 1</a:t>
            </a:r>
            <a:r>
              <a:rPr sz="2800" dirty="0">
                <a:latin typeface="Times New Roman" pitchFamily="18" charset="0"/>
                <a:cs typeface="Times New Roman" pitchFamily="18" charset="0"/>
              </a:rPr>
              <a:t>: Hãy nối ý ở cột A với ý ở cột B sao cho phù hợp. </a:t>
            </a:r>
          </a:p>
        </p:txBody>
      </p:sp>
      <p:sp>
        <p:nvSpPr>
          <p:cNvPr id="31777" name="Text Box 31776"/>
          <p:cNvSpPr txBox="1"/>
          <p:nvPr/>
        </p:nvSpPr>
        <p:spPr>
          <a:xfrm>
            <a:off x="3878494" y="2090876"/>
            <a:ext cx="7086600" cy="830997"/>
          </a:xfrm>
          <a:prstGeom prst="rect">
            <a:avLst/>
          </a:prstGeom>
          <a:noFill/>
          <a:ln w="9525">
            <a:noFill/>
          </a:ln>
        </p:spPr>
        <p:txBody>
          <a:bodyPr wrap="square">
            <a:spAutoFit/>
          </a:bodyPr>
          <a:lstStyle/>
          <a:p>
            <a:pPr>
              <a:spcBef>
                <a:spcPct val="50000"/>
              </a:spcBef>
            </a:pPr>
            <a:r>
              <a:rPr sz="2400" dirty="0" err="1">
                <a:latin typeface="Times New Roman" panose="02020603050405020304" pitchFamily="18" charset="0"/>
                <a:cs typeface="Times New Roman" panose="02020603050405020304" pitchFamily="18" charset="0"/>
              </a:rPr>
              <a:t>1-Đánh dấu sự phát triển cả về mặt sinh học và xã hội. Chịu trách nhiệm với bản thân, gia đình</a:t>
            </a:r>
            <a:r>
              <a:rPr sz="2400">
                <a:latin typeface="Times New Roman" panose="02020603050405020304" pitchFamily="18" charset="0"/>
                <a:cs typeface="Times New Roman" panose="02020603050405020304" pitchFamily="18" charset="0"/>
              </a:rPr>
              <a:t>…</a:t>
            </a:r>
          </a:p>
        </p:txBody>
      </p:sp>
      <p:sp>
        <p:nvSpPr>
          <p:cNvPr id="31778" name="Text Box 31777"/>
          <p:cNvSpPr txBox="1"/>
          <p:nvPr/>
        </p:nvSpPr>
        <p:spPr>
          <a:xfrm>
            <a:off x="3878494" y="3005276"/>
            <a:ext cx="7086600" cy="830997"/>
          </a:xfrm>
          <a:prstGeom prst="rect">
            <a:avLst/>
          </a:prstGeom>
          <a:noFill/>
          <a:ln w="9525">
            <a:noFill/>
          </a:ln>
        </p:spPr>
        <p:txBody>
          <a:bodyPr wrap="square">
            <a:spAutoFit/>
          </a:bodyPr>
          <a:lstStyle/>
          <a:p>
            <a:pPr>
              <a:spcBef>
                <a:spcPct val="50000"/>
              </a:spcBef>
            </a:pPr>
            <a:r>
              <a:rPr sz="2400" dirty="0" err="1">
                <a:latin typeface="Times New Roman" panose="02020603050405020304" pitchFamily="18" charset="0"/>
                <a:cs typeface="Times New Roman" panose="02020603050405020304" pitchFamily="18" charset="0"/>
              </a:rPr>
              <a:t>2-Cơ thể dần suy yếu, chức năng hoạt động của các cơ quan giảm dần</a:t>
            </a:r>
            <a:r>
              <a:rPr sz="2400">
                <a:latin typeface="Times New Roman" panose="02020603050405020304" pitchFamily="18" charset="0"/>
                <a:cs typeface="Times New Roman" panose="02020603050405020304" pitchFamily="18" charset="0"/>
              </a:rPr>
              <a:t>.</a:t>
            </a:r>
          </a:p>
        </p:txBody>
      </p:sp>
      <p:sp>
        <p:nvSpPr>
          <p:cNvPr id="31779" name="Text Box 31778"/>
          <p:cNvSpPr txBox="1"/>
          <p:nvPr/>
        </p:nvSpPr>
        <p:spPr>
          <a:xfrm>
            <a:off x="3878494" y="3843476"/>
            <a:ext cx="7177454" cy="461665"/>
          </a:xfrm>
          <a:prstGeom prst="rect">
            <a:avLst/>
          </a:prstGeom>
          <a:noFill/>
          <a:ln w="9525">
            <a:noFill/>
          </a:ln>
        </p:spPr>
        <p:txBody>
          <a:bodyPr wrap="square">
            <a:spAutoFit/>
          </a:bodyPr>
          <a:lstStyle/>
          <a:p>
            <a:pPr>
              <a:spcBef>
                <a:spcPct val="50000"/>
              </a:spcBef>
            </a:pPr>
            <a:r>
              <a:rPr sz="2400" dirty="0" err="1">
                <a:latin typeface="Times New Roman" panose="02020603050405020304" pitchFamily="18" charset="0"/>
                <a:cs typeface="Times New Roman" panose="02020603050405020304" pitchFamily="18" charset="0"/>
              </a:rPr>
              <a:t>3-Giai đoạn chuyển tiếp từ trẻ con thành người lớn</a:t>
            </a:r>
            <a:r>
              <a:rPr sz="2400">
                <a:latin typeface="Times New Roman" panose="02020603050405020304" pitchFamily="18" charset="0"/>
                <a:cs typeface="Times New Roman" panose="02020603050405020304" pitchFamily="18" charset="0"/>
              </a:rPr>
              <a:t>.</a:t>
            </a:r>
          </a:p>
        </p:txBody>
      </p:sp>
      <p:sp>
        <p:nvSpPr>
          <p:cNvPr id="31784" name="Text Box 31783"/>
          <p:cNvSpPr txBox="1"/>
          <p:nvPr/>
        </p:nvSpPr>
        <p:spPr>
          <a:xfrm>
            <a:off x="537369" y="4582872"/>
            <a:ext cx="10896600" cy="954107"/>
          </a:xfrm>
          <a:prstGeom prst="rect">
            <a:avLst/>
          </a:prstGeom>
          <a:noFill/>
          <a:ln w="9525">
            <a:noFill/>
          </a:ln>
        </p:spPr>
        <p:txBody>
          <a:bodyPr wrap="square">
            <a:spAutoFit/>
          </a:bodyPr>
          <a:lstStyle/>
          <a:p>
            <a:pPr>
              <a:spcBef>
                <a:spcPct val="50000"/>
              </a:spcBef>
            </a:pPr>
            <a:r>
              <a:rPr sz="2800" b="1" u="sng" dirty="0">
                <a:solidFill>
                  <a:srgbClr val="0000FF"/>
                </a:solidFill>
                <a:latin typeface="Times New Roman" pitchFamily="18" charset="0"/>
                <a:cs typeface="Times New Roman" pitchFamily="18" charset="0"/>
              </a:rPr>
              <a:t>Câu 2</a:t>
            </a:r>
            <a:r>
              <a:rPr sz="2800" dirty="0">
                <a:latin typeface="Times New Roman" pitchFamily="18" charset="0"/>
                <a:cs typeface="Times New Roman" pitchFamily="18" charset="0"/>
              </a:rPr>
              <a:t>: Chọn ý trả lời đúng nhất. “Tuổi dậy thì nằm trong giai đoạn phát </a:t>
            </a:r>
            <a:r>
              <a:rPr sz="2800" dirty="0" err="1">
                <a:latin typeface="Times New Roman" pitchFamily="18" charset="0"/>
                <a:cs typeface="Times New Roman" pitchFamily="18" charset="0"/>
              </a:rPr>
              <a:t>triển</a:t>
            </a:r>
            <a:r>
              <a:rPr sz="2800" dirty="0">
                <a:latin typeface="Times New Roman" pitchFamily="18" charset="0"/>
                <a:cs typeface="Times New Roman" pitchFamily="18" charset="0"/>
              </a:rPr>
              <a:t> </a:t>
            </a:r>
            <a:r>
              <a:rPr sz="2800" dirty="0" err="1">
                <a:latin typeface="Times New Roman" pitchFamily="18" charset="0"/>
                <a:cs typeface="Times New Roman" pitchFamily="18" charset="0"/>
              </a:rPr>
              <a:t>nào</a:t>
            </a:r>
            <a:r>
              <a:rPr sz="2800" dirty="0">
                <a:latin typeface="Times New Roman" pitchFamily="18" charset="0"/>
                <a:cs typeface="Times New Roman" pitchFamily="18" charset="0"/>
              </a:rPr>
              <a:t>?”</a:t>
            </a:r>
          </a:p>
        </p:txBody>
      </p:sp>
      <p:sp>
        <p:nvSpPr>
          <p:cNvPr id="31785" name="Text Box 31784"/>
          <p:cNvSpPr txBox="1"/>
          <p:nvPr/>
        </p:nvSpPr>
        <p:spPr>
          <a:xfrm>
            <a:off x="1066800" y="5714459"/>
            <a:ext cx="2971800" cy="461665"/>
          </a:xfrm>
          <a:prstGeom prst="rect">
            <a:avLst/>
          </a:prstGeom>
          <a:noFill/>
          <a:ln w="9525">
            <a:noFill/>
          </a:ln>
        </p:spPr>
        <p:txBody>
          <a:bodyPr wrap="square">
            <a:spAutoFit/>
          </a:bodyPr>
          <a:lstStyle/>
          <a:p>
            <a:pPr algn="ctr">
              <a:spcBef>
                <a:spcPct val="50000"/>
              </a:spcBef>
            </a:pPr>
            <a:r>
              <a:rPr sz="2400" dirty="0">
                <a:latin typeface="Times New Roman" pitchFamily="18" charset="0"/>
                <a:cs typeface="Times New Roman" pitchFamily="18" charset="0"/>
              </a:rPr>
              <a:t>A- Tuổi trưởng thành</a:t>
            </a:r>
          </a:p>
        </p:txBody>
      </p:sp>
      <p:sp>
        <p:nvSpPr>
          <p:cNvPr id="31786" name="Text Box 31785"/>
          <p:cNvSpPr txBox="1"/>
          <p:nvPr/>
        </p:nvSpPr>
        <p:spPr>
          <a:xfrm>
            <a:off x="4925680" y="5717765"/>
            <a:ext cx="1600200" cy="461665"/>
          </a:xfrm>
          <a:prstGeom prst="rect">
            <a:avLst/>
          </a:prstGeom>
          <a:noFill/>
          <a:ln w="9525">
            <a:noFill/>
          </a:ln>
        </p:spPr>
        <p:txBody>
          <a:bodyPr>
            <a:spAutoFit/>
          </a:bodyPr>
          <a:lstStyle/>
          <a:p>
            <a:pPr>
              <a:spcBef>
                <a:spcPct val="50000"/>
              </a:spcBef>
            </a:pPr>
            <a:r>
              <a:rPr sz="2400" dirty="0" err="1">
                <a:latin typeface="Times New Roman" pitchFamily="18" charset="0"/>
                <a:cs typeface="Times New Roman" pitchFamily="18" charset="0"/>
              </a:rPr>
              <a:t>B- Tuổi già</a:t>
            </a:r>
          </a:p>
        </p:txBody>
      </p:sp>
      <p:sp>
        <p:nvSpPr>
          <p:cNvPr id="31787" name="Text Box 31786"/>
          <p:cNvSpPr txBox="1"/>
          <p:nvPr/>
        </p:nvSpPr>
        <p:spPr>
          <a:xfrm>
            <a:off x="7402686" y="5714459"/>
            <a:ext cx="2881744" cy="461665"/>
          </a:xfrm>
          <a:prstGeom prst="rect">
            <a:avLst/>
          </a:prstGeom>
          <a:noFill/>
          <a:ln w="9525">
            <a:noFill/>
          </a:ln>
        </p:spPr>
        <p:txBody>
          <a:bodyPr wrap="square">
            <a:spAutoFit/>
          </a:bodyPr>
          <a:lstStyle/>
          <a:p>
            <a:pPr>
              <a:spcBef>
                <a:spcPct val="50000"/>
              </a:spcBef>
            </a:pPr>
            <a:r>
              <a:rPr sz="2400" dirty="0" err="1">
                <a:latin typeface="Times New Roman" pitchFamily="18" charset="0"/>
                <a:cs typeface="Times New Roman" pitchFamily="18" charset="0"/>
              </a:rPr>
              <a:t>C- Tuổi vị thành niên</a:t>
            </a:r>
          </a:p>
        </p:txBody>
      </p:sp>
      <p:graphicFrame>
        <p:nvGraphicFramePr>
          <p:cNvPr id="31821" name="Table 31820"/>
          <p:cNvGraphicFramePr/>
          <p:nvPr>
            <p:extLst>
              <p:ext uri="{D42A27DB-BD31-4B8C-83A1-F6EECF244321}">
                <p14:modId xmlns:p14="http://schemas.microsoft.com/office/powerpoint/2010/main" val="274098815"/>
              </p:ext>
            </p:extLst>
          </p:nvPr>
        </p:nvGraphicFramePr>
        <p:xfrm>
          <a:off x="1828800" y="1505564"/>
          <a:ext cx="8847138" cy="2999423"/>
        </p:xfrm>
        <a:graphic>
          <a:graphicData uri="http://schemas.openxmlformats.org/drawingml/2006/table">
            <a:tbl>
              <a:tblPr/>
              <a:tblGrid>
                <a:gridCol w="2067548">
                  <a:extLst>
                    <a:ext uri="{9D8B030D-6E8A-4147-A177-3AD203B41FA5}">
                      <a16:colId xmlns:a16="http://schemas.microsoft.com/office/drawing/2014/main" xmlns="" val="20000"/>
                    </a:ext>
                  </a:extLst>
                </a:gridCol>
                <a:gridCol w="6779590">
                  <a:extLst>
                    <a:ext uri="{9D8B030D-6E8A-4147-A177-3AD203B41FA5}">
                      <a16:colId xmlns:a16="http://schemas.microsoft.com/office/drawing/2014/main" xmlns="" val="20001"/>
                    </a:ext>
                  </a:extLst>
                </a:gridCol>
              </a:tblGrid>
              <a:tr h="60674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dirty="0">
                          <a:latin typeface="Times New Roman" pitchFamily="18" charset="0"/>
                          <a:cs typeface="Times New Roman" pitchFamily="18" charset="0"/>
                        </a:rPr>
                        <a:t>A</a:t>
                      </a:r>
                      <a:endParaRPr lang="en-US" sz="2600" dirty="0">
                        <a:latin typeface="Times New Roman" pitchFamily="18" charset="0"/>
                        <a:cs typeface="Times New Roman"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dirty="0">
                          <a:latin typeface="Times New Roman" pitchFamily="18" charset="0"/>
                          <a:cs typeface="Times New Roman" pitchFamily="18" charset="0"/>
                        </a:rPr>
                        <a:t>B</a:t>
                      </a:r>
                      <a:endParaRPr lang="en-US" sz="2600" dirty="0">
                        <a:latin typeface="Times New Roman" pitchFamily="18" charset="0"/>
                        <a:cs typeface="Times New Roman"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763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200" dirty="0">
                          <a:solidFill>
                            <a:srgbClr val="FF0000"/>
                          </a:solidFill>
                          <a:latin typeface="Times New Roman" pitchFamily="18" charset="0"/>
                          <a:cs typeface="Times New Roman" pitchFamily="18" charset="0"/>
                        </a:rPr>
                        <a:t>Tuổi vị thành niên </a:t>
                      </a:r>
                      <a:endParaRPr lang="en-US" sz="2200" dirty="0">
                        <a:solidFill>
                          <a:srgbClr val="FF0000"/>
                        </a:solidFill>
                        <a:latin typeface="Times New Roman" pitchFamily="18" charset="0"/>
                        <a:cs typeface="Times New Roman"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3600" dirty="0">
                        <a:latin typeface="Times New Roman" pitchFamily="18" charset="0"/>
                        <a:cs typeface="Times New Roman"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763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200" dirty="0" err="1">
                          <a:solidFill>
                            <a:srgbClr val="FF0000"/>
                          </a:solidFill>
                          <a:latin typeface="Times New Roman" pitchFamily="18" charset="0"/>
                          <a:cs typeface="Times New Roman" pitchFamily="18" charset="0"/>
                        </a:rPr>
                        <a:t>Tuổi</a:t>
                      </a:r>
                      <a:r>
                        <a:rPr sz="2200" dirty="0">
                          <a:solidFill>
                            <a:srgbClr val="FF0000"/>
                          </a:solidFill>
                          <a:latin typeface="Times New Roman" pitchFamily="18" charset="0"/>
                          <a:cs typeface="Times New Roman" pitchFamily="18" charset="0"/>
                        </a:rPr>
                        <a:t> </a:t>
                      </a:r>
                      <a:r>
                        <a:rPr sz="2200" dirty="0" err="1">
                          <a:solidFill>
                            <a:srgbClr val="FF0000"/>
                          </a:solidFill>
                          <a:latin typeface="Times New Roman" pitchFamily="18" charset="0"/>
                          <a:cs typeface="Times New Roman" pitchFamily="18" charset="0"/>
                        </a:rPr>
                        <a:t>trưởng</a:t>
                      </a:r>
                      <a:r>
                        <a:rPr sz="2200" dirty="0">
                          <a:solidFill>
                            <a:srgbClr val="FF0000"/>
                          </a:solidFill>
                          <a:latin typeface="Times New Roman" pitchFamily="18" charset="0"/>
                          <a:cs typeface="Times New Roman" pitchFamily="18" charset="0"/>
                        </a:rPr>
                        <a:t> </a:t>
                      </a:r>
                      <a:r>
                        <a:rPr sz="2200" dirty="0" err="1">
                          <a:solidFill>
                            <a:srgbClr val="FF0000"/>
                          </a:solidFill>
                          <a:latin typeface="Times New Roman" pitchFamily="18" charset="0"/>
                          <a:cs typeface="Times New Roman" pitchFamily="18" charset="0"/>
                        </a:rPr>
                        <a:t>thành</a:t>
                      </a:r>
                      <a:endParaRPr lang="en-US" sz="2200" dirty="0">
                        <a:solidFill>
                          <a:srgbClr val="FF0000"/>
                        </a:solidFill>
                        <a:latin typeface="Times New Roman" pitchFamily="18" charset="0"/>
                        <a:cs typeface="Times New Roman"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3600" b="1" dirty="0">
                        <a:latin typeface="Times New Roman" pitchFamily="18" charset="0"/>
                        <a:cs typeface="Times New Roman"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94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200" dirty="0">
                          <a:solidFill>
                            <a:srgbClr val="FF0000"/>
                          </a:solidFill>
                          <a:latin typeface="Times New Roman" pitchFamily="18" charset="0"/>
                          <a:cs typeface="Times New Roman" pitchFamily="18" charset="0"/>
                        </a:rPr>
                        <a:t>Tuổi già </a:t>
                      </a:r>
                      <a:endParaRPr lang="en-US" sz="2200" dirty="0">
                        <a:solidFill>
                          <a:srgbClr val="FF0000"/>
                        </a:solidFill>
                        <a:latin typeface="Times New Roman" pitchFamily="18" charset="0"/>
                        <a:cs typeface="Times New Roman"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3600" dirty="0">
                        <a:latin typeface="Times New Roman" pitchFamily="18" charset="0"/>
                        <a:cs typeface="Times New Roman"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1813" name="Straight Connector 31812"/>
          <p:cNvSpPr/>
          <p:nvPr/>
        </p:nvSpPr>
        <p:spPr>
          <a:xfrm flipV="1">
            <a:off x="2971801" y="3369655"/>
            <a:ext cx="990599" cy="772005"/>
          </a:xfrm>
          <a:prstGeom prst="line">
            <a:avLst/>
          </a:prstGeom>
          <a:ln w="28575" cap="flat" cmpd="sng">
            <a:solidFill>
              <a:srgbClr val="0000CC"/>
            </a:solidFill>
            <a:prstDash val="solid"/>
            <a:headEnd type="none" w="med" len="med"/>
            <a:tailEnd type="none" w="med" len="med"/>
          </a:ln>
        </p:spPr>
      </p:sp>
      <p:sp>
        <p:nvSpPr>
          <p:cNvPr id="31814" name="Straight Connector 31813"/>
          <p:cNvSpPr/>
          <p:nvPr/>
        </p:nvSpPr>
        <p:spPr>
          <a:xfrm>
            <a:off x="3363561" y="2419185"/>
            <a:ext cx="598839" cy="1619415"/>
          </a:xfrm>
          <a:prstGeom prst="line">
            <a:avLst/>
          </a:prstGeom>
          <a:ln w="28575" cap="flat" cmpd="sng">
            <a:solidFill>
              <a:srgbClr val="00FF00"/>
            </a:solidFill>
            <a:prstDash val="solid"/>
            <a:headEnd type="none" w="med" len="med"/>
            <a:tailEnd type="none" w="med" len="med"/>
          </a:ln>
        </p:spPr>
      </p:sp>
      <p:sp>
        <p:nvSpPr>
          <p:cNvPr id="31815" name="Straight Connector 31814"/>
          <p:cNvSpPr/>
          <p:nvPr/>
        </p:nvSpPr>
        <p:spPr>
          <a:xfrm flipV="1">
            <a:off x="3183335" y="2515825"/>
            <a:ext cx="779065" cy="676350"/>
          </a:xfrm>
          <a:prstGeom prst="line">
            <a:avLst/>
          </a:prstGeom>
          <a:ln w="28575" cap="flat" cmpd="sng">
            <a:solidFill>
              <a:srgbClr val="FF33CC"/>
            </a:solidFill>
            <a:prstDash val="solid"/>
            <a:headEnd type="none" w="med" len="med"/>
            <a:tailEnd type="none" w="med" len="med"/>
          </a:ln>
        </p:spPr>
      </p:sp>
      <p:sp>
        <p:nvSpPr>
          <p:cNvPr id="31816" name="Text Box 31815"/>
          <p:cNvSpPr txBox="1"/>
          <p:nvPr/>
        </p:nvSpPr>
        <p:spPr>
          <a:xfrm>
            <a:off x="7401246" y="5714459"/>
            <a:ext cx="2921145" cy="461665"/>
          </a:xfrm>
          <a:prstGeom prst="rect">
            <a:avLst/>
          </a:prstGeom>
          <a:noFill/>
          <a:ln w="9525">
            <a:noFill/>
          </a:ln>
        </p:spPr>
        <p:txBody>
          <a:bodyPr wrap="square">
            <a:spAutoFit/>
          </a:bodyPr>
          <a:lstStyle/>
          <a:p>
            <a:pPr>
              <a:spcBef>
                <a:spcPct val="50000"/>
              </a:spcBef>
            </a:pPr>
            <a:r>
              <a:rPr sz="2400" dirty="0">
                <a:solidFill>
                  <a:srgbClr val="FF0000"/>
                </a:solidFill>
                <a:latin typeface="Times New Roman" pitchFamily="18" charset="0"/>
                <a:cs typeface="Times New Roman" pitchFamily="18" charset="0"/>
              </a:rPr>
              <a:t>C- Tuổi vị thành niên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814"/>
                                        </p:tgtEl>
                                        <p:attrNameLst>
                                          <p:attrName>style.visibility</p:attrName>
                                        </p:attrNameLst>
                                      </p:cBhvr>
                                      <p:to>
                                        <p:strVal val="visible"/>
                                      </p:to>
                                    </p:set>
                                    <p:anim calcmode="lin" valueType="num">
                                      <p:cBhvr>
                                        <p:cTn id="7" dur="1000" fill="hold"/>
                                        <p:tgtEl>
                                          <p:spTgt spid="31814"/>
                                        </p:tgtEl>
                                        <p:attrNameLst>
                                          <p:attrName>ppt_w</p:attrName>
                                        </p:attrNameLst>
                                      </p:cBhvr>
                                      <p:tavLst>
                                        <p:tav tm="0">
                                          <p:val>
                                            <p:strVal val="#ppt_w+.3"/>
                                          </p:val>
                                        </p:tav>
                                        <p:tav tm="100000">
                                          <p:val>
                                            <p:strVal val="#ppt_w"/>
                                          </p:val>
                                        </p:tav>
                                      </p:tavLst>
                                    </p:anim>
                                    <p:anim calcmode="lin" valueType="num">
                                      <p:cBhvr>
                                        <p:cTn id="8" dur="1000" fill="hold"/>
                                        <p:tgtEl>
                                          <p:spTgt spid="31814"/>
                                        </p:tgtEl>
                                        <p:attrNameLst>
                                          <p:attrName>ppt_h</p:attrName>
                                        </p:attrNameLst>
                                      </p:cBhvr>
                                      <p:tavLst>
                                        <p:tav tm="0">
                                          <p:val>
                                            <p:strVal val="#ppt_h"/>
                                          </p:val>
                                        </p:tav>
                                        <p:tav tm="100000">
                                          <p:val>
                                            <p:strVal val="#ppt_h"/>
                                          </p:val>
                                        </p:tav>
                                      </p:tavLst>
                                    </p:anim>
                                    <p:animEffect transition="in" filter="fade">
                                      <p:cBhvr>
                                        <p:cTn id="9" dur="1000"/>
                                        <p:tgtEl>
                                          <p:spTgt spid="3181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1815"/>
                                        </p:tgtEl>
                                        <p:attrNameLst>
                                          <p:attrName>style.visibility</p:attrName>
                                        </p:attrNameLst>
                                      </p:cBhvr>
                                      <p:to>
                                        <p:strVal val="visible"/>
                                      </p:to>
                                    </p:set>
                                    <p:anim calcmode="lin" valueType="num">
                                      <p:cBhvr>
                                        <p:cTn id="14" dur="500" fill="hold"/>
                                        <p:tgtEl>
                                          <p:spTgt spid="31815"/>
                                        </p:tgtEl>
                                        <p:attrNameLst>
                                          <p:attrName>ppt_w</p:attrName>
                                        </p:attrNameLst>
                                      </p:cBhvr>
                                      <p:tavLst>
                                        <p:tav tm="0">
                                          <p:val>
                                            <p:strVal val="0,000000"/>
                                          </p:val>
                                        </p:tav>
                                        <p:tav tm="100000">
                                          <p:val>
                                            <p:strVal val="#ppt_w"/>
                                          </p:val>
                                        </p:tav>
                                      </p:tavLst>
                                    </p:anim>
                                    <p:anim calcmode="lin" valueType="num">
                                      <p:cBhvr>
                                        <p:cTn id="15" dur="500" fill="hold"/>
                                        <p:tgtEl>
                                          <p:spTgt spid="3181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1813"/>
                                        </p:tgtEl>
                                        <p:attrNameLst>
                                          <p:attrName>style.visibility</p:attrName>
                                        </p:attrNameLst>
                                      </p:cBhvr>
                                      <p:to>
                                        <p:strVal val="visible"/>
                                      </p:to>
                                    </p:set>
                                    <p:animEffect transition="in" filter="wipe(down)">
                                      <p:cBhvr>
                                        <p:cTn id="20" dur="500"/>
                                        <p:tgtEl>
                                          <p:spTgt spid="31813"/>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31784"/>
                                        </p:tgtEl>
                                        <p:attrNameLst>
                                          <p:attrName>style.visibility</p:attrName>
                                        </p:attrNameLst>
                                      </p:cBhvr>
                                      <p:to>
                                        <p:strVal val="visible"/>
                                      </p:to>
                                    </p:set>
                                    <p:anim calcmode="discrete" valueType="clr">
                                      <p:cBhvr override="childStyle">
                                        <p:cTn id="25" dur="80"/>
                                        <p:tgtEl>
                                          <p:spTgt spid="3178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1784"/>
                                        </p:tgtEl>
                                        <p:attrNameLst>
                                          <p:attrName>fillcolor</p:attrName>
                                        </p:attrNameLst>
                                      </p:cBhvr>
                                      <p:tavLst>
                                        <p:tav tm="0">
                                          <p:val>
                                            <p:clrVal>
                                              <a:schemeClr val="accent2"/>
                                            </p:clrVal>
                                          </p:val>
                                        </p:tav>
                                        <p:tav tm="50000">
                                          <p:val>
                                            <p:clrVal>
                                              <a:schemeClr val="hlink"/>
                                            </p:clrVal>
                                          </p:val>
                                        </p:tav>
                                      </p:tavLst>
                                    </p:anim>
                                    <p:set>
                                      <p:cBhvr>
                                        <p:cTn id="27" dur="80"/>
                                        <p:tgtEl>
                                          <p:spTgt spid="31784"/>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1785"/>
                                        </p:tgtEl>
                                        <p:attrNameLst>
                                          <p:attrName>style.visibility</p:attrName>
                                        </p:attrNameLst>
                                      </p:cBhvr>
                                      <p:to>
                                        <p:strVal val="visible"/>
                                      </p:to>
                                    </p:set>
                                    <p:anim to="" calcmode="lin" valueType="num">
                                      <p:cBhvr>
                                        <p:cTn id="32" dur="1" fill="hold"/>
                                        <p:tgtEl>
                                          <p:spTgt spid="31785"/>
                                        </p:tgtEl>
                                        <p:attrNameLst>
                                          <p:attrName>style.visibility</p:attrName>
                                        </p:attrNameLst>
                                      </p:cBhvr>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1786"/>
                                        </p:tgtEl>
                                        <p:attrNameLst>
                                          <p:attrName>style.visibility</p:attrName>
                                        </p:attrNameLst>
                                      </p:cBhvr>
                                      <p:to>
                                        <p:strVal val="visible"/>
                                      </p:to>
                                    </p:set>
                                    <p:animEffect transition="in" filter="fade">
                                      <p:cBhvr>
                                        <p:cTn id="37" dur="1000"/>
                                        <p:tgtEl>
                                          <p:spTgt spid="31786"/>
                                        </p:tgtEl>
                                      </p:cBhvr>
                                    </p:animEffect>
                                    <p:anim calcmode="lin" valueType="num">
                                      <p:cBhvr>
                                        <p:cTn id="38" dur="1000" fill="hold"/>
                                        <p:tgtEl>
                                          <p:spTgt spid="31786"/>
                                        </p:tgtEl>
                                        <p:attrNameLst>
                                          <p:attrName>ppt_x</p:attrName>
                                        </p:attrNameLst>
                                      </p:cBhvr>
                                      <p:tavLst>
                                        <p:tav tm="0">
                                          <p:val>
                                            <p:strVal val="#ppt_x"/>
                                          </p:val>
                                        </p:tav>
                                        <p:tav tm="100000">
                                          <p:val>
                                            <p:strVal val="#ppt_x"/>
                                          </p:val>
                                        </p:tav>
                                      </p:tavLst>
                                    </p:anim>
                                    <p:anim calcmode="lin" valueType="num">
                                      <p:cBhvr>
                                        <p:cTn id="39" dur="1000" fill="hold"/>
                                        <p:tgtEl>
                                          <p:spTgt spid="3178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31787"/>
                                        </p:tgtEl>
                                        <p:attrNameLst>
                                          <p:attrName>style.visibility</p:attrName>
                                        </p:attrNameLst>
                                      </p:cBhvr>
                                      <p:to>
                                        <p:strVal val="visible"/>
                                      </p:to>
                                    </p:set>
                                    <p:anim calcmode="lin" valueType="num">
                                      <p:cBhvr>
                                        <p:cTn id="44" dur="500" fill="hold"/>
                                        <p:tgtEl>
                                          <p:spTgt spid="31787"/>
                                        </p:tgtEl>
                                        <p:attrNameLst>
                                          <p:attrName>ppt_w</p:attrName>
                                        </p:attrNameLst>
                                      </p:cBhvr>
                                      <p:tavLst>
                                        <p:tav tm="0">
                                          <p:val>
                                            <p:strVal val="0,000000"/>
                                          </p:val>
                                        </p:tav>
                                        <p:tav tm="100000">
                                          <p:val>
                                            <p:strVal val="#ppt_w"/>
                                          </p:val>
                                        </p:tav>
                                      </p:tavLst>
                                    </p:anim>
                                    <p:anim calcmode="lin" valueType="num">
                                      <p:cBhvr>
                                        <p:cTn id="45" dur="500" fill="hold"/>
                                        <p:tgtEl>
                                          <p:spTgt spid="31787"/>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31816"/>
                                        </p:tgtEl>
                                        <p:attrNameLst>
                                          <p:attrName>style.visibility</p:attrName>
                                        </p:attrNameLst>
                                      </p:cBhvr>
                                      <p:to>
                                        <p:strVal val="visible"/>
                                      </p:to>
                                    </p:set>
                                    <p:animEffect transition="in" filter="slide(fromBottom)">
                                      <p:cBhvr>
                                        <p:cTn id="50" dur="500"/>
                                        <p:tgtEl>
                                          <p:spTgt spid="31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4" grpId="0"/>
      <p:bldP spid="31785" grpId="0"/>
      <p:bldP spid="31786" grpId="0"/>
      <p:bldP spid="31787" grpId="0"/>
      <p:bldP spid="318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4644736" y="488116"/>
            <a:ext cx="2553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4400" b="1" dirty="0">
                <a:solidFill>
                  <a:srgbClr val="FF0000"/>
                </a:solidFill>
                <a:latin typeface="Times New Roman" pitchFamily="18" charset="0"/>
                <a:cs typeface="Times New Roman" pitchFamily="18" charset="0"/>
              </a:rPr>
              <a:t>Vận dụng</a:t>
            </a:r>
          </a:p>
        </p:txBody>
      </p:sp>
      <p:sp>
        <p:nvSpPr>
          <p:cNvPr id="5" name="TextBox 4"/>
          <p:cNvSpPr txBox="1">
            <a:spLocks noChangeArrowheads="1"/>
          </p:cNvSpPr>
          <p:nvPr/>
        </p:nvSpPr>
        <p:spPr bwMode="auto">
          <a:xfrm>
            <a:off x="2770042" y="1690256"/>
            <a:ext cx="74338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nl-NL" sz="2800" dirty="0">
                <a:latin typeface="Times New Roman" pitchFamily="18" charset="0"/>
                <a:cs typeface="Times New Roman" pitchFamily="18" charset="0"/>
              </a:rPr>
              <a:t>Giới thiệu với các bạn về những thành viên trong gia đình bạn và cho biết từng thành viên đang ở vào giai đoạn nào của cuộc đời ?</a:t>
            </a:r>
            <a:endParaRPr lang="en-US" sz="2800" dirty="0">
              <a:latin typeface="Times New Roman" pitchFamily="18" charset="0"/>
              <a:cs typeface="Times New Roman" pitchFamily="18" charset="0"/>
            </a:endParaRPr>
          </a:p>
        </p:txBody>
      </p:sp>
      <p:sp>
        <p:nvSpPr>
          <p:cNvPr id="7" name="Arrow: Chevron 6"/>
          <p:cNvSpPr/>
          <p:nvPr/>
        </p:nvSpPr>
        <p:spPr>
          <a:xfrm>
            <a:off x="2423679" y="1905001"/>
            <a:ext cx="17145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9" name="Arrow: Chevron 8"/>
          <p:cNvSpPr/>
          <p:nvPr/>
        </p:nvSpPr>
        <p:spPr>
          <a:xfrm>
            <a:off x="2443595" y="4724400"/>
            <a:ext cx="171450" cy="255588"/>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0" name="TextBox 9"/>
          <p:cNvSpPr txBox="1">
            <a:spLocks noChangeArrowheads="1"/>
          </p:cNvSpPr>
          <p:nvPr/>
        </p:nvSpPr>
        <p:spPr bwMode="auto">
          <a:xfrm>
            <a:off x="2867025" y="4599782"/>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2800" dirty="0">
                <a:latin typeface="Times New Roman" pitchFamily="18" charset="0"/>
                <a:cs typeface="Times New Roman" pitchFamily="18" charset="0"/>
              </a:rPr>
              <a:t>CBBS: Vệ sinh tuổi dậy thì</a:t>
            </a:r>
          </a:p>
        </p:txBody>
      </p:sp>
      <p:sp>
        <p:nvSpPr>
          <p:cNvPr id="8" name="Arrow: Chevron 6"/>
          <p:cNvSpPr/>
          <p:nvPr/>
        </p:nvSpPr>
        <p:spPr>
          <a:xfrm>
            <a:off x="2490354" y="3581401"/>
            <a:ext cx="17145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2" name="TextBox 1"/>
          <p:cNvSpPr txBox="1"/>
          <p:nvPr/>
        </p:nvSpPr>
        <p:spPr>
          <a:xfrm>
            <a:off x="2804678" y="3361522"/>
            <a:ext cx="6858000" cy="954107"/>
          </a:xfrm>
          <a:prstGeom prst="rect">
            <a:avLst/>
          </a:prstGeom>
          <a:noFill/>
        </p:spPr>
        <p:txBody>
          <a:bodyPr wrap="square" rtlCol="0">
            <a:spAutoFit/>
          </a:bodyPr>
          <a:lstStyle/>
          <a:p>
            <a:r>
              <a:rPr lang="nl-NL" sz="2800" dirty="0">
                <a:latin typeface="Times New Roman" pitchFamily="18" charset="0"/>
                <a:cs typeface="Times New Roman" pitchFamily="18" charset="0"/>
              </a:rPr>
              <a:t>Em đã làm những gì để chăm sóc ông bà của em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18659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P spid="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4572000" y="562028"/>
            <a:ext cx="3241780" cy="1172325"/>
          </a:xfrm>
        </p:spPr>
        <p:txBody>
          <a:bodyPr>
            <a:noAutofit/>
          </a:bodyPr>
          <a:lstStyle/>
          <a:p>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p>
        </p:txBody>
      </p:sp>
      <p:sp>
        <p:nvSpPr>
          <p:cNvPr id="36" name="Text Box 7187"/>
          <p:cNvSpPr txBox="1"/>
          <p:nvPr/>
        </p:nvSpPr>
        <p:spPr>
          <a:xfrm>
            <a:off x="1524000" y="1905000"/>
            <a:ext cx="9753600" cy="954107"/>
          </a:xfrm>
          <a:prstGeom prst="rect">
            <a:avLst/>
          </a:prstGeom>
          <a:noFill/>
          <a:ln w="9525">
            <a:noFill/>
          </a:ln>
        </p:spPr>
        <p:txBody>
          <a:bodyPr wrap="square">
            <a:spAutoFit/>
          </a:bodyPr>
          <a:lstStyle/>
          <a:p>
            <a:pPr algn="just">
              <a:spcBef>
                <a:spcPct val="50000"/>
              </a:spcBef>
            </a:pPr>
            <a:r>
              <a:rPr sz="2800" dirty="0">
                <a:latin typeface="Times New Roman" panose="02020603050405020304" pitchFamily="18" charset="0"/>
                <a:cs typeface="Times New Roman" panose="02020603050405020304" pitchFamily="18" charset="0"/>
              </a:rPr>
              <a:t>Câu 1: </a:t>
            </a:r>
            <a:r>
              <a:rPr lang="en-US" sz="2800" dirty="0">
                <a:latin typeface="Times New Roman" panose="02020603050405020304" pitchFamily="18" charset="0"/>
                <a:cs typeface="Times New Roman" panose="02020603050405020304" pitchFamily="18" charset="0"/>
              </a:rPr>
              <a:t>Nêu các </a:t>
            </a:r>
            <a:r>
              <a:rPr lang="vi-VN" sz="2800" dirty="0">
                <a:latin typeface="Times New Roman" panose="02020603050405020304" pitchFamily="18" charset="0"/>
                <a:cs typeface="Times New Roman" panose="02020603050405020304" pitchFamily="18" charset="0"/>
              </a:rPr>
              <a:t>giai đoạn phát triển </a:t>
            </a:r>
            <a:r>
              <a:rPr lang="en-US" sz="2800" dirty="0">
                <a:latin typeface="Times New Roman" panose="02020603050405020304" pitchFamily="18" charset="0"/>
                <a:cs typeface="Times New Roman" panose="02020603050405020304" pitchFamily="18" charset="0"/>
              </a:rPr>
              <a:t>của</a:t>
            </a:r>
            <a:r>
              <a:rPr sz="2800" dirty="0">
                <a:latin typeface="Times New Roman" panose="02020603050405020304" pitchFamily="18" charset="0"/>
                <a:cs typeface="Times New Roman" panose="02020603050405020304" pitchFamily="18" charset="0"/>
              </a:rPr>
              <a:t> con người </a:t>
            </a:r>
            <a:r>
              <a:rPr lang="en-US" sz="2800" dirty="0">
                <a:latin typeface="Times New Roman" panose="02020603050405020304" pitchFamily="18" charset="0"/>
                <a:cs typeface="Times New Roman" panose="02020603050405020304" pitchFamily="18" charset="0"/>
              </a:rPr>
              <a:t>từ lúc mới sinh đến tuổi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a:t>
            </a:r>
            <a:r>
              <a:rPr sz="2800" dirty="0">
                <a:latin typeface="Times New Roman" panose="02020603050405020304" pitchFamily="18" charset="0"/>
                <a:cs typeface="Times New Roman" panose="02020603050405020304" pitchFamily="18" charset="0"/>
              </a:rPr>
              <a:t> </a:t>
            </a:r>
          </a:p>
        </p:txBody>
      </p:sp>
      <p:sp>
        <p:nvSpPr>
          <p:cNvPr id="37" name="Text Box 7186"/>
          <p:cNvSpPr txBox="1"/>
          <p:nvPr/>
        </p:nvSpPr>
        <p:spPr>
          <a:xfrm>
            <a:off x="1524000" y="3657601"/>
            <a:ext cx="9753599" cy="954107"/>
          </a:xfrm>
          <a:prstGeom prst="rect">
            <a:avLst/>
          </a:prstGeom>
          <a:noFill/>
          <a:ln w="9525">
            <a:noFill/>
          </a:ln>
        </p:spPr>
        <p:txBody>
          <a:bodyPr wrap="square">
            <a:spAutoFit/>
          </a:bodyPr>
          <a:lstStyle/>
          <a:p>
            <a:pPr algn="just">
              <a:spcBef>
                <a:spcPct val="50000"/>
              </a:spcBef>
            </a:pPr>
            <a:r>
              <a:rPr sz="2800" dirty="0">
                <a:latin typeface="Times New Roman" panose="02020603050405020304" pitchFamily="18" charset="0"/>
                <a:cs typeface="Times New Roman" panose="02020603050405020304" pitchFamily="18" charset="0"/>
              </a:rPr>
              <a:t>Câu 2: Tại sao nói tuổi dậy thì có tầm quan trọng đặc biệt đối với cuộc đới của mỗi con người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2424114" y="2276475"/>
            <a:ext cx="70199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dirty="0">
                <a:solidFill>
                  <a:srgbClr val="C00000"/>
                </a:solidFill>
                <a:latin typeface="Times New Roman" panose="02020603050405020304" pitchFamily="18" charset="0"/>
                <a:ea typeface="HP001 5Ha" panose="020B0603050302020204" charset="-122"/>
                <a:cs typeface="Times New Roman" panose="02020603050405020304" pitchFamily="18" charset="0"/>
              </a:rPr>
              <a:t>Khám phá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endParaRPr lang="en-US" altLang="en-US"/>
          </a:p>
        </p:txBody>
      </p:sp>
      <p:sp>
        <p:nvSpPr>
          <p:cNvPr id="2051" name="Content Placeholder 2"/>
          <p:cNvSpPr>
            <a:spLocks noGrp="1"/>
          </p:cNvSpPr>
          <p:nvPr>
            <p:ph idx="1"/>
          </p:nvPr>
        </p:nvSpPr>
        <p:spPr/>
        <p:txBody>
          <a:bodyPr/>
          <a:lstStyle/>
          <a:p>
            <a:endParaRPr lang="en-US" altLang="en-US"/>
          </a:p>
        </p:txBody>
      </p:sp>
      <p:pic>
        <p:nvPicPr>
          <p:cNvPr id="20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03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6"/>
          <p:cNvSpPr txBox="1">
            <a:spLocks noChangeArrowheads="1"/>
          </p:cNvSpPr>
          <p:nvPr/>
        </p:nvSpPr>
        <p:spPr bwMode="auto">
          <a:xfrm>
            <a:off x="2440781" y="2455143"/>
            <a:ext cx="7315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800" b="1" dirty="0">
                <a:solidFill>
                  <a:srgbClr val="0000CC"/>
                </a:solidFill>
                <a:latin typeface="Times New Roman" panose="02020603050405020304" pitchFamily="18" charset="0"/>
                <a:cs typeface="Times New Roman" panose="02020603050405020304" pitchFamily="18" charset="0"/>
              </a:rPr>
              <a:t>BÀI 7</a:t>
            </a:r>
          </a:p>
          <a:p>
            <a:pPr algn="ctr">
              <a:spcBef>
                <a:spcPct val="50000"/>
              </a:spcBef>
            </a:pPr>
            <a:r>
              <a:rPr lang="en-US" sz="2800" b="1" dirty="0">
                <a:solidFill>
                  <a:srgbClr val="0000CC"/>
                </a:solidFill>
                <a:latin typeface="Times New Roman" panose="02020603050405020304" pitchFamily="18" charset="0"/>
                <a:cs typeface="Times New Roman" panose="02020603050405020304" pitchFamily="18" charset="0"/>
              </a:rPr>
              <a:t>TỪ TUỔI VỊ THÀNH NIÊN ĐẾN TUỔI GIÀ</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3524250" y="792592"/>
            <a:ext cx="51435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sp>
        <p:nvSpPr>
          <p:cNvPr id="12" name="Freeform 11"/>
          <p:cNvSpPr/>
          <p:nvPr/>
        </p:nvSpPr>
        <p:spPr>
          <a:xfrm>
            <a:off x="643815" y="3722000"/>
            <a:ext cx="420417" cy="4285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064232" y="2178854"/>
            <a:ext cx="1028700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Nêu một số đặc điểm chung của tuổi vị thành niên, tuổi trưởng thành, tuổi già.</a:t>
            </a:r>
          </a:p>
        </p:txBody>
      </p:sp>
      <p:sp>
        <p:nvSpPr>
          <p:cNvPr id="14" name="Rectangle 13"/>
          <p:cNvSpPr/>
          <p:nvPr/>
        </p:nvSpPr>
        <p:spPr>
          <a:xfrm>
            <a:off x="1072794" y="3707445"/>
            <a:ext cx="10790434"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Xác định bản thân HS đang ở vào giai đoạn nào của cuộc đời.</a:t>
            </a:r>
          </a:p>
        </p:txBody>
      </p:sp>
      <p:sp>
        <p:nvSpPr>
          <p:cNvPr id="15" name="Freeform 11">
            <a:extLst>
              <a:ext uri="{FF2B5EF4-FFF2-40B4-BE49-F238E27FC236}">
                <a16:creationId xmlns:a16="http://schemas.microsoft.com/office/drawing/2014/main" xmlns="" id="{E10072A0-4AC2-D9D6-AA69-22D10249FFC4}"/>
              </a:ext>
            </a:extLst>
          </p:cNvPr>
          <p:cNvSpPr/>
          <p:nvPr/>
        </p:nvSpPr>
        <p:spPr>
          <a:xfrm>
            <a:off x="617273" y="2227383"/>
            <a:ext cx="420417" cy="4285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 name="Text Box 8272"/>
          <p:cNvSpPr txBox="1"/>
          <p:nvPr/>
        </p:nvSpPr>
        <p:spPr>
          <a:xfrm>
            <a:off x="3748406" y="762000"/>
            <a:ext cx="7792720" cy="3420130"/>
          </a:xfrm>
          <a:prstGeom prst="cloudCallout">
            <a:avLst>
              <a:gd name="adj1" fmla="val -59283"/>
              <a:gd name="adj2" fmla="val 47084"/>
            </a:avLst>
          </a:prstGeom>
          <a:solidFill>
            <a:srgbClr val="F7FD9D"/>
          </a:solidFill>
          <a:ln w="9525">
            <a:noFill/>
          </a:ln>
        </p:spPr>
        <p:txBody>
          <a:bodyPr wrap="square">
            <a:spAutoFit/>
          </a:bodyPr>
          <a:lstStyle/>
          <a:p>
            <a:pPr algn="just">
              <a:spcBef>
                <a:spcPct val="50000"/>
              </a:spcBef>
            </a:pPr>
            <a:r>
              <a:rPr sz="2800" b="1" dirty="0" err="1">
                <a:latin typeface="Times New Roman" panose="02020603050405020304" pitchFamily="18" charset="0"/>
                <a:cs typeface="Times New Roman" panose="02020603050405020304" pitchFamily="18" charset="0"/>
              </a:rPr>
              <a:t>Từ</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tuổi</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vị</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thành</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niên</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đến</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tuổi</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già</a:t>
            </a:r>
            <a:r>
              <a:rPr sz="2800" b="1" dirty="0">
                <a:latin typeface="Times New Roman" panose="02020603050405020304" pitchFamily="18" charset="0"/>
                <a:cs typeface="Times New Roman" panose="02020603050405020304" pitchFamily="18" charset="0"/>
              </a:rPr>
              <a:t> con </a:t>
            </a:r>
            <a:r>
              <a:rPr sz="2800" b="1" dirty="0" err="1">
                <a:latin typeface="Times New Roman" panose="02020603050405020304" pitchFamily="18" charset="0"/>
                <a:cs typeface="Times New Roman" panose="02020603050405020304" pitchFamily="18" charset="0"/>
              </a:rPr>
              <a:t>người</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được</a:t>
            </a:r>
            <a:r>
              <a:rPr sz="2800" b="1" dirty="0">
                <a:latin typeface="Times New Roman" panose="02020603050405020304" pitchFamily="18" charset="0"/>
                <a:cs typeface="Times New Roman" panose="02020603050405020304" pitchFamily="18" charset="0"/>
              </a:rPr>
              <a:t> chia </a:t>
            </a:r>
            <a:r>
              <a:rPr sz="2800" b="1" dirty="0" err="1">
                <a:latin typeface="Times New Roman" panose="02020603050405020304" pitchFamily="18" charset="0"/>
                <a:cs typeface="Times New Roman" panose="02020603050405020304" pitchFamily="18" charset="0"/>
              </a:rPr>
              <a:t>thành</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những</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giai</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đoạn</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phát</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triển</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nào</a:t>
            </a:r>
            <a:r>
              <a:rPr sz="2800" b="1" dirty="0">
                <a:latin typeface="Times New Roman" panose="02020603050405020304" pitchFamily="18" charset="0"/>
                <a:cs typeface="Times New Roman" panose="02020603050405020304" pitchFamily="18" charset="0"/>
              </a:rPr>
              <a:t>? Những giai đoạn đó có đặc điểm gì </a:t>
            </a:r>
            <a:r>
              <a:rPr sz="2800" b="1" dirty="0" err="1">
                <a:latin typeface="Times New Roman" panose="02020603050405020304" pitchFamily="18" charset="0"/>
                <a:cs typeface="Times New Roman" panose="02020603050405020304" pitchFamily="18" charset="0"/>
              </a:rPr>
              <a:t>nổi</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bật</a:t>
            </a:r>
            <a:r>
              <a:rPr sz="2800" b="1" dirty="0">
                <a:latin typeface="Times New Roman" panose="02020603050405020304" pitchFamily="18" charset="0"/>
                <a:cs typeface="Times New Roman" panose="02020603050405020304" pitchFamily="18" charset="0"/>
              </a:rPr>
              <a:t>?</a:t>
            </a:r>
          </a:p>
        </p:txBody>
      </p:sp>
      <p:pic>
        <p:nvPicPr>
          <p:cNvPr id="2" name="Picture 1" descr="1524329107"/>
          <p:cNvPicPr>
            <a:picLocks noChangeAspect="1"/>
          </p:cNvPicPr>
          <p:nvPr/>
        </p:nvPicPr>
        <p:blipFill>
          <a:blip r:embed="rId2"/>
          <a:stretch>
            <a:fillRect/>
          </a:stretch>
        </p:blipFill>
        <p:spPr>
          <a:xfrm flipH="1">
            <a:off x="1911351" y="2213674"/>
            <a:ext cx="2635885" cy="3372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73"/>
                                        </p:tgtEl>
                                        <p:attrNameLst>
                                          <p:attrName>style.visibility</p:attrName>
                                        </p:attrNameLst>
                                      </p:cBhvr>
                                      <p:to>
                                        <p:strVal val="visible"/>
                                      </p:to>
                                    </p:set>
                                    <p:animEffect transition="in" filter="randombar(horizontal)">
                                      <p:cBhvr>
                                        <p:cTn id="7" dur="500"/>
                                        <p:tgtEl>
                                          <p:spTgt spid="82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8273"/>
                                        </p:tgtEl>
                                      </p:cBhvr>
                                    </p:animEffect>
                                    <p:set>
                                      <p:cBhvr>
                                        <p:cTn id="12" dur="1" fill="hold">
                                          <p:stCondLst>
                                            <p:cond delay="499"/>
                                          </p:stCondLst>
                                        </p:cTn>
                                        <p:tgtEl>
                                          <p:spTgt spid="8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 grpId="0" bldLvl="0" animBg="1"/>
      <p:bldP spid="8273"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20" name="Content Placeholder 60419"/>
          <p:cNvGraphicFramePr>
            <a:graphicFrameLocks noGrp="1"/>
          </p:cNvGraphicFramePr>
          <p:nvPr>
            <p:ph/>
          </p:nvPr>
        </p:nvGraphicFramePr>
        <p:xfrm>
          <a:off x="1981200" y="2861945"/>
          <a:ext cx="8229600" cy="3606800"/>
        </p:xfrm>
        <a:graphic>
          <a:graphicData uri="http://schemas.openxmlformats.org/drawingml/2006/table">
            <a:tbl>
              <a:tblPr/>
              <a:tblGrid>
                <a:gridCol w="2998470">
                  <a:extLst>
                    <a:ext uri="{9D8B030D-6E8A-4147-A177-3AD203B41FA5}">
                      <a16:colId xmlns:a16="http://schemas.microsoft.com/office/drawing/2014/main" xmlns="" val="20000"/>
                    </a:ext>
                  </a:extLst>
                </a:gridCol>
                <a:gridCol w="1718310">
                  <a:extLst>
                    <a:ext uri="{9D8B030D-6E8A-4147-A177-3AD203B41FA5}">
                      <a16:colId xmlns:a16="http://schemas.microsoft.com/office/drawing/2014/main" xmlns="" val="20001"/>
                    </a:ext>
                  </a:extLst>
                </a:gridCol>
                <a:gridCol w="3512820">
                  <a:extLst>
                    <a:ext uri="{9D8B030D-6E8A-4147-A177-3AD203B41FA5}">
                      <a16:colId xmlns:a16="http://schemas.microsoft.com/office/drawing/2014/main" xmlns="" val="20002"/>
                    </a:ext>
                  </a:extLst>
                </a:gridCol>
              </a:tblGrid>
              <a:tr h="90233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b="1" dirty="0">
                          <a:solidFill>
                            <a:srgbClr val="0000FF"/>
                          </a:solidFill>
                          <a:latin typeface="Times New Roman" panose="02020603050405020304" pitchFamily="18" charset="0"/>
                          <a:cs typeface="Times New Roman" panose="02020603050405020304" pitchFamily="18" charset="0"/>
                        </a:rPr>
                        <a:t>Giai đoạn </a:t>
                      </a:r>
                      <a:endParaRPr lang="en-US" sz="26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b="1" dirty="0">
                          <a:solidFill>
                            <a:srgbClr val="0000FF"/>
                          </a:solidFill>
                          <a:latin typeface="Times New Roman" panose="02020603050405020304" pitchFamily="18" charset="0"/>
                          <a:cs typeface="Times New Roman" panose="02020603050405020304" pitchFamily="18" charset="0"/>
                        </a:rPr>
                        <a:t>Hình </a:t>
                      </a:r>
                      <a:endParaRPr lang="en-US" sz="26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b="1" dirty="0">
                          <a:solidFill>
                            <a:srgbClr val="0000FF"/>
                          </a:solidFill>
                          <a:latin typeface="Times New Roman" panose="02020603050405020304" pitchFamily="18" charset="0"/>
                          <a:cs typeface="Times New Roman" panose="02020603050405020304" pitchFamily="18" charset="0"/>
                        </a:rPr>
                        <a:t>Đặc điểm nổi bật </a:t>
                      </a:r>
                      <a:endParaRPr lang="en-US" sz="26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017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600" dirty="0">
                          <a:latin typeface="Times New Roman" panose="02020603050405020304" pitchFamily="18" charset="0"/>
                          <a:cs typeface="Times New Roman" panose="02020603050405020304" pitchFamily="18" charset="0"/>
                        </a:rPr>
                        <a:t>Tuổi vị thành niên</a:t>
                      </a:r>
                      <a:endParaRPr lang="en-US" sz="2600" dirty="0">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0043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600" dirty="0">
                          <a:latin typeface="Times New Roman" panose="02020603050405020304" pitchFamily="18" charset="0"/>
                          <a:cs typeface="Times New Roman" panose="02020603050405020304" pitchFamily="18" charset="0"/>
                        </a:rPr>
                        <a:t>Tuổi trưởng thành</a:t>
                      </a:r>
                      <a:endParaRPr lang="en-US" sz="2600" dirty="0">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0233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600" dirty="0">
                          <a:latin typeface="Times New Roman" panose="02020603050405020304" pitchFamily="18" charset="0"/>
                          <a:cs typeface="Times New Roman" panose="02020603050405020304" pitchFamily="18" charset="0"/>
                        </a:rPr>
                        <a:t>Tuổi già </a:t>
                      </a:r>
                      <a:endParaRPr lang="en-US" sz="2600" dirty="0">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60445" name="Rectangles 60444"/>
          <p:cNvSpPr/>
          <p:nvPr/>
        </p:nvSpPr>
        <p:spPr>
          <a:xfrm>
            <a:off x="762000" y="1611564"/>
            <a:ext cx="11125200" cy="829945"/>
          </a:xfrm>
          <a:prstGeom prst="rect">
            <a:avLst/>
          </a:prstGeom>
          <a:noFill/>
          <a:ln w="9525">
            <a:noFill/>
          </a:ln>
        </p:spPr>
        <p:txBody>
          <a:bodyPr wrap="square">
            <a:spAutoFit/>
          </a:bodyPr>
          <a:lstStyle/>
          <a:p>
            <a:r>
              <a:rPr sz="2400" b="1" u="sng" dirty="0" err="1">
                <a:solidFill>
                  <a:srgbClr val="FF0000"/>
                </a:solidFill>
                <a:latin typeface="Times New Roman" panose="02020603050405020304" pitchFamily="18" charset="0"/>
                <a:cs typeface="Times New Roman" panose="02020603050405020304" pitchFamily="18" charset="0"/>
              </a:rPr>
              <a:t>Thảo</a:t>
            </a:r>
            <a:r>
              <a:rPr sz="2400" b="1" u="sng" dirty="0">
                <a:solidFill>
                  <a:srgbClr val="FF0000"/>
                </a:solidFill>
                <a:latin typeface="Times New Roman" panose="02020603050405020304" pitchFamily="18" charset="0"/>
                <a:cs typeface="Times New Roman" panose="02020603050405020304" pitchFamily="18" charset="0"/>
              </a:rPr>
              <a:t> </a:t>
            </a:r>
            <a:r>
              <a:rPr sz="2400" b="1" u="sng" dirty="0" err="1">
                <a:solidFill>
                  <a:srgbClr val="FF0000"/>
                </a:solidFill>
                <a:latin typeface="Times New Roman" panose="02020603050405020304" pitchFamily="18" charset="0"/>
                <a:cs typeface="Times New Roman" panose="02020603050405020304" pitchFamily="18" charset="0"/>
              </a:rPr>
              <a:t>luận</a:t>
            </a:r>
            <a:r>
              <a:rPr sz="2400" b="1" u="sng" dirty="0">
                <a:solidFill>
                  <a:srgbClr val="FF0000"/>
                </a:solidFill>
                <a:latin typeface="Times New Roman" panose="02020603050405020304" pitchFamily="18" charset="0"/>
                <a:cs typeface="Times New Roman" panose="02020603050405020304" pitchFamily="18" charset="0"/>
              </a:rPr>
              <a:t> </a:t>
            </a:r>
            <a:r>
              <a:rPr sz="2400" b="1" u="sng" dirty="0" err="1">
                <a:solidFill>
                  <a:srgbClr val="FF0000"/>
                </a:solidFill>
                <a:latin typeface="Times New Roman" panose="02020603050405020304" pitchFamily="18" charset="0"/>
                <a:cs typeface="Times New Roman" panose="02020603050405020304" pitchFamily="18" charset="0"/>
              </a:rPr>
              <a:t>nhóm</a:t>
            </a:r>
            <a:r>
              <a:rPr lang="en-US" sz="2400" b="1" u="sng" dirty="0">
                <a:solidFill>
                  <a:srgbClr val="FF0000"/>
                </a:solidFill>
                <a:latin typeface="Times New Roman" panose="02020603050405020304" pitchFamily="18" charset="0"/>
                <a:cs typeface="Times New Roman" panose="02020603050405020304" pitchFamily="18" charset="0"/>
              </a:rPr>
              <a:t>:</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Đọc</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các</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thông</a:t>
            </a:r>
            <a:r>
              <a:rPr sz="2400" b="1" dirty="0">
                <a:latin typeface="Times New Roman" panose="02020603050405020304" pitchFamily="18" charset="0"/>
                <a:cs typeface="Times New Roman" panose="02020603050405020304" pitchFamily="18" charset="0"/>
              </a:rPr>
              <a:t> tin </a:t>
            </a:r>
            <a:r>
              <a:rPr sz="2400" b="1" dirty="0" err="1">
                <a:latin typeface="Times New Roman" panose="02020603050405020304" pitchFamily="18" charset="0"/>
                <a:cs typeface="Times New Roman" panose="02020603050405020304" pitchFamily="18" charset="0"/>
              </a:rPr>
              <a:t>và</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quan</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sát</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hình</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vẽ</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trang</a:t>
            </a:r>
            <a:r>
              <a:rPr sz="2400" b="1" dirty="0">
                <a:latin typeface="Times New Roman" panose="02020603050405020304" pitchFamily="18" charset="0"/>
                <a:cs typeface="Times New Roman" panose="02020603050405020304" pitchFamily="18" charset="0"/>
              </a:rPr>
              <a:t> 16,17 SGK, </a:t>
            </a:r>
            <a:r>
              <a:rPr sz="2400" b="1" dirty="0" err="1">
                <a:latin typeface="Times New Roman" panose="02020603050405020304" pitchFamily="18" charset="0"/>
                <a:cs typeface="Times New Roman" panose="02020603050405020304" pitchFamily="18" charset="0"/>
              </a:rPr>
              <a:t>rồi</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hoàn</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thành</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bảng</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sau</a:t>
            </a:r>
            <a:r>
              <a:rPr sz="2400" b="1" dirty="0">
                <a:latin typeface="Times New Roman" panose="02020603050405020304" pitchFamily="18" charset="0"/>
                <a:cs typeface="Times New Roman" panose="02020603050405020304" pitchFamily="18" charset="0"/>
              </a:rPr>
              <a:t>: </a:t>
            </a:r>
          </a:p>
        </p:txBody>
      </p:sp>
      <p:sp>
        <p:nvSpPr>
          <p:cNvPr id="60446" name="Rounded Rectangle 60445"/>
          <p:cNvSpPr/>
          <p:nvPr/>
        </p:nvSpPr>
        <p:spPr>
          <a:xfrm>
            <a:off x="1631394" y="555795"/>
            <a:ext cx="8929211" cy="563701"/>
          </a:xfrm>
          <a:prstGeom prst="roundRect">
            <a:avLst>
              <a:gd name="adj" fmla="val 13664"/>
            </a:avLst>
          </a:prstGeom>
          <a:solidFill>
            <a:srgbClr val="FFC3C9"/>
          </a:solidFill>
        </p:spPr>
        <p:style>
          <a:lnRef idx="2">
            <a:schemeClr val="accent1"/>
          </a:lnRef>
          <a:fillRef idx="1">
            <a:schemeClr val="lt1"/>
          </a:fillRef>
          <a:effectRef idx="0">
            <a:schemeClr val="accent1"/>
          </a:effectRef>
          <a:fontRef idx="minor">
            <a:schemeClr val="dk1"/>
          </a:fontRef>
        </p:style>
        <p:txBody>
          <a:bodyPr wrap="square" anchor="t">
            <a:spAutoFit/>
          </a:bodyPr>
          <a:lstStyle/>
          <a:p>
            <a:r>
              <a:rPr sz="2800" b="1" dirty="0" err="1">
                <a:solidFill>
                  <a:schemeClr val="tx1"/>
                </a:solidFill>
                <a:latin typeface="Times New Roman" panose="02020603050405020304" pitchFamily="18" charset="0"/>
                <a:cs typeface="Times New Roman" panose="02020603050405020304" pitchFamily="18" charset="0"/>
              </a:rPr>
              <a:t>Hoạt</a:t>
            </a:r>
            <a:r>
              <a:rPr sz="2800" b="1" dirty="0">
                <a:solidFill>
                  <a:schemeClr val="tx1"/>
                </a:solidFill>
                <a:latin typeface="Times New Roman" panose="02020603050405020304" pitchFamily="18" charset="0"/>
                <a:cs typeface="Times New Roman" panose="02020603050405020304" pitchFamily="18" charset="0"/>
              </a:rPr>
              <a:t> </a:t>
            </a:r>
            <a:r>
              <a:rPr sz="2800" b="1" dirty="0" err="1">
                <a:solidFill>
                  <a:schemeClr val="tx1"/>
                </a:solidFill>
                <a:latin typeface="Times New Roman" panose="02020603050405020304" pitchFamily="18" charset="0"/>
                <a:cs typeface="Times New Roman" panose="02020603050405020304" pitchFamily="18" charset="0"/>
              </a:rPr>
              <a:t>động</a:t>
            </a:r>
            <a:r>
              <a:rPr sz="2800" b="1" dirty="0">
                <a:solidFill>
                  <a:schemeClr val="tx1"/>
                </a:solidFill>
                <a:latin typeface="Times New Roman" panose="02020603050405020304" pitchFamily="18" charset="0"/>
                <a:cs typeface="Times New Roman" panose="02020603050405020304" pitchFamily="18" charset="0"/>
              </a:rPr>
              <a:t> 1: </a:t>
            </a:r>
            <a:r>
              <a:rPr sz="2800" b="1" dirty="0" err="1">
                <a:solidFill>
                  <a:schemeClr val="tx1"/>
                </a:solidFill>
                <a:latin typeface="Times New Roman" panose="02020603050405020304" pitchFamily="18" charset="0"/>
                <a:cs typeface="Times New Roman" panose="02020603050405020304" pitchFamily="18" charset="0"/>
              </a:rPr>
              <a:t>Đặc</a:t>
            </a:r>
            <a:r>
              <a:rPr sz="2800" b="1" dirty="0">
                <a:solidFill>
                  <a:schemeClr val="tx1"/>
                </a:solidFill>
                <a:latin typeface="Times New Roman" panose="02020603050405020304" pitchFamily="18" charset="0"/>
                <a:cs typeface="Times New Roman" panose="02020603050405020304" pitchFamily="18" charset="0"/>
              </a:rPr>
              <a:t> </a:t>
            </a:r>
            <a:r>
              <a:rPr sz="2800" b="1" dirty="0" err="1">
                <a:solidFill>
                  <a:schemeClr val="tx1"/>
                </a:solidFill>
                <a:latin typeface="Times New Roman" panose="02020603050405020304" pitchFamily="18" charset="0"/>
                <a:cs typeface="Times New Roman" panose="02020603050405020304" pitchFamily="18" charset="0"/>
              </a:rPr>
              <a:t>điểm</a:t>
            </a:r>
            <a:r>
              <a:rPr sz="2800" b="1" dirty="0">
                <a:solidFill>
                  <a:schemeClr val="tx1"/>
                </a:solidFill>
                <a:latin typeface="Times New Roman" panose="02020603050405020304" pitchFamily="18" charset="0"/>
                <a:cs typeface="Times New Roman" panose="02020603050405020304" pitchFamily="18" charset="0"/>
              </a:rPr>
              <a:t> </a:t>
            </a:r>
            <a:r>
              <a:rPr sz="2800" b="1" dirty="0" err="1">
                <a:solidFill>
                  <a:schemeClr val="tx1"/>
                </a:solidFill>
                <a:latin typeface="Times New Roman" panose="02020603050405020304" pitchFamily="18" charset="0"/>
                <a:cs typeface="Times New Roman" panose="02020603050405020304" pitchFamily="18" charset="0"/>
              </a:rPr>
              <a:t>của</a:t>
            </a:r>
            <a:r>
              <a:rPr sz="2800" b="1" dirty="0">
                <a:solidFill>
                  <a:schemeClr val="tx1"/>
                </a:solidFill>
                <a:latin typeface="Times New Roman" panose="02020603050405020304" pitchFamily="18" charset="0"/>
                <a:cs typeface="Times New Roman" panose="02020603050405020304" pitchFamily="18" charset="0"/>
              </a:rPr>
              <a:t> con </a:t>
            </a:r>
            <a:r>
              <a:rPr sz="2800" b="1" dirty="0" err="1">
                <a:solidFill>
                  <a:schemeClr val="tx1"/>
                </a:solidFill>
                <a:latin typeface="Times New Roman" panose="02020603050405020304" pitchFamily="18" charset="0"/>
                <a:cs typeface="Times New Roman" panose="02020603050405020304" pitchFamily="18" charset="0"/>
              </a:rPr>
              <a:t>người</a:t>
            </a:r>
            <a:r>
              <a:rPr sz="2800" b="1" dirty="0">
                <a:solidFill>
                  <a:schemeClr val="tx1"/>
                </a:solidFill>
                <a:latin typeface="Times New Roman" panose="02020603050405020304" pitchFamily="18" charset="0"/>
                <a:cs typeface="Times New Roman" panose="02020603050405020304" pitchFamily="18" charset="0"/>
              </a:rPr>
              <a:t> ở </a:t>
            </a:r>
            <a:r>
              <a:rPr sz="2800" b="1" dirty="0" err="1">
                <a:solidFill>
                  <a:schemeClr val="tx1"/>
                </a:solidFill>
                <a:latin typeface="Times New Roman" panose="02020603050405020304" pitchFamily="18" charset="0"/>
                <a:cs typeface="Times New Roman" panose="02020603050405020304" pitchFamily="18" charset="0"/>
              </a:rPr>
              <a:t>từng</a:t>
            </a:r>
            <a:r>
              <a:rPr sz="2800" b="1" dirty="0">
                <a:solidFill>
                  <a:schemeClr val="tx1"/>
                </a:solidFill>
                <a:latin typeface="Times New Roman" panose="02020603050405020304" pitchFamily="18" charset="0"/>
                <a:cs typeface="Times New Roman" panose="02020603050405020304" pitchFamily="18" charset="0"/>
              </a:rPr>
              <a:t> </a:t>
            </a:r>
            <a:r>
              <a:rPr sz="2800" b="1" dirty="0" err="1">
                <a:solidFill>
                  <a:schemeClr val="tx1"/>
                </a:solidFill>
                <a:latin typeface="Times New Roman" panose="02020603050405020304" pitchFamily="18" charset="0"/>
                <a:cs typeface="Times New Roman" panose="02020603050405020304" pitchFamily="18" charset="0"/>
              </a:rPr>
              <a:t>giai</a:t>
            </a:r>
            <a:r>
              <a:rPr sz="2800" b="1" dirty="0">
                <a:solidFill>
                  <a:schemeClr val="tx1"/>
                </a:solidFill>
                <a:latin typeface="Times New Roman" panose="02020603050405020304" pitchFamily="18" charset="0"/>
                <a:cs typeface="Times New Roman" panose="02020603050405020304" pitchFamily="18" charset="0"/>
              </a:rPr>
              <a:t> </a:t>
            </a:r>
            <a:r>
              <a:rPr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a:t>
            </a:r>
            <a:endParaRPr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0446"/>
                                        </p:tgtEl>
                                        <p:attrNameLst>
                                          <p:attrName>style.visibility</p:attrName>
                                        </p:attrNameLst>
                                      </p:cBhvr>
                                      <p:to>
                                        <p:strVal val="visible"/>
                                      </p:to>
                                    </p:set>
                                    <p:animEffect transition="in" filter="slide(fromLeft)">
                                      <p:cBhvr>
                                        <p:cTn id="7" dur="500"/>
                                        <p:tgtEl>
                                          <p:spTgt spid="6044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0445"/>
                                        </p:tgtEl>
                                        <p:attrNameLst>
                                          <p:attrName>style.visibility</p:attrName>
                                        </p:attrNameLst>
                                      </p:cBhvr>
                                      <p:to>
                                        <p:strVal val="visible"/>
                                      </p:to>
                                    </p:set>
                                    <p:anim calcmode="lin" valueType="num">
                                      <p:cBhvr>
                                        <p:cTn id="12" dur="500" fill="hold"/>
                                        <p:tgtEl>
                                          <p:spTgt spid="60445"/>
                                        </p:tgtEl>
                                        <p:attrNameLst>
                                          <p:attrName>ppt_w</p:attrName>
                                        </p:attrNameLst>
                                      </p:cBhvr>
                                      <p:tavLst>
                                        <p:tav tm="0">
                                          <p:val>
                                            <p:strVal val="0,000000"/>
                                          </p:val>
                                        </p:tav>
                                        <p:tav tm="100000">
                                          <p:val>
                                            <p:strVal val="#ppt_w"/>
                                          </p:val>
                                        </p:tav>
                                      </p:tavLst>
                                    </p:anim>
                                    <p:anim calcmode="lin" valueType="num">
                                      <p:cBhvr>
                                        <p:cTn id="13" dur="500" fill="hold"/>
                                        <p:tgtEl>
                                          <p:spTgt spid="6044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60420"/>
                                        </p:tgtEl>
                                        <p:attrNameLst>
                                          <p:attrName>style.visibility</p:attrName>
                                        </p:attrNameLst>
                                      </p:cBhvr>
                                      <p:to>
                                        <p:strVal val="visible"/>
                                      </p:to>
                                    </p:set>
                                    <p:animEffect transition="in" filter="strips(downLeft)">
                                      <p:cBhvr>
                                        <p:cTn id="18"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5" grpId="0"/>
      <p:bldP spid="6044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6" name="Picture 54275" descr="4"/>
          <p:cNvPicPr>
            <a:picLocks noChangeAspect="1"/>
          </p:cNvPicPr>
          <p:nvPr/>
        </p:nvPicPr>
        <p:blipFill>
          <a:blip r:embed="rId2">
            <a:lum bright="12000" contrast="42000"/>
          </a:blip>
          <a:stretch>
            <a:fillRect/>
          </a:stretch>
        </p:blipFill>
        <p:spPr>
          <a:xfrm>
            <a:off x="1438940" y="2286000"/>
            <a:ext cx="8314660" cy="3886200"/>
          </a:xfrm>
          <a:prstGeom prst="rect">
            <a:avLst/>
          </a:prstGeom>
          <a:noFill/>
          <a:ln w="9525">
            <a:noFill/>
          </a:ln>
        </p:spPr>
      </p:pic>
      <p:sp>
        <p:nvSpPr>
          <p:cNvPr id="54277" name="Text Box 54276"/>
          <p:cNvSpPr txBox="1"/>
          <p:nvPr/>
        </p:nvSpPr>
        <p:spPr>
          <a:xfrm>
            <a:off x="4495800" y="6322366"/>
            <a:ext cx="2971800" cy="461665"/>
          </a:xfrm>
          <a:prstGeom prst="rect">
            <a:avLst/>
          </a:prstGeom>
          <a:noFill/>
          <a:ln w="9525">
            <a:noFill/>
          </a:ln>
        </p:spPr>
        <p:txBody>
          <a:bodyPr>
            <a:spAutoFit/>
          </a:bodyPr>
          <a:lstStyle/>
          <a:p>
            <a:pPr algn="ctr">
              <a:spcBef>
                <a:spcPct val="50000"/>
              </a:spcBef>
            </a:pPr>
            <a:r>
              <a:rPr sz="2400" b="1" dirty="0" err="1">
                <a:latin typeface="Times New Roman" panose="02020603050405020304" pitchFamily="18" charset="0"/>
                <a:cs typeface="Times New Roman" panose="02020603050405020304" pitchFamily="18" charset="0"/>
              </a:rPr>
              <a:t>Hình</a:t>
            </a:r>
            <a:r>
              <a:rPr sz="2400" b="1" dirty="0">
                <a:latin typeface="Times New Roman" panose="02020603050405020304" pitchFamily="18" charset="0"/>
                <a:cs typeface="Times New Roman" panose="02020603050405020304" pitchFamily="18" charset="0"/>
              </a:rPr>
              <a:t> 1</a:t>
            </a:r>
          </a:p>
        </p:txBody>
      </p:sp>
      <p:graphicFrame>
        <p:nvGraphicFramePr>
          <p:cNvPr id="54327" name="Content Placeholder 54326"/>
          <p:cNvGraphicFramePr>
            <a:graphicFrameLocks noGrp="1"/>
          </p:cNvGraphicFramePr>
          <p:nvPr>
            <p:ph/>
            <p:extLst>
              <p:ext uri="{D42A27DB-BD31-4B8C-83A1-F6EECF244321}">
                <p14:modId xmlns:p14="http://schemas.microsoft.com/office/powerpoint/2010/main" val="3525481582"/>
              </p:ext>
            </p:extLst>
          </p:nvPr>
        </p:nvGraphicFramePr>
        <p:xfrm>
          <a:off x="762000" y="304801"/>
          <a:ext cx="10820400" cy="1828799"/>
        </p:xfrm>
        <a:graphic>
          <a:graphicData uri="http://schemas.openxmlformats.org/drawingml/2006/table">
            <a:tbl>
              <a:tblPr/>
              <a:tblGrid>
                <a:gridCol w="2735533">
                  <a:extLst>
                    <a:ext uri="{9D8B030D-6E8A-4147-A177-3AD203B41FA5}">
                      <a16:colId xmlns:a16="http://schemas.microsoft.com/office/drawing/2014/main" xmlns="" val="20000"/>
                    </a:ext>
                  </a:extLst>
                </a:gridCol>
                <a:gridCol w="8084867">
                  <a:extLst>
                    <a:ext uri="{9D8B030D-6E8A-4147-A177-3AD203B41FA5}">
                      <a16:colId xmlns:a16="http://schemas.microsoft.com/office/drawing/2014/main" xmlns="" val="20002"/>
                    </a:ext>
                  </a:extLst>
                </a:gridCol>
              </a:tblGrid>
              <a:tr h="57758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Giai đoạn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Đặc điểm nổi bật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51216">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FF0000"/>
                          </a:solidFill>
                          <a:latin typeface="Times New Roman" panose="02020603050405020304" pitchFamily="18" charset="0"/>
                          <a:cs typeface="Times New Roman" panose="02020603050405020304" pitchFamily="18" charset="0"/>
                        </a:rPr>
                        <a:t>Tuổi vị thành niên</a:t>
                      </a:r>
                    </a:p>
                    <a:p>
                      <a:pPr marL="0" lvl="0" indent="0" algn="ctr">
                        <a:buNone/>
                      </a:pPr>
                      <a:r>
                        <a:rPr sz="2200" b="1" dirty="0">
                          <a:solidFill>
                            <a:schemeClr val="tx1"/>
                          </a:solidFill>
                          <a:latin typeface="Times New Roman" panose="02020603050405020304" pitchFamily="18" charset="0"/>
                          <a:cs typeface="Times New Roman" panose="02020603050405020304" pitchFamily="18" charset="0"/>
                        </a:rPr>
                        <a:t>(</a:t>
                      </a:r>
                      <a:r>
                        <a:rPr sz="2200" b="1" dirty="0">
                          <a:latin typeface="Times New Roman" panose="02020603050405020304" pitchFamily="18" charset="0"/>
                          <a:cs typeface="Times New Roman" panose="02020603050405020304" pitchFamily="18" charset="0"/>
                        </a:rPr>
                        <a:t>từ 10 đến 19 tuổi</a:t>
                      </a:r>
                      <a:r>
                        <a:rPr sz="2200" b="1" dirty="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a:latin typeface="Times New Roman" panose="02020603050405020304" pitchFamily="18" charset="0"/>
                          <a:cs typeface="Times New Roman" panose="02020603050405020304" pitchFamily="18" charset="0"/>
                        </a:rPr>
                        <a:t>Giai đoạn chuyển tiếp từ trẻ con thành người lớn. Ở tuổi này có sự phát triển mạnh mẽ về thể chất, tinh thần và mối quan hệ với bạn bè, xã hội.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327"/>
                                        </p:tgtEl>
                                        <p:attrNameLst>
                                          <p:attrName>style.visibility</p:attrName>
                                        </p:attrNameLst>
                                      </p:cBhvr>
                                      <p:to>
                                        <p:strVal val="visible"/>
                                      </p:to>
                                    </p:set>
                                    <p:animEffect transition="in" filter="barn(inVertical)">
                                      <p:cBhvr>
                                        <p:cTn id="7" dur="500"/>
                                        <p:tgtEl>
                                          <p:spTgt spid="54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300" name="Picture 55299" descr="2"/>
          <p:cNvPicPr>
            <a:picLocks noChangeAspect="1"/>
          </p:cNvPicPr>
          <p:nvPr/>
        </p:nvPicPr>
        <p:blipFill>
          <a:blip r:embed="rId2">
            <a:lum bright="6000" contrast="36000"/>
          </a:blip>
          <a:stretch>
            <a:fillRect/>
          </a:stretch>
        </p:blipFill>
        <p:spPr>
          <a:xfrm>
            <a:off x="6553200" y="2212545"/>
            <a:ext cx="4495800" cy="3959655"/>
          </a:xfrm>
          <a:prstGeom prst="rect">
            <a:avLst/>
          </a:prstGeom>
          <a:noFill/>
          <a:ln w="9525">
            <a:noFill/>
          </a:ln>
        </p:spPr>
      </p:pic>
      <p:pic>
        <p:nvPicPr>
          <p:cNvPr id="55301" name="Picture 55300" descr="1"/>
          <p:cNvPicPr>
            <a:picLocks noChangeAspect="1"/>
          </p:cNvPicPr>
          <p:nvPr/>
        </p:nvPicPr>
        <p:blipFill>
          <a:blip r:embed="rId3">
            <a:lum bright="6000" contrast="36000"/>
          </a:blip>
          <a:stretch>
            <a:fillRect/>
          </a:stretch>
        </p:blipFill>
        <p:spPr>
          <a:xfrm>
            <a:off x="990600" y="2218091"/>
            <a:ext cx="5297170" cy="3911564"/>
          </a:xfrm>
          <a:prstGeom prst="rect">
            <a:avLst/>
          </a:prstGeom>
          <a:noFill/>
          <a:ln w="9525">
            <a:noFill/>
          </a:ln>
        </p:spPr>
      </p:pic>
      <p:sp>
        <p:nvSpPr>
          <p:cNvPr id="55303" name="Text Box 55302"/>
          <p:cNvSpPr txBox="1"/>
          <p:nvPr/>
        </p:nvSpPr>
        <p:spPr>
          <a:xfrm>
            <a:off x="2153285" y="6179906"/>
            <a:ext cx="2971800" cy="461665"/>
          </a:xfrm>
          <a:prstGeom prst="rect">
            <a:avLst/>
          </a:prstGeom>
          <a:noFill/>
          <a:ln w="9525">
            <a:noFill/>
          </a:ln>
        </p:spPr>
        <p:txBody>
          <a:bodyPr>
            <a:spAutoFit/>
          </a:bodyPr>
          <a:lstStyle/>
          <a:p>
            <a:pPr algn="ctr">
              <a:spcBef>
                <a:spcPct val="50000"/>
              </a:spcBef>
            </a:pPr>
            <a:r>
              <a:rPr sz="2400" b="1" err="1">
                <a:latin typeface="Times New Roman" panose="02020603050405020304" pitchFamily="18" charset="0"/>
                <a:cs typeface="Times New Roman" panose="02020603050405020304" pitchFamily="18" charset="0"/>
              </a:rPr>
              <a:t>Hình</a:t>
            </a:r>
            <a:r>
              <a:rPr sz="2400" b="1">
                <a:latin typeface="Times New Roman" panose="02020603050405020304" pitchFamily="18" charset="0"/>
                <a:cs typeface="Times New Roman" panose="02020603050405020304" pitchFamily="18" charset="0"/>
              </a:rPr>
              <a:t> 2</a:t>
            </a:r>
          </a:p>
        </p:txBody>
      </p:sp>
      <p:sp>
        <p:nvSpPr>
          <p:cNvPr id="55304" name="Text Box 55303"/>
          <p:cNvSpPr txBox="1"/>
          <p:nvPr/>
        </p:nvSpPr>
        <p:spPr>
          <a:xfrm>
            <a:off x="7315200" y="6179906"/>
            <a:ext cx="2971800" cy="461665"/>
          </a:xfrm>
          <a:prstGeom prst="rect">
            <a:avLst/>
          </a:prstGeom>
          <a:noFill/>
          <a:ln w="9525">
            <a:noFill/>
          </a:ln>
        </p:spPr>
        <p:txBody>
          <a:bodyPr>
            <a:spAutoFit/>
          </a:bodyPr>
          <a:lstStyle/>
          <a:p>
            <a:pPr algn="ctr">
              <a:spcBef>
                <a:spcPct val="50000"/>
              </a:spcBef>
            </a:pPr>
            <a:r>
              <a:rPr sz="2400" b="1" dirty="0" err="1">
                <a:latin typeface="Times New Roman" panose="02020603050405020304" pitchFamily="18" charset="0"/>
                <a:cs typeface="Times New Roman" panose="02020603050405020304" pitchFamily="18" charset="0"/>
              </a:rPr>
              <a:t>Hình</a:t>
            </a:r>
            <a:r>
              <a:rPr sz="2400" b="1" dirty="0">
                <a:latin typeface="Times New Roman" panose="02020603050405020304" pitchFamily="18" charset="0"/>
                <a:cs typeface="Times New Roman" panose="02020603050405020304" pitchFamily="18" charset="0"/>
              </a:rPr>
              <a:t> 3</a:t>
            </a:r>
          </a:p>
        </p:txBody>
      </p:sp>
      <p:graphicFrame>
        <p:nvGraphicFramePr>
          <p:cNvPr id="55360" name="Content Placeholder 55359"/>
          <p:cNvGraphicFramePr>
            <a:graphicFrameLocks noGrp="1"/>
          </p:cNvGraphicFramePr>
          <p:nvPr>
            <p:ph/>
            <p:extLst>
              <p:ext uri="{D42A27DB-BD31-4B8C-83A1-F6EECF244321}">
                <p14:modId xmlns:p14="http://schemas.microsoft.com/office/powerpoint/2010/main" val="2639136119"/>
              </p:ext>
            </p:extLst>
          </p:nvPr>
        </p:nvGraphicFramePr>
        <p:xfrm>
          <a:off x="457200" y="274955"/>
          <a:ext cx="11353800" cy="1706245"/>
        </p:xfrm>
        <a:graphic>
          <a:graphicData uri="http://schemas.openxmlformats.org/drawingml/2006/table">
            <a:tbl>
              <a:tblPr/>
              <a:tblGrid>
                <a:gridCol w="3364053">
                  <a:extLst>
                    <a:ext uri="{9D8B030D-6E8A-4147-A177-3AD203B41FA5}">
                      <a16:colId xmlns:a16="http://schemas.microsoft.com/office/drawing/2014/main" xmlns="" val="20000"/>
                    </a:ext>
                  </a:extLst>
                </a:gridCol>
                <a:gridCol w="7989747">
                  <a:extLst>
                    <a:ext uri="{9D8B030D-6E8A-4147-A177-3AD203B41FA5}">
                      <a16:colId xmlns:a16="http://schemas.microsoft.com/office/drawing/2014/main" xmlns="" val="20002"/>
                    </a:ext>
                  </a:extLst>
                </a:gridCol>
              </a:tblGrid>
              <a:tr h="495936">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Giai đoạn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Đặc điểm nổi bật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0309">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FF0000"/>
                          </a:solidFill>
                          <a:latin typeface="Times New Roman" panose="02020603050405020304" pitchFamily="18" charset="0"/>
                          <a:cs typeface="Times New Roman" panose="02020603050405020304" pitchFamily="18" charset="0"/>
                        </a:rPr>
                        <a:t>Tuổi trưởng thành</a:t>
                      </a:r>
                    </a:p>
                    <a:p>
                      <a:pPr marL="0" lvl="0" indent="0" algn="ctr">
                        <a:buNone/>
                      </a:pPr>
                      <a:r>
                        <a:rPr sz="2200" b="1" dirty="0">
                          <a:solidFill>
                            <a:schemeClr val="tx1"/>
                          </a:solidFill>
                          <a:latin typeface="Times New Roman" panose="02020603050405020304" pitchFamily="18" charset="0"/>
                          <a:cs typeface="Times New Roman" panose="02020603050405020304" pitchFamily="18" charset="0"/>
                        </a:rPr>
                        <a:t>(</a:t>
                      </a:r>
                      <a:r>
                        <a:rPr sz="2200" b="1" dirty="0">
                          <a:latin typeface="Times New Roman" panose="02020603050405020304" pitchFamily="18" charset="0"/>
                          <a:cs typeface="Times New Roman" panose="02020603050405020304" pitchFamily="18" charset="0"/>
                        </a:rPr>
                        <a:t>từ 20 đến 60 hoặc 65 tuổi</a:t>
                      </a:r>
                      <a:r>
                        <a:rPr sz="2200" b="1" dirty="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a:latin typeface="Times New Roman" panose="02020603050405020304" pitchFamily="18" charset="0"/>
                          <a:cs typeface="Times New Roman" panose="02020603050405020304" pitchFamily="18" charset="0"/>
                        </a:rPr>
                        <a:t>Tuổi trưởng thành được đánh dấu bằng sự phát triển cả về mặt sinh học và xã hội.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360"/>
                                        </p:tgtEl>
                                        <p:attrNameLst>
                                          <p:attrName>style.visibility</p:attrName>
                                        </p:attrNameLst>
                                      </p:cBhvr>
                                      <p:to>
                                        <p:strVal val="visible"/>
                                      </p:to>
                                    </p:set>
                                    <p:animEffect transition="in" filter="barn(inVertical)">
                                      <p:cBhvr>
                                        <p:cTn id="7" dur="500"/>
                                        <p:tgtEl>
                                          <p:spTgt spid="55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936</Words>
  <Application>Microsoft Office PowerPoint</Application>
  <PresentationFormat>Widescreen</PresentationFormat>
  <Paragraphs>99</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HP001 5Ha</vt:lpstr>
      <vt:lpstr>Times New Roman</vt:lpstr>
      <vt:lpstr>Office Theme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41</cp:revision>
  <dcterms:created xsi:type="dcterms:W3CDTF">2010-09-06T14:38:00Z</dcterms:created>
  <dcterms:modified xsi:type="dcterms:W3CDTF">2022-09-26T03:05:36Z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1033-11.2.0.10322</vt:lpwstr>
  </property>
  <property fmtid="{D5CDD505-2E9C-101B-9397-08002B2CF9AE}" pid="3" name="ICV">
    <vt:lpwstr>263D86BF6CBA4CC0B25EC860BF98BF08</vt:lpwstr>
  </property>
</Properties>
</file>