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3" r:id="rId3"/>
    <p:sldMasterId id="2147483698" r:id="rId4"/>
    <p:sldMasterId id="2147483710" r:id="rId5"/>
  </p:sldMasterIdLst>
  <p:notesMasterIdLst>
    <p:notesMasterId r:id="rId36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89108-D261-4907-BB4A-21B26EE87413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2F1F-4914-438B-AF4F-644EFFD2F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0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41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3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8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8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89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99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08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1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14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9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57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309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67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086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86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5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845" y="-77885"/>
            <a:ext cx="1507189" cy="15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711" y="-134142"/>
            <a:ext cx="1245187" cy="12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4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57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8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3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1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36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2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14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66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442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95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7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8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40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0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210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25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BEA46-6839-4301-B344-DD1E7F3F1B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F61A-CFC2-4047-B072-EFFC82AF77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845" y="-77885"/>
            <a:ext cx="1507189" cy="15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315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632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1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990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24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353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852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444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130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985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655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3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2FDA78-0C30-4781-B0CC-70C2D3B0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DFE305B-CB5C-4CDE-97C3-58C0FAE9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23B805-4551-4018-B9E6-CBFAAE5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D92BAE-3AB8-400E-A448-DA5CC352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DCE0C4-D214-4523-B8F5-748A2994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8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713930" y="6428520"/>
            <a:ext cx="775237" cy="23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1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E53A87-8682-445C-8C9D-1F97CAA0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B3773D-C38A-4CE1-9274-2EC89B6BE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AEF22E-511C-4C9D-A9C0-605D83BF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01A168-EB17-4205-8EF2-FC8C89BD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D1D54E-B222-4D70-A816-7DEB7CBA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E17A02-7726-4AF7-8CCE-A395910E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C541DE-39D3-471B-9898-3370724F4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70BB82E-76A4-4A6D-AFC1-6CF26B2CB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2E9C82-1D8B-436A-9593-A37DB983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46E12B-1D26-4032-A1A6-C5EF0E78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D6906F-B171-402C-98EA-549430BA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9BC653-41DE-4011-90AD-0712DF44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7930222-0287-4810-925B-6AC51170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63AEFB-A05D-474A-920E-2038E95C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DB20121-D0EC-4A9B-A33C-FB7696257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3A01824-10DB-4446-B6EE-34A1395FC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2F1CA1B-5B15-43F6-B0E2-D04C903CD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1A58FB5-9A34-4C35-A006-F2574724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171C80B-528E-46BB-8982-AAEE3C02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49E86D-FDF8-42B2-986E-9CFE7EB4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FE3447-5F02-4F19-B897-672A54BB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AF2C81-A01F-4689-9C25-89270204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8C0003D-8EFE-4501-8625-753E1D14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00E7B2C-A1C5-4C6F-BFF6-21C16E74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3985A8-16A4-4096-B140-29983AA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36AA3B-EA0D-425D-8001-CEF6632E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79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97988C-70CD-46AA-B041-41CDEFA0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3A1663-941F-44FF-AD8C-2658A730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B64DE3-D93F-45A4-94FD-5200CC7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4B77579-D7F9-4CE6-A1C9-FC5A5B7F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8202DF-50FC-43A6-B22F-6D420856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CCEE6A-D6FF-4956-9201-3088F275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86F108-33BC-45B7-85C1-B35D0E9C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CE5FD79-8005-40E0-B28F-5CBB80F02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D28F3B-E1DE-49E2-9B09-BDF235C91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752263-4F84-4546-A59A-86C1B88B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AEA07C0-5D23-4014-B46A-4D5027A0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B8763C0-1860-4668-ABAD-C77CA79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2E758A-223B-4065-B646-25C3CEBF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55B3DFF-D979-4052-91EF-EC60B2A6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788DD0B-B16E-4D43-AD14-1407D71F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BC9AB0-7C9F-44D8-9AD4-2516FFFC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C4B289-2092-401E-95DE-60EEF5AF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5E93089-AD57-4F26-9F83-D66601C50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080A81-6560-4219-86CA-63C98BAD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DDDBD5-6E1E-41A1-B5C8-DE64C515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97716A-7C5C-4C50-880D-4A7A723E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9C071-37BD-4EED-BA17-BB6510DF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theme" Target="../theme/theme2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81B453-4DB8-4C7A-A4E7-8E049DBB554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22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43D8DC5-AF8E-4843-8D3F-8528AB9758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709B6F-02B4-458A-8190-FE9A7531F73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6FF455-902F-4BB7-AA1E-1BF6664FCA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505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DBE3AD6-3D47-49F7-94A9-CB830CD5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E1090A2-7A7B-44D0-AA0D-DD6A0C068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685487A-1C75-4836-82E3-368DE31BF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EAFACB0-179F-4BAC-8835-44C43AD59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21F0AF-D4F9-4780-83D8-4BE9C06A1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4E7D89-FD7E-427A-85DF-21B010AE11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em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9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105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1.png"/><Relationship Id="rId26" Type="http://schemas.openxmlformats.org/officeDocument/2006/relationships/image" Target="../media/image58.png"/><Relationship Id="rId3" Type="http://schemas.openxmlformats.org/officeDocument/2006/relationships/image" Target="../media/image89.png"/><Relationship Id="rId21" Type="http://schemas.openxmlformats.org/officeDocument/2006/relationships/image" Target="../media/image53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0.png"/><Relationship Id="rId25" Type="http://schemas.openxmlformats.org/officeDocument/2006/relationships/image" Target="../media/image13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9.png"/><Relationship Id="rId20" Type="http://schemas.openxmlformats.org/officeDocument/2006/relationships/image" Target="../media/image52.png"/><Relationship Id="rId29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2.png"/><Relationship Id="rId32" Type="http://schemas.openxmlformats.org/officeDocument/2006/relationships/image" Target="../media/image103.gif"/><Relationship Id="rId5" Type="http://schemas.openxmlformats.org/officeDocument/2006/relationships/image" Target="../media/image119.png"/><Relationship Id="rId15" Type="http://schemas.openxmlformats.org/officeDocument/2006/relationships/image" Target="../media/image48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124.png"/><Relationship Id="rId19" Type="http://schemas.openxmlformats.org/officeDocument/2006/relationships/image" Target="../media/image51.png"/><Relationship Id="rId31" Type="http://schemas.microsoft.com/office/2007/relationships/hdphoto" Target="../media/hdphoto4.wdp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control" Target="../activeX/activeX2.xml"/><Relationship Id="rId7" Type="http://schemas.openxmlformats.org/officeDocument/2006/relationships/image" Target="../media/image66.gif"/><Relationship Id="rId12" Type="http://schemas.openxmlformats.org/officeDocument/2006/relationships/image" Target="../media/image6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gif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79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43" l="44849" r="100000">
                        <a14:foregroundMark x1="56838" y1="8030" x2="79574" y2="57802"/>
                        <a14:foregroundMark x1="86279" y1="15718" x2="78064" y2="53531"/>
                        <a14:foregroundMark x1="75844" y1="9966" x2="73224" y2="91287"/>
                        <a14:foregroundMark x1="75844" y1="25740" x2="75844" y2="88440"/>
                        <a14:foregroundMark x1="70249" y1="19989" x2="70249" y2="67369"/>
                        <a14:foregroundMark x1="76599" y1="14294" x2="65009" y2="51595"/>
                        <a14:foregroundMark x1="71359" y1="16686" x2="57194" y2="46811"/>
                        <a14:foregroundMark x1="58703" y1="17141" x2="61279" y2="53986"/>
                        <a14:foregroundMark x1="85169" y1="8030" x2="79218" y2="69305"/>
                        <a14:foregroundMark x1="62034" y1="46811" x2="67629" y2="69761"/>
                        <a14:foregroundMark x1="82549" y1="10421" x2="91874" y2="41059"/>
                        <a14:foregroundMark x1="94139" y1="24317" x2="82549" y2="56834"/>
                        <a14:foregroundMark x1="69139" y1="78417" x2="69139" y2="7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8"/>
          <a:stretch/>
        </p:blipFill>
        <p:spPr>
          <a:xfrm>
            <a:off x="10690485" y="3036766"/>
            <a:ext cx="945780" cy="1334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46" y="111369"/>
            <a:ext cx="1260339" cy="1260339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027" y="-487363"/>
            <a:ext cx="487363" cy="487363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44" y="1393839"/>
            <a:ext cx="752006" cy="93555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4" y="360414"/>
            <a:ext cx="1251980" cy="1618822"/>
          </a:xfrm>
          <a:prstGeom prst="rect">
            <a:avLst/>
          </a:prstGeom>
        </p:spPr>
      </p:pic>
      <p:sp>
        <p:nvSpPr>
          <p:cNvPr id="23" name="Freeform 57"/>
          <p:cNvSpPr>
            <a:spLocks/>
          </p:cNvSpPr>
          <p:nvPr/>
        </p:nvSpPr>
        <p:spPr bwMode="auto">
          <a:xfrm>
            <a:off x="2808434" y="2853088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4" name="Freeform 58"/>
          <p:cNvSpPr>
            <a:spLocks/>
          </p:cNvSpPr>
          <p:nvPr/>
        </p:nvSpPr>
        <p:spPr bwMode="auto">
          <a:xfrm>
            <a:off x="10481894" y="135320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5" name="Freeform 59"/>
          <p:cNvSpPr>
            <a:spLocks/>
          </p:cNvSpPr>
          <p:nvPr/>
        </p:nvSpPr>
        <p:spPr bwMode="auto">
          <a:xfrm>
            <a:off x="11470772" y="211190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7" name="Freeform 61"/>
          <p:cNvSpPr>
            <a:spLocks/>
          </p:cNvSpPr>
          <p:nvPr/>
        </p:nvSpPr>
        <p:spPr bwMode="auto">
          <a:xfrm>
            <a:off x="2567928" y="1734297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9" name="Freeform 104"/>
          <p:cNvSpPr>
            <a:spLocks/>
          </p:cNvSpPr>
          <p:nvPr/>
        </p:nvSpPr>
        <p:spPr bwMode="auto">
          <a:xfrm>
            <a:off x="9408843" y="2018459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99" y="5055823"/>
            <a:ext cx="1980566" cy="19805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0" y="5135499"/>
            <a:ext cx="1720004" cy="17225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2" y="5055823"/>
            <a:ext cx="2217758" cy="19724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28" y="4956628"/>
            <a:ext cx="2023316" cy="2178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A31E615-37C6-4327-91C7-AB9CCEEF80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3984" y="2406352"/>
            <a:ext cx="6961715" cy="2383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0592" y="2781640"/>
            <a:ext cx="7901101" cy="1566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l="23737" t="16777" r="24012" b="23462"/>
          <a:stretch/>
        </p:blipFill>
        <p:spPr>
          <a:xfrm>
            <a:off x="3846819" y="2893797"/>
            <a:ext cx="4768646" cy="1533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8978" y="1147844"/>
            <a:ext cx="6017274" cy="1554615"/>
          </a:xfrm>
          <a:prstGeom prst="rect">
            <a:avLst/>
          </a:prstGeom>
        </p:spPr>
      </p:pic>
      <p:sp>
        <p:nvSpPr>
          <p:cNvPr id="28" name="文本框 83">
            <a:extLst>
              <a:ext uri="{FF2B5EF4-FFF2-40B4-BE49-F238E27FC236}">
                <a16:creationId xmlns:a16="http://schemas.microsoft.com/office/drawing/2014/main" xmlns="" id="{7AE7BAA0-AB17-40BE-8A37-859095EEB442}"/>
              </a:ext>
            </a:extLst>
          </p:cNvPr>
          <p:cNvSpPr txBox="1"/>
          <p:nvPr/>
        </p:nvSpPr>
        <p:spPr>
          <a:xfrm>
            <a:off x="2806273" y="243195"/>
            <a:ext cx="6945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TRƯỜNG TIỂU HỌC NGỌC LÂM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83">
            <a:extLst>
              <a:ext uri="{FF2B5EF4-FFF2-40B4-BE49-F238E27FC236}">
                <a16:creationId xmlns:a16="http://schemas.microsoft.com/office/drawing/2014/main" xmlns="" id="{7AE7BAA0-AB17-40BE-8A37-859095EEB442}"/>
              </a:ext>
            </a:extLst>
          </p:cNvPr>
          <p:cNvSpPr txBox="1"/>
          <p:nvPr/>
        </p:nvSpPr>
        <p:spPr>
          <a:xfrm>
            <a:off x="2846832" y="5406929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83">
            <a:extLst>
              <a:ext uri="{FF2B5EF4-FFF2-40B4-BE49-F238E27FC236}">
                <a16:creationId xmlns:a16="http://schemas.microsoft.com/office/drawing/2014/main" xmlns="" id="{7AE7BAA0-AB17-40BE-8A37-859095EEB442}"/>
              </a:ext>
            </a:extLst>
          </p:cNvPr>
          <p:cNvSpPr txBox="1"/>
          <p:nvPr/>
        </p:nvSpPr>
        <p:spPr>
          <a:xfrm>
            <a:off x="4370355" y="5038201"/>
            <a:ext cx="3817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GV: </a:t>
            </a:r>
            <a:r>
              <a:rPr lang="en-US" altLang="zh-CN" sz="3200" noProof="0" dirty="0" err="1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Đỗ</a:t>
            </a:r>
            <a:r>
              <a:rPr lang="en-US" altLang="zh-CN" sz="3200" noProof="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noProof="0" dirty="0" err="1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noProof="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noProof="0" dirty="0" err="1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Kiều</a:t>
            </a:r>
            <a:r>
              <a:rPr lang="en-US" altLang="zh-CN" sz="3200" noProof="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noProof="0" dirty="0" err="1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Hoa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9" grpId="0" animBg="1"/>
      <p:bldP spid="28" grpId="0"/>
      <p:bldP spid="22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65022" y="5128584"/>
            <a:ext cx="944516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 su được chế biến từ than đá hay dầu mỏ được gọi là cao su nhân tạo</a:t>
            </a:r>
            <a:endParaRPr kumimoji="0" lang="vi-VN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4444" y="4949887"/>
            <a:ext cx="9926320" cy="1185441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46" y="61953"/>
            <a:ext cx="2737621" cy="2737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74" y="1631933"/>
            <a:ext cx="4723988" cy="2692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095" y="1631934"/>
            <a:ext cx="4765025" cy="26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H="1">
            <a:off x="2270598" y="3600949"/>
            <a:ext cx="543825" cy="7348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08073" y="3600949"/>
            <a:ext cx="543826" cy="7348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874623" y="1599390"/>
            <a:ext cx="1879600" cy="2016799"/>
          </a:xfrm>
          <a:prstGeom prst="ellipse">
            <a:avLst/>
          </a:prstGeom>
          <a:solidFill>
            <a:srgbClr val="FF5B9D"/>
          </a:solidFill>
          <a:ln>
            <a:solidFill>
              <a:srgbClr val="0908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46275" y="2277263"/>
            <a:ext cx="17362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Cao su</a:t>
            </a:r>
          </a:p>
        </p:txBody>
      </p:sp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313326" y="4575408"/>
            <a:ext cx="2221432" cy="1507948"/>
          </a:xfrm>
          <a:custGeom>
            <a:avLst/>
            <a:gdLst>
              <a:gd name="connsiteX0" fmla="*/ 0 w 2221432"/>
              <a:gd name="connsiteY0" fmla="*/ 251330 h 1507948"/>
              <a:gd name="connsiteX1" fmla="*/ 251330 w 2221432"/>
              <a:gd name="connsiteY1" fmla="*/ 0 h 1507948"/>
              <a:gd name="connsiteX2" fmla="*/ 807066 w 2221432"/>
              <a:gd name="connsiteY2" fmla="*/ 0 h 1507948"/>
              <a:gd name="connsiteX3" fmla="*/ 1397178 w 2221432"/>
              <a:gd name="connsiteY3" fmla="*/ 0 h 1507948"/>
              <a:gd name="connsiteX4" fmla="*/ 1970102 w 2221432"/>
              <a:gd name="connsiteY4" fmla="*/ 0 h 1507948"/>
              <a:gd name="connsiteX5" fmla="*/ 2221432 w 2221432"/>
              <a:gd name="connsiteY5" fmla="*/ 251330 h 1507948"/>
              <a:gd name="connsiteX6" fmla="*/ 2221432 w 2221432"/>
              <a:gd name="connsiteY6" fmla="*/ 764027 h 1507948"/>
              <a:gd name="connsiteX7" fmla="*/ 2221432 w 2221432"/>
              <a:gd name="connsiteY7" fmla="*/ 1256618 h 1507948"/>
              <a:gd name="connsiteX8" fmla="*/ 1970102 w 2221432"/>
              <a:gd name="connsiteY8" fmla="*/ 1507948 h 1507948"/>
              <a:gd name="connsiteX9" fmla="*/ 1448741 w 2221432"/>
              <a:gd name="connsiteY9" fmla="*/ 1507948 h 1507948"/>
              <a:gd name="connsiteX10" fmla="*/ 858629 w 2221432"/>
              <a:gd name="connsiteY10" fmla="*/ 1507948 h 1507948"/>
              <a:gd name="connsiteX11" fmla="*/ 251330 w 2221432"/>
              <a:gd name="connsiteY11" fmla="*/ 1507948 h 1507948"/>
              <a:gd name="connsiteX12" fmla="*/ 0 w 2221432"/>
              <a:gd name="connsiteY12" fmla="*/ 1256618 h 1507948"/>
              <a:gd name="connsiteX13" fmla="*/ 0 w 2221432"/>
              <a:gd name="connsiteY13" fmla="*/ 753974 h 1507948"/>
              <a:gd name="connsiteX14" fmla="*/ 0 w 2221432"/>
              <a:gd name="connsiteY14" fmla="*/ 251330 h 150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1432" h="1507948" fill="none" extrusionOk="0">
                <a:moveTo>
                  <a:pt x="0" y="251330"/>
                </a:moveTo>
                <a:cubicBezTo>
                  <a:pt x="10290" y="133661"/>
                  <a:pt x="83700" y="-19897"/>
                  <a:pt x="251330" y="0"/>
                </a:cubicBezTo>
                <a:cubicBezTo>
                  <a:pt x="382332" y="-10481"/>
                  <a:pt x="530734" y="28907"/>
                  <a:pt x="807066" y="0"/>
                </a:cubicBezTo>
                <a:cubicBezTo>
                  <a:pt x="1083398" y="-28907"/>
                  <a:pt x="1178044" y="32914"/>
                  <a:pt x="1397178" y="0"/>
                </a:cubicBezTo>
                <a:cubicBezTo>
                  <a:pt x="1616312" y="-32914"/>
                  <a:pt x="1714787" y="64035"/>
                  <a:pt x="1970102" y="0"/>
                </a:cubicBezTo>
                <a:cubicBezTo>
                  <a:pt x="2092972" y="25517"/>
                  <a:pt x="2230390" y="123642"/>
                  <a:pt x="2221432" y="251330"/>
                </a:cubicBezTo>
                <a:cubicBezTo>
                  <a:pt x="2235453" y="471912"/>
                  <a:pt x="2184451" y="528813"/>
                  <a:pt x="2221432" y="764027"/>
                </a:cubicBezTo>
                <a:cubicBezTo>
                  <a:pt x="2258413" y="999241"/>
                  <a:pt x="2220907" y="1148787"/>
                  <a:pt x="2221432" y="1256618"/>
                </a:cubicBezTo>
                <a:cubicBezTo>
                  <a:pt x="2224164" y="1408832"/>
                  <a:pt x="2131215" y="1479862"/>
                  <a:pt x="1970102" y="1507948"/>
                </a:cubicBezTo>
                <a:cubicBezTo>
                  <a:pt x="1816337" y="1531259"/>
                  <a:pt x="1631635" y="1484318"/>
                  <a:pt x="1448741" y="1507948"/>
                </a:cubicBezTo>
                <a:cubicBezTo>
                  <a:pt x="1265847" y="1531578"/>
                  <a:pt x="1071108" y="1475969"/>
                  <a:pt x="858629" y="1507948"/>
                </a:cubicBezTo>
                <a:cubicBezTo>
                  <a:pt x="646150" y="1539927"/>
                  <a:pt x="455205" y="1495033"/>
                  <a:pt x="251330" y="1507948"/>
                </a:cubicBezTo>
                <a:cubicBezTo>
                  <a:pt x="117913" y="1504107"/>
                  <a:pt x="6478" y="1391006"/>
                  <a:pt x="0" y="1256618"/>
                </a:cubicBezTo>
                <a:cubicBezTo>
                  <a:pt x="-50417" y="1023007"/>
                  <a:pt x="46089" y="924791"/>
                  <a:pt x="0" y="753974"/>
                </a:cubicBezTo>
                <a:cubicBezTo>
                  <a:pt x="-46089" y="583157"/>
                  <a:pt x="52193" y="401122"/>
                  <a:pt x="0" y="251330"/>
                </a:cubicBezTo>
                <a:close/>
              </a:path>
              <a:path w="2221432" h="1507948" stroke="0" extrusionOk="0">
                <a:moveTo>
                  <a:pt x="0" y="251330"/>
                </a:moveTo>
                <a:cubicBezTo>
                  <a:pt x="-3877" y="111379"/>
                  <a:pt x="143436" y="23533"/>
                  <a:pt x="251330" y="0"/>
                </a:cubicBezTo>
                <a:cubicBezTo>
                  <a:pt x="537498" y="-36892"/>
                  <a:pt x="630017" y="5258"/>
                  <a:pt x="841442" y="0"/>
                </a:cubicBezTo>
                <a:cubicBezTo>
                  <a:pt x="1052867" y="-5258"/>
                  <a:pt x="1213246" y="20846"/>
                  <a:pt x="1431553" y="0"/>
                </a:cubicBezTo>
                <a:cubicBezTo>
                  <a:pt x="1649860" y="-20846"/>
                  <a:pt x="1842825" y="3208"/>
                  <a:pt x="1970102" y="0"/>
                </a:cubicBezTo>
                <a:cubicBezTo>
                  <a:pt x="2139389" y="-6769"/>
                  <a:pt x="2212219" y="99798"/>
                  <a:pt x="2221432" y="251330"/>
                </a:cubicBezTo>
                <a:cubicBezTo>
                  <a:pt x="2264896" y="361659"/>
                  <a:pt x="2170256" y="502996"/>
                  <a:pt x="2221432" y="733868"/>
                </a:cubicBezTo>
                <a:cubicBezTo>
                  <a:pt x="2272608" y="964740"/>
                  <a:pt x="2185083" y="1106633"/>
                  <a:pt x="2221432" y="1256618"/>
                </a:cubicBezTo>
                <a:cubicBezTo>
                  <a:pt x="2236327" y="1420589"/>
                  <a:pt x="2102312" y="1483886"/>
                  <a:pt x="1970102" y="1507948"/>
                </a:cubicBezTo>
                <a:cubicBezTo>
                  <a:pt x="1801449" y="1542426"/>
                  <a:pt x="1575854" y="1475556"/>
                  <a:pt x="1414366" y="1507948"/>
                </a:cubicBezTo>
                <a:cubicBezTo>
                  <a:pt x="1252878" y="1540340"/>
                  <a:pt x="999597" y="1477029"/>
                  <a:pt x="893005" y="1507948"/>
                </a:cubicBezTo>
                <a:cubicBezTo>
                  <a:pt x="786413" y="1538867"/>
                  <a:pt x="519141" y="1446733"/>
                  <a:pt x="251330" y="1507948"/>
                </a:cubicBezTo>
                <a:cubicBezTo>
                  <a:pt x="121382" y="1497622"/>
                  <a:pt x="17353" y="1398983"/>
                  <a:pt x="0" y="1256618"/>
                </a:cubicBezTo>
                <a:cubicBezTo>
                  <a:pt x="-31730" y="1031936"/>
                  <a:pt x="37510" y="952433"/>
                  <a:pt x="0" y="774080"/>
                </a:cubicBezTo>
                <a:cubicBezTo>
                  <a:pt x="-37510" y="595727"/>
                  <a:pt x="42225" y="464965"/>
                  <a:pt x="0" y="251330"/>
                </a:cubicBezTo>
                <a:close/>
              </a:path>
            </a:pathLst>
          </a:custGeom>
          <a:solidFill>
            <a:srgbClr val="FFFFCD"/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Tự nhiên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9080D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23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965086" y="4575408"/>
            <a:ext cx="2221432" cy="1507948"/>
          </a:xfrm>
          <a:custGeom>
            <a:avLst/>
            <a:gdLst>
              <a:gd name="connsiteX0" fmla="*/ 0 w 2221432"/>
              <a:gd name="connsiteY0" fmla="*/ 251330 h 1507948"/>
              <a:gd name="connsiteX1" fmla="*/ 251330 w 2221432"/>
              <a:gd name="connsiteY1" fmla="*/ 0 h 1507948"/>
              <a:gd name="connsiteX2" fmla="*/ 807066 w 2221432"/>
              <a:gd name="connsiteY2" fmla="*/ 0 h 1507948"/>
              <a:gd name="connsiteX3" fmla="*/ 1397178 w 2221432"/>
              <a:gd name="connsiteY3" fmla="*/ 0 h 1507948"/>
              <a:gd name="connsiteX4" fmla="*/ 1970102 w 2221432"/>
              <a:gd name="connsiteY4" fmla="*/ 0 h 1507948"/>
              <a:gd name="connsiteX5" fmla="*/ 2221432 w 2221432"/>
              <a:gd name="connsiteY5" fmla="*/ 251330 h 1507948"/>
              <a:gd name="connsiteX6" fmla="*/ 2221432 w 2221432"/>
              <a:gd name="connsiteY6" fmla="*/ 764027 h 1507948"/>
              <a:gd name="connsiteX7" fmla="*/ 2221432 w 2221432"/>
              <a:gd name="connsiteY7" fmla="*/ 1256618 h 1507948"/>
              <a:gd name="connsiteX8" fmla="*/ 1970102 w 2221432"/>
              <a:gd name="connsiteY8" fmla="*/ 1507948 h 1507948"/>
              <a:gd name="connsiteX9" fmla="*/ 1448741 w 2221432"/>
              <a:gd name="connsiteY9" fmla="*/ 1507948 h 1507948"/>
              <a:gd name="connsiteX10" fmla="*/ 858629 w 2221432"/>
              <a:gd name="connsiteY10" fmla="*/ 1507948 h 1507948"/>
              <a:gd name="connsiteX11" fmla="*/ 251330 w 2221432"/>
              <a:gd name="connsiteY11" fmla="*/ 1507948 h 1507948"/>
              <a:gd name="connsiteX12" fmla="*/ 0 w 2221432"/>
              <a:gd name="connsiteY12" fmla="*/ 1256618 h 1507948"/>
              <a:gd name="connsiteX13" fmla="*/ 0 w 2221432"/>
              <a:gd name="connsiteY13" fmla="*/ 753974 h 1507948"/>
              <a:gd name="connsiteX14" fmla="*/ 0 w 2221432"/>
              <a:gd name="connsiteY14" fmla="*/ 251330 h 150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1432" h="1507948" fill="none" extrusionOk="0">
                <a:moveTo>
                  <a:pt x="0" y="251330"/>
                </a:moveTo>
                <a:cubicBezTo>
                  <a:pt x="10290" y="133661"/>
                  <a:pt x="83700" y="-19897"/>
                  <a:pt x="251330" y="0"/>
                </a:cubicBezTo>
                <a:cubicBezTo>
                  <a:pt x="382332" y="-10481"/>
                  <a:pt x="530734" y="28907"/>
                  <a:pt x="807066" y="0"/>
                </a:cubicBezTo>
                <a:cubicBezTo>
                  <a:pt x="1083398" y="-28907"/>
                  <a:pt x="1178044" y="32914"/>
                  <a:pt x="1397178" y="0"/>
                </a:cubicBezTo>
                <a:cubicBezTo>
                  <a:pt x="1616312" y="-32914"/>
                  <a:pt x="1714787" y="64035"/>
                  <a:pt x="1970102" y="0"/>
                </a:cubicBezTo>
                <a:cubicBezTo>
                  <a:pt x="2092972" y="25517"/>
                  <a:pt x="2230390" y="123642"/>
                  <a:pt x="2221432" y="251330"/>
                </a:cubicBezTo>
                <a:cubicBezTo>
                  <a:pt x="2235453" y="471912"/>
                  <a:pt x="2184451" y="528813"/>
                  <a:pt x="2221432" y="764027"/>
                </a:cubicBezTo>
                <a:cubicBezTo>
                  <a:pt x="2258413" y="999241"/>
                  <a:pt x="2220907" y="1148787"/>
                  <a:pt x="2221432" y="1256618"/>
                </a:cubicBezTo>
                <a:cubicBezTo>
                  <a:pt x="2224164" y="1408832"/>
                  <a:pt x="2131215" y="1479862"/>
                  <a:pt x="1970102" y="1507948"/>
                </a:cubicBezTo>
                <a:cubicBezTo>
                  <a:pt x="1816337" y="1531259"/>
                  <a:pt x="1631635" y="1484318"/>
                  <a:pt x="1448741" y="1507948"/>
                </a:cubicBezTo>
                <a:cubicBezTo>
                  <a:pt x="1265847" y="1531578"/>
                  <a:pt x="1071108" y="1475969"/>
                  <a:pt x="858629" y="1507948"/>
                </a:cubicBezTo>
                <a:cubicBezTo>
                  <a:pt x="646150" y="1539927"/>
                  <a:pt x="455205" y="1495033"/>
                  <a:pt x="251330" y="1507948"/>
                </a:cubicBezTo>
                <a:cubicBezTo>
                  <a:pt x="117913" y="1504107"/>
                  <a:pt x="6478" y="1391006"/>
                  <a:pt x="0" y="1256618"/>
                </a:cubicBezTo>
                <a:cubicBezTo>
                  <a:pt x="-50417" y="1023007"/>
                  <a:pt x="46089" y="924791"/>
                  <a:pt x="0" y="753974"/>
                </a:cubicBezTo>
                <a:cubicBezTo>
                  <a:pt x="-46089" y="583157"/>
                  <a:pt x="52193" y="401122"/>
                  <a:pt x="0" y="251330"/>
                </a:cubicBezTo>
                <a:close/>
              </a:path>
              <a:path w="2221432" h="1507948" stroke="0" extrusionOk="0">
                <a:moveTo>
                  <a:pt x="0" y="251330"/>
                </a:moveTo>
                <a:cubicBezTo>
                  <a:pt x="-3877" y="111379"/>
                  <a:pt x="143436" y="23533"/>
                  <a:pt x="251330" y="0"/>
                </a:cubicBezTo>
                <a:cubicBezTo>
                  <a:pt x="537498" y="-36892"/>
                  <a:pt x="630017" y="5258"/>
                  <a:pt x="841442" y="0"/>
                </a:cubicBezTo>
                <a:cubicBezTo>
                  <a:pt x="1052867" y="-5258"/>
                  <a:pt x="1213246" y="20846"/>
                  <a:pt x="1431553" y="0"/>
                </a:cubicBezTo>
                <a:cubicBezTo>
                  <a:pt x="1649860" y="-20846"/>
                  <a:pt x="1842825" y="3208"/>
                  <a:pt x="1970102" y="0"/>
                </a:cubicBezTo>
                <a:cubicBezTo>
                  <a:pt x="2139389" y="-6769"/>
                  <a:pt x="2212219" y="99798"/>
                  <a:pt x="2221432" y="251330"/>
                </a:cubicBezTo>
                <a:cubicBezTo>
                  <a:pt x="2264896" y="361659"/>
                  <a:pt x="2170256" y="502996"/>
                  <a:pt x="2221432" y="733868"/>
                </a:cubicBezTo>
                <a:cubicBezTo>
                  <a:pt x="2272608" y="964740"/>
                  <a:pt x="2185083" y="1106633"/>
                  <a:pt x="2221432" y="1256618"/>
                </a:cubicBezTo>
                <a:cubicBezTo>
                  <a:pt x="2236327" y="1420589"/>
                  <a:pt x="2102312" y="1483886"/>
                  <a:pt x="1970102" y="1507948"/>
                </a:cubicBezTo>
                <a:cubicBezTo>
                  <a:pt x="1801449" y="1542426"/>
                  <a:pt x="1575854" y="1475556"/>
                  <a:pt x="1414366" y="1507948"/>
                </a:cubicBezTo>
                <a:cubicBezTo>
                  <a:pt x="1252878" y="1540340"/>
                  <a:pt x="999597" y="1477029"/>
                  <a:pt x="893005" y="1507948"/>
                </a:cubicBezTo>
                <a:cubicBezTo>
                  <a:pt x="786413" y="1538867"/>
                  <a:pt x="519141" y="1446733"/>
                  <a:pt x="251330" y="1507948"/>
                </a:cubicBezTo>
                <a:cubicBezTo>
                  <a:pt x="121382" y="1497622"/>
                  <a:pt x="17353" y="1398983"/>
                  <a:pt x="0" y="1256618"/>
                </a:cubicBezTo>
                <a:cubicBezTo>
                  <a:pt x="-31730" y="1031936"/>
                  <a:pt x="37510" y="952433"/>
                  <a:pt x="0" y="774080"/>
                </a:cubicBezTo>
                <a:cubicBezTo>
                  <a:pt x="-37510" y="595727"/>
                  <a:pt x="42225" y="464965"/>
                  <a:pt x="0" y="251330"/>
                </a:cubicBezTo>
                <a:close/>
              </a:path>
            </a:pathLst>
          </a:custGeom>
          <a:solidFill>
            <a:srgbClr val="FFFFCD"/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Nhân tạo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9080D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7551" y="4831637"/>
            <a:ext cx="6156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tự nhiên được chế biến từ nhựa cây cao su. Cao su nhân tạo thường được chế biến từ than đá, dầu mỏ.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04396" y="3913465"/>
            <a:ext cx="27072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Times New Roman" panose="02020603050405020304" pitchFamily="18" charset="0"/>
              </a:rPr>
              <a:t>Ghi nhớ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568959" y="4397830"/>
            <a:ext cx="6324600" cy="2087038"/>
            <a:chOff x="5068644" y="3569481"/>
            <a:chExt cx="6872346" cy="2151379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9262269" y="3577198"/>
              <a:ext cx="2678721" cy="3041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940990" y="3569481"/>
              <a:ext cx="0" cy="2104939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077644" y="5685178"/>
              <a:ext cx="6863346" cy="35682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68644" y="3580239"/>
              <a:ext cx="9000" cy="2130395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088688" y="3601569"/>
              <a:ext cx="1402024" cy="3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241" y1="22592" x2="56750" y2="66808"/>
                        <a14:foregroundMark x1="63764" y1="32707" x2="64115" y2="74076"/>
                        <a14:foregroundMark x1="61309" y1="36947" x2="51724" y2="78134"/>
                        <a14:foregroundMark x1="26651" y1="15869" x2="18177" y2="44397"/>
                        <a14:foregroundMark x1="38691" y1="19261" x2="28930" y2="47244"/>
                        <a14:foregroundMark x1="18001" y1="24470" x2="11163" y2="36463"/>
                        <a14:foregroundMark x1="16715" y1="24773" x2="3857" y2="34585"/>
                        <a14:foregroundMark x1="45704" y1="25621" x2="33022" y2="45548"/>
                        <a14:foregroundMark x1="59205" y1="25984" x2="77265" y2="70563"/>
                        <a14:foregroundMark x1="83168" y1="52816" x2="85739" y2="70018"/>
                        <a14:foregroundMark x1="90649" y1="59055" x2="47808" y2="75106"/>
                        <a14:foregroundMark x1="51899" y1="52816" x2="39977" y2="70382"/>
                        <a14:foregroundMark x1="39860" y1="53846" x2="39509" y2="71230"/>
                        <a14:foregroundMark x1="31853" y1="57541" x2="45704" y2="59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91" y="2005781"/>
            <a:ext cx="2271968" cy="2191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10" y="194570"/>
            <a:ext cx="5379946" cy="2852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007" y="925660"/>
            <a:ext cx="377375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5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6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0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1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3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4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37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38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39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0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1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2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4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5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46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48" name="图片 3">
            <a:extLst>
              <a:ext uri="{FF2B5EF4-FFF2-40B4-BE49-F238E27FC236}">
                <a16:creationId xmlns:a16="http://schemas.microsoft.com/office/drawing/2014/main" xmlns="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81667" y="312604"/>
            <a:ext cx="7681103" cy="64505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13" y="3295377"/>
            <a:ext cx="3475353" cy="21479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53222" y="3059844"/>
            <a:ext cx="651109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9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2967" y="769213"/>
            <a:ext cx="7610167" cy="146500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19879" y="971111"/>
            <a:ext cx="65777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các thí nghiệm, nêu kết luận về tính chất của đá vôi.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" y="240727"/>
            <a:ext cx="2692130" cy="24434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38" y="2886104"/>
            <a:ext cx="8504657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d Time.mp3">
            <a:hlinkClick r:id="" action="ppaction://media"/>
            <a:extLst>
              <a:ext uri="{FF2B5EF4-FFF2-40B4-BE49-F238E27FC236}">
                <a16:creationId xmlns:a16="http://schemas.microsoft.com/office/drawing/2014/main" xmlns="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7404" y="-1744605"/>
            <a:ext cx="812800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14" y="2999312"/>
            <a:ext cx="6211780" cy="4383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759" y="833450"/>
            <a:ext cx="8218120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2967" y="769213"/>
            <a:ext cx="7610167" cy="146500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1546" y="1024662"/>
            <a:ext cx="6577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các thí nghiệm, mô tả hiện tượng và nêu kết luận về tính chất của đá vôi.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" y="240727"/>
            <a:ext cx="2692130" cy="244347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12152" y="2939655"/>
          <a:ext cx="8474068" cy="3018504"/>
        </p:xfrm>
        <a:graphic>
          <a:graphicData uri="http://schemas.openxmlformats.org/drawingml/2006/table">
            <a:tbl>
              <a:tblPr firstRow="1" bandRow="1"/>
              <a:tblGrid>
                <a:gridCol w="4014666">
                  <a:extLst>
                    <a:ext uri="{9D8B030D-6E8A-4147-A177-3AD203B41FA5}">
                      <a16:colId xmlns:a16="http://schemas.microsoft.com/office/drawing/2014/main" xmlns="" val="3486524067"/>
                    </a:ext>
                  </a:extLst>
                </a:gridCol>
                <a:gridCol w="4459402">
                  <a:extLst>
                    <a:ext uri="{9D8B030D-6E8A-4147-A177-3AD203B41FA5}">
                      <a16:colId xmlns:a16="http://schemas.microsoft.com/office/drawing/2014/main" xmlns="" val="1259589149"/>
                    </a:ext>
                  </a:extLst>
                </a:gridCol>
              </a:tblGrid>
              <a:tr h="1006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8238850"/>
                  </a:ext>
                </a:extLst>
              </a:tr>
              <a:tr h="1006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652133"/>
                  </a:ext>
                </a:extLst>
              </a:tr>
              <a:tr h="1006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1420807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895170" y="4034001"/>
            <a:ext cx="37859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 hoặc vào tường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2694" y="3240587"/>
            <a:ext cx="301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25629" y="5062124"/>
            <a:ext cx="3392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 căng một sợi dây cao su rồi buông tay 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9053" y="3240587"/>
            <a:ext cx="24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6" y="4786557"/>
            <a:ext cx="2310581" cy="23105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52577" y="4029985"/>
            <a:ext cx="451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nhà, ta thấy quả bóng lại nẩy lên.</a:t>
            </a:r>
          </a:p>
        </p:txBody>
      </p:sp>
    </p:spTree>
    <p:extLst>
      <p:ext uri="{BB962C8B-B14F-4D97-AF65-F5344CB8AC3E}">
        <p14:creationId xmlns:p14="http://schemas.microsoft.com/office/powerpoint/2010/main" val="129620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1" y="-87477"/>
            <a:ext cx="8766472" cy="1710907"/>
          </a:xfrm>
          <a:prstGeom prst="rect">
            <a:avLst/>
          </a:prstGeom>
        </p:spPr>
      </p:pic>
      <p:pic>
        <p:nvPicPr>
          <p:cNvPr id="3" name="Good Time.mp3">
            <a:hlinkClick r:id="" action="ppaction://media"/>
            <a:extLst>
              <a:ext uri="{FF2B5EF4-FFF2-40B4-BE49-F238E27FC236}">
                <a16:creationId xmlns:a16="http://schemas.microsoft.com/office/drawing/2014/main" xmlns="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7404" y="-1744605"/>
            <a:ext cx="812800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14" y="2999312"/>
            <a:ext cx="6211780" cy="4383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256" y="1037774"/>
            <a:ext cx="821812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Í NGHIỆM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6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52696" y="327078"/>
            <a:ext cx="7992285" cy="146500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21275" y="582527"/>
            <a:ext cx="6577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các thí nghiệm, mô tả hiện tượng và nêu kết luận về tính chất của đá vôi.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7" y="182046"/>
            <a:ext cx="2196353" cy="199349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848412" y="2175539"/>
          <a:ext cx="8996569" cy="3432190"/>
        </p:xfrm>
        <a:graphic>
          <a:graphicData uri="http://schemas.openxmlformats.org/drawingml/2006/table">
            <a:tbl>
              <a:tblPr firstRow="1" bandRow="1"/>
              <a:tblGrid>
                <a:gridCol w="4262205">
                  <a:extLst>
                    <a:ext uri="{9D8B030D-6E8A-4147-A177-3AD203B41FA5}">
                      <a16:colId xmlns:a16="http://schemas.microsoft.com/office/drawing/2014/main" xmlns="" val="3486524067"/>
                    </a:ext>
                  </a:extLst>
                </a:gridCol>
                <a:gridCol w="4734364">
                  <a:extLst>
                    <a:ext uri="{9D8B030D-6E8A-4147-A177-3AD203B41FA5}">
                      <a16:colId xmlns:a16="http://schemas.microsoft.com/office/drawing/2014/main" xmlns="" val="1259589149"/>
                    </a:ext>
                  </a:extLst>
                </a:gridCol>
              </a:tblGrid>
              <a:tr h="8460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8238850"/>
                  </a:ext>
                </a:extLst>
              </a:tr>
              <a:tr h="11985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652133"/>
                  </a:ext>
                </a:extLst>
              </a:tr>
              <a:tr h="13875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1420807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158722" y="3177403"/>
            <a:ext cx="3890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 hoặc vào tường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0015" y="2340053"/>
            <a:ext cx="301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58722" y="4490922"/>
            <a:ext cx="3776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 căng một sợi dây cao su rồi buông tay 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6091" y="2302637"/>
            <a:ext cx="24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95041" y="3204574"/>
            <a:ext cx="451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nhà, ta thấy quả bóng lại nẩy lên.</a:t>
            </a:r>
          </a:p>
        </p:txBody>
      </p:sp>
      <p:sp>
        <p:nvSpPr>
          <p:cNvPr id="2" name="Rectangle 1"/>
          <p:cNvSpPr/>
          <p:nvPr/>
        </p:nvSpPr>
        <p:spPr>
          <a:xfrm>
            <a:off x="6195041" y="4309636"/>
            <a:ext cx="4631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 căng sợi dây cao su, sợi dây dãn ra. Khi buông tay, sợi dây cao su lại trở về vị trí cũ.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5030" y="5325103"/>
            <a:ext cx="10079197" cy="1775073"/>
            <a:chOff x="995030" y="5325103"/>
            <a:chExt cx="10079197" cy="17750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95030" y="5335191"/>
              <a:ext cx="1764985" cy="17649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9309242" y="5325103"/>
              <a:ext cx="1764985" cy="176498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413928" y="5887640"/>
              <a:ext cx="72757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 ra cao su có tính đàn hồi, ít biến đổi khi gặp nóng, lạnh, cách nhiệt, cách điện, ít bị tan trong một số chất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40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055479" y="3887208"/>
            <a:ext cx="8794388" cy="874739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9950096" y="795799"/>
            <a:ext cx="1799543" cy="119603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4" y="1507011"/>
            <a:ext cx="2243186" cy="865730"/>
          </a:xfrm>
          <a:prstGeom prst="rect">
            <a:avLst/>
          </a:prstGeom>
        </p:spPr>
      </p:pic>
      <p:pic>
        <p:nvPicPr>
          <p:cNvPr id="32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11" y="3728622"/>
            <a:ext cx="1080000" cy="990000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2312293" y="4136408"/>
            <a:ext cx="74800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Kể tên các vật liệu dùng để chế tạo ra cao su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031296" y="5087496"/>
            <a:ext cx="8794388" cy="129276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5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11" y="5087496"/>
            <a:ext cx="1080000" cy="990000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2148913" y="5357227"/>
            <a:ext cx="86574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Nhận biết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tính chất , công dụng và cách bảo quản các đồ dùng bằng cao su</a:t>
            </a:r>
            <a:endParaRPr kumimoji="0" lang="en-US" sz="2800" b="0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080456" y="2592741"/>
            <a:ext cx="8794389" cy="88589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1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39" y="2509948"/>
            <a:ext cx="1080000" cy="990000"/>
          </a:xfrm>
          <a:prstGeom prst="rect">
            <a:avLst/>
          </a:prstGeom>
          <a:ln>
            <a:noFill/>
          </a:ln>
        </p:spPr>
      </p:pic>
      <p:sp>
        <p:nvSpPr>
          <p:cNvPr id="42" name="Rectangle 41"/>
          <p:cNvSpPr/>
          <p:nvPr/>
        </p:nvSpPr>
        <p:spPr>
          <a:xfrm>
            <a:off x="2243836" y="2814300"/>
            <a:ext cx="85591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Quan sát, nhận biết một số đồ dung làm bằng cao su</a:t>
            </a:r>
          </a:p>
        </p:txBody>
      </p:sp>
      <p:pic>
        <p:nvPicPr>
          <p:cNvPr id="4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19136" y="84081"/>
            <a:ext cx="2029665" cy="1584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891" y="577184"/>
            <a:ext cx="8285182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2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5196 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/>
      <p:bldP spid="34" grpId="0" animBg="1"/>
      <p:bldP spid="36" grpId="0"/>
      <p:bldP spid="40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44134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305670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232791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6194327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8155863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0117399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1" name="Straight Arrow Connector 80"/>
          <p:cNvCxnSpPr>
            <a:endCxn id="13" idx="0"/>
          </p:cNvCxnSpPr>
          <p:nvPr/>
        </p:nvCxnSpPr>
        <p:spPr>
          <a:xfrm flipH="1">
            <a:off x="1224121" y="2957355"/>
            <a:ext cx="4719484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76" idx="0"/>
          </p:cNvCxnSpPr>
          <p:nvPr/>
        </p:nvCxnSpPr>
        <p:spPr>
          <a:xfrm flipH="1">
            <a:off x="3185657" y="2967790"/>
            <a:ext cx="2757948" cy="1083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5112779" y="2957355"/>
            <a:ext cx="830826" cy="11177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78" idx="0"/>
          </p:cNvCxnSpPr>
          <p:nvPr/>
        </p:nvCxnSpPr>
        <p:spPr>
          <a:xfrm>
            <a:off x="5943605" y="2957355"/>
            <a:ext cx="1130709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79" idx="0"/>
          </p:cNvCxnSpPr>
          <p:nvPr/>
        </p:nvCxnSpPr>
        <p:spPr>
          <a:xfrm>
            <a:off x="5943605" y="2957355"/>
            <a:ext cx="3092245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80" idx="0"/>
          </p:cNvCxnSpPr>
          <p:nvPr/>
        </p:nvCxnSpPr>
        <p:spPr>
          <a:xfrm>
            <a:off x="5943605" y="2957355"/>
            <a:ext cx="5053781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99883" y="4687253"/>
            <a:ext cx="180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Có tính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đàn hồi tốt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299509" y="4687253"/>
            <a:ext cx="180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Không tan trong nước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261045" y="4952271"/>
            <a:ext cx="1804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Cách nhiệt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159912" y="4552161"/>
            <a:ext cx="1804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Ít biến đổi khi gặp nóng lạnh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155863" y="4440004"/>
            <a:ext cx="1804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Tan trong một số chất lỏng khác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161650" y="4892862"/>
            <a:ext cx="1804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Cách điện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9" y="1336299"/>
            <a:ext cx="1966530" cy="196938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29" y="1013592"/>
            <a:ext cx="2354883" cy="2536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331" y="752165"/>
            <a:ext cx="4023709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1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5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6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0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1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3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4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37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38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39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0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1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2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4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5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46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48" name="图片 3">
            <a:extLst>
              <a:ext uri="{FF2B5EF4-FFF2-40B4-BE49-F238E27FC236}">
                <a16:creationId xmlns:a16="http://schemas.microsoft.com/office/drawing/2014/main" xmlns="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81667" y="312604"/>
            <a:ext cx="7681103" cy="64505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13" y="3295377"/>
            <a:ext cx="3475353" cy="214791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54343" y="2429795"/>
            <a:ext cx="651109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5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ỨNG DỤNG CỦA CAO SU_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050" y="664088"/>
            <a:ext cx="4805516" cy="4805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33" y="3979985"/>
            <a:ext cx="3176147" cy="31761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757651" y="2271251"/>
            <a:ext cx="3908650" cy="1971609"/>
            <a:chOff x="7757651" y="2271251"/>
            <a:chExt cx="3908650" cy="1971609"/>
          </a:xfrm>
        </p:grpSpPr>
        <p:sp>
          <p:nvSpPr>
            <p:cNvPr id="3" name="Speech Bubble: Rectangle with Corners Rounded 5">
              <a:extLst>
                <a:ext uri="{FF2B5EF4-FFF2-40B4-BE49-F238E27FC236}">
                  <a16:creationId xmlns:a16="http://schemas.microsoft.com/office/drawing/2014/main" xmlns="" id="{9762EA1C-7C46-4E5A-A34B-2040D595ED62}"/>
                </a:ext>
              </a:extLst>
            </p:cNvPr>
            <p:cNvSpPr/>
            <p:nvPr/>
          </p:nvSpPr>
          <p:spPr>
            <a:xfrm>
              <a:off x="7757651" y="2271251"/>
              <a:ext cx="3744845" cy="1971609"/>
            </a:xfrm>
            <a:custGeom>
              <a:avLst/>
              <a:gdLst>
                <a:gd name="connsiteX0" fmla="*/ 0 w 3744845"/>
                <a:gd name="connsiteY0" fmla="*/ 328608 h 1971609"/>
                <a:gd name="connsiteX1" fmla="*/ 328608 w 3744845"/>
                <a:gd name="connsiteY1" fmla="*/ 0 h 1971609"/>
                <a:gd name="connsiteX2" fmla="*/ 965795 w 3744845"/>
                <a:gd name="connsiteY2" fmla="*/ 0 h 1971609"/>
                <a:gd name="connsiteX3" fmla="*/ 1565865 w 3744845"/>
                <a:gd name="connsiteY3" fmla="*/ 0 h 1971609"/>
                <a:gd name="connsiteX4" fmla="*/ 2184493 w 3744845"/>
                <a:gd name="connsiteY4" fmla="*/ 0 h 1971609"/>
                <a:gd name="connsiteX5" fmla="*/ 2184493 w 3744845"/>
                <a:gd name="connsiteY5" fmla="*/ 0 h 1971609"/>
                <a:gd name="connsiteX6" fmla="*/ 2633874 w 3744845"/>
                <a:gd name="connsiteY6" fmla="*/ 0 h 1971609"/>
                <a:gd name="connsiteX7" fmla="*/ 3120704 w 3744845"/>
                <a:gd name="connsiteY7" fmla="*/ 0 h 1971609"/>
                <a:gd name="connsiteX8" fmla="*/ 3416237 w 3744845"/>
                <a:gd name="connsiteY8" fmla="*/ 0 h 1971609"/>
                <a:gd name="connsiteX9" fmla="*/ 3744845 w 3744845"/>
                <a:gd name="connsiteY9" fmla="*/ 328608 h 1971609"/>
                <a:gd name="connsiteX10" fmla="*/ 3744845 w 3744845"/>
                <a:gd name="connsiteY10" fmla="*/ 722927 h 1971609"/>
                <a:gd name="connsiteX11" fmla="*/ 3744845 w 3744845"/>
                <a:gd name="connsiteY11" fmla="*/ 1150105 h 1971609"/>
                <a:gd name="connsiteX12" fmla="*/ 3744845 w 3744845"/>
                <a:gd name="connsiteY12" fmla="*/ 1150105 h 1971609"/>
                <a:gd name="connsiteX13" fmla="*/ 3744845 w 3744845"/>
                <a:gd name="connsiteY13" fmla="*/ 1643008 h 1971609"/>
                <a:gd name="connsiteX14" fmla="*/ 3744845 w 3744845"/>
                <a:gd name="connsiteY14" fmla="*/ 1643001 h 1971609"/>
                <a:gd name="connsiteX15" fmla="*/ 3416237 w 3744845"/>
                <a:gd name="connsiteY15" fmla="*/ 1971609 h 1971609"/>
                <a:gd name="connsiteX16" fmla="*/ 3120704 w 3744845"/>
                <a:gd name="connsiteY16" fmla="*/ 1971609 h 1971609"/>
                <a:gd name="connsiteX17" fmla="*/ 3349839 w 3744845"/>
                <a:gd name="connsiteY17" fmla="*/ 2455462 h 1971609"/>
                <a:gd name="connsiteX18" fmla="*/ 2743859 w 3744845"/>
                <a:gd name="connsiteY18" fmla="*/ 2203858 h 1971609"/>
                <a:gd name="connsiteX19" fmla="*/ 2184493 w 3744845"/>
                <a:gd name="connsiteY19" fmla="*/ 1971609 h 1971609"/>
                <a:gd name="connsiteX20" fmla="*/ 1547306 w 3744845"/>
                <a:gd name="connsiteY20" fmla="*/ 1971609 h 1971609"/>
                <a:gd name="connsiteX21" fmla="*/ 928677 w 3744845"/>
                <a:gd name="connsiteY21" fmla="*/ 1971609 h 1971609"/>
                <a:gd name="connsiteX22" fmla="*/ 328608 w 3744845"/>
                <a:gd name="connsiteY22" fmla="*/ 1971609 h 1971609"/>
                <a:gd name="connsiteX23" fmla="*/ 0 w 3744845"/>
                <a:gd name="connsiteY23" fmla="*/ 1643001 h 1971609"/>
                <a:gd name="connsiteX24" fmla="*/ 0 w 3744845"/>
                <a:gd name="connsiteY24" fmla="*/ 1643008 h 1971609"/>
                <a:gd name="connsiteX25" fmla="*/ 0 w 3744845"/>
                <a:gd name="connsiteY25" fmla="*/ 1150105 h 1971609"/>
                <a:gd name="connsiteX26" fmla="*/ 0 w 3744845"/>
                <a:gd name="connsiteY26" fmla="*/ 1150105 h 1971609"/>
                <a:gd name="connsiteX27" fmla="*/ 0 w 3744845"/>
                <a:gd name="connsiteY27" fmla="*/ 722927 h 1971609"/>
                <a:gd name="connsiteX28" fmla="*/ 0 w 3744845"/>
                <a:gd name="connsiteY28" fmla="*/ 328608 h 197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744845" h="1971609" fill="none" extrusionOk="0">
                  <a:moveTo>
                    <a:pt x="0" y="328608"/>
                  </a:moveTo>
                  <a:cubicBezTo>
                    <a:pt x="-40367" y="148005"/>
                    <a:pt x="155708" y="-5349"/>
                    <a:pt x="328608" y="0"/>
                  </a:cubicBezTo>
                  <a:cubicBezTo>
                    <a:pt x="523528" y="-18856"/>
                    <a:pt x="760273" y="-19495"/>
                    <a:pt x="965795" y="0"/>
                  </a:cubicBezTo>
                  <a:cubicBezTo>
                    <a:pt x="1171317" y="19495"/>
                    <a:pt x="1366577" y="1851"/>
                    <a:pt x="1565865" y="0"/>
                  </a:cubicBezTo>
                  <a:cubicBezTo>
                    <a:pt x="1765153" y="-1851"/>
                    <a:pt x="2045922" y="-21849"/>
                    <a:pt x="2184493" y="0"/>
                  </a:cubicBezTo>
                  <a:lnTo>
                    <a:pt x="2184493" y="0"/>
                  </a:lnTo>
                  <a:cubicBezTo>
                    <a:pt x="2397919" y="20584"/>
                    <a:pt x="2450153" y="13053"/>
                    <a:pt x="2633874" y="0"/>
                  </a:cubicBezTo>
                  <a:cubicBezTo>
                    <a:pt x="2817595" y="-13053"/>
                    <a:pt x="3016260" y="-2422"/>
                    <a:pt x="3120704" y="0"/>
                  </a:cubicBezTo>
                  <a:cubicBezTo>
                    <a:pt x="3259582" y="-11948"/>
                    <a:pt x="3303063" y="-6367"/>
                    <a:pt x="3416237" y="0"/>
                  </a:cubicBezTo>
                  <a:cubicBezTo>
                    <a:pt x="3602059" y="-4570"/>
                    <a:pt x="3752764" y="113151"/>
                    <a:pt x="3744845" y="328608"/>
                  </a:cubicBezTo>
                  <a:cubicBezTo>
                    <a:pt x="3736024" y="414474"/>
                    <a:pt x="3758531" y="554072"/>
                    <a:pt x="3744845" y="722927"/>
                  </a:cubicBezTo>
                  <a:cubicBezTo>
                    <a:pt x="3731159" y="891782"/>
                    <a:pt x="3728447" y="954854"/>
                    <a:pt x="3744845" y="1150105"/>
                  </a:cubicBezTo>
                  <a:lnTo>
                    <a:pt x="3744845" y="1150105"/>
                  </a:lnTo>
                  <a:cubicBezTo>
                    <a:pt x="3734337" y="1372664"/>
                    <a:pt x="3732891" y="1421109"/>
                    <a:pt x="3744845" y="1643008"/>
                  </a:cubicBezTo>
                  <a:lnTo>
                    <a:pt x="3744845" y="1643001"/>
                  </a:lnTo>
                  <a:cubicBezTo>
                    <a:pt x="3776227" y="1852110"/>
                    <a:pt x="3603587" y="1958013"/>
                    <a:pt x="3416237" y="1971609"/>
                  </a:cubicBezTo>
                  <a:cubicBezTo>
                    <a:pt x="3302327" y="1959963"/>
                    <a:pt x="3239786" y="1968396"/>
                    <a:pt x="3120704" y="1971609"/>
                  </a:cubicBezTo>
                  <a:cubicBezTo>
                    <a:pt x="3210124" y="2196018"/>
                    <a:pt x="3286085" y="2285993"/>
                    <a:pt x="3349839" y="2455462"/>
                  </a:cubicBezTo>
                  <a:cubicBezTo>
                    <a:pt x="3135766" y="2396381"/>
                    <a:pt x="2981896" y="2282038"/>
                    <a:pt x="2743859" y="2203858"/>
                  </a:cubicBezTo>
                  <a:cubicBezTo>
                    <a:pt x="2505822" y="2125679"/>
                    <a:pt x="2330266" y="2060231"/>
                    <a:pt x="2184493" y="1971609"/>
                  </a:cubicBezTo>
                  <a:cubicBezTo>
                    <a:pt x="2033600" y="1990603"/>
                    <a:pt x="1689812" y="1947978"/>
                    <a:pt x="1547306" y="1971609"/>
                  </a:cubicBezTo>
                  <a:cubicBezTo>
                    <a:pt x="1404800" y="1995240"/>
                    <a:pt x="1207656" y="1959008"/>
                    <a:pt x="928677" y="1971609"/>
                  </a:cubicBezTo>
                  <a:cubicBezTo>
                    <a:pt x="649698" y="1984210"/>
                    <a:pt x="605931" y="1977248"/>
                    <a:pt x="328608" y="1971609"/>
                  </a:cubicBezTo>
                  <a:cubicBezTo>
                    <a:pt x="141397" y="1948681"/>
                    <a:pt x="3204" y="1841074"/>
                    <a:pt x="0" y="1643001"/>
                  </a:cubicBezTo>
                  <a:lnTo>
                    <a:pt x="0" y="1643008"/>
                  </a:lnTo>
                  <a:cubicBezTo>
                    <a:pt x="-16394" y="1523344"/>
                    <a:pt x="13805" y="1268318"/>
                    <a:pt x="0" y="1150105"/>
                  </a:cubicBezTo>
                  <a:lnTo>
                    <a:pt x="0" y="1150105"/>
                  </a:lnTo>
                  <a:cubicBezTo>
                    <a:pt x="-3543" y="1028239"/>
                    <a:pt x="14135" y="923741"/>
                    <a:pt x="0" y="722927"/>
                  </a:cubicBezTo>
                  <a:cubicBezTo>
                    <a:pt x="-14135" y="522113"/>
                    <a:pt x="6978" y="487205"/>
                    <a:pt x="0" y="328608"/>
                  </a:cubicBezTo>
                  <a:close/>
                </a:path>
                <a:path w="3744845" h="1971609" stroke="0" extrusionOk="0">
                  <a:moveTo>
                    <a:pt x="0" y="328608"/>
                  </a:moveTo>
                  <a:cubicBezTo>
                    <a:pt x="-3419" y="152969"/>
                    <a:pt x="160213" y="-8852"/>
                    <a:pt x="328608" y="0"/>
                  </a:cubicBezTo>
                  <a:cubicBezTo>
                    <a:pt x="591625" y="9135"/>
                    <a:pt x="688623" y="17398"/>
                    <a:pt x="965795" y="0"/>
                  </a:cubicBezTo>
                  <a:cubicBezTo>
                    <a:pt x="1242967" y="-17398"/>
                    <a:pt x="1409716" y="-13932"/>
                    <a:pt x="1584424" y="0"/>
                  </a:cubicBezTo>
                  <a:cubicBezTo>
                    <a:pt x="1759132" y="13932"/>
                    <a:pt x="2061502" y="-19698"/>
                    <a:pt x="2184493" y="0"/>
                  </a:cubicBezTo>
                  <a:lnTo>
                    <a:pt x="2184493" y="0"/>
                  </a:lnTo>
                  <a:cubicBezTo>
                    <a:pt x="2341543" y="-9245"/>
                    <a:pt x="2447719" y="-21215"/>
                    <a:pt x="2652599" y="0"/>
                  </a:cubicBezTo>
                  <a:cubicBezTo>
                    <a:pt x="2857479" y="21215"/>
                    <a:pt x="2895596" y="7510"/>
                    <a:pt x="3120704" y="0"/>
                  </a:cubicBezTo>
                  <a:cubicBezTo>
                    <a:pt x="3199335" y="5246"/>
                    <a:pt x="3314425" y="5897"/>
                    <a:pt x="3416237" y="0"/>
                  </a:cubicBezTo>
                  <a:cubicBezTo>
                    <a:pt x="3610227" y="-1364"/>
                    <a:pt x="3729948" y="151439"/>
                    <a:pt x="3744845" y="328608"/>
                  </a:cubicBezTo>
                  <a:cubicBezTo>
                    <a:pt x="3759009" y="443352"/>
                    <a:pt x="3745707" y="581271"/>
                    <a:pt x="3744845" y="739357"/>
                  </a:cubicBezTo>
                  <a:cubicBezTo>
                    <a:pt x="3743983" y="897443"/>
                    <a:pt x="3738414" y="990654"/>
                    <a:pt x="3744845" y="1150105"/>
                  </a:cubicBezTo>
                  <a:lnTo>
                    <a:pt x="3744845" y="1150105"/>
                  </a:lnTo>
                  <a:cubicBezTo>
                    <a:pt x="3724154" y="1379382"/>
                    <a:pt x="3760755" y="1481138"/>
                    <a:pt x="3744845" y="1643008"/>
                  </a:cubicBezTo>
                  <a:lnTo>
                    <a:pt x="3744845" y="1643001"/>
                  </a:lnTo>
                  <a:cubicBezTo>
                    <a:pt x="3725616" y="1853188"/>
                    <a:pt x="3582631" y="1975182"/>
                    <a:pt x="3416237" y="1971609"/>
                  </a:cubicBezTo>
                  <a:cubicBezTo>
                    <a:pt x="3289411" y="1985472"/>
                    <a:pt x="3182806" y="1982134"/>
                    <a:pt x="3120704" y="1971609"/>
                  </a:cubicBezTo>
                  <a:cubicBezTo>
                    <a:pt x="3252184" y="2201627"/>
                    <a:pt x="3267567" y="2241391"/>
                    <a:pt x="3349839" y="2455462"/>
                  </a:cubicBezTo>
                  <a:cubicBezTo>
                    <a:pt x="3129883" y="2342819"/>
                    <a:pt x="3043690" y="2332551"/>
                    <a:pt x="2802126" y="2228051"/>
                  </a:cubicBezTo>
                  <a:cubicBezTo>
                    <a:pt x="2560562" y="2123551"/>
                    <a:pt x="2446466" y="2051930"/>
                    <a:pt x="2184493" y="1971609"/>
                  </a:cubicBezTo>
                  <a:cubicBezTo>
                    <a:pt x="1952815" y="1953130"/>
                    <a:pt x="1718382" y="1950834"/>
                    <a:pt x="1584424" y="1971609"/>
                  </a:cubicBezTo>
                  <a:cubicBezTo>
                    <a:pt x="1450466" y="1992384"/>
                    <a:pt x="1216406" y="1945522"/>
                    <a:pt x="1021472" y="1971609"/>
                  </a:cubicBezTo>
                  <a:cubicBezTo>
                    <a:pt x="826538" y="1997696"/>
                    <a:pt x="542774" y="1964818"/>
                    <a:pt x="328608" y="1971609"/>
                  </a:cubicBezTo>
                  <a:cubicBezTo>
                    <a:pt x="117617" y="1975736"/>
                    <a:pt x="28734" y="1820441"/>
                    <a:pt x="0" y="1643001"/>
                  </a:cubicBezTo>
                  <a:lnTo>
                    <a:pt x="0" y="1643008"/>
                  </a:lnTo>
                  <a:cubicBezTo>
                    <a:pt x="-1354" y="1412817"/>
                    <a:pt x="-19613" y="1268504"/>
                    <a:pt x="0" y="1150105"/>
                  </a:cubicBezTo>
                  <a:lnTo>
                    <a:pt x="0" y="1150105"/>
                  </a:lnTo>
                  <a:cubicBezTo>
                    <a:pt x="13377" y="1057033"/>
                    <a:pt x="-7908" y="926275"/>
                    <a:pt x="0" y="755786"/>
                  </a:cubicBezTo>
                  <a:cubicBezTo>
                    <a:pt x="7908" y="585297"/>
                    <a:pt x="19730" y="477688"/>
                    <a:pt x="0" y="32860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57651" y="2623552"/>
              <a:ext cx="390865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Sarifa" panose="00000500000000000000" pitchFamily="50" charset="0"/>
                  <a:ea typeface="+mn-ea"/>
                  <a:cs typeface="Times New Roman" panose="02020603050405020304" pitchFamily="18" charset="0"/>
                </a:rPr>
                <a:t>Quan sát video và cho biết cao su thường dùng để làm gì?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1" y="-724308"/>
            <a:ext cx="6723331" cy="75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1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629265"/>
            <a:ext cx="8257821" cy="1632155"/>
          </a:xfrm>
          <a:prstGeom prst="homePlate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36114" y="1122176"/>
            <a:ext cx="8256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Cao su được dùng để làm săm, lốp</a:t>
            </a:r>
            <a:endParaRPr kumimoji="0" lang="en-GB" sz="4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"/>
          <a:stretch/>
        </p:blipFill>
        <p:spPr>
          <a:xfrm>
            <a:off x="746629" y="3022819"/>
            <a:ext cx="3835203" cy="3409626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0" y="3076896"/>
            <a:ext cx="3301471" cy="330147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4098" name="Picture 2" descr="Combo 4 chiếc bánh xe cao su đen 5 6 7 8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83" y="3124101"/>
            <a:ext cx="3308342" cy="3308343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93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629265"/>
            <a:ext cx="8257821" cy="1632155"/>
          </a:xfrm>
          <a:prstGeom prst="homePlate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849" y="980510"/>
            <a:ext cx="7924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Cao su</a:t>
            </a:r>
            <a:r>
              <a:rPr kumimoji="0" lang="en-GB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được dùng để</a:t>
            </a:r>
            <a:r>
              <a:rPr kumimoji="0" lang="vi-VN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 các chi tiết của một số đồ điện, máy móc, đồ vật trong nhà</a:t>
            </a:r>
            <a:endParaRPr kumimoji="0" lang="en-GB" sz="2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3" y="3059728"/>
            <a:ext cx="4233213" cy="2652814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63" y="3059728"/>
            <a:ext cx="4122617" cy="2652814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317" y="3059728"/>
            <a:ext cx="2652814" cy="2652814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3153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0608" y="3407537"/>
            <a:ext cx="7570838" cy="2472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65" y="555403"/>
            <a:ext cx="5379946" cy="28521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24470" y="3918363"/>
            <a:ext cx="682311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được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sử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để làm săm, lốp, làm các chi tiết của một số đồ điện, máy móc và các đồ dùng trong nhà.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68943" y="1427472"/>
            <a:ext cx="37737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72" y="552572"/>
            <a:ext cx="4232128" cy="42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442452"/>
            <a:ext cx="8257821" cy="163215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73808"/>
            <a:ext cx="79249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CÁCH BẢO QUẢN CAO SU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37587" y="2505963"/>
            <a:ext cx="8131278" cy="35494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96349B-78B6-485A-9A71-EEB9CC6A4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70" y="3942735"/>
            <a:ext cx="2400179" cy="3043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7058" y="3281286"/>
            <a:ext cx="4916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ở nhiệt độ quá cao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7058" y="4021164"/>
            <a:ext cx="7008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những nơi có nhiệt độ quá thấp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7058" y="4782936"/>
            <a:ext cx="545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các hóa chất dính vào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3266982"/>
            <a:ext cx="614758" cy="6456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4089630"/>
            <a:ext cx="614758" cy="645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4821142"/>
            <a:ext cx="614758" cy="6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5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2" grpId="0" animBg="1"/>
      <p:bldP spid="3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1CA48C3-BB90-4F72-8F25-5874A248A05D}"/>
              </a:ext>
            </a:extLst>
          </p:cNvPr>
          <p:cNvGrpSpPr/>
          <p:nvPr/>
        </p:nvGrpSpPr>
        <p:grpSpPr>
          <a:xfrm>
            <a:off x="4572000" y="393539"/>
            <a:ext cx="7472516" cy="6319777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DC4400-89CF-47E7-BDBD-15E25BFA1154}"/>
              </a:ext>
            </a:extLst>
          </p:cNvPr>
          <p:cNvSpPr txBox="1"/>
          <p:nvPr/>
        </p:nvSpPr>
        <p:spPr>
          <a:xfrm>
            <a:off x="5225835" y="1409415"/>
            <a:ext cx="6164845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tự nhiên được chế biến từ nhựa cây cao su. Cao su nhân tạo thường được chế biến từ than đá, dầu mỏ.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có tính đàn hồi, ít biến đổi khi gặp nóng, lạnh, ít bị tan trong một số chất lỏng.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được dùng để làm săm, lốp, làm các chi tiết của một số đồ điện, máy móc và các đồ dùng trong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Không nên để các đồ dùng bằng cao su ở nơi có nhiệt độ quá cao (cao su sẽ bị chảy) hoặc ở nơi có nhiệt độ quá thấp (cao su sẽ bị giòn, cứng,…). Không để các hóa chất dính vào cao su.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76" y="2192454"/>
            <a:ext cx="392006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5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3" y="557295"/>
            <a:ext cx="5379946" cy="2852134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 rot="-10800000">
            <a:off x="-255641" y="2477728"/>
            <a:ext cx="4630374" cy="5432323"/>
            <a:chOff x="0" y="0"/>
            <a:chExt cx="14692371" cy="1561496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5" name="Picture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6" name="Picture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0" name="Picture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1" name="Picture 3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3" name="Picture 3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4" name="Picture 3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37" name="Picture 4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38" name="Picture 4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39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0" name="Picture 4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1" name="Picture 4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2" name="Picture 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4" name="Picture 4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5" name="Picture 4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46" name="Picture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sp>
        <p:nvSpPr>
          <p:cNvPr id="50" name="文本框 66">
            <a:extLst>
              <a:ext uri="{FF2B5EF4-FFF2-40B4-BE49-F238E27FC236}">
                <a16:creationId xmlns:a16="http://schemas.microsoft.com/office/drawing/2014/main" xmlns="" id="{BF625F6A-2333-497F-B9F7-8401A9C9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4991" y="1437363"/>
            <a:ext cx="6512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宋体" panose="02010600030101010101" pitchFamily="2" charset="-122"/>
                <a:cs typeface="+mn-cs"/>
              </a:rPr>
              <a:t>CỦNG CỐ</a:t>
            </a:r>
            <a:endParaRPr kumimoji="0" lang="en-GB" sz="6000" b="0" i="0" u="none" strike="noStrike" kern="120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893212" y="2186362"/>
            <a:ext cx="8100030" cy="4564901"/>
            <a:chOff x="4893212" y="2186362"/>
            <a:chExt cx="8100030" cy="456490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212" y="2186362"/>
              <a:ext cx="4946340" cy="3051183"/>
            </a:xfrm>
            <a:prstGeom prst="rect">
              <a:avLst/>
            </a:prstGeom>
          </p:spPr>
        </p:pic>
        <p:sp>
          <p:nvSpPr>
            <p:cNvPr id="52" name="Shape 881">
              <a:extLst>
                <a:ext uri="{FF2B5EF4-FFF2-40B4-BE49-F238E27FC236}">
                  <a16:creationId xmlns:a16="http://schemas.microsoft.com/office/drawing/2014/main" xmlns="" id="{3812D4F1-DD78-4ED2-AFAC-90797AF83B79}"/>
                </a:ext>
              </a:extLst>
            </p:cNvPr>
            <p:cNvSpPr txBox="1">
              <a:spLocks/>
            </p:cNvSpPr>
            <p:nvPr/>
          </p:nvSpPr>
          <p:spPr>
            <a:xfrm>
              <a:off x="5572998" y="2848702"/>
              <a:ext cx="366546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200"/>
                </a:lnSpc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号-日记插画体" panose="00000500000000000000" pitchFamily="2" charset="-122"/>
                  <a:ea typeface="字魂6号-日记插画体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đã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học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được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những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nội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dung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gì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?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2" charset="0"/>
                <a:ea typeface="字魂6号-日记插画体" panose="00000500000000000000" pitchFamily="2" charset="-122"/>
                <a:cs typeface="+mn-cs"/>
                <a:sym typeface="字魂58号-创中黑" panose="00000500000000000000" pitchFamily="2" charset="-122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556" b="99111" l="9947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672" y="3640772"/>
              <a:ext cx="3891570" cy="3110491"/>
            </a:xfrm>
            <a:prstGeom prst="rect">
              <a:avLst/>
            </a:prstGeom>
          </p:spPr>
        </p:pic>
      </p:grpSp>
      <p:pic>
        <p:nvPicPr>
          <p:cNvPr id="69" name="Picture 5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4560" y="5696195"/>
            <a:ext cx="424921" cy="428819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431758" y="2743505"/>
            <a:ext cx="6727723" cy="34756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343810" y="2940107"/>
            <a:ext cx="6716570" cy="980450"/>
            <a:chOff x="4902990" y="3201703"/>
            <a:chExt cx="6716570" cy="980450"/>
          </a:xfrm>
        </p:grpSpPr>
        <p:sp>
          <p:nvSpPr>
            <p:cNvPr id="72" name="TextBox 71"/>
            <p:cNvSpPr txBox="1"/>
            <p:nvPr/>
          </p:nvSpPr>
          <p:spPr>
            <a:xfrm>
              <a:off x="5631369" y="3461096"/>
              <a:ext cx="59881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su gồm cao su tự nhiên và cao su tổng hợp</a:t>
              </a: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990" y="3201703"/>
              <a:ext cx="980450" cy="980450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4343810" y="3545799"/>
            <a:ext cx="6815670" cy="1382192"/>
            <a:chOff x="4902990" y="3807395"/>
            <a:chExt cx="6815670" cy="1382192"/>
          </a:xfrm>
        </p:grpSpPr>
        <p:sp>
          <p:nvSpPr>
            <p:cNvPr id="75" name="TextBox 74"/>
            <p:cNvSpPr txBox="1"/>
            <p:nvPr/>
          </p:nvSpPr>
          <p:spPr>
            <a:xfrm>
              <a:off x="5635227" y="3989258"/>
              <a:ext cx="60834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su có tính đàn hồi, ít biến đổi khi gặp nóng, lạnh, ít bị tan trong một số chất lỏng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do đó cần lưu ý khi bảo quản</a:t>
              </a: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990" y="3807395"/>
              <a:ext cx="980450" cy="980450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4343810" y="4549342"/>
            <a:ext cx="6523470" cy="1974374"/>
            <a:chOff x="4902990" y="4810938"/>
            <a:chExt cx="6523470" cy="1974374"/>
          </a:xfrm>
        </p:grpSpPr>
        <p:sp>
          <p:nvSpPr>
            <p:cNvPr id="78" name="TextBox 77"/>
            <p:cNvSpPr txBox="1"/>
            <p:nvPr/>
          </p:nvSpPr>
          <p:spPr>
            <a:xfrm>
              <a:off x="5617204" y="5154096"/>
              <a:ext cx="580925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su 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 </a:t>
              </a: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sử</a:t>
              </a: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ụ</a:t>
              </a: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 để làm săm, lốp, làm các chi tiết của một số đồ điện, máy móc và các đồ dùng trong nhà.</a:t>
              </a: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990" y="4810938"/>
              <a:ext cx="980450" cy="980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099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330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02487" y="704320"/>
            <a:ext cx="5296154" cy="1815075"/>
            <a:chOff x="1804022" y="3652025"/>
            <a:chExt cx="8823534" cy="1056159"/>
          </a:xfrm>
        </p:grpSpPr>
        <p:sp>
          <p:nvSpPr>
            <p:cNvPr id="9" name="Rounded Rectangle 8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73878" y="3980867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ea typeface="+mn-ea"/>
                  <a:cs typeface="#9Slide03 Arima Madurai Black" panose="00000A00000000000000" pitchFamily="2" charset="-93"/>
                </a:rPr>
                <a:t>Xem lại bài học ‘ Cao su’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38287" y="2733382"/>
            <a:ext cx="5296154" cy="1815075"/>
            <a:chOff x="1804022" y="3652025"/>
            <a:chExt cx="8823534" cy="1056159"/>
          </a:xfrm>
        </p:grpSpPr>
        <p:sp>
          <p:nvSpPr>
            <p:cNvPr id="12" name="Rounded Rectangle 11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57656" y="3979588"/>
              <a:ext cx="7669902" cy="4298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ea typeface="+mn-ea"/>
                  <a:cs typeface="#9Slide03 Arima Madurai Black" panose="00000A00000000000000" pitchFamily="2" charset="-93"/>
                </a:rPr>
                <a:t>Chuẩn bị bài: ‘‘ Chất dẻo’’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36" y="2733382"/>
            <a:ext cx="274343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9950096" y="795799"/>
            <a:ext cx="1799543" cy="119603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4" y="1507011"/>
            <a:ext cx="2243186" cy="86573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804790" y="2401444"/>
            <a:ext cx="2914331" cy="20428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5720" y="2814598"/>
            <a:ext cx="225933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Nguồn gốc và phân loại cao su</a:t>
            </a:r>
          </a:p>
        </p:txBody>
      </p:sp>
      <p:pic>
        <p:nvPicPr>
          <p:cNvPr id="4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19136" y="84081"/>
            <a:ext cx="2029665" cy="158428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516739" y="3422861"/>
            <a:ext cx="2914331" cy="20428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4018" y="3998283"/>
            <a:ext cx="225933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Tính chất của cao su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57525" y="4444279"/>
            <a:ext cx="2914331" cy="20428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58790" y="5083575"/>
            <a:ext cx="225933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Ứng dụng của cao su</a:t>
            </a:r>
          </a:p>
        </p:txBody>
      </p:sp>
      <p:pic>
        <p:nvPicPr>
          <p:cNvPr id="21" name="图片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07" y="1885011"/>
            <a:ext cx="1362299" cy="934717"/>
          </a:xfrm>
          <a:prstGeom prst="rect">
            <a:avLst/>
          </a:prstGeom>
        </p:spPr>
      </p:pic>
      <p:pic>
        <p:nvPicPr>
          <p:cNvPr id="22" name="图片 5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688" y="3015906"/>
            <a:ext cx="1517792" cy="982377"/>
          </a:xfrm>
          <a:prstGeom prst="rect">
            <a:avLst/>
          </a:prstGeom>
        </p:spPr>
      </p:pic>
      <p:pic>
        <p:nvPicPr>
          <p:cNvPr id="23" name="图片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3277" y="4104784"/>
            <a:ext cx="1439400" cy="9787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09" y="4308970"/>
            <a:ext cx="2668569" cy="2668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0976" y="550213"/>
            <a:ext cx="8285182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99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5196 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P spid="16" grpId="0" animBg="1"/>
      <p:bldP spid="17" grpId="0"/>
      <p:bldP spid="18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31E615-37C6-4327-91C7-AB9CCEEF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429" y="1016311"/>
            <a:ext cx="7879644" cy="31217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55" y="3602438"/>
            <a:ext cx="9377065" cy="420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074" y="1016311"/>
            <a:ext cx="6651312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969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36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7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8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9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40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43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44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45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46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7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8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9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50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51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52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53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54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55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56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7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8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9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60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61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62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63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64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65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66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7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8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9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70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71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72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73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74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75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76" name="图片 3">
            <a:extLst>
              <a:ext uri="{FF2B5EF4-FFF2-40B4-BE49-F238E27FC236}">
                <a16:creationId xmlns:a16="http://schemas.microsoft.com/office/drawing/2014/main" xmlns="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17399" y="312604"/>
            <a:ext cx="7045371" cy="591665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79" y="2603092"/>
            <a:ext cx="4426698" cy="2735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57982" y="2826179"/>
            <a:ext cx="651109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396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C999B0-AE93-4CDD-AA52-57241EAFE613}"/>
              </a:ext>
            </a:extLst>
          </p:cNvPr>
          <p:cNvSpPr/>
          <p:nvPr/>
        </p:nvSpPr>
        <p:spPr>
          <a:xfrm>
            <a:off x="3501058" y="1030195"/>
            <a:ext cx="61879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Cookies" panose="02040603050506020204" pitchFamily="18" charset="0"/>
                <a:ea typeface="微软雅黑"/>
                <a:cs typeface="+mn-cs"/>
              </a:rPr>
              <a:t>Rùa và Thỏ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DA8597-E0A6-4DD3-99BE-F98F7CAE7E4A}"/>
              </a:ext>
            </a:extLst>
          </p:cNvPr>
          <p:cNvSpPr txBox="1"/>
          <p:nvPr/>
        </p:nvSpPr>
        <p:spPr>
          <a:xfrm>
            <a:off x="3253302" y="2482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>
                  <a:solidFill>
                    <a:srgbClr val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Cookies" panose="02040603050506020204" pitchFamily="18" charset="0"/>
                <a:ea typeface="微软雅黑"/>
                <a:cs typeface="+mn-cs"/>
              </a:rPr>
              <a:t>Trò chơi 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0DB81217-73A6-4647-86C0-36DA2A70C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38" y="-178501"/>
            <a:ext cx="2211563" cy="220732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BFD91FE3-305D-486A-848C-F1EF89C49C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97" y="1087938"/>
            <a:ext cx="870225" cy="86855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0AC999D-13BB-45DA-89D6-EDB5B7674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77" y="3595042"/>
            <a:ext cx="1895168" cy="3158613"/>
          </a:xfrm>
          <a:prstGeom prst="rect">
            <a:avLst/>
          </a:prstGeom>
        </p:spPr>
      </p:pic>
      <p:pic>
        <p:nvPicPr>
          <p:cNvPr id="15" name="Picture 14" descr="A white cat figurine&#10;&#10;Description automatically generated with medium confidence">
            <a:extLst>
              <a:ext uri="{FF2B5EF4-FFF2-40B4-BE49-F238E27FC236}">
                <a16:creationId xmlns:a16="http://schemas.microsoft.com/office/drawing/2014/main" xmlns="" id="{B9E8CA15-4C36-4EBB-8AF1-B7B277ED9C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2" y="3595042"/>
            <a:ext cx="3106379" cy="31063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0146" y="2675234"/>
            <a:ext cx="7244692" cy="14158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6281" y="3180952"/>
            <a:ext cx="6937849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66BC2-5982-43BE-81CE-EC492728E5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4" name="TextBox1" r:id="rId2" imgW="2038320" imgH="981000"/>
        </mc:Choice>
        <mc:Fallback>
          <p:control name="TextBox1" r:id="rId2" imgW="2038320" imgH="98100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xmlns="" id="{B16B3B19-8F6A-4AD5-ADA4-50B193F0D4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81" y="5407509"/>
                  <a:ext cx="2036361" cy="9810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2" r:id="rId3" imgW="2038320" imgH="981000"/>
        </mc:Choice>
        <mc:Fallback>
          <p:control name="TextBox2" r:id="rId3" imgW="2038320" imgH="981000">
            <p:pic>
              <p:nvPicPr>
                <p:cNvPr id="11" name="TextBox2">
                  <a:extLst>
                    <a:ext uri="{FF2B5EF4-FFF2-40B4-BE49-F238E27FC236}">
                      <a16:creationId xmlns:a16="http://schemas.microsoft.com/office/drawing/2014/main" xmlns="" id="{00B7FE6E-83D4-4AC4-836F-D4D3D972DA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95660" y="5407508"/>
                  <a:ext cx="2036361" cy="9810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165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A1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A1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7">
            <a:extLst>
              <a:ext uri="{FF2B5EF4-FFF2-40B4-BE49-F238E27FC236}">
                <a16:creationId xmlns:a16="http://schemas.microsoft.com/office/drawing/2014/main" xmlns="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b="972"/>
          <a:stretch/>
        </p:blipFill>
        <p:spPr>
          <a:xfrm>
            <a:off x="306766" y="861208"/>
            <a:ext cx="6499124" cy="55320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03236" y="2343093"/>
            <a:ext cx="6883862" cy="2075429"/>
            <a:chOff x="703236" y="2343093"/>
            <a:chExt cx="6883862" cy="20754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3770" y="2343093"/>
              <a:ext cx="1563328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176476" y="3776825"/>
              <a:ext cx="20419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Ủng đi nước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36" y="3772871"/>
              <a:ext cx="614758" cy="645651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1176476" y="4445732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Đệm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6" y="4455256"/>
            <a:ext cx="614758" cy="6456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473" y="2343093"/>
            <a:ext cx="2156314" cy="1563328"/>
          </a:xfrm>
          <a:prstGeom prst="round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38" name="Group 37"/>
          <p:cNvGrpSpPr/>
          <p:nvPr/>
        </p:nvGrpSpPr>
        <p:grpSpPr>
          <a:xfrm>
            <a:off x="703236" y="2343093"/>
            <a:ext cx="11164705" cy="3472022"/>
            <a:chOff x="703236" y="2343093"/>
            <a:chExt cx="11164705" cy="3472022"/>
          </a:xfrm>
        </p:grpSpPr>
        <p:sp>
          <p:nvSpPr>
            <p:cNvPr id="39" name="TextBox 38"/>
            <p:cNvSpPr txBox="1"/>
            <p:nvPr/>
          </p:nvSpPr>
          <p:spPr>
            <a:xfrm>
              <a:off x="1176476" y="5169464"/>
              <a:ext cx="1486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Cục gôm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36" y="5169464"/>
              <a:ext cx="614758" cy="64565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13336" y="2343093"/>
              <a:ext cx="1554605" cy="1554605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232318" y="4412795"/>
            <a:ext cx="6826398" cy="1569055"/>
            <a:chOff x="3232318" y="4412795"/>
            <a:chExt cx="6826398" cy="1569055"/>
          </a:xfrm>
        </p:grpSpPr>
        <p:sp>
          <p:nvSpPr>
            <p:cNvPr id="46" name="TextBox 45"/>
            <p:cNvSpPr txBox="1"/>
            <p:nvPr/>
          </p:nvSpPr>
          <p:spPr>
            <a:xfrm>
              <a:off x="3740586" y="4413614"/>
              <a:ext cx="1186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Lốp xe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318" y="4412795"/>
              <a:ext cx="614758" cy="64565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02402" y="4418522"/>
              <a:ext cx="2156314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49" name="Group 48"/>
          <p:cNvGrpSpPr/>
          <p:nvPr/>
        </p:nvGrpSpPr>
        <p:grpSpPr>
          <a:xfrm>
            <a:off x="3251101" y="3730484"/>
            <a:ext cx="4335997" cy="2251366"/>
            <a:chOff x="3251101" y="3730484"/>
            <a:chExt cx="4335997" cy="2251366"/>
          </a:xfrm>
        </p:grpSpPr>
        <p:sp>
          <p:nvSpPr>
            <p:cNvPr id="50" name="TextBox 49"/>
            <p:cNvSpPr txBox="1"/>
            <p:nvPr/>
          </p:nvSpPr>
          <p:spPr>
            <a:xfrm>
              <a:off x="3759369" y="3746805"/>
              <a:ext cx="1569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Dây thun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101" y="3730484"/>
              <a:ext cx="614758" cy="64565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3770" y="4418522"/>
              <a:ext cx="1563328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3222247" y="4381119"/>
            <a:ext cx="8637020" cy="1576690"/>
            <a:chOff x="3222247" y="4381119"/>
            <a:chExt cx="8637020" cy="1576690"/>
          </a:xfrm>
        </p:grpSpPr>
        <p:sp>
          <p:nvSpPr>
            <p:cNvPr id="54" name="TextBox 53"/>
            <p:cNvSpPr txBox="1"/>
            <p:nvPr/>
          </p:nvSpPr>
          <p:spPr>
            <a:xfrm>
              <a:off x="3730515" y="5169464"/>
              <a:ext cx="1597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Bóng bay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247" y="5169464"/>
              <a:ext cx="614758" cy="64565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82577" y="4381119"/>
              <a:ext cx="1576690" cy="1576690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sp>
        <p:nvSpPr>
          <p:cNvPr id="57" name="Rectangle 56"/>
          <p:cNvSpPr/>
          <p:nvPr/>
        </p:nvSpPr>
        <p:spPr>
          <a:xfrm>
            <a:off x="1543391" y="562119"/>
            <a:ext cx="86574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Các đồ dùng được làm bằng cao su</a:t>
            </a:r>
            <a:endParaRPr kumimoji="0" lang="en-US" sz="3600" b="0" i="0" u="none" strike="noStrike" kern="1200" cap="none" spc="0" normalizeH="0" baseline="0" noProof="0">
              <a:ln w="0"/>
              <a:solidFill>
                <a:srgbClr val="00206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29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80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81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82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83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84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5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86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87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88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89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90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91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92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93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94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95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96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97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98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99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100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101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102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103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104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105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106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107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108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109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110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111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112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113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114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115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116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117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118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119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120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121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122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123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124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125" name="图片 3">
            <a:extLst>
              <a:ext uri="{FF2B5EF4-FFF2-40B4-BE49-F238E27FC236}">
                <a16:creationId xmlns:a16="http://schemas.microsoft.com/office/drawing/2014/main" xmlns="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81667" y="312604"/>
            <a:ext cx="7681103" cy="64505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32" y="3817532"/>
            <a:ext cx="3475353" cy="214791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07569" y="2736600"/>
            <a:ext cx="6511092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955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319" y1="31110" x2="24196" y2="53608"/>
                        <a14:foregroundMark x1="35173" y1="31110" x2="32080" y2="50394"/>
                        <a14:foregroundMark x1="37538" y1="32323" x2="37538" y2="46513"/>
                        <a14:foregroundMark x1="26440" y1="32868" x2="24196" y2="48878"/>
                        <a14:foregroundMark x1="28805" y1="34688" x2="26440" y2="51122"/>
                        <a14:foregroundMark x1="31474" y1="73196" x2="67495" y2="75985"/>
                        <a14:foregroundMark x1="75015" y1="32565" x2="69557" y2="52759"/>
                        <a14:foregroundMark x1="66283" y1="32868" x2="55185" y2="47544"/>
                        <a14:foregroundMark x1="60643" y1="35415" x2="56216" y2="45785"/>
                        <a14:foregroundMark x1="57126" y1="35840" x2="77683" y2="37356"/>
                        <a14:foregroundMark x1="38144" y1="34688" x2="39600" y2="40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5" y="4175760"/>
            <a:ext cx="2682240" cy="268224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5192" y="812800"/>
            <a:ext cx="3410264" cy="3683420"/>
            <a:chOff x="515192" y="812800"/>
            <a:chExt cx="3410264" cy="3683420"/>
          </a:xfrm>
        </p:grpSpPr>
        <p:sp>
          <p:nvSpPr>
            <p:cNvPr id="26" name="Rounded Rectangle 25"/>
            <p:cNvSpPr/>
            <p:nvPr/>
          </p:nvSpPr>
          <p:spPr>
            <a:xfrm>
              <a:off x="515192" y="812800"/>
              <a:ext cx="3410264" cy="36164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620" y="1197998"/>
              <a:ext cx="3273836" cy="329822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430547" y="812800"/>
            <a:ext cx="3089198" cy="2905623"/>
            <a:chOff x="4430547" y="812800"/>
            <a:chExt cx="3089198" cy="290562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0547" y="812800"/>
              <a:ext cx="3089198" cy="211996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659130" y="3195203"/>
              <a:ext cx="28151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Nhựa cây cao su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24836" y="812800"/>
            <a:ext cx="3150089" cy="2860238"/>
            <a:chOff x="8024836" y="812800"/>
            <a:chExt cx="3150089" cy="2860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36" y="812800"/>
              <a:ext cx="3150089" cy="2129777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9051428" y="3149818"/>
              <a:ext cx="1412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Dầu mỏ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66727" y="3935479"/>
            <a:ext cx="3385285" cy="2692581"/>
            <a:chOff x="6066727" y="3935479"/>
            <a:chExt cx="3385285" cy="269258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66727" y="3935479"/>
              <a:ext cx="3385285" cy="192961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7060992" y="6104840"/>
              <a:ext cx="1478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Than đá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82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25693" y="5492378"/>
            <a:ext cx="944516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 su được chế biến từ nhựa cây cao su được gọi là cao su tự nhiên</a:t>
            </a:r>
            <a:endParaRPr kumimoji="0" lang="vi-VN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5115" y="5313681"/>
            <a:ext cx="9926320" cy="1185441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46" y="61953"/>
            <a:ext cx="2737621" cy="2737621"/>
          </a:xfrm>
          <a:prstGeom prst="rect">
            <a:avLst/>
          </a:prstGeom>
        </p:spPr>
      </p:pic>
      <p:pic>
        <p:nvPicPr>
          <p:cNvPr id="2050" name="Picture 2" descr="Cây cao su là gì? Công dụng của mủ cao 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76" y="1764252"/>
            <a:ext cx="4158021" cy="31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88" y="1764252"/>
            <a:ext cx="4539369" cy="31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7155166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z4sdb1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764</Words>
  <Application>Microsoft Office PowerPoint</Application>
  <PresentationFormat>Widescreen</PresentationFormat>
  <Paragraphs>86</Paragraphs>
  <Slides>30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微软雅黑</vt:lpstr>
      <vt:lpstr>宋体</vt:lpstr>
      <vt:lpstr>#9Slide02 Noi dung dai</vt:lpstr>
      <vt:lpstr>#9Slide03 Arima Madurai Black</vt:lpstr>
      <vt:lpstr>#9Slide03 Arima Madurai Bold</vt:lpstr>
      <vt:lpstr>Arial</vt:lpstr>
      <vt:lpstr>Calibri</vt:lpstr>
      <vt:lpstr>Calibri Light</vt:lpstr>
      <vt:lpstr>Cambria Math</vt:lpstr>
      <vt:lpstr>等线</vt:lpstr>
      <vt:lpstr>等线 Light</vt:lpstr>
      <vt:lpstr>iCiel Cadena</vt:lpstr>
      <vt:lpstr>OpenSans</vt:lpstr>
      <vt:lpstr>PangMenZhengDao</vt:lpstr>
      <vt:lpstr>SVN-Cookies</vt:lpstr>
      <vt:lpstr>SVN-Sarifa</vt:lpstr>
      <vt:lpstr>Times New Roman</vt:lpstr>
      <vt:lpstr>华康少女文字W5(P)</vt:lpstr>
      <vt:lpstr>字魂35号-经典雅黑</vt:lpstr>
      <vt:lpstr>字魂58号-创中黑</vt:lpstr>
      <vt:lpstr>字魂6号-日记插画体</vt:lpstr>
      <vt:lpstr>www.jpppt.com</vt:lpstr>
      <vt:lpstr>包图主题2</vt:lpstr>
      <vt:lpstr>1_Office Theme</vt:lpstr>
      <vt:lpstr>Flippy Cute Daily Activities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5</cp:revision>
  <dcterms:created xsi:type="dcterms:W3CDTF">2021-12-11T11:34:29Z</dcterms:created>
  <dcterms:modified xsi:type="dcterms:W3CDTF">2022-11-14T04:42:33Z</dcterms:modified>
</cp:coreProperties>
</file>