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258" r:id="rId9"/>
    <p:sldId id="257" r:id="rId10"/>
    <p:sldId id="259" r:id="rId11"/>
    <p:sldId id="312" r:id="rId12"/>
    <p:sldId id="313" r:id="rId13"/>
    <p:sldId id="260" r:id="rId14"/>
    <p:sldId id="261" r:id="rId15"/>
    <p:sldId id="314" r:id="rId16"/>
    <p:sldId id="315" r:id="rId17"/>
    <p:sldId id="318" r:id="rId18"/>
    <p:sldId id="320" r:id="rId19"/>
    <p:sldId id="321" r:id="rId20"/>
    <p:sldId id="262" r:id="rId21"/>
    <p:sldId id="263" r:id="rId22"/>
    <p:sldId id="264" r:id="rId23"/>
    <p:sldId id="322" r:id="rId24"/>
    <p:sldId id="323" r:id="rId25"/>
    <p:sldId id="324" r:id="rId26"/>
    <p:sldId id="265" r:id="rId27"/>
    <p:sldId id="325" r:id="rId28"/>
    <p:sldId id="329" r:id="rId29"/>
    <p:sldId id="330" r:id="rId30"/>
    <p:sldId id="331" r:id="rId31"/>
    <p:sldId id="332" r:id="rId32"/>
    <p:sldId id="333" r:id="rId33"/>
    <p:sldId id="266" r:id="rId34"/>
    <p:sldId id="326" r:id="rId35"/>
    <p:sldId id="327" r:id="rId36"/>
    <p:sldId id="267" r:id="rId37"/>
    <p:sldId id="269" r:id="rId38"/>
    <p:sldId id="268" r:id="rId39"/>
    <p:sldId id="334" r:id="rId40"/>
    <p:sldId id="278" r:id="rId41"/>
    <p:sldId id="335" r:id="rId42"/>
  </p:sldIdLst>
  <p:sldSz cx="12192000" cy="6858000"/>
  <p:notesSz cx="6858000" cy="9144000"/>
  <p:embeddedFontLst>
    <p:embeddedFont>
      <p:font typeface="HP001 4 hàng" panose="020B0603050302020204" pitchFamily="34" charset="0"/>
      <p:regular r:id="rId44"/>
      <p:bold r:id="rId45"/>
    </p:embeddedFont>
    <p:embeddedFont>
      <p:font typeface="UTM Atlas" panose="02040603050506020204" pitchFamily="18" charset="0"/>
      <p:regular r:id="rId46"/>
      <p:bold r:id="rId47"/>
    </p:embeddedFont>
    <p:embeddedFont>
      <p:font typeface="UTM Aquarelle" panose="02040603050506020204" pitchFamily="18" charset="0"/>
      <p:regular r:id="rId48"/>
    </p:embeddedFont>
    <p:embeddedFont>
      <p:font typeface="SVN-Revolution" panose="02040603050506020204" pitchFamily="18" charset="0"/>
      <p:regular r:id="rId49"/>
    </p:embeddedFont>
    <p:embeddedFont>
      <p:font typeface="SimSun" panose="02010600030101010101" pitchFamily="2" charset="-122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SVN-Bali Script" panose="02000000000000000000" pitchFamily="2" charset="0"/>
      <p:regular r:id="rId55"/>
    </p:embeddedFont>
    <p:embeddedFont>
      <p:font typeface="UTM Isadora" panose="02040603050506020204" pitchFamily="18" charset="0"/>
      <p:regular r:id="rId56"/>
      <p:bold r:id="rId57"/>
    </p:embeddedFont>
    <p:embeddedFont>
      <p:font typeface="SimSun" panose="02010600030101010101" pitchFamily="2" charset="-122"/>
      <p:regular r:id="rId50"/>
    </p:embeddedFont>
    <p:embeddedFont>
      <p:font typeface="SVN-Ziclets" panose="02000603000000000000" pitchFamily="2" charset="0"/>
      <p:regular r:id="rId58"/>
    </p:embeddedFont>
    <p:embeddedFont>
      <p:font typeface="SVN-Reklame Script" panose="03060502040607080D05" pitchFamily="66" charset="0"/>
      <p:regular r:id="rId59"/>
    </p:embeddedFont>
    <p:embeddedFont>
      <p:font typeface="SVN-Poky's" panose="020B0606040200020203" pitchFamily="34" charset="0"/>
      <p:regular r:id="rId60"/>
    </p:embeddedFont>
    <p:embeddedFont>
      <p:font typeface="UTM Mother" panose="02040603050506020204" pitchFamily="18" charset="0"/>
      <p:regular r:id="rId61"/>
    </p:embeddedFont>
    <p:embeddedFont>
      <p:font typeface="iCiel Soup of Justice" pitchFamily="2" charset="0"/>
      <p:regular r:id="rId62"/>
    </p:embeddedFont>
    <p:embeddedFont>
      <p:font typeface="SVN-Nexa Rush Slab Black Shadow" panose="020B0606040200020203" pitchFamily="34" charset="0"/>
      <p:bold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UTM Dai Co Viet" panose="02040603050506020204" pitchFamily="18" charset="0"/>
      <p:regular r:id="rId66"/>
    </p:embeddedFont>
    <p:embeddedFont>
      <p:font typeface="iCiel Cadena" panose="02000503000000020004" pitchFamily="2" charset="0"/>
      <p:bold r:id="rId67"/>
    </p:embeddedFont>
    <p:embeddedFont>
      <p:font typeface="SVN-Caprica Script" pitchFamily="2" charset="0"/>
      <p:regular r:id="rId68"/>
    </p:embeddedFont>
    <p:embeddedFont>
      <p:font typeface="UTM Ambrose" panose="02040603050506020204" pitchFamily="18" charset="0"/>
      <p:regular r:id="rId69"/>
    </p:embeddedFont>
  </p:embeddedFontLst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ECFF"/>
    <a:srgbClr val="FFCCFF"/>
    <a:srgbClr val="99CCFF"/>
    <a:srgbClr val="C0C0C0"/>
    <a:srgbClr val="FFCCCC"/>
    <a:srgbClr val="FFFFCC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14" autoAdjust="0"/>
  </p:normalViewPr>
  <p:slideViewPr>
    <p:cSldViewPr snapToGrid="0" showGuides="1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69295-368E-4AA2-9E17-8F4CB41A6C24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79E2B-3203-4185-AC76-969870319D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15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4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97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F0CE75F-B917-4207-91E9-0B58ED204775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sp>
        <p:nvSpPr>
          <p:cNvPr id="32770" name="Slide Image Placeholder 132097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2771" name="Text Placeholder 13209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5144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9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65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78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5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4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356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68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81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724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79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05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047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8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09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21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944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1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7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52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32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1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2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39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5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3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1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7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8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0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8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0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2B01-06D4-4F6D-A4D6-763215F22D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8.pn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.wikipedia.org/wiki/Ti%E1%BA%BFng_Ph%C3%A1p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15" Type="http://schemas.openxmlformats.org/officeDocument/2006/relationships/image" Target="../media/image27.png"/><Relationship Id="rId4" Type="http://schemas.openxmlformats.org/officeDocument/2006/relationships/image" Target="../media/image51.png"/><Relationship Id="rId1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png"/><Relationship Id="rId1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3.png"/><Relationship Id="rId10" Type="http://schemas.microsoft.com/office/2007/relationships/hdphoto" Target="../media/hdphoto7.wdp"/><Relationship Id="rId9" Type="http://schemas.openxmlformats.org/officeDocument/2006/relationships/image" Target="../media/image51.png"/><Relationship Id="rId14" Type="http://schemas.openxmlformats.org/officeDocument/2006/relationships/image" Target="../media/image14.sv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29.png"/><Relationship Id="rId4" Type="http://schemas.openxmlformats.org/officeDocument/2006/relationships/image" Target="../media/image28.png"/><Relationship Id="rId14" Type="http://schemas.openxmlformats.org/officeDocument/2006/relationships/image" Target="../media/image1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5.xm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21.jpe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15" Type="http://schemas.openxmlformats.org/officeDocument/2006/relationships/hyperlink" Target="http://ketcau.wikia.com/index.php?title=Ti%E1%BA%BFng_Ph%C3%A1p&amp;action=edit&amp;redlink=1" TargetMode="External"/><Relationship Id="rId4" Type="http://schemas.openxmlformats.org/officeDocument/2006/relationships/image" Target="../media/image26.jpe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 rot="5400000">
            <a:off x="9307922" y="2517214"/>
            <a:ext cx="5072639" cy="360650"/>
            <a:chOff x="1216461" y="6566699"/>
            <a:chExt cx="5072639" cy="360650"/>
          </a:xfrm>
        </p:grpSpPr>
        <p:sp>
          <p:nvSpPr>
            <p:cNvPr id="50" name="椭圆 49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064061" y="6414299"/>
            <a:ext cx="5072639" cy="360650"/>
            <a:chOff x="1064061" y="6414299"/>
            <a:chExt cx="5072639" cy="360650"/>
          </a:xfrm>
        </p:grpSpPr>
        <p:sp>
          <p:nvSpPr>
            <p:cNvPr id="35" name="椭圆 3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等腰三角形 4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4357384" y="1117374"/>
            <a:ext cx="4160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spc="600" dirty="0" err="1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Khoa</a:t>
            </a:r>
            <a:r>
              <a:rPr lang="en-US" altLang="zh-CN" sz="4000" b="1" spc="600" dirty="0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spc="600" dirty="0" err="1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học</a:t>
            </a:r>
            <a:endParaRPr lang="zh-CN" altLang="en-US" sz="4000" b="1" spc="600" dirty="0">
              <a:solidFill>
                <a:srgbClr val="434343"/>
              </a:solidFill>
              <a:latin typeface="SVN-Nexa Rush Slab Black Shadow" panose="020B0606040200020203" pitchFamily="34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6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817552">
            <a:off x="7660674" y="3241571"/>
            <a:ext cx="5068268" cy="4114800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1659497" y="1785390"/>
            <a:ext cx="10629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0" b="1" spc="600" dirty="0" smtClean="0">
                <a:solidFill>
                  <a:schemeClr val="accent5">
                    <a:lumMod val="50000"/>
                  </a:schemeClr>
                </a:solidFill>
                <a:latin typeface="SVN-Ziclets" panose="02000603000000000000" pitchFamily="2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Xi </a:t>
            </a:r>
            <a:r>
              <a:rPr lang="en-US" altLang="zh-CN" sz="18000" b="1" spc="600" dirty="0" err="1" smtClean="0">
                <a:solidFill>
                  <a:schemeClr val="accent5">
                    <a:lumMod val="50000"/>
                  </a:schemeClr>
                </a:solidFill>
                <a:latin typeface="SVN-Ziclets" panose="02000603000000000000" pitchFamily="2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măng</a:t>
            </a:r>
            <a:endParaRPr lang="zh-CN" altLang="en-US" sz="18000" b="1" spc="600" dirty="0">
              <a:solidFill>
                <a:schemeClr val="accent5">
                  <a:lumMod val="50000"/>
                </a:schemeClr>
              </a:solidFill>
              <a:latin typeface="SVN-Ziclets" panose="02000603000000000000" pitchFamily="2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6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27252">
            <a:off x="4825311" y="353211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5" t="68132"/>
          <a:stretch/>
        </p:blipFill>
        <p:spPr>
          <a:xfrm>
            <a:off x="2040200" y="2004885"/>
            <a:ext cx="2124986" cy="230332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44A713B3-AE92-401C-B403-293CAF83B4BF}"/>
              </a:ext>
            </a:extLst>
          </p:cNvPr>
          <p:cNvSpPr txBox="1"/>
          <p:nvPr/>
        </p:nvSpPr>
        <p:spPr>
          <a:xfrm>
            <a:off x="3439384" y="2066860"/>
            <a:ext cx="7736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Xi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măng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được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làm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từ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</a:p>
          <a:p>
            <a:pPr algn="ctr"/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những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nguyên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liệu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nào</a:t>
            </a:r>
            <a:r>
              <a:rPr lang="en-US" altLang="zh-CN" sz="8000" dirty="0" smtClean="0">
                <a:solidFill>
                  <a:srgbClr val="FF0000"/>
                </a:solidFill>
                <a:latin typeface="SVN-Reklame Script" panose="03060502040607080D05" pitchFamily="66" charset="0"/>
                <a:ea typeface="字魂5号-无外润黑体" panose="00000500000000000000" pitchFamily="2" charset="-122"/>
                <a:cs typeface="Adobe Arabic" panose="02040503050201020203" pitchFamily="18" charset="-78"/>
                <a:sym typeface="思源黑体 CN Normal" panose="020B0400000000000000" pitchFamily="34" charset="-122"/>
              </a:rPr>
              <a:t>?</a:t>
            </a:r>
            <a:endParaRPr lang="zh-CN" altLang="en-US" sz="8000" dirty="0">
              <a:solidFill>
                <a:srgbClr val="FF0000"/>
              </a:solidFill>
              <a:latin typeface="SVN-Reklame Script" panose="03060502040607080D05" pitchFamily="66" charset="0"/>
              <a:ea typeface="字魂5号-无外润黑体" panose="00000500000000000000" pitchFamily="2" charset="-122"/>
              <a:cs typeface="Adobe Arabic" panose="02040503050201020203" pitchFamily="18" charset="-78"/>
              <a:sym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11071" y="361430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400" b="1" spc="600" dirty="0">
              <a:solidFill>
                <a:srgbClr val="434343"/>
              </a:solidFill>
              <a:latin typeface="思源黑体 CN Normal" panose="020B0400000000000000" pitchFamily="34" charset="-122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8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2894" y="3365770"/>
            <a:ext cx="39196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911071" y="361430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400" b="1" spc="600" dirty="0">
              <a:solidFill>
                <a:srgbClr val="434343"/>
              </a:solidFill>
              <a:latin typeface="思源黑体 CN Normal" panose="020B0400000000000000" pitchFamily="34" charset="-122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48189" y="1585724"/>
            <a:ext cx="10432839" cy="436753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44A713B3-AE92-401C-B403-293CAF83B4BF}"/>
              </a:ext>
            </a:extLst>
          </p:cNvPr>
          <p:cNvSpPr txBox="1"/>
          <p:nvPr/>
        </p:nvSpPr>
        <p:spPr>
          <a:xfrm>
            <a:off x="2867877" y="2016453"/>
            <a:ext cx="7736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>
                <a:latin typeface="SVN-Reklame Script" panose="03060502040607080D05" pitchFamily="66" charset="0"/>
              </a:rPr>
              <a:t>Nguyên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liệu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chính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dùng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để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sản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xuất</a:t>
            </a:r>
            <a:r>
              <a:rPr lang="en-GB" sz="5000" dirty="0">
                <a:latin typeface="SVN-Reklame Script" panose="03060502040607080D05" pitchFamily="66" charset="0"/>
              </a:rPr>
              <a:t> xi </a:t>
            </a:r>
            <a:r>
              <a:rPr lang="en-GB" sz="5000" dirty="0" err="1">
                <a:latin typeface="SVN-Reklame Script" panose="03060502040607080D05" pitchFamily="66" charset="0"/>
              </a:rPr>
              <a:t>măng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là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đá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vôi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và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đất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sét</a:t>
            </a:r>
            <a:r>
              <a:rPr lang="en-GB" sz="5000" dirty="0">
                <a:latin typeface="SVN-Reklame Script" panose="03060502040607080D05" pitchFamily="66" charset="0"/>
              </a:rPr>
              <a:t>, </a:t>
            </a:r>
            <a:r>
              <a:rPr lang="en-GB" sz="5000" dirty="0" err="1">
                <a:latin typeface="SVN-Reklame Script" panose="03060502040607080D05" pitchFamily="66" charset="0"/>
              </a:rPr>
              <a:t>ngoài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ra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người</a:t>
            </a:r>
            <a:r>
              <a:rPr lang="en-GB" sz="5000" dirty="0">
                <a:latin typeface="SVN-Reklame Script" panose="03060502040607080D05" pitchFamily="66" charset="0"/>
              </a:rPr>
              <a:t> ta </a:t>
            </a:r>
            <a:r>
              <a:rPr lang="en-GB" sz="5000" dirty="0" err="1">
                <a:latin typeface="SVN-Reklame Script" panose="03060502040607080D05" pitchFamily="66" charset="0"/>
              </a:rPr>
              <a:t>còn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dùng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quặng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sắt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và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b</a:t>
            </a:r>
            <a:r>
              <a:rPr lang="en-GB" sz="5000" dirty="0" err="1" smtClean="0">
                <a:latin typeface="SVN-Reklame Script" panose="03060502040607080D05" pitchFamily="66" charset="0"/>
              </a:rPr>
              <a:t>ôxít</a:t>
            </a:r>
            <a:r>
              <a:rPr lang="en-GB" sz="5000" dirty="0" smtClean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để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làm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nguyên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liệu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điều</a:t>
            </a:r>
            <a:r>
              <a:rPr lang="en-GB" sz="5000" dirty="0">
                <a:latin typeface="SVN-Reklame Script" panose="03060502040607080D05" pitchFamily="66" charset="0"/>
              </a:rPr>
              <a:t> </a:t>
            </a:r>
            <a:r>
              <a:rPr lang="en-GB" sz="5000" dirty="0" err="1">
                <a:latin typeface="SVN-Reklame Script" panose="03060502040607080D05" pitchFamily="66" charset="0"/>
              </a:rPr>
              <a:t>chỉnh</a:t>
            </a:r>
            <a:r>
              <a:rPr lang="en-GB" sz="5000" dirty="0">
                <a:latin typeface="SVN-Reklame Script" panose="03060502040607080D05" pitchFamily="66" charset="0"/>
              </a:rPr>
              <a:t>. </a:t>
            </a:r>
            <a:endParaRPr lang="zh-CN" altLang="en-US" sz="5000" dirty="0">
              <a:latin typeface="SVN-Reklame Script" panose="03060502040607080D05" pitchFamily="66" charset="0"/>
              <a:ea typeface="字魂5号-无外润黑体" panose="00000500000000000000" pitchFamily="2" charset="-122"/>
              <a:cs typeface="Adobe Arabic" panose="02040503050201020203" pitchFamily="18" charset="-78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25642"/>
            <a:ext cx="3697902" cy="3004514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74857">
            <a:off x="-716900" y="3639096"/>
            <a:ext cx="3969906" cy="421771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94914" y="2023393"/>
            <a:ext cx="11307904" cy="2246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latin typeface="UTM Isadora" panose="02040603050506020204" pitchFamily="18" charset="0"/>
              </a:rPr>
              <a:t>Ở </a:t>
            </a:r>
            <a:r>
              <a:rPr lang="en-US" sz="3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3500" b="1" dirty="0" smtClean="0">
                <a:latin typeface="UTM Isadora" panose="02040603050506020204" pitchFamily="18" charset="0"/>
              </a:rPr>
              <a:t> ta </a:t>
            </a:r>
            <a:r>
              <a:rPr lang="en-US" sz="3500" b="1" dirty="0" err="1" smtClean="0">
                <a:latin typeface="UTM Isadora" panose="02040603050506020204" pitchFamily="18" charset="0"/>
              </a:rPr>
              <a:t>có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nhiều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núi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vôi</a:t>
            </a:r>
            <a:r>
              <a:rPr lang="en-US" sz="3500" b="1" dirty="0" smtClean="0">
                <a:latin typeface="UTM Isadora" panose="02040603050506020204" pitchFamily="18" charset="0"/>
              </a:rPr>
              <a:t>.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Những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khu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vực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gần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núi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vôi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thường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xây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dựng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500" b="1" dirty="0" smtClean="0">
                <a:latin typeface="UTM Isadora" panose="02040603050506020204" pitchFamily="18" charset="0"/>
              </a:rPr>
              <a:t> xi </a:t>
            </a:r>
            <a:r>
              <a:rPr lang="en-US" sz="3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500" b="1" dirty="0" smtClean="0">
                <a:latin typeface="UTM Isadora" panose="02040603050506020204" pitchFamily="18" charset="0"/>
              </a:rPr>
              <a:t>.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Chính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vì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thế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mà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ngành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công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nghiệp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sản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xuất</a:t>
            </a:r>
            <a:r>
              <a:rPr lang="en-US" sz="3500" b="1" dirty="0" smtClean="0">
                <a:latin typeface="UTM Isadora" panose="02040603050506020204" pitchFamily="18" charset="0"/>
              </a:rPr>
              <a:t> xi </a:t>
            </a:r>
            <a:r>
              <a:rPr lang="en-US" sz="3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đã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phát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triển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nhiều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500" b="1" dirty="0" smtClean="0">
                <a:latin typeface="UTM Isadora" panose="02040603050506020204" pitchFamily="18" charset="0"/>
              </a:rPr>
              <a:t>.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7859" y="2176989"/>
            <a:ext cx="107468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Hãy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kể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tên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một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số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nhà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máy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xi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măng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ở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nước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ta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mà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biết</a:t>
            </a:r>
            <a:r>
              <a:rPr lang="en-US" sz="6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ổ sung nhà máy xi măng tỉnh Hà Giang vào Quy hoạch phát triển công nghiệp xi  măng Việt Nam - Xi măng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743"/>
            <a:ext cx="5464629" cy="557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57044" y="5733477"/>
            <a:ext cx="54553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Giang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tỉnh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Giang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46" name="Picture 143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3" y="119743"/>
            <a:ext cx="5856515" cy="557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501247" y="5733477"/>
            <a:ext cx="4871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Sài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Sơn</a:t>
            </a:r>
            <a:endParaRPr lang="en-US" sz="3000" b="1" dirty="0" smtClean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phố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Nội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-121878" y="5733477"/>
            <a:ext cx="6013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Hoàng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Thạch</a:t>
            </a:r>
            <a:endParaRPr lang="en-US" sz="3000" b="1" dirty="0" smtClean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tỉnh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Hải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Dương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9390" y="5733477"/>
            <a:ext cx="5575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Hải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Phòng</a:t>
            </a:r>
            <a:endParaRPr lang="en-US" sz="3000" b="1" dirty="0" smtClean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phố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Hải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Phòng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6" name="Picture 4" descr="Hoang thach 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152400"/>
            <a:ext cx="5323114" cy="55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ai Pho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57" y="152400"/>
            <a:ext cx="4954814" cy="55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99205" y="5733477"/>
            <a:ext cx="5131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Bỉm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Sơn</a:t>
            </a:r>
            <a:endParaRPr lang="en-US" sz="3000" b="1" dirty="0" smtClean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tỉnh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Thanh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Hóa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29571" y="5733477"/>
            <a:ext cx="50465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máy</a:t>
            </a:r>
            <a:r>
              <a:rPr lang="en-US" sz="3000" b="1" dirty="0" smtClean="0">
                <a:latin typeface="UTM Isadora" panose="02040603050506020204" pitchFamily="18" charset="0"/>
              </a:rPr>
              <a:t>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Tiên</a:t>
            </a:r>
            <a:endParaRPr lang="en-US" sz="3000" b="1" dirty="0" smtClean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– </a:t>
            </a:r>
            <a:r>
              <a:rPr lang="en-US" sz="3000" b="1" dirty="0" err="1" smtClean="0">
                <a:latin typeface="UTM Isadora" panose="02040603050506020204" pitchFamily="18" charset="0"/>
              </a:rPr>
              <a:t>tỉnh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Kiên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Giang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7" name="Picture 140290" descr="Nhà máy xi măng Bỉm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4" y="119743"/>
            <a:ext cx="5663832" cy="57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ÔNG TY CỔ PHẦN XI MĂNG VICEM HÀ TIÊ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2" y="119743"/>
            <a:ext cx="5812971" cy="57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55575" y="4898573"/>
            <a:ext cx="120693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err="1">
                <a:latin typeface="UTM Isadora" panose="02040603050506020204" pitchFamily="18" charset="0"/>
              </a:rPr>
              <a:t>Nhà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máy</a:t>
            </a:r>
            <a:r>
              <a:rPr lang="en-US" sz="2800" b="1" dirty="0">
                <a:latin typeface="UTM Isadora" panose="02040603050506020204" pitchFamily="18" charset="0"/>
              </a:rPr>
              <a:t> xi </a:t>
            </a:r>
            <a:r>
              <a:rPr lang="en-US" sz="2800" b="1" dirty="0" err="1">
                <a:latin typeface="UTM Isadora" panose="02040603050506020204" pitchFamily="18" charset="0"/>
              </a:rPr>
              <a:t>măng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Sông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Gianh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được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xây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dựng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tại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xã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Tiến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latin typeface="UTM Isadora" panose="02040603050506020204" pitchFamily="18" charset="0"/>
              </a:rPr>
              <a:t>Hóa</a:t>
            </a:r>
            <a:r>
              <a:rPr lang="en-US" sz="2800" b="1" dirty="0" smtClean="0">
                <a:latin typeface="UTM Isadora" panose="02040603050506020204" pitchFamily="18" charset="0"/>
              </a:rPr>
              <a:t>, </a:t>
            </a:r>
            <a:r>
              <a:rPr lang="en-US" sz="2800" b="1" dirty="0" err="1" smtClean="0">
                <a:latin typeface="UTM Isadora" panose="02040603050506020204" pitchFamily="18" charset="0"/>
              </a:rPr>
              <a:t>huyện</a:t>
            </a:r>
            <a:r>
              <a:rPr lang="en-US" sz="2800" b="1" dirty="0" smtClean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2800" b="1" dirty="0" err="1" smtClean="0">
                <a:latin typeface="UTM Isadora" panose="02040603050506020204" pitchFamily="18" charset="0"/>
              </a:rPr>
              <a:t>Tuyên</a:t>
            </a:r>
            <a:r>
              <a:rPr lang="en-US" sz="2800" b="1" dirty="0" smtClean="0"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latin typeface="UTM Isadora" panose="02040603050506020204" pitchFamily="18" charset="0"/>
              </a:rPr>
              <a:t>Hóa</a:t>
            </a:r>
            <a:r>
              <a:rPr lang="en-US" sz="2800" b="1" dirty="0" smtClean="0">
                <a:latin typeface="UTM Isadora" panose="02040603050506020204" pitchFamily="18" charset="0"/>
              </a:rPr>
              <a:t>, </a:t>
            </a:r>
            <a:r>
              <a:rPr lang="en-US" sz="2800" b="1" dirty="0" err="1">
                <a:latin typeface="UTM Isadora" panose="02040603050506020204" pitchFamily="18" charset="0"/>
              </a:rPr>
              <a:t>tỉnh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Quảng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Bình</a:t>
            </a:r>
            <a:r>
              <a:rPr lang="en-US" sz="2800" b="1" dirty="0">
                <a:latin typeface="UTM Isadora" panose="02040603050506020204" pitchFamily="18" charset="0"/>
              </a:rPr>
              <a:t>. </a:t>
            </a:r>
            <a:r>
              <a:rPr lang="en-US" sz="2800" b="1" dirty="0" err="1">
                <a:latin typeface="UTM Isadora" panose="02040603050506020204" pitchFamily="18" charset="0"/>
              </a:rPr>
              <a:t>Nhà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máy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công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suất</a:t>
            </a:r>
            <a:r>
              <a:rPr lang="en-US" sz="2800" b="1" dirty="0">
                <a:latin typeface="UTM Isadora" panose="02040603050506020204" pitchFamily="18" charset="0"/>
              </a:rPr>
              <a:t> 1,4 </a:t>
            </a:r>
            <a:r>
              <a:rPr lang="en-US" sz="2800" b="1" dirty="0" err="1">
                <a:latin typeface="UTM Isadora" panose="02040603050506020204" pitchFamily="18" charset="0"/>
              </a:rPr>
              <a:t>triệu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latin typeface="UTM Isadora" panose="02040603050506020204" pitchFamily="18" charset="0"/>
              </a:rPr>
              <a:t>tấn</a:t>
            </a:r>
            <a:r>
              <a:rPr lang="en-US" sz="2800" b="1" dirty="0" smtClean="0">
                <a:latin typeface="UTM Isadora" panose="02040603050506020204" pitchFamily="18" charset="0"/>
              </a:rPr>
              <a:t>/</a:t>
            </a:r>
            <a:r>
              <a:rPr lang="en-US" sz="2800" b="1" dirty="0" err="1" smtClean="0">
                <a:latin typeface="UTM Isadora" panose="02040603050506020204" pitchFamily="18" charset="0"/>
              </a:rPr>
              <a:t>năm</a:t>
            </a:r>
            <a:r>
              <a:rPr lang="en-US" sz="2800" b="1" dirty="0" smtClean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28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2800" b="1" dirty="0" smtClean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tổng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mức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đầu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tư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hơn</a:t>
            </a:r>
            <a:r>
              <a:rPr lang="en-US" sz="2800" b="1" dirty="0">
                <a:latin typeface="UTM Isadora" panose="02040603050506020204" pitchFamily="18" charset="0"/>
              </a:rPr>
              <a:t> 3.200 </a:t>
            </a:r>
            <a:r>
              <a:rPr lang="en-US" sz="2800" b="1" dirty="0" err="1">
                <a:latin typeface="UTM Isadora" panose="02040603050506020204" pitchFamily="18" charset="0"/>
              </a:rPr>
              <a:t>tỷ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đồng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dây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chuyền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thiết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bị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công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nghệ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endParaRPr lang="en-US" sz="2800" b="1" dirty="0" smtClean="0">
              <a:latin typeface="UTM Isadora" panose="02040603050506020204" pitchFamily="18" charset="0"/>
            </a:endParaRPr>
          </a:p>
          <a:p>
            <a:pPr algn="just"/>
            <a:r>
              <a:rPr lang="en-US" sz="2800" b="1" dirty="0" err="1" smtClean="0">
                <a:latin typeface="UTM Isadora" panose="02040603050506020204" pitchFamily="18" charset="0"/>
              </a:rPr>
              <a:t>hiện</a:t>
            </a:r>
            <a:r>
              <a:rPr lang="en-US" sz="2800" b="1" dirty="0" smtClean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đại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nhất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thế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giới</a:t>
            </a:r>
            <a:r>
              <a:rPr lang="en-US" sz="2800" b="1" dirty="0">
                <a:latin typeface="UTM Isadora" panose="02040603050506020204" pitchFamily="18" charset="0"/>
              </a:rPr>
              <a:t>.</a:t>
            </a:r>
            <a:endParaRPr lang="en-US" sz="28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AutoShape 2" descr="XI MĂNG SÔNG GI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Sau thôn tính, đại gia SCG đến từ Thái Lan gia tăng chiếm thị phần xi măng 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5613854" cy="46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Tập đoàn SC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Tập đoàn SC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2" name="Picture 16" descr="Tập đoàn S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160337"/>
            <a:ext cx="5591176" cy="46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31073" descr="2400206a2568c1ad168e1c72f85e9382-Vietnam-Country-Map-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s 131074"/>
          <p:cNvSpPr>
            <a:spLocks noChangeArrowheads="1"/>
          </p:cNvSpPr>
          <p:nvPr/>
        </p:nvSpPr>
        <p:spPr bwMode="auto">
          <a:xfrm flipV="1">
            <a:off x="5638800" y="15240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76" name="Text Box 131075"/>
          <p:cNvSpPr txBox="1">
            <a:spLocks noChangeArrowheads="1"/>
          </p:cNvSpPr>
          <p:nvPr/>
        </p:nvSpPr>
        <p:spPr bwMode="auto">
          <a:xfrm>
            <a:off x="6172200" y="-14288"/>
            <a:ext cx="4495800" cy="83099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77" name="Text Box 131076"/>
          <p:cNvSpPr txBox="1">
            <a:spLocks noChangeArrowheads="1"/>
          </p:cNvSpPr>
          <p:nvPr/>
        </p:nvSpPr>
        <p:spPr bwMode="auto">
          <a:xfrm>
            <a:off x="1524000" y="76201"/>
            <a:ext cx="3886200" cy="83099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78" name="Rectangles 131077"/>
          <p:cNvSpPr>
            <a:spLocks noChangeArrowheads="1"/>
          </p:cNvSpPr>
          <p:nvPr/>
        </p:nvSpPr>
        <p:spPr bwMode="auto">
          <a:xfrm>
            <a:off x="5791200" y="1524001"/>
            <a:ext cx="152400" cy="13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79" name="Text Box 131078"/>
          <p:cNvSpPr txBox="1">
            <a:spLocks noChangeArrowheads="1"/>
          </p:cNvSpPr>
          <p:nvPr/>
        </p:nvSpPr>
        <p:spPr bwMode="auto">
          <a:xfrm>
            <a:off x="6477000" y="2225676"/>
            <a:ext cx="4191000" cy="80021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3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3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3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3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Bỉm</a:t>
            </a:r>
            <a:r>
              <a:rPr lang="en-US" sz="23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Sơn</a:t>
            </a:r>
            <a:r>
              <a:rPr lang="en-US" sz="23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Nghi</a:t>
            </a:r>
            <a:r>
              <a:rPr lang="en-US" sz="23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Sơn</a:t>
            </a:r>
            <a:r>
              <a:rPr lang="en-US" sz="23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3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23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Hóa</a:t>
            </a:r>
            <a:endParaRPr lang="en-US" sz="23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0" name="Rectangles 131079"/>
          <p:cNvSpPr>
            <a:spLocks noChangeArrowheads="1"/>
          </p:cNvSpPr>
          <p:nvPr/>
        </p:nvSpPr>
        <p:spPr bwMode="auto">
          <a:xfrm>
            <a:off x="5943600" y="1295401"/>
            <a:ext cx="152400" cy="138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1" name="Text Box 131080"/>
          <p:cNvSpPr txBox="1">
            <a:spLocks noChangeArrowheads="1"/>
          </p:cNvSpPr>
          <p:nvPr/>
        </p:nvSpPr>
        <p:spPr bwMode="auto">
          <a:xfrm>
            <a:off x="1524000" y="1066800"/>
            <a:ext cx="3810000" cy="830997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2" name="Rectangles 131081"/>
          <p:cNvSpPr>
            <a:spLocks noChangeArrowheads="1"/>
          </p:cNvSpPr>
          <p:nvPr/>
        </p:nvSpPr>
        <p:spPr bwMode="auto">
          <a:xfrm>
            <a:off x="6096000" y="1143000"/>
            <a:ext cx="152400" cy="1524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3" name="Rectangles 131082"/>
          <p:cNvSpPr>
            <a:spLocks noChangeArrowheads="1"/>
          </p:cNvSpPr>
          <p:nvPr/>
        </p:nvSpPr>
        <p:spPr bwMode="auto">
          <a:xfrm>
            <a:off x="6324600" y="1143000"/>
            <a:ext cx="152400" cy="152400"/>
          </a:xfrm>
          <a:prstGeom prst="rect">
            <a:avLst/>
          </a:prstGeom>
          <a:solidFill>
            <a:srgbClr val="5F2D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4" name="Text Box 131083"/>
          <p:cNvSpPr txBox="1">
            <a:spLocks noChangeArrowheads="1"/>
          </p:cNvSpPr>
          <p:nvPr/>
        </p:nvSpPr>
        <p:spPr bwMode="auto">
          <a:xfrm>
            <a:off x="6553200" y="1143001"/>
            <a:ext cx="4114800" cy="830997"/>
          </a:xfrm>
          <a:prstGeom prst="rect">
            <a:avLst/>
          </a:prstGeom>
          <a:solidFill>
            <a:srgbClr val="5F2D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– TP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5" name="Rectangles 131084"/>
          <p:cNvSpPr>
            <a:spLocks noChangeArrowheads="1"/>
          </p:cNvSpPr>
          <p:nvPr/>
        </p:nvSpPr>
        <p:spPr bwMode="auto">
          <a:xfrm>
            <a:off x="5638800" y="5867401"/>
            <a:ext cx="152400" cy="13811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6" name="Line Callout 3 131085"/>
          <p:cNvSpPr>
            <a:spLocks/>
          </p:cNvSpPr>
          <p:nvPr/>
        </p:nvSpPr>
        <p:spPr bwMode="auto">
          <a:xfrm>
            <a:off x="1524000" y="59436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16667"/>
              <a:gd name="adj5" fmla="val 113319"/>
              <a:gd name="adj6" fmla="val 116667"/>
              <a:gd name="adj7" fmla="val 128958"/>
              <a:gd name="adj8" fmla="val 11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7" name="Straight Connector 131086"/>
          <p:cNvSpPr>
            <a:spLocks noChangeShapeType="1"/>
          </p:cNvSpPr>
          <p:nvPr/>
        </p:nvSpPr>
        <p:spPr bwMode="auto">
          <a:xfrm>
            <a:off x="5334000" y="609600"/>
            <a:ext cx="8382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8" name="Straight Connector 131087"/>
          <p:cNvSpPr>
            <a:spLocks noChangeShapeType="1"/>
          </p:cNvSpPr>
          <p:nvPr/>
        </p:nvSpPr>
        <p:spPr bwMode="auto">
          <a:xfrm>
            <a:off x="5715000" y="228600"/>
            <a:ext cx="5334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9" name="Straight Connector 131088"/>
          <p:cNvSpPr>
            <a:spLocks noChangeShapeType="1"/>
          </p:cNvSpPr>
          <p:nvPr/>
        </p:nvSpPr>
        <p:spPr bwMode="auto">
          <a:xfrm>
            <a:off x="6477000" y="1219200"/>
            <a:ext cx="76200" cy="76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0" name="Straight Connector 131089"/>
          <p:cNvSpPr>
            <a:spLocks noChangeShapeType="1"/>
          </p:cNvSpPr>
          <p:nvPr/>
        </p:nvSpPr>
        <p:spPr bwMode="auto">
          <a:xfrm flipV="1">
            <a:off x="5257800" y="1371600"/>
            <a:ext cx="6858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1" name="Straight Connector 131090"/>
          <p:cNvSpPr>
            <a:spLocks noChangeShapeType="1"/>
          </p:cNvSpPr>
          <p:nvPr/>
        </p:nvSpPr>
        <p:spPr bwMode="auto">
          <a:xfrm>
            <a:off x="5867400" y="1600200"/>
            <a:ext cx="609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2" name="Straight Connector 131091"/>
          <p:cNvSpPr>
            <a:spLocks noChangeShapeType="1"/>
          </p:cNvSpPr>
          <p:nvPr/>
        </p:nvSpPr>
        <p:spPr bwMode="auto">
          <a:xfrm flipV="1">
            <a:off x="5029200" y="5943600"/>
            <a:ext cx="6858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3" name="Rectangles 131092"/>
          <p:cNvSpPr>
            <a:spLocks noChangeArrowheads="1"/>
          </p:cNvSpPr>
          <p:nvPr/>
        </p:nvSpPr>
        <p:spPr bwMode="auto">
          <a:xfrm flipV="1">
            <a:off x="5715000" y="175260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94" name="Text Box 131093"/>
          <p:cNvSpPr txBox="1">
            <a:spLocks noChangeArrowheads="1"/>
          </p:cNvSpPr>
          <p:nvPr/>
        </p:nvSpPr>
        <p:spPr bwMode="auto">
          <a:xfrm>
            <a:off x="1524000" y="2209801"/>
            <a:ext cx="4191000" cy="83099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Mai 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An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95" name="Straight Connector 131094"/>
          <p:cNvSpPr>
            <a:spLocks noChangeShapeType="1"/>
          </p:cNvSpPr>
          <p:nvPr/>
        </p:nvSpPr>
        <p:spPr bwMode="auto">
          <a:xfrm flipH="1">
            <a:off x="5638800" y="1828800"/>
            <a:ext cx="152400" cy="457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6" name="Rectangles 131095"/>
          <p:cNvSpPr>
            <a:spLocks noChangeArrowheads="1"/>
          </p:cNvSpPr>
          <p:nvPr/>
        </p:nvSpPr>
        <p:spPr bwMode="auto">
          <a:xfrm>
            <a:off x="6553200" y="5715001"/>
            <a:ext cx="228600" cy="1381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131097" name="Line Callout 3 131096"/>
          <p:cNvSpPr>
            <a:spLocks/>
          </p:cNvSpPr>
          <p:nvPr/>
        </p:nvSpPr>
        <p:spPr bwMode="auto">
          <a:xfrm>
            <a:off x="6553200" y="44958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34667"/>
              <a:gd name="adj5" fmla="val 121236"/>
              <a:gd name="adj6" fmla="val 134667"/>
              <a:gd name="adj7" fmla="val 138222"/>
              <a:gd name="adj8" fmla="val 128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Long- TP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98" name="Straight Connector 131097"/>
          <p:cNvSpPr>
            <a:spLocks noChangeShapeType="1"/>
          </p:cNvSpPr>
          <p:nvPr/>
        </p:nvSpPr>
        <p:spPr bwMode="auto">
          <a:xfrm flipV="1">
            <a:off x="6705600" y="5334000"/>
            <a:ext cx="685800" cy="381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9" name="Straight Connector 131098"/>
          <p:cNvSpPr>
            <a:spLocks noChangeShapeType="1"/>
          </p:cNvSpPr>
          <p:nvPr/>
        </p:nvSpPr>
        <p:spPr bwMode="auto">
          <a:xfrm flipV="1">
            <a:off x="5867400" y="1143000"/>
            <a:ext cx="7620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0" name="Rectangles 131099"/>
          <p:cNvSpPr>
            <a:spLocks noChangeArrowheads="1"/>
          </p:cNvSpPr>
          <p:nvPr/>
        </p:nvSpPr>
        <p:spPr bwMode="auto">
          <a:xfrm>
            <a:off x="5791200" y="914401"/>
            <a:ext cx="304800" cy="2905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131104" name="Line Callout 3 131103"/>
          <p:cNvSpPr>
            <a:spLocks/>
          </p:cNvSpPr>
          <p:nvPr/>
        </p:nvSpPr>
        <p:spPr bwMode="auto">
          <a:xfrm>
            <a:off x="2057400" y="44196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34667"/>
              <a:gd name="adj5" fmla="val 121236"/>
              <a:gd name="adj6" fmla="val 134667"/>
              <a:gd name="adj7" fmla="val 138222"/>
              <a:gd name="adj8" fmla="val 128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Gianh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06" name="Straight Connector 131105"/>
          <p:cNvSpPr>
            <a:spLocks noChangeShapeType="1"/>
          </p:cNvSpPr>
          <p:nvPr/>
        </p:nvSpPr>
        <p:spPr bwMode="auto">
          <a:xfrm flipV="1">
            <a:off x="5638800" y="2590800"/>
            <a:ext cx="762000" cy="1905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7" name="Rectangles 131106"/>
          <p:cNvSpPr>
            <a:spLocks noChangeArrowheads="1"/>
          </p:cNvSpPr>
          <p:nvPr/>
        </p:nvSpPr>
        <p:spPr bwMode="auto">
          <a:xfrm>
            <a:off x="5867400" y="2590801"/>
            <a:ext cx="609600" cy="1381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31776" name="Text Box 131107"/>
          <p:cNvSpPr txBox="1">
            <a:spLocks noChangeArrowheads="1"/>
          </p:cNvSpPr>
          <p:nvPr/>
        </p:nvSpPr>
        <p:spPr bwMode="auto">
          <a:xfrm>
            <a:off x="6019800" y="2438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QBinh</a:t>
            </a:r>
            <a:endParaRPr lang="en-GB" sz="1400"/>
          </a:p>
        </p:txBody>
      </p:sp>
      <p:sp>
        <p:nvSpPr>
          <p:cNvPr id="131101" name="Line Callout 3 131100"/>
          <p:cNvSpPr>
            <a:spLocks/>
          </p:cNvSpPr>
          <p:nvPr/>
        </p:nvSpPr>
        <p:spPr bwMode="auto">
          <a:xfrm>
            <a:off x="3886200" y="3429001"/>
            <a:ext cx="4648200" cy="830997"/>
          </a:xfrm>
          <a:prstGeom prst="borderCallout3">
            <a:avLst>
              <a:gd name="adj1" fmla="val 13898"/>
              <a:gd name="adj2" fmla="val 101639"/>
              <a:gd name="adj3" fmla="val 13898"/>
              <a:gd name="adj4" fmla="val 110384"/>
              <a:gd name="adj5" fmla="val 121236"/>
              <a:gd name="adj6" fmla="val 110384"/>
              <a:gd name="adj7" fmla="val 138222"/>
              <a:gd name="adj8" fmla="val 104917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Sài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 TP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chemeClr val="bg1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2520"/>
      </p:ext>
    </p:extLst>
  </p:cSld>
  <p:clrMapOvr>
    <a:masterClrMapping/>
  </p:clrMapOvr>
  <p:transition spd="med">
    <p:newsflash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3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3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500"/>
                                        <p:tgtEl>
                                          <p:spTgt spid="13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13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13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1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500"/>
                                        <p:tgtEl>
                                          <p:spTgt spid="13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13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13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13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1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6" dur="1000" fill="hold"/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9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2" dur="10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5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8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1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4" dur="10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7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0" dur="10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3" dur="10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079" grpId="0" animBg="1"/>
      <p:bldP spid="131081" grpId="0" animBg="1"/>
      <p:bldP spid="131084" grpId="0" animBg="1"/>
      <p:bldP spid="131086" grpId="0" animBg="1"/>
      <p:bldP spid="131087" grpId="0" animBg="1"/>
      <p:bldP spid="131088" grpId="0" animBg="1"/>
      <p:bldP spid="131089" grpId="0" animBg="1"/>
      <p:bldP spid="131090" grpId="0" animBg="1"/>
      <p:bldP spid="131091" grpId="0" animBg="1"/>
      <p:bldP spid="131092" grpId="0" animBg="1"/>
      <p:bldP spid="131094" grpId="0" animBg="1"/>
      <p:bldP spid="131095" grpId="0" animBg="1"/>
      <p:bldP spid="131096" grpId="0" animBg="1"/>
      <p:bldP spid="131096" grpId="1" animBg="1"/>
      <p:bldP spid="131097" grpId="0" animBg="1"/>
      <p:bldP spid="131098" grpId="0" animBg="1"/>
      <p:bldP spid="131099" grpId="0" animBg="1"/>
      <p:bldP spid="131100" grpId="0" animBg="1"/>
      <p:bldP spid="131100" grpId="1" animBg="1"/>
      <p:bldP spid="131104" grpId="0" animBg="1"/>
      <p:bldP spid="131106" grpId="0" animBg="1"/>
      <p:bldP spid="131107" grpId="0" animBg="1"/>
      <p:bldP spid="131107" grpId="1" animBg="1"/>
      <p:bldP spid="131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85027" y="6374727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7017C5EC-F0DC-4BFA-9E5E-F94C38E079F7}"/>
              </a:ext>
            </a:extLst>
          </p:cNvPr>
          <p:cNvSpPr txBox="1"/>
          <p:nvPr/>
        </p:nvSpPr>
        <p:spPr>
          <a:xfrm>
            <a:off x="1274337" y="1653467"/>
            <a:ext cx="10379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Xi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măng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có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dạng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?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Màu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sắc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như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thế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nào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?</a:t>
            </a:r>
            <a:endParaRPr lang="en-US" altLang="zh-CN" sz="4000" b="1" dirty="0">
              <a:solidFill>
                <a:srgbClr val="FF0000"/>
              </a:solidFill>
              <a:latin typeface="UTM Isadora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68105" y="1019094"/>
            <a:ext cx="10131300" cy="132343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>
                <a:latin typeface="UTM Isadora" panose="02040603050506020204" pitchFamily="18" charset="0"/>
              </a:rPr>
              <a:t>Xi </a:t>
            </a:r>
            <a:r>
              <a:rPr lang="en-US" sz="4000" b="1" dirty="0" err="1">
                <a:latin typeface="UTM Isadora" panose="02040603050506020204" pitchFamily="18" charset="0"/>
              </a:rPr>
              <a:t>măng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có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dạng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bột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mịn,màu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xám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xanh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endParaRPr lang="en-US" sz="4000" b="1" dirty="0" smtClean="0">
              <a:latin typeface="UTM Isadora" panose="02040603050506020204" pitchFamily="18" charset="0"/>
            </a:endParaRPr>
          </a:p>
          <a:p>
            <a:pPr algn="ctr" eaLnBrk="0" hangingPunct="0"/>
            <a:r>
              <a:rPr lang="en-US" sz="4000" b="1" dirty="0" smtClean="0">
                <a:latin typeface="UTM Isadora" panose="02040603050506020204" pitchFamily="18" charset="0"/>
              </a:rPr>
              <a:t>(</a:t>
            </a:r>
            <a:r>
              <a:rPr lang="en-US" sz="4000" b="1" dirty="0" err="1" smtClean="0">
                <a:latin typeface="UTM Isadora" panose="02040603050506020204" pitchFamily="18" charset="0"/>
              </a:rPr>
              <a:t>hoặc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nâu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đất</a:t>
            </a:r>
            <a:r>
              <a:rPr lang="en-US" sz="4000" b="1" dirty="0" smtClean="0">
                <a:latin typeface="UTM Isadora" panose="02040603050506020204" pitchFamily="18" charset="0"/>
              </a:rPr>
              <a:t>, </a:t>
            </a:r>
            <a:r>
              <a:rPr lang="en-US" sz="4000" b="1" dirty="0" err="1" smtClean="0">
                <a:latin typeface="UTM Isadora" panose="02040603050506020204" pitchFamily="18" charset="0"/>
              </a:rPr>
              <a:t>trắng</a:t>
            </a:r>
            <a:r>
              <a:rPr lang="en-US" sz="4000" b="1" dirty="0" smtClean="0">
                <a:latin typeface="UTM Isadora" panose="02040603050506020204" pitchFamily="18" charset="0"/>
              </a:rPr>
              <a:t>).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pic>
        <p:nvPicPr>
          <p:cNvPr id="12290" name="Picture 2" descr="Xi măng trắng là gì? Đặc điểm ứng dụng và giá bột xi măng trắ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752"/>
            <a:ext cx="3912837" cy="3770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Xi măng tiếng Anh là gì - 1 số ví dụ - J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4" y="2461231"/>
            <a:ext cx="3912837" cy="3770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phanphoiximang.vn/vnt_upload/product/10_2014/thumbs/340_crop_Anh-TL-PC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30" y="2522856"/>
            <a:ext cx="3782966" cy="3628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24D42CC0-3A14-4947-B493-60E6D66C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26953">
                        <a14:foregroundMark x1="5078" y1="4583" x2="12812" y2="18750"/>
                        <a14:foregroundMark x1="10313" y1="23194" x2="13516" y2="29028"/>
                        <a14:foregroundMark x1="7422" y1="49583" x2="9063" y2="55972"/>
                        <a14:foregroundMark x1="20547" y1="49028" x2="22891" y2="52361"/>
                        <a14:foregroundMark x1="12266" y1="7917" x2="17266" y2="21528"/>
                        <a14:foregroundMark x1="4922" y1="73194" x2="10469" y2="99306"/>
                        <a14:foregroundMark x1="7344" y1="53889" x2="8359" y2="56250"/>
                        <a14:foregroundMark x1="10703" y1="84306" x2="15703" y2="9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3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extLst/>
        </p:spPr>
      </p:pic>
      <p:pic>
        <p:nvPicPr>
          <p:cNvPr id="5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A67F67F3-0427-4138-8EEC-EEF4058F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1797" r="100000">
                        <a14:foregroundMark x1="83359" y1="833" x2="84688" y2="6250"/>
                        <a14:foregroundMark x1="85938" y1="73889" x2="90469" y2="85417"/>
                        <a14:foregroundMark x1="85000" y1="88333" x2="91094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30431725-268C-4001-9001-5EA9AC25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194" l="17422" r="81563">
                        <a14:backgroundMark x1="23438" y1="2361" x2="32109" y2="2778"/>
                        <a14:backgroundMark x1="32813" y1="2500" x2="46250" y2="1806"/>
                        <a14:backgroundMark x1="55937" y1="3056" x2="74688" y2="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5" r="15811" b="57368"/>
          <a:stretch/>
        </p:blipFill>
        <p:spPr bwMode="auto">
          <a:xfrm>
            <a:off x="2809580" y="2498837"/>
            <a:ext cx="7307092" cy="26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589CAD-749F-4C58-98A0-6439102C7194}"/>
              </a:ext>
            </a:extLst>
          </p:cNvPr>
          <p:cNvSpPr/>
          <p:nvPr/>
        </p:nvSpPr>
        <p:spPr>
          <a:xfrm>
            <a:off x="2321560" y="780716"/>
            <a:ext cx="7548880" cy="2161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600" b="1" cap="none" spc="0" dirty="0">
                <a:ln w="1905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iCiel Soup of Justice" pitchFamily="2" charset="0"/>
              </a:rPr>
              <a:t>THU PHỤC</a:t>
            </a:r>
          </a:p>
        </p:txBody>
      </p:sp>
      <p:pic>
        <p:nvPicPr>
          <p:cNvPr id="9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B8A4F21C-89CA-48CC-A356-6BD571AA01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78129" y="6328398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39826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74857">
            <a:off x="-716900" y="3639096"/>
            <a:ext cx="3969906" cy="421771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79428" y="568626"/>
            <a:ext cx="11186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Khi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trộn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với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nước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, xi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măng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thay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đổi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như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thế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nào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  <a:endParaRPr lang="en-US" sz="6000" dirty="0">
              <a:solidFill>
                <a:srgbClr val="FF0000"/>
              </a:solidFill>
              <a:latin typeface="SVN-Reklame Script" panose="03060502040607080D05" pitchFamily="66" charset="0"/>
            </a:endParaRPr>
          </a:p>
        </p:txBody>
      </p:sp>
      <p:pic>
        <p:nvPicPr>
          <p:cNvPr id="13314" name="Picture 2" descr="Tỷ lệ cát xi măng trong vữa xây bao nhiêu là đủ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91" y="3329057"/>
            <a:ext cx="5715000" cy="3629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Down Arrow 58"/>
          <p:cNvSpPr/>
          <p:nvPr/>
        </p:nvSpPr>
        <p:spPr>
          <a:xfrm>
            <a:off x="5973237" y="1552809"/>
            <a:ext cx="490654" cy="55674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129356" y="2079048"/>
            <a:ext cx="11062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Isadora" panose="02040603050506020204" pitchFamily="18" charset="0"/>
              </a:rPr>
              <a:t>Xi </a:t>
            </a:r>
            <a:r>
              <a:rPr lang="en-US" sz="40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4000" b="1" dirty="0" smtClean="0">
                <a:latin typeface="UTM Isadora" panose="02040603050506020204" pitchFamily="18" charset="0"/>
              </a:rPr>
              <a:t> tan </a:t>
            </a:r>
            <a:r>
              <a:rPr lang="en-US" sz="4000" b="1" dirty="0" err="1" smtClean="0">
                <a:latin typeface="UTM Isadora" panose="02040603050506020204" pitchFamily="18" charset="0"/>
              </a:rPr>
              <a:t>mà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trở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nên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dẻo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và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atin typeface="UTM Isadora" panose="02040603050506020204" pitchFamily="18" charset="0"/>
              </a:rPr>
              <a:t>chóng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bị</a:t>
            </a:r>
            <a:r>
              <a:rPr lang="en-US" sz="4000" b="1" dirty="0" smtClean="0"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latin typeface="UTM Isadora" panose="02040603050506020204" pitchFamily="18" charset="0"/>
              </a:rPr>
              <a:t>khô</a:t>
            </a:r>
            <a:r>
              <a:rPr lang="en-US" sz="4000" b="1" dirty="0" smtClean="0">
                <a:latin typeface="UTM Isadora" panose="02040603050506020204" pitchFamily="18" charset="0"/>
              </a:rPr>
              <a:t>.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34" name="Group 6"/>
          <p:cNvGrpSpPr/>
          <p:nvPr/>
        </p:nvGrpSpPr>
        <p:grpSpPr>
          <a:xfrm>
            <a:off x="1204172" y="1571211"/>
            <a:ext cx="10861056" cy="4238573"/>
            <a:chOff x="0" y="0"/>
            <a:chExt cx="1995844" cy="2105036"/>
          </a:xfrm>
          <a:solidFill>
            <a:schemeClr val="bg2"/>
          </a:solidFill>
        </p:grpSpPr>
        <p:sp>
          <p:nvSpPr>
            <p:cNvPr id="35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36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</p:grpSp>
      <p:sp>
        <p:nvSpPr>
          <p:cNvPr id="33" name="Rectangle 32"/>
          <p:cNvSpPr/>
          <p:nvPr/>
        </p:nvSpPr>
        <p:spPr>
          <a:xfrm>
            <a:off x="1536427" y="1587238"/>
            <a:ext cx="1033017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500" b="1" dirty="0">
                <a:latin typeface="UTM Isadora" panose="02040603050506020204" pitchFamily="18" charset="0"/>
              </a:rPr>
              <a:t>Xi </a:t>
            </a:r>
            <a:r>
              <a:rPr lang="en-US" sz="4500" b="1" dirty="0" err="1">
                <a:latin typeface="UTM Isadora" panose="02040603050506020204" pitchFamily="18" charset="0"/>
              </a:rPr>
              <a:t>măng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có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dạng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bột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mịn</a:t>
            </a:r>
            <a:r>
              <a:rPr lang="en-US" sz="4500" b="1" dirty="0" smtClean="0">
                <a:latin typeface="UTM Isadora" panose="02040603050506020204" pitchFamily="18" charset="0"/>
              </a:rPr>
              <a:t>, </a:t>
            </a:r>
            <a:r>
              <a:rPr lang="en-US" sz="4500" b="1" dirty="0" err="1" smtClean="0">
                <a:latin typeface="UTM Isadora" panose="02040603050506020204" pitchFamily="18" charset="0"/>
              </a:rPr>
              <a:t>màu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xám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xanh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smtClean="0">
                <a:latin typeface="UTM Isadora" panose="02040603050506020204" pitchFamily="18" charset="0"/>
              </a:rPr>
              <a:t>(</a:t>
            </a:r>
            <a:r>
              <a:rPr lang="en-US" sz="4500" b="1" dirty="0" err="1">
                <a:latin typeface="UTM Isadora" panose="02040603050506020204" pitchFamily="18" charset="0"/>
              </a:rPr>
              <a:t>hoặc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nâu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đất</a:t>
            </a:r>
            <a:r>
              <a:rPr lang="en-US" sz="4500" b="1" dirty="0">
                <a:latin typeface="UTM Isadora" panose="02040603050506020204" pitchFamily="18" charset="0"/>
              </a:rPr>
              <a:t>, </a:t>
            </a:r>
            <a:r>
              <a:rPr lang="en-US" sz="4500" b="1" dirty="0" err="1">
                <a:latin typeface="UTM Isadora" panose="02040603050506020204" pitchFamily="18" charset="0"/>
              </a:rPr>
              <a:t>trắng</a:t>
            </a:r>
            <a:r>
              <a:rPr lang="en-US" sz="4500" b="1" dirty="0" smtClean="0">
                <a:latin typeface="UTM Isadora" panose="02040603050506020204" pitchFamily="18" charset="0"/>
              </a:rPr>
              <a:t>). </a:t>
            </a:r>
          </a:p>
          <a:p>
            <a:pPr algn="just" eaLnBrk="0" hangingPunct="0"/>
            <a:r>
              <a:rPr lang="en-US" sz="4500" b="1" dirty="0" err="1" smtClean="0">
                <a:latin typeface="UTM Isadora" panose="02040603050506020204" pitchFamily="18" charset="0"/>
              </a:rPr>
              <a:t>Khi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trộn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một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ít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4500" b="1" dirty="0" smtClean="0">
                <a:latin typeface="UTM Isadora" panose="02040603050506020204" pitchFamily="18" charset="0"/>
              </a:rPr>
              <a:t>, xi </a:t>
            </a:r>
            <a:r>
              <a:rPr lang="en-US" sz="4500" b="1" dirty="0" err="1">
                <a:latin typeface="UTM Isadora" panose="02040603050506020204" pitchFamily="18" charset="0"/>
              </a:rPr>
              <a:t>măng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không</a:t>
            </a:r>
            <a:r>
              <a:rPr lang="en-US" sz="4500" b="1" dirty="0">
                <a:latin typeface="UTM Isadora" panose="02040603050506020204" pitchFamily="18" charset="0"/>
              </a:rPr>
              <a:t> tan </a:t>
            </a:r>
            <a:r>
              <a:rPr lang="en-US" sz="4500" b="1" dirty="0" err="1">
                <a:latin typeface="UTM Isadora" panose="02040603050506020204" pitchFamily="18" charset="0"/>
              </a:rPr>
              <a:t>mà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trở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nên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rất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dẻo</a:t>
            </a:r>
            <a:r>
              <a:rPr lang="en-US" sz="4500" b="1" dirty="0">
                <a:latin typeface="UTM Isadora" panose="02040603050506020204" pitchFamily="18" charset="0"/>
              </a:rPr>
              <a:t>, </a:t>
            </a:r>
            <a:r>
              <a:rPr lang="en-US" sz="4500" b="1" dirty="0" err="1">
                <a:latin typeface="UTM Isadora" panose="02040603050506020204" pitchFamily="18" charset="0"/>
              </a:rPr>
              <a:t>và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rất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chóng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bị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khô</a:t>
            </a:r>
            <a:r>
              <a:rPr lang="en-US" sz="4500" b="1" dirty="0">
                <a:latin typeface="UTM Isadora" panose="02040603050506020204" pitchFamily="18" charset="0"/>
              </a:rPr>
              <a:t>,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kết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tảng</a:t>
            </a:r>
            <a:r>
              <a:rPr lang="en-US" sz="4500" b="1" dirty="0" smtClean="0">
                <a:latin typeface="UTM Isadora" panose="02040603050506020204" pitchFamily="18" charset="0"/>
              </a:rPr>
              <a:t>, </a:t>
            </a:r>
            <a:r>
              <a:rPr lang="en-US" sz="4500" b="1" dirty="0" err="1" smtClean="0">
                <a:latin typeface="UTM Isadora" panose="02040603050506020204" pitchFamily="18" charset="0"/>
              </a:rPr>
              <a:t>cứng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như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4500" b="1" dirty="0" smtClean="0">
                <a:latin typeface="UTM Isadora" panose="02040603050506020204" pitchFamily="18" charset="0"/>
              </a:rPr>
              <a:t>.</a:t>
            </a:r>
            <a:endParaRPr lang="en-US" sz="4500" b="1" dirty="0">
              <a:latin typeface="UTM Isadora" panose="02040603050506020204" pitchFamily="18" charset="0"/>
            </a:endParaRPr>
          </a:p>
          <a:p>
            <a:pPr algn="just" eaLnBrk="0" hangingPunct="0"/>
            <a:endParaRPr lang="en-US" sz="4500" b="1" dirty="0">
              <a:latin typeface="UTM Isadora" panose="0204060305050602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109925" y="2645447"/>
            <a:ext cx="90925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Xi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măng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được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dùng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để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làm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gì</a:t>
            </a:r>
            <a:r>
              <a:rPr lang="en-US" sz="8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  <a:endParaRPr lang="en-US" sz="8000" dirty="0">
              <a:solidFill>
                <a:srgbClr val="FF0000"/>
              </a:solidFill>
              <a:latin typeface="SVN-Reklame Script" panose="03060502040607080D05" pitchFamily="66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cxnSp>
        <p:nvCxnSpPr>
          <p:cNvPr id="42" name="Straight Arrow Connector 41"/>
          <p:cNvCxnSpPr>
            <a:stCxn id="38" idx="0"/>
          </p:cNvCxnSpPr>
          <p:nvPr/>
        </p:nvCxnSpPr>
        <p:spPr>
          <a:xfrm flipH="1" flipV="1">
            <a:off x="1730881" y="3376257"/>
            <a:ext cx="997354" cy="14421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5 ĐIỀU QUAN TRỌNG CẦN CHUẨN BỊ TRƯỚC KHI XÂY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6" y="1308547"/>
            <a:ext cx="2515800" cy="212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90256" y="754652"/>
            <a:ext cx="4164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Xây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, </a:t>
            </a:r>
            <a:r>
              <a:rPr lang="en-US" sz="3000" b="1" dirty="0" err="1" smtClean="0">
                <a:latin typeface="UTM Isadora" panose="02040603050506020204" pitchFamily="18" charset="0"/>
              </a:rPr>
              <a:t>trường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học</a:t>
            </a:r>
            <a:r>
              <a:rPr lang="en-US" sz="3000" b="1" dirty="0" smtClean="0">
                <a:latin typeface="UTM Isadora" panose="02040603050506020204" pitchFamily="18" charset="0"/>
              </a:rPr>
              <a:t>,…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14340" name="Picture 4" descr="Nhà đua nhà, xóm đua xóm làm đường nông thô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89" y="1385354"/>
            <a:ext cx="2606261" cy="20720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/>
          <p:cNvCxnSpPr>
            <a:stCxn id="38" idx="0"/>
            <a:endCxn id="14340" idx="3"/>
          </p:cNvCxnSpPr>
          <p:nvPr/>
        </p:nvCxnSpPr>
        <p:spPr>
          <a:xfrm flipV="1">
            <a:off x="2728235" y="3153941"/>
            <a:ext cx="2176332" cy="16644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00347" y="846510"/>
            <a:ext cx="2157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Làm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đường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692790" y="4045192"/>
            <a:ext cx="5762902" cy="809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Toàn cảnh công trường xây dựng cầu vượt sông gần 2.000 tỷ đồng ở Bắc Ni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13" y="2527362"/>
            <a:ext cx="2835624" cy="2370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9185580" y="1930621"/>
            <a:ext cx="16770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Làm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cầu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cxnSp>
        <p:nvCxnSpPr>
          <p:cNvPr id="61" name="Straight Arrow Connector 60"/>
          <p:cNvCxnSpPr>
            <a:stCxn id="38" idx="0"/>
          </p:cNvCxnSpPr>
          <p:nvPr/>
        </p:nvCxnSpPr>
        <p:spPr>
          <a:xfrm>
            <a:off x="2728235" y="4818365"/>
            <a:ext cx="4501535" cy="8639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44223" y="5196720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latin typeface="UTM Isadora" panose="02040603050506020204" pitchFamily="18" charset="0"/>
              </a:rPr>
              <a:t>……</a:t>
            </a:r>
            <a:endParaRPr lang="en-US" sz="4500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4" grpId="0"/>
      <p:bldP spid="51" grpId="0"/>
      <p:bldP spid="60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3268" y="2151438"/>
            <a:ext cx="119603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Vữa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xi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măng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do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vật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liệu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nào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tạo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thành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Em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hãy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nêu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tính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chất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và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công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dụng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vữa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xi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măng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.</a:t>
            </a:r>
            <a:endParaRPr lang="en-US" sz="6000" dirty="0">
              <a:solidFill>
                <a:srgbClr val="FF0000"/>
              </a:solidFill>
              <a:latin typeface="SVN-Reklame Script" panose="03060502040607080D05" pitchFamily="66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sp>
        <p:nvSpPr>
          <p:cNvPr id="31" name="Text Box 55298"/>
          <p:cNvSpPr txBox="1">
            <a:spLocks noChangeArrowheads="1"/>
          </p:cNvSpPr>
          <p:nvPr/>
        </p:nvSpPr>
        <p:spPr bwMode="auto">
          <a:xfrm>
            <a:off x="396162" y="2336544"/>
            <a:ext cx="1196568" cy="1477328"/>
          </a:xfrm>
          <a:prstGeom prst="rect">
            <a:avLst/>
          </a:prstGeom>
          <a:solidFill>
            <a:srgbClr val="FFCCFF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5299"/>
          <p:cNvSpPr txBox="1">
            <a:spLocks noChangeArrowheads="1"/>
          </p:cNvSpPr>
          <p:nvPr/>
        </p:nvSpPr>
        <p:spPr bwMode="auto">
          <a:xfrm>
            <a:off x="6619116" y="758817"/>
            <a:ext cx="729340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5300"/>
          <p:cNvSpPr txBox="1">
            <a:spLocks noChangeArrowheads="1"/>
          </p:cNvSpPr>
          <p:nvPr/>
        </p:nvSpPr>
        <p:spPr bwMode="auto">
          <a:xfrm>
            <a:off x="7759132" y="754203"/>
            <a:ext cx="1035459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5301"/>
          <p:cNvSpPr txBox="1">
            <a:spLocks noChangeArrowheads="1"/>
          </p:cNvSpPr>
          <p:nvPr/>
        </p:nvSpPr>
        <p:spPr bwMode="auto">
          <a:xfrm>
            <a:off x="9307666" y="598979"/>
            <a:ext cx="1715451" cy="1015663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traight Connector 34"/>
          <p:cNvSpPr>
            <a:spLocks noChangeShapeType="1"/>
          </p:cNvSpPr>
          <p:nvPr/>
        </p:nvSpPr>
        <p:spPr bwMode="auto">
          <a:xfrm flipV="1">
            <a:off x="1623235" y="1158882"/>
            <a:ext cx="634939" cy="1904182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raight Connector 35"/>
          <p:cNvSpPr>
            <a:spLocks noChangeShapeType="1"/>
          </p:cNvSpPr>
          <p:nvPr/>
        </p:nvSpPr>
        <p:spPr bwMode="auto">
          <a:xfrm>
            <a:off x="1623236" y="3063064"/>
            <a:ext cx="703911" cy="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>
            <a:off x="8912244" y="930282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5305"/>
          <p:cNvSpPr txBox="1">
            <a:spLocks noChangeArrowheads="1"/>
          </p:cNvSpPr>
          <p:nvPr/>
        </p:nvSpPr>
        <p:spPr bwMode="auto">
          <a:xfrm>
            <a:off x="7365994" y="770951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Text Box 55306"/>
          <p:cNvSpPr txBox="1">
            <a:spLocks noChangeArrowheads="1"/>
          </p:cNvSpPr>
          <p:nvPr/>
        </p:nvSpPr>
        <p:spPr bwMode="auto">
          <a:xfrm>
            <a:off x="2275713" y="744897"/>
            <a:ext cx="2077813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5307"/>
          <p:cNvSpPr txBox="1">
            <a:spLocks noChangeArrowheads="1"/>
          </p:cNvSpPr>
          <p:nvPr/>
        </p:nvSpPr>
        <p:spPr bwMode="auto">
          <a:xfrm>
            <a:off x="4764464" y="744897"/>
            <a:ext cx="1521571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5308"/>
          <p:cNvSpPr txBox="1">
            <a:spLocks noChangeArrowheads="1"/>
          </p:cNvSpPr>
          <p:nvPr/>
        </p:nvSpPr>
        <p:spPr bwMode="auto">
          <a:xfrm>
            <a:off x="6209404" y="74045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4414756" y="921516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traight Connector 45"/>
          <p:cNvSpPr>
            <a:spLocks noChangeShapeType="1"/>
          </p:cNvSpPr>
          <p:nvPr/>
        </p:nvSpPr>
        <p:spPr bwMode="auto">
          <a:xfrm>
            <a:off x="1623236" y="3063064"/>
            <a:ext cx="676978" cy="2507312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traight Connector 46"/>
          <p:cNvSpPr>
            <a:spLocks noChangeShapeType="1"/>
          </p:cNvSpPr>
          <p:nvPr/>
        </p:nvSpPr>
        <p:spPr bwMode="auto">
          <a:xfrm flipV="1">
            <a:off x="4316634" y="4890476"/>
            <a:ext cx="1134191" cy="74240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55312"/>
          <p:cNvSpPr txBox="1">
            <a:spLocks noChangeArrowheads="1"/>
          </p:cNvSpPr>
          <p:nvPr/>
        </p:nvSpPr>
        <p:spPr bwMode="auto">
          <a:xfrm>
            <a:off x="2354730" y="5320790"/>
            <a:ext cx="1923145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5313"/>
          <p:cNvSpPr txBox="1">
            <a:spLocks noChangeArrowheads="1"/>
          </p:cNvSpPr>
          <p:nvPr/>
        </p:nvSpPr>
        <p:spPr bwMode="auto">
          <a:xfrm>
            <a:off x="5520059" y="4604961"/>
            <a:ext cx="2470556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5314"/>
          <p:cNvSpPr txBox="1">
            <a:spLocks noChangeArrowheads="1"/>
          </p:cNvSpPr>
          <p:nvPr/>
        </p:nvSpPr>
        <p:spPr bwMode="auto">
          <a:xfrm>
            <a:off x="5551928" y="5942635"/>
            <a:ext cx="2438687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 bể chứa...</a:t>
            </a:r>
          </a:p>
        </p:txBody>
      </p:sp>
      <p:sp>
        <p:nvSpPr>
          <p:cNvPr id="51" name="Text Box 55315"/>
          <p:cNvSpPr txBox="1">
            <a:spLocks noChangeArrowheads="1"/>
          </p:cNvSpPr>
          <p:nvPr/>
        </p:nvSpPr>
        <p:spPr bwMode="auto">
          <a:xfrm>
            <a:off x="5527501" y="5258610"/>
            <a:ext cx="2481091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Straight Connector 51"/>
          <p:cNvSpPr>
            <a:spLocks noChangeShapeType="1"/>
          </p:cNvSpPr>
          <p:nvPr/>
        </p:nvSpPr>
        <p:spPr bwMode="auto">
          <a:xfrm flipV="1">
            <a:off x="4345792" y="5632876"/>
            <a:ext cx="1143000" cy="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traight Connector 52"/>
          <p:cNvSpPr>
            <a:spLocks noChangeShapeType="1"/>
          </p:cNvSpPr>
          <p:nvPr/>
        </p:nvSpPr>
        <p:spPr bwMode="auto">
          <a:xfrm>
            <a:off x="4307825" y="5660791"/>
            <a:ext cx="1151168" cy="78795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55318"/>
          <p:cNvSpPr txBox="1">
            <a:spLocks noChangeArrowheads="1"/>
          </p:cNvSpPr>
          <p:nvPr/>
        </p:nvSpPr>
        <p:spPr bwMode="auto">
          <a:xfrm>
            <a:off x="4852135" y="3252013"/>
            <a:ext cx="617098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traight Connector 54"/>
          <p:cNvSpPr>
            <a:spLocks noChangeShapeType="1"/>
          </p:cNvSpPr>
          <p:nvPr/>
        </p:nvSpPr>
        <p:spPr bwMode="auto">
          <a:xfrm>
            <a:off x="4053762" y="3089778"/>
            <a:ext cx="762000" cy="9906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5320"/>
          <p:cNvSpPr txBox="1">
            <a:spLocks noChangeArrowheads="1"/>
          </p:cNvSpPr>
          <p:nvPr/>
        </p:nvSpPr>
        <p:spPr bwMode="auto">
          <a:xfrm>
            <a:off x="2354730" y="2789371"/>
            <a:ext cx="1651414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5321"/>
          <p:cNvSpPr txBox="1">
            <a:spLocks noChangeArrowheads="1"/>
          </p:cNvSpPr>
          <p:nvPr/>
        </p:nvSpPr>
        <p:spPr bwMode="auto">
          <a:xfrm>
            <a:off x="4857802" y="1949672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trộn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dẻo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5322"/>
          <p:cNvSpPr txBox="1">
            <a:spLocks noChangeArrowheads="1"/>
          </p:cNvSpPr>
          <p:nvPr/>
        </p:nvSpPr>
        <p:spPr bwMode="auto">
          <a:xfrm>
            <a:off x="4857802" y="2605277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5323"/>
          <p:cNvSpPr txBox="1">
            <a:spLocks noChangeArrowheads="1"/>
          </p:cNvSpPr>
          <p:nvPr/>
        </p:nvSpPr>
        <p:spPr bwMode="auto">
          <a:xfrm>
            <a:off x="4857802" y="3890587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Straight Connector 59"/>
          <p:cNvSpPr>
            <a:spLocks noChangeShapeType="1"/>
          </p:cNvSpPr>
          <p:nvPr/>
        </p:nvSpPr>
        <p:spPr bwMode="auto">
          <a:xfrm>
            <a:off x="4053762" y="3089778"/>
            <a:ext cx="762000" cy="3810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Straight Connector 60"/>
          <p:cNvSpPr>
            <a:spLocks noChangeShapeType="1"/>
          </p:cNvSpPr>
          <p:nvPr/>
        </p:nvSpPr>
        <p:spPr bwMode="auto">
          <a:xfrm flipV="1">
            <a:off x="4053762" y="2861178"/>
            <a:ext cx="762000" cy="2286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traight Connector 61"/>
          <p:cNvSpPr>
            <a:spLocks noChangeShapeType="1"/>
          </p:cNvSpPr>
          <p:nvPr/>
        </p:nvSpPr>
        <p:spPr bwMode="auto">
          <a:xfrm flipV="1">
            <a:off x="4053762" y="2251578"/>
            <a:ext cx="762000" cy="8382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89145" y="-22302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pic>
        <p:nvPicPr>
          <p:cNvPr id="1026" name="Picture 2" descr="1 Bao xi măng xây được bao nhiêu mét tường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261" y="1287858"/>
            <a:ext cx="4651258" cy="328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ướng dẫn kỹ thuật trát vữa tường và trầ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25" y="1287858"/>
            <a:ext cx="4714746" cy="328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" name="TextBox 29"/>
          <p:cNvSpPr txBox="1"/>
          <p:nvPr/>
        </p:nvSpPr>
        <p:spPr>
          <a:xfrm>
            <a:off x="1524000" y="4767943"/>
            <a:ext cx="101489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Vì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sao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vữa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xi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măng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phải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dùng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ngay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sau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khi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trộn</a:t>
            </a:r>
            <a:r>
              <a:rPr lang="en-US" sz="3500" dirty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mà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không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được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để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</a:rPr>
              <a:t>lâu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</a:rPr>
              <a:t>?</a:t>
            </a:r>
            <a:endParaRPr lang="en-US" sz="3500" dirty="0">
              <a:solidFill>
                <a:srgbClr val="FF0000"/>
              </a:solidFill>
              <a:latin typeface="SVN-Beloved" pitchFamily="50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0" y="4767943"/>
            <a:ext cx="105945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latin typeface="SVN-Beloved" pitchFamily="50" charset="0"/>
              </a:rPr>
              <a:t>Vì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khi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khô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vữa</a:t>
            </a:r>
            <a:r>
              <a:rPr lang="en-US" sz="3500" dirty="0" smtClean="0">
                <a:latin typeface="SVN-Beloved" pitchFamily="50" charset="0"/>
              </a:rPr>
              <a:t> xi </a:t>
            </a:r>
            <a:r>
              <a:rPr lang="en-US" sz="3500" dirty="0" err="1" smtClean="0">
                <a:latin typeface="SVN-Beloved" pitchFamily="50" charset="0"/>
              </a:rPr>
              <a:t>măng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trở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nên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rất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cứng</a:t>
            </a:r>
            <a:r>
              <a:rPr lang="en-US" sz="3500" dirty="0" smtClean="0">
                <a:latin typeface="SVN-Beloved" pitchFamily="50" charset="0"/>
              </a:rPr>
              <a:t>, </a:t>
            </a:r>
            <a:r>
              <a:rPr lang="en-US" sz="3500" dirty="0" err="1" smtClean="0">
                <a:latin typeface="SVN-Beloved" pitchFamily="50" charset="0"/>
              </a:rPr>
              <a:t>không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thể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sử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dụng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được</a:t>
            </a:r>
            <a:r>
              <a:rPr lang="en-US" sz="3500" dirty="0" smtClean="0">
                <a:latin typeface="SVN-Beloved" pitchFamily="50" charset="0"/>
              </a:rPr>
              <a:t>. </a:t>
            </a:r>
            <a:r>
              <a:rPr lang="en-US" sz="3500" dirty="0" err="1" smtClean="0">
                <a:latin typeface="SVN-Beloved" pitchFamily="50" charset="0"/>
              </a:rPr>
              <a:t>Ngay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cả</a:t>
            </a:r>
            <a:r>
              <a:rPr lang="en-US" sz="3500" dirty="0" smtClean="0">
                <a:latin typeface="SVN-Beloved" pitchFamily="50" charset="0"/>
              </a:rPr>
              <a:t> </a:t>
            </a:r>
          </a:p>
          <a:p>
            <a:pPr algn="ctr"/>
            <a:r>
              <a:rPr lang="en-US" sz="3500" dirty="0" err="1" smtClean="0">
                <a:latin typeface="SVN-Beloved" pitchFamily="50" charset="0"/>
              </a:rPr>
              <a:t>những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dụng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cụ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khi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làm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với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vữa</a:t>
            </a:r>
            <a:r>
              <a:rPr lang="en-US" sz="3500" dirty="0" smtClean="0">
                <a:latin typeface="SVN-Beloved" pitchFamily="50" charset="0"/>
              </a:rPr>
              <a:t> xi </a:t>
            </a:r>
            <a:r>
              <a:rPr lang="en-US" sz="3500" dirty="0" err="1" smtClean="0">
                <a:latin typeface="SVN-Beloved" pitchFamily="50" charset="0"/>
              </a:rPr>
              <a:t>măng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cũng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phải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rửa</a:t>
            </a:r>
            <a:r>
              <a:rPr lang="en-US" sz="3500" dirty="0" smtClean="0">
                <a:latin typeface="SVN-Beloved" pitchFamily="50" charset="0"/>
              </a:rPr>
              <a:t> </a:t>
            </a:r>
            <a:r>
              <a:rPr lang="en-US" sz="3500" dirty="0" err="1" smtClean="0">
                <a:latin typeface="SVN-Beloved" pitchFamily="50" charset="0"/>
              </a:rPr>
              <a:t>ngay</a:t>
            </a:r>
            <a:r>
              <a:rPr lang="en-US" sz="3500" dirty="0" smtClean="0">
                <a:latin typeface="SVN-Beloved" pitchFamily="50" charset="0"/>
              </a:rPr>
              <a:t>.</a:t>
            </a:r>
            <a:endParaRPr lang="en-US" sz="3500" dirty="0"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53282 -0.009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96362" y="2113112"/>
            <a:ext cx="10908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Bê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tông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do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vật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liệu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nào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tạo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thành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Em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hãy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nêu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tính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chất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và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công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dụng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bê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tông</a:t>
            </a:r>
            <a:r>
              <a:rPr lang="en-US" sz="60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.</a:t>
            </a:r>
            <a:endParaRPr lang="en-US" sz="6000" dirty="0">
              <a:solidFill>
                <a:srgbClr val="FF0000"/>
              </a:solidFill>
              <a:latin typeface="SVN-Reklame Script" panose="03060502040607080D05" pitchFamily="66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83685" y="-31633"/>
            <a:ext cx="3697902" cy="3004514"/>
          </a:xfrm>
          <a:prstGeom prst="rect">
            <a:avLst/>
          </a:prstGeom>
        </p:spPr>
      </p:pic>
      <p:sp>
        <p:nvSpPr>
          <p:cNvPr id="31" name="Text Box 55298"/>
          <p:cNvSpPr txBox="1">
            <a:spLocks noChangeArrowheads="1"/>
          </p:cNvSpPr>
          <p:nvPr/>
        </p:nvSpPr>
        <p:spPr bwMode="auto">
          <a:xfrm>
            <a:off x="437522" y="2657943"/>
            <a:ext cx="1209708" cy="1015663"/>
          </a:xfrm>
          <a:prstGeom prst="rect">
            <a:avLst/>
          </a:prstGeom>
          <a:solidFill>
            <a:srgbClr val="FFCCFF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5299"/>
          <p:cNvSpPr txBox="1">
            <a:spLocks noChangeArrowheads="1"/>
          </p:cNvSpPr>
          <p:nvPr/>
        </p:nvSpPr>
        <p:spPr bwMode="auto">
          <a:xfrm>
            <a:off x="5904553" y="1103184"/>
            <a:ext cx="1527249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5300"/>
          <p:cNvSpPr txBox="1">
            <a:spLocks noChangeArrowheads="1"/>
          </p:cNvSpPr>
          <p:nvPr/>
        </p:nvSpPr>
        <p:spPr bwMode="auto">
          <a:xfrm>
            <a:off x="7724262" y="1092711"/>
            <a:ext cx="744463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5301"/>
          <p:cNvSpPr txBox="1">
            <a:spLocks noChangeArrowheads="1"/>
          </p:cNvSpPr>
          <p:nvPr/>
        </p:nvSpPr>
        <p:spPr bwMode="auto">
          <a:xfrm>
            <a:off x="10296005" y="903563"/>
            <a:ext cx="1686644" cy="1015663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traight Connector 34"/>
          <p:cNvSpPr>
            <a:spLocks noChangeShapeType="1"/>
          </p:cNvSpPr>
          <p:nvPr/>
        </p:nvSpPr>
        <p:spPr bwMode="auto">
          <a:xfrm flipV="1">
            <a:off x="1693850" y="1367797"/>
            <a:ext cx="657875" cy="1838446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raight Connector 35"/>
          <p:cNvSpPr>
            <a:spLocks noChangeShapeType="1"/>
          </p:cNvSpPr>
          <p:nvPr/>
        </p:nvSpPr>
        <p:spPr bwMode="auto">
          <a:xfrm>
            <a:off x="1693851" y="3206243"/>
            <a:ext cx="685800" cy="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>
            <a:off x="9913291" y="1273013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5305"/>
          <p:cNvSpPr txBox="1">
            <a:spLocks noChangeArrowheads="1"/>
          </p:cNvSpPr>
          <p:nvPr/>
        </p:nvSpPr>
        <p:spPr bwMode="auto">
          <a:xfrm>
            <a:off x="7372296" y="111031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Text Box 55306"/>
          <p:cNvSpPr txBox="1">
            <a:spLocks noChangeArrowheads="1"/>
          </p:cNvSpPr>
          <p:nvPr/>
        </p:nvSpPr>
        <p:spPr bwMode="auto">
          <a:xfrm>
            <a:off x="2532051" y="1114385"/>
            <a:ext cx="1415772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5307"/>
          <p:cNvSpPr txBox="1">
            <a:spLocks noChangeArrowheads="1"/>
          </p:cNvSpPr>
          <p:nvPr/>
        </p:nvSpPr>
        <p:spPr bwMode="auto">
          <a:xfrm>
            <a:off x="4337385" y="1101185"/>
            <a:ext cx="1274708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5308"/>
          <p:cNvSpPr txBox="1">
            <a:spLocks noChangeArrowheads="1"/>
          </p:cNvSpPr>
          <p:nvPr/>
        </p:nvSpPr>
        <p:spPr bwMode="auto">
          <a:xfrm>
            <a:off x="5562987" y="111031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3984152" y="1284876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traight Connector 45"/>
          <p:cNvSpPr>
            <a:spLocks noChangeShapeType="1"/>
          </p:cNvSpPr>
          <p:nvPr/>
        </p:nvSpPr>
        <p:spPr bwMode="auto">
          <a:xfrm>
            <a:off x="1693851" y="3206243"/>
            <a:ext cx="762000" cy="228600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traight Connector 46"/>
          <p:cNvSpPr>
            <a:spLocks noChangeShapeType="1"/>
          </p:cNvSpPr>
          <p:nvPr/>
        </p:nvSpPr>
        <p:spPr bwMode="auto">
          <a:xfrm flipV="1">
            <a:off x="4421518" y="5031168"/>
            <a:ext cx="1141469" cy="633764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55312"/>
          <p:cNvSpPr txBox="1">
            <a:spLocks noChangeArrowheads="1"/>
          </p:cNvSpPr>
          <p:nvPr/>
        </p:nvSpPr>
        <p:spPr bwMode="auto">
          <a:xfrm>
            <a:off x="2532051" y="5342626"/>
            <a:ext cx="1875943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5313"/>
          <p:cNvSpPr txBox="1">
            <a:spLocks noChangeArrowheads="1"/>
          </p:cNvSpPr>
          <p:nvPr/>
        </p:nvSpPr>
        <p:spPr bwMode="auto">
          <a:xfrm>
            <a:off x="5608303" y="4785024"/>
            <a:ext cx="1474624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5314"/>
          <p:cNvSpPr txBox="1">
            <a:spLocks noChangeArrowheads="1"/>
          </p:cNvSpPr>
          <p:nvPr/>
        </p:nvSpPr>
        <p:spPr bwMode="auto">
          <a:xfrm>
            <a:off x="5623132" y="6148621"/>
            <a:ext cx="2398242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 bể chứa...</a:t>
            </a:r>
          </a:p>
        </p:txBody>
      </p:sp>
      <p:sp>
        <p:nvSpPr>
          <p:cNvPr id="51" name="Text Box 55315"/>
          <p:cNvSpPr txBox="1">
            <a:spLocks noChangeArrowheads="1"/>
          </p:cNvSpPr>
          <p:nvPr/>
        </p:nvSpPr>
        <p:spPr bwMode="auto">
          <a:xfrm>
            <a:off x="5613712" y="5479840"/>
            <a:ext cx="1843819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Straight Connector 51"/>
          <p:cNvSpPr>
            <a:spLocks noChangeShapeType="1"/>
          </p:cNvSpPr>
          <p:nvPr/>
        </p:nvSpPr>
        <p:spPr bwMode="auto">
          <a:xfrm flipV="1">
            <a:off x="4421518" y="5664932"/>
            <a:ext cx="1141469" cy="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traight Connector 52"/>
          <p:cNvSpPr>
            <a:spLocks noChangeShapeType="1"/>
          </p:cNvSpPr>
          <p:nvPr/>
        </p:nvSpPr>
        <p:spPr bwMode="auto">
          <a:xfrm>
            <a:off x="4421518" y="5685911"/>
            <a:ext cx="1141469" cy="623549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traight Connector 54"/>
          <p:cNvSpPr>
            <a:spLocks noChangeShapeType="1"/>
          </p:cNvSpPr>
          <p:nvPr/>
        </p:nvSpPr>
        <p:spPr bwMode="auto">
          <a:xfrm>
            <a:off x="4210068" y="3232617"/>
            <a:ext cx="762000" cy="938329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5320"/>
          <p:cNvSpPr txBox="1">
            <a:spLocks noChangeArrowheads="1"/>
          </p:cNvSpPr>
          <p:nvPr/>
        </p:nvSpPr>
        <p:spPr bwMode="auto">
          <a:xfrm>
            <a:off x="2532051" y="2972881"/>
            <a:ext cx="1651414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5321"/>
          <p:cNvSpPr txBox="1">
            <a:spLocks noChangeArrowheads="1"/>
          </p:cNvSpPr>
          <p:nvPr/>
        </p:nvSpPr>
        <p:spPr bwMode="auto">
          <a:xfrm>
            <a:off x="5018688" y="2131996"/>
            <a:ext cx="502475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5322"/>
          <p:cNvSpPr txBox="1">
            <a:spLocks noChangeArrowheads="1"/>
          </p:cNvSpPr>
          <p:nvPr/>
        </p:nvSpPr>
        <p:spPr bwMode="auto">
          <a:xfrm>
            <a:off x="5018688" y="3011329"/>
            <a:ext cx="161907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5323"/>
          <p:cNvSpPr txBox="1">
            <a:spLocks noChangeArrowheads="1"/>
          </p:cNvSpPr>
          <p:nvPr/>
        </p:nvSpPr>
        <p:spPr bwMode="auto">
          <a:xfrm>
            <a:off x="5036491" y="3850392"/>
            <a:ext cx="2984883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Straight Connector 60"/>
          <p:cNvSpPr>
            <a:spLocks noChangeShapeType="1"/>
          </p:cNvSpPr>
          <p:nvPr/>
        </p:nvSpPr>
        <p:spPr bwMode="auto">
          <a:xfrm>
            <a:off x="4210068" y="3232617"/>
            <a:ext cx="750539" cy="7083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traight Connector 61"/>
          <p:cNvSpPr>
            <a:spLocks noChangeShapeType="1"/>
          </p:cNvSpPr>
          <p:nvPr/>
        </p:nvSpPr>
        <p:spPr bwMode="auto">
          <a:xfrm flipV="1">
            <a:off x="4210068" y="2394418"/>
            <a:ext cx="762000" cy="8382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5300"/>
          <p:cNvSpPr txBox="1">
            <a:spLocks noChangeArrowheads="1"/>
          </p:cNvSpPr>
          <p:nvPr/>
        </p:nvSpPr>
        <p:spPr bwMode="auto">
          <a:xfrm>
            <a:off x="8761185" y="1092711"/>
            <a:ext cx="1110288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5305"/>
          <p:cNvSpPr txBox="1">
            <a:spLocks noChangeArrowheads="1"/>
          </p:cNvSpPr>
          <p:nvPr/>
        </p:nvSpPr>
        <p:spPr bwMode="auto">
          <a:xfrm>
            <a:off x="8408782" y="1120097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8529" y="111279"/>
            <a:ext cx="9865010" cy="63094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500" b="1" dirty="0" err="1">
                <a:latin typeface="SVN-Beloved" pitchFamily="50" charset="0"/>
              </a:rPr>
              <a:t>Bê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tông</a:t>
            </a:r>
            <a:r>
              <a:rPr lang="en-GB" sz="3500" b="1" dirty="0">
                <a:latin typeface="SVN-Beloved" pitchFamily="50" charset="0"/>
              </a:rPr>
              <a:t> (</a:t>
            </a:r>
            <a:r>
              <a:rPr lang="en-GB" sz="3500" b="1" dirty="0" err="1">
                <a:latin typeface="SVN-Beloved" pitchFamily="50" charset="0"/>
              </a:rPr>
              <a:t>gốc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từ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i="1" dirty="0" err="1">
                <a:latin typeface="SVN-Beloved" pitchFamily="50" charset="0"/>
              </a:rPr>
              <a:t>béton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trong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  <a:hlinkClick r:id="rId6"/>
              </a:rPr>
              <a:t>tiếng</a:t>
            </a:r>
            <a:r>
              <a:rPr lang="en-GB" sz="3500" b="1" dirty="0">
                <a:latin typeface="SVN-Beloved" pitchFamily="50" charset="0"/>
                <a:hlinkClick r:id="rId6"/>
              </a:rPr>
              <a:t> </a:t>
            </a:r>
            <a:r>
              <a:rPr lang="en-GB" sz="3500" b="1" dirty="0" err="1">
                <a:latin typeface="SVN-Beloved" pitchFamily="50" charset="0"/>
                <a:hlinkClick r:id="rId6"/>
              </a:rPr>
              <a:t>Pháp</a:t>
            </a:r>
            <a:r>
              <a:rPr lang="en-GB" sz="3500" b="1" dirty="0">
                <a:latin typeface="SVN-Beloved" pitchFamily="50" charset="0"/>
              </a:rPr>
              <a:t>) </a:t>
            </a:r>
            <a:r>
              <a:rPr lang="en-GB" sz="3500" b="1" dirty="0" err="1">
                <a:latin typeface="SVN-Beloved" pitchFamily="50" charset="0"/>
              </a:rPr>
              <a:t>là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một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loại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đá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nhân</a:t>
            </a:r>
            <a:r>
              <a:rPr lang="en-GB" sz="3500" b="1" dirty="0">
                <a:latin typeface="SVN-Beloved" pitchFamily="50" charset="0"/>
              </a:rPr>
              <a:t> </a:t>
            </a:r>
            <a:r>
              <a:rPr lang="en-GB" sz="3500" b="1" dirty="0" err="1">
                <a:latin typeface="SVN-Beloved" pitchFamily="50" charset="0"/>
              </a:rPr>
              <a:t>tạo</a:t>
            </a:r>
            <a:r>
              <a:rPr lang="en-GB" sz="3500" b="1" dirty="0">
                <a:latin typeface="SVN-Belove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026" name="Picture 2" descr="Biện pháp thi công mặt đường bê tông xi măng có bản vẽ - Cầu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6" y="167610"/>
            <a:ext cx="5319853" cy="381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ữu Lũng đẩy mạnh bê tông hóa đường giao thông nông thôn | Báo Lạ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34" y="2077574"/>
            <a:ext cx="5346788" cy="384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83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65404" y="2390188"/>
            <a:ext cx="1188819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Bê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tông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cốt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thép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là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gì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</a:p>
          <a:p>
            <a:pPr algn="ctr"/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Bê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tông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cốt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thép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có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tính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chất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và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công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dụng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như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thế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SVN-Reklame Script" panose="03060502040607080D05" pitchFamily="66" charset="0"/>
              </a:rPr>
              <a:t>nào</a:t>
            </a:r>
            <a:r>
              <a:rPr lang="en-US" sz="5500" dirty="0" smtClean="0">
                <a:solidFill>
                  <a:srgbClr val="FF0000"/>
                </a:solidFill>
                <a:latin typeface="SVN-Reklame Script" panose="03060502040607080D05" pitchFamily="66" charset="0"/>
              </a:rPr>
              <a:t>?</a:t>
            </a:r>
            <a:endParaRPr lang="en-US" sz="5500" dirty="0">
              <a:solidFill>
                <a:srgbClr val="FF0000"/>
              </a:solidFill>
              <a:latin typeface="SVN-Reklame Script" panose="03060502040607080D05" pitchFamily="66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sp>
        <p:nvSpPr>
          <p:cNvPr id="69" name="Right Arrow 68"/>
          <p:cNvSpPr/>
          <p:nvPr/>
        </p:nvSpPr>
        <p:spPr>
          <a:xfrm rot="5400000">
            <a:off x="1410151" y="5021745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22405" y="5706373"/>
            <a:ext cx="29738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Bê</a:t>
            </a:r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tông</a:t>
            </a:r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cốt</a:t>
            </a:r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thép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17985" y="5706373"/>
            <a:ext cx="2064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Công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dụng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-800441" y="811382"/>
            <a:ext cx="5040900" cy="341023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3010326" y="552274"/>
            <a:ext cx="5080309" cy="3967857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7041090" y="447222"/>
            <a:ext cx="5287300" cy="3970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037" y="778795"/>
            <a:ext cx="2002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Xi </a:t>
            </a:r>
            <a:r>
              <a:rPr lang="en-US" sz="3000" b="1" dirty="0" err="1" smtClean="0">
                <a:latin typeface="UTM Isadora" panose="02040603050506020204" pitchFamily="18" charset="0"/>
              </a:rPr>
              <a:t>măng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2585" y="1311459"/>
            <a:ext cx="9925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Cát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82585" y="1874216"/>
            <a:ext cx="1721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Đá</a:t>
            </a:r>
            <a:r>
              <a:rPr lang="en-US" sz="3000" b="1" dirty="0" smtClean="0">
                <a:latin typeface="UTM Isadora" panose="02040603050506020204" pitchFamily="18" charset="0"/>
              </a:rPr>
              <a:t>, </a:t>
            </a:r>
            <a:r>
              <a:rPr lang="en-US" sz="3000" b="1" dirty="0" err="1" smtClean="0">
                <a:latin typeface="UTM Isadora" panose="02040603050506020204" pitchFamily="18" charset="0"/>
              </a:rPr>
              <a:t>sỏi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2585" y="2428214"/>
            <a:ext cx="13372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Nước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2585" y="3029270"/>
            <a:ext cx="21836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Khuôn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có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cốt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thép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41997" y="656271"/>
            <a:ext cx="2228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 - </a:t>
            </a:r>
            <a:r>
              <a:rPr lang="en-US" sz="3000" b="1" dirty="0" err="1" smtClean="0">
                <a:latin typeface="UTM Isadora" panose="02040603050506020204" pitchFamily="18" charset="0"/>
              </a:rPr>
              <a:t>Xây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nhà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cao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tầng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62107" y="1748621"/>
            <a:ext cx="2686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Làm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câu</a:t>
            </a:r>
            <a:r>
              <a:rPr lang="en-US" sz="3000" b="1" dirty="0" smtClean="0">
                <a:latin typeface="UTM Isadora" panose="02040603050506020204" pitchFamily="18" charset="0"/>
              </a:rPr>
              <a:t>,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đập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chứa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nước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88069" y="2851639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Các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công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trình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thủy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điện</a:t>
            </a:r>
            <a:r>
              <a:rPr lang="en-US" sz="3000" b="1" dirty="0" smtClean="0">
                <a:latin typeface="UTM Isadora" panose="02040603050506020204" pitchFamily="18" charset="0"/>
              </a:rPr>
              <a:t>…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5186797" y="5021916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8838790" y="610104"/>
            <a:ext cx="1324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Cứng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84479" y="1143185"/>
            <a:ext cx="2839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Chịu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nén</a:t>
            </a:r>
            <a:r>
              <a:rPr lang="en-US" sz="3000" b="1" dirty="0" smtClean="0">
                <a:latin typeface="UTM Isadora" panose="02040603050506020204" pitchFamily="18" charset="0"/>
              </a:rPr>
              <a:t>,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chịu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các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lực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kéo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69511" y="2208582"/>
            <a:ext cx="30235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 smtClean="0">
                <a:latin typeface="UTM Isadora" panose="02040603050506020204" pitchFamily="18" charset="0"/>
              </a:rPr>
              <a:t>- </a:t>
            </a:r>
            <a:r>
              <a:rPr lang="en-US" sz="2900" b="1" dirty="0" err="1" smtClean="0">
                <a:latin typeface="UTM Isadora" panose="02040603050506020204" pitchFamily="18" charset="0"/>
              </a:rPr>
              <a:t>Khi</a:t>
            </a:r>
            <a:r>
              <a:rPr lang="en-US" sz="2900" b="1" dirty="0" smtClean="0">
                <a:latin typeface="UTM Isadora" panose="02040603050506020204" pitchFamily="18" charset="0"/>
              </a:rPr>
              <a:t> </a:t>
            </a:r>
            <a:r>
              <a:rPr lang="en-US" sz="2900" b="1" dirty="0" err="1" smtClean="0">
                <a:latin typeface="UTM Isadora" panose="02040603050506020204" pitchFamily="18" charset="0"/>
              </a:rPr>
              <a:t>khô</a:t>
            </a:r>
            <a:r>
              <a:rPr lang="en-US" sz="2900" b="1" dirty="0" smtClean="0">
                <a:latin typeface="UTM Isadora" panose="02040603050506020204" pitchFamily="18" charset="0"/>
              </a:rPr>
              <a:t> </a:t>
            </a:r>
            <a:r>
              <a:rPr lang="en-US" sz="2900" b="1" dirty="0" err="1" smtClean="0">
                <a:latin typeface="UTM Isadora" panose="02040603050506020204" pitchFamily="18" charset="0"/>
              </a:rPr>
              <a:t>cứng</a:t>
            </a:r>
            <a:r>
              <a:rPr lang="en-US" sz="2900" b="1" dirty="0" smtClean="0">
                <a:latin typeface="UTM Isadora" panose="02040603050506020204" pitchFamily="18" charset="0"/>
              </a:rPr>
              <a:t>,</a:t>
            </a:r>
          </a:p>
          <a:p>
            <a:r>
              <a:rPr lang="en-US" sz="29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2900" b="1" dirty="0" smtClean="0">
                <a:latin typeface="UTM Isadora" panose="02040603050506020204" pitchFamily="18" charset="0"/>
              </a:rPr>
              <a:t> </a:t>
            </a:r>
            <a:r>
              <a:rPr lang="en-US" sz="2900" b="1" dirty="0" err="1" smtClean="0">
                <a:latin typeface="UTM Isadora" panose="02040603050506020204" pitchFamily="18" charset="0"/>
              </a:rPr>
              <a:t>bị</a:t>
            </a:r>
            <a:r>
              <a:rPr lang="en-US" sz="2900" b="1" dirty="0" smtClean="0">
                <a:latin typeface="UTM Isadora" panose="02040603050506020204" pitchFamily="18" charset="0"/>
              </a:rPr>
              <a:t> </a:t>
            </a:r>
            <a:r>
              <a:rPr lang="en-US" sz="2900" b="1" dirty="0" err="1" smtClean="0">
                <a:latin typeface="UTM Isadora" panose="02040603050506020204" pitchFamily="18" charset="0"/>
              </a:rPr>
              <a:t>rạn</a:t>
            </a:r>
            <a:r>
              <a:rPr lang="en-US" sz="2900" b="1" dirty="0" smtClean="0">
                <a:latin typeface="UTM Isadora" panose="02040603050506020204" pitchFamily="18" charset="0"/>
              </a:rPr>
              <a:t> </a:t>
            </a:r>
            <a:r>
              <a:rPr lang="en-US" sz="2900" b="1" dirty="0" err="1" smtClean="0">
                <a:latin typeface="UTM Isadora" panose="02040603050506020204" pitchFamily="18" charset="0"/>
              </a:rPr>
              <a:t>nứt</a:t>
            </a:r>
            <a:endParaRPr lang="en-US" sz="2900" b="1" dirty="0">
              <a:latin typeface="UTM Isadora" panose="020406030505060202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78694" y="3180007"/>
            <a:ext cx="2012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UTM Isadora" panose="02040603050506020204" pitchFamily="18" charset="0"/>
              </a:rPr>
              <a:t>- </a:t>
            </a:r>
            <a:r>
              <a:rPr lang="en-US" sz="30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UTM Isadora" panose="02040603050506020204" pitchFamily="18" charset="0"/>
              </a:rPr>
              <a:t>thấm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nước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2499" y="5669545"/>
            <a:ext cx="18533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0000CC"/>
                </a:solidFill>
                <a:latin typeface="UTM Isadora" panose="02040603050506020204" pitchFamily="18" charset="0"/>
              </a:rPr>
              <a:t>Tính</a:t>
            </a:r>
            <a:r>
              <a:rPr lang="en-US" sz="3000" b="1" dirty="0" smtClean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Isadora" panose="02040603050506020204" pitchFamily="18" charset="0"/>
              </a:rPr>
              <a:t>chất</a:t>
            </a:r>
            <a:endParaRPr lang="en-US" sz="3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9281311" y="4985088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69" grpId="0" animBg="1"/>
      <p:bldP spid="70" grpId="0"/>
      <p:bldP spid="75" grpId="0"/>
      <p:bldP spid="2" grpId="0"/>
      <p:bldP spid="63" grpId="0"/>
      <p:bldP spid="64" grpId="0"/>
      <p:bldP spid="65" grpId="0"/>
      <p:bldP spid="66" grpId="0"/>
      <p:bldP spid="71" grpId="0"/>
      <p:bldP spid="72" grpId="0"/>
      <p:bldP spid="73" grpId="0"/>
      <p:bldP spid="27" grpId="0" animBg="1"/>
      <p:bldP spid="79" grpId="0"/>
      <p:bldP spid="80" grpId="0"/>
      <p:bldP spid="81" grpId="0"/>
      <p:bldP spid="82" grpId="0"/>
      <p:bldP spid="28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7437" y="4999913"/>
            <a:ext cx="2382487" cy="1169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500" b="1" kern="0" dirty="0" err="1">
                <a:solidFill>
                  <a:prstClr val="black"/>
                </a:solidFill>
                <a:latin typeface="SVN-Caprica Script" pitchFamily="2" charset="0"/>
              </a:rPr>
              <a:t>Đổ</a:t>
            </a:r>
            <a:r>
              <a:rPr lang="en-US" sz="3500" b="1" kern="0" dirty="0">
                <a:solidFill>
                  <a:prstClr val="black"/>
                </a:solidFill>
                <a:latin typeface="SVN-Caprica Script" pitchFamily="2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SVN-Caprica Script" pitchFamily="2" charset="0"/>
              </a:rPr>
              <a:t>bê</a:t>
            </a:r>
            <a:r>
              <a:rPr lang="en-US" sz="3500" b="1" kern="0" dirty="0">
                <a:solidFill>
                  <a:prstClr val="black"/>
                </a:solidFill>
                <a:latin typeface="SVN-Caprica Script" pitchFamily="2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SVN-Caprica Script" pitchFamily="2" charset="0"/>
              </a:rPr>
              <a:t>tông</a:t>
            </a:r>
            <a:r>
              <a:rPr lang="en-US" sz="3500" b="1" kern="0" dirty="0">
                <a:solidFill>
                  <a:prstClr val="black"/>
                </a:solidFill>
                <a:latin typeface="SVN-Caprica Script" pitchFamily="2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SVN-Caprica Script" pitchFamily="2" charset="0"/>
              </a:rPr>
              <a:t>cốt</a:t>
            </a:r>
            <a:r>
              <a:rPr lang="en-US" sz="3500" b="1" kern="0" dirty="0">
                <a:solidFill>
                  <a:prstClr val="black"/>
                </a:solidFill>
                <a:latin typeface="SVN-Caprica Script" pitchFamily="2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SVN-Caprica Script" pitchFamily="2" charset="0"/>
              </a:rPr>
              <a:t>thép</a:t>
            </a:r>
            <a:endParaRPr lang="en-US" sz="3500" b="1" kern="0" dirty="0">
              <a:solidFill>
                <a:prstClr val="black"/>
              </a:solidFill>
              <a:latin typeface="SVN-Caprica Script" pitchFamily="2" charset="0"/>
            </a:endParaRPr>
          </a:p>
        </p:txBody>
      </p:sp>
      <p:pic>
        <p:nvPicPr>
          <p:cNvPr id="9" name="Picture 4" descr="https://encrypted-tbn0.gstatic.com/images?q=tbn:ANd9GcTXBh7Pft_c-TITkFhw5ojSYyXTHE16FGzkkPi7H_xPKTdCMxx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1" y="4433683"/>
            <a:ext cx="3537085" cy="2649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 descr="http://laodongnhatban.com/wp-content/uploads/2013/10/lao-dong-nhat-ban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433683"/>
            <a:ext cx="2906712" cy="230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777" y="296864"/>
            <a:ext cx="10563649" cy="3652837"/>
            <a:chOff x="-1447595" y="296899"/>
            <a:chExt cx="10562287" cy="3653566"/>
          </a:xfrm>
        </p:grpSpPr>
        <p:pic>
          <p:nvPicPr>
            <p:cNvPr id="8" name="Picture 2" descr="http://baocongthuong.com.vn/images/resized/images/news/2013/05/21/thep%20be%20tong%201_269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2806" y="377877"/>
              <a:ext cx="4761886" cy="3572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4" descr="https://encrypted-tbn3.gstatic.com/images?q=tbn:ANd9GcSq-F3lpYnlmelxicgePn5K0XGyaK_0ZK2QIAJNCQC4MW58XSm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8612" y="1643805"/>
              <a:ext cx="3571875" cy="228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Picture 8" descr="https://encrypted-tbn3.gstatic.com/images?q=tbn:ANd9GcTZGkBQMoREcQ8csM8yXcPczm_7-gGobEFBmdjyIpfaOPrFzufCvQ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0061" y="296899"/>
              <a:ext cx="2466975" cy="22208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Rectangle 16"/>
            <p:cNvSpPr/>
            <p:nvPr/>
          </p:nvSpPr>
          <p:spPr>
            <a:xfrm>
              <a:off x="-1447595" y="654818"/>
              <a:ext cx="3705331" cy="6310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500" b="1" kern="0" dirty="0" err="1">
                  <a:solidFill>
                    <a:prstClr val="black"/>
                  </a:solidFill>
                  <a:latin typeface="SVN-Caprica Script" pitchFamily="2" charset="0"/>
                </a:rPr>
                <a:t>Bê</a:t>
              </a:r>
              <a:r>
                <a:rPr lang="en-US" sz="3500" b="1" kern="0" dirty="0">
                  <a:solidFill>
                    <a:prstClr val="black"/>
                  </a:solidFill>
                  <a:latin typeface="SVN-Caprica Script" pitchFamily="2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SVN-Caprica Script" pitchFamily="2" charset="0"/>
                </a:rPr>
                <a:t>tông</a:t>
              </a:r>
              <a:r>
                <a:rPr lang="en-US" sz="3500" b="1" kern="0" dirty="0">
                  <a:solidFill>
                    <a:prstClr val="black"/>
                  </a:solidFill>
                  <a:latin typeface="SVN-Caprica Script" pitchFamily="2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SVN-Caprica Script" pitchFamily="2" charset="0"/>
                </a:rPr>
                <a:t>cốt</a:t>
              </a:r>
              <a:r>
                <a:rPr lang="en-US" sz="3500" b="1" kern="0" dirty="0">
                  <a:solidFill>
                    <a:prstClr val="black"/>
                  </a:solidFill>
                  <a:latin typeface="SVN-Caprica Script" pitchFamily="2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SVN-Caprica Script" pitchFamily="2" charset="0"/>
                </a:rPr>
                <a:t>thép</a:t>
              </a:r>
              <a:endParaRPr lang="en-US" sz="3500" b="1" kern="0" dirty="0">
                <a:solidFill>
                  <a:prstClr val="black"/>
                </a:solidFill>
                <a:latin typeface="SVN-Caprica Scrip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30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162676" y="3540126"/>
            <a:ext cx="3959225" cy="3013075"/>
            <a:chOff x="4874494" y="361336"/>
            <a:chExt cx="3959887" cy="3013550"/>
          </a:xfrm>
        </p:grpSpPr>
        <p:pic>
          <p:nvPicPr>
            <p:cNvPr id="4" name="Picture 10" descr="https://encrypted-tbn2.gstatic.com/images?q=tbn:ANd9GcRi532vtzaZxm7N7sbhJehsxohQJHU7Jud4miSIUTDB7gDbdOiE2Q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74494" y="361336"/>
              <a:ext cx="3951949" cy="2665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945944" y="2666749"/>
              <a:ext cx="3888437" cy="70813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6633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sợi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thủy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tinh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dùng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làm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đường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ray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tàu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điện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1968500" y="3733801"/>
            <a:ext cx="3581400" cy="2855913"/>
            <a:chOff x="445007" y="3733800"/>
            <a:chExt cx="3581401" cy="2856131"/>
          </a:xfrm>
        </p:grpSpPr>
        <p:pic>
          <p:nvPicPr>
            <p:cNvPr id="56328" name="Picture 19" descr="https://encrypted-tbn1.gstatic.com/images?q=tbn:ANd9GcRm62eR3qO869CDJ-b7q1sIE-H61Vl6chxvb380DXHfcALMiUn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07" y="3733800"/>
              <a:ext cx="3581400" cy="235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45007" y="5943769"/>
              <a:ext cx="3581401" cy="646162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siêu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bền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chịu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nhiệt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chấn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6553201" y="301626"/>
            <a:ext cx="3535363" cy="3070225"/>
            <a:chOff x="5029199" y="302342"/>
            <a:chExt cx="3534588" cy="3070123"/>
          </a:xfrm>
        </p:grpSpPr>
        <p:pic>
          <p:nvPicPr>
            <p:cNvPr id="15" name="Picture 31" descr="https://encrypted-tbn3.gstatic.com/images?q=tbn:ANd9GcTY_ZFsKpsGTFfl1Zsf0iHhGNycXxH1OWHEcjNLxoY7e41hPw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9199" y="915097"/>
              <a:ext cx="3534588" cy="2457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029199" y="302342"/>
              <a:ext cx="3534588" cy="369320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thép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không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thấm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nước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743075" y="0"/>
            <a:ext cx="4419600" cy="3371851"/>
            <a:chOff x="4267200" y="-20011"/>
            <a:chExt cx="4419600" cy="3372811"/>
          </a:xfrm>
        </p:grpSpPr>
        <p:pic>
          <p:nvPicPr>
            <p:cNvPr id="5" name="Picture 16" descr="https://encrypted-tbn0.gstatic.com/images?q=tbn:ANd9GcQ22B4RIQ4qVYQeiygEAp-C_mwPEZYsauOR88lPQdL2AOmI9tM5GQ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67200" y="305521"/>
              <a:ext cx="4419600" cy="3047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876800" y="-20011"/>
              <a:ext cx="3200400" cy="4001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66330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sợi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thủy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tinh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9860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afting is Fun | Yogini">
            <a:extLst>
              <a:ext uri="{FF2B5EF4-FFF2-40B4-BE49-F238E27FC236}">
                <a16:creationId xmlns="" xmlns:a16="http://schemas.microsoft.com/office/drawing/2014/main" id="{670188F8-76E6-44D4-81E5-3001C359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9F80FB0-D08A-4AE7-A1B0-E8D9770726EE}"/>
              </a:ext>
            </a:extLst>
          </p:cNvPr>
          <p:cNvGrpSpPr/>
          <p:nvPr/>
        </p:nvGrpSpPr>
        <p:grpSpPr>
          <a:xfrm>
            <a:off x="5267989" y="257023"/>
            <a:ext cx="5842000" cy="2843137"/>
            <a:chOff x="5036310" y="257023"/>
            <a:chExt cx="5842000" cy="2843137"/>
          </a:xfrm>
        </p:grpSpPr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94D3B258-D760-4BCD-94B5-D344AA3D30DF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B117A44-C769-4483-AD48-43E44E858D26}"/>
                </a:ext>
              </a:extLst>
            </p:cNvPr>
            <p:cNvSpPr txBox="1"/>
            <p:nvPr/>
          </p:nvSpPr>
          <p:spPr>
            <a:xfrm>
              <a:off x="5421532" y="897209"/>
              <a:ext cx="51288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Hãy thu phục các</a:t>
              </a:r>
            </a:p>
          </p:txBody>
        </p:sp>
        <p:pic>
          <p:nvPicPr>
            <p:cNvPr id="11" name="Picture 2" descr="Hình nền Pokémon GO! &amp;quot;chất lừ&amp;quot; cho điện thoại và máy tính">
              <a:extLst>
                <a:ext uri="{FF2B5EF4-FFF2-40B4-BE49-F238E27FC236}">
                  <a16:creationId xmlns="" xmlns:a16="http://schemas.microsoft.com/office/drawing/2014/main" id="{C9108266-74B7-4C46-8786-75D2B44E0F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3194" l="17422" r="81563">
                          <a14:backgroundMark x1="23438" y1="2361" x2="32109" y2="2778"/>
                          <a14:backgroundMark x1="32813" y1="2500" x2="46250" y2="1806"/>
                          <a14:backgroundMark x1="55937" y1="3056" x2="74688" y2="1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5" r="15811" b="57368"/>
            <a:stretch/>
          </p:blipFill>
          <p:spPr bwMode="auto">
            <a:xfrm>
              <a:off x="6601600" y="1770742"/>
              <a:ext cx="2768704" cy="100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character Ash Ketchum Transparent Background | Pxpng">
            <a:extLst>
              <a:ext uri="{FF2B5EF4-FFF2-40B4-BE49-F238E27FC236}">
                <a16:creationId xmlns="" xmlns:a16="http://schemas.microsoft.com/office/drawing/2014/main" id="{F27FF67A-5B7D-4CD0-81EE-03C07B87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958" y1="26334" x2="52500" y2="36489"/>
                        <a14:foregroundMark x1="54792" y1="22203" x2="62917" y2="30809"/>
                        <a14:foregroundMark x1="62917" y1="10843" x2="62917" y2="10843"/>
                        <a14:foregroundMark x1="63542" y1="40792" x2="79167" y2="56110"/>
                        <a14:foregroundMark x1="30833" y1="77969" x2="40625" y2="96902"/>
                        <a14:foregroundMark x1="59375" y1="85370" x2="59375" y2="99484"/>
                        <a14:foregroundMark x1="14375" y1="70224" x2="21875" y2="81239"/>
                        <a14:foregroundMark x1="61458" y1="11015" x2="63750" y2="18072"/>
                        <a14:foregroundMark x1="63750" y1="42341" x2="78125" y2="45267"/>
                        <a14:foregroundMark x1="31250" y1="83649" x2="35833" y2="99656"/>
                        <a14:foregroundMark x1="57917" y1="88296" x2="66458" y2="96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28" y="216553"/>
            <a:ext cx="5565350" cy="67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quirtle Pokemon png hd Transparent Background Image - LifePng">
            <a:extLst>
              <a:ext uri="{FF2B5EF4-FFF2-40B4-BE49-F238E27FC236}">
                <a16:creationId xmlns="" xmlns:a16="http://schemas.microsoft.com/office/drawing/2014/main" id="{226466B2-43FC-43BF-9391-E8C7606A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5" y="3974450"/>
            <a:ext cx="2617132" cy="2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="" xmlns:a16="http://schemas.microsoft.com/office/drawing/2014/main" id="{29228B74-8127-44F7-AA2B-1D20AFE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63" y="3357183"/>
            <a:ext cx="3060867" cy="31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 - Bulbasaur001 - Pokemon Bulbasaur Png, Transparent Png -  1600x1216(#6086202) - PngFind">
            <a:extLst>
              <a:ext uri="{FF2B5EF4-FFF2-40B4-BE49-F238E27FC236}">
                <a16:creationId xmlns="" xmlns:a16="http://schemas.microsoft.com/office/drawing/2014/main" id="{19FA51D7-5056-4B47-A8F2-23C89FE7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585" y="4566437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E8E7E22-1F3E-4B5D-93F7-46527A3A8B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14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E258E587-89B0-4711-AC32-B20E31158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9179054-7584-4D24-BBD6-79E3D33EEB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22" y="3213155"/>
            <a:ext cx="1960807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04167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3962400"/>
            <a:ext cx="3810000" cy="2895600"/>
            <a:chOff x="0" y="3962400"/>
            <a:chExt cx="3810000" cy="2895600"/>
          </a:xfrm>
        </p:grpSpPr>
        <p:pic>
          <p:nvPicPr>
            <p:cNvPr id="5" name="Picture 3" descr="images1318711_dapnuoc2-us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62400"/>
              <a:ext cx="3810000" cy="28956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114300" y="4135438"/>
              <a:ext cx="2217738" cy="398462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Đập chứa nước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81750" y="4114800"/>
            <a:ext cx="4286250" cy="2743200"/>
            <a:chOff x="4857750" y="4114799"/>
            <a:chExt cx="4286250" cy="2743201"/>
          </a:xfrm>
        </p:grpSpPr>
        <p:pic>
          <p:nvPicPr>
            <p:cNvPr id="8" name="Picture 12" descr="http://www.ansonjsc.com/UserImages/2011/04/19/1/15_dool110415thangtt1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7750" y="4114799"/>
              <a:ext cx="4286250" cy="2743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8001000" y="4146549"/>
              <a:ext cx="898525" cy="39846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Nhà 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075113" y="3198813"/>
            <a:ext cx="3471862" cy="2260600"/>
            <a:chOff x="2819399" y="2800658"/>
            <a:chExt cx="3471864" cy="2259793"/>
          </a:xfrm>
        </p:grpSpPr>
        <p:pic>
          <p:nvPicPr>
            <p:cNvPr id="10" name="Picture 4" descr="http://static.panoramio.com/photos/large/251452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9400" y="2800658"/>
              <a:ext cx="3471863" cy="2259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819399" y="3048220"/>
              <a:ext cx="1109663" cy="39673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Chợ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5629275" y="79375"/>
            <a:ext cx="4762500" cy="2711450"/>
            <a:chOff x="4105275" y="80049"/>
            <a:chExt cx="4762500" cy="2710777"/>
          </a:xfrm>
        </p:grpSpPr>
        <p:pic>
          <p:nvPicPr>
            <p:cNvPr id="11" name="Picture 6" descr="http://image.qdnd.vn/Upload/vanphong/2012/12/27/526729212012122717120121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05275" y="228600"/>
              <a:ext cx="4762500" cy="25622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7000875" y="80049"/>
              <a:ext cx="1703388" cy="398364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Bệnh viện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638301" y="228601"/>
            <a:ext cx="4168775" cy="2562225"/>
            <a:chOff x="113731" y="228600"/>
            <a:chExt cx="4168602" cy="2562226"/>
          </a:xfrm>
        </p:grpSpPr>
        <p:pic>
          <p:nvPicPr>
            <p:cNvPr id="9" name="Picture 2" descr="http://ktsdanang.vn/StoreData/PageData/1035/waf6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1345" y="236984"/>
              <a:ext cx="4090988" cy="2553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113731" y="228600"/>
              <a:ext cx="1790626" cy="396875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Trường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học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04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00" y="558801"/>
            <a:ext cx="1524000" cy="9541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 tông</a:t>
            </a:r>
          </a:p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cốt thép</a:t>
            </a:r>
          </a:p>
        </p:txBody>
      </p:sp>
      <p:pic>
        <p:nvPicPr>
          <p:cNvPr id="8" name="Picture 12" descr="https://encrypted-tbn2.gstatic.com/images?q=tbn:ANd9GcQ95ePWjVw4p3-fzsRFN7_GfkB7oFXEnYBi1NzyHOIV1Ic3k3lkS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1175" y="4300539"/>
            <a:ext cx="430530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25" y="2209800"/>
            <a:ext cx="362585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9" descr="https://encrypted-tbn1.gstatic.com/images?q=tbn:ANd9GcTClY0flKARZ2GOyqkJtQ7jt9TxrUcRxhkqEt2m6eLA8WKdAlQ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1474" y="4819977"/>
            <a:ext cx="3256326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3" descr="http://hoale.jcapt.com/img1/store/diembao/844_1.jpg"/>
          <p:cNvPicPr>
            <a:picLocks noChangeAspect="1" noChangeArrowheads="1"/>
          </p:cNvPicPr>
          <p:nvPr/>
        </p:nvPicPr>
        <p:blipFill rotWithShape="1">
          <a:blip r:embed="rId5"/>
          <a:srcRect t="9474" b="17009"/>
          <a:stretch/>
        </p:blipFill>
        <p:spPr bwMode="auto">
          <a:xfrm>
            <a:off x="1622784" y="315785"/>
            <a:ext cx="4092217" cy="227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https://encrypted-tbn3.gstatic.com/images?q=tbn:ANd9GcQLeCdYWIOuhd-VBHmeL-3hCkN_rIEPT-dx-4WOBq-LIqPzjEz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29019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1" descr="http://dddn.vcmedia.vn/ccccccccccccAn79yoElA3MVcccccc/Image/2013/06/thuyedien-4bb2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3664" y="6351"/>
            <a:ext cx="2790825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160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jpeg;base64,/9j/4AAQSkZJRgABAQAAAQABAAD/2wCEAAkGBhQSEBUTExQVFRUVGBgZGBYYGRocGhoaGBgaGBocHBgXGyYfHBojGRQXHy8gIycpLCwsGB8xNTAqNSYrLCkBCQoKDgwOGg8PGiwkHyQpLCwsLCwsLCwsLCwsLCwsLCwsLCwsLCwsLCwsLCwsLCwsLCwsLCwsLCwsLCwsLCwsLP/AABEIAMIBAwMBIgACEQEDEQH/xAAaAAACAwEBAAAAAAAAAAAAAAADBAACBQEG/8QAQhAAAQIEAwUGBAQDBwMFAAAAAQIRAAMhMQQSQQVRYXGBIpGhscHwEzJC0RRSYuEGcvEVIzNDgpKiJFOyRGPC0vL/xAAZAQEBAQEBAQAAAAAAAAAAAAACAQMABAX/xAAqEQACAgICAQMEAgIDAAAAAAAAAQIRITESQVEDMnETImGBQvCh4QQjUv/aAAwDAQACEQMRAD8ADhkpSSSkrQfqIqOpqUje0OzMAAHTYxPjNRoEklJHwxT8ht0OnlHy27PqLBFS3DFiOMDln4RY/IddRz+8NDEZrJY2JOn7xxcxKdHPGDrDLvQFSnq4I8+sWkFyfKLqw6iMyCz3DUPMXB4jxi6ZqbNXcfQtUQW2JHRhiBmllnun6T9jApWIGYg9lW4sO7fzhmTiKMhDjoAPvFZmCEz/ABDWrNRvU+6Rb/8AX+yfARKimoD0ufdYUmpBVnClIXvFuRFiPGDmcpIyzO0nRYuP5h6xPwhZwX3MxhIIBc4uAoAPZVSCfTkYOEtx4H7RDhyaN6gwJc0pICHWLFNS3JVuhMaVeg3WyypYNuz0oen28YpJSxANCdTUHlbx7oIPmYu/5TQ/04xSbKUvs1A1bUcT/SIvyV/guUioUM28K9AKDpFJbj5aj8pNRyV94sjBqS2UmmhOnM3698DTLZzmqLvQ90NfIQgxOhdPA3/fpEU5DUSOIBJ6GgHN+kCXNzdkhx7106RRQUkF6gWOv79Ia1gL2cCshypW36VehFRDEuaDRfZXoD8pH6dH51jNCySVAuHbSkOpSFoOYOkEc34RdkHctXcvFVYUO4oeVDzHrCMzGfCISF5k/q04Przhz8UCHBd7AXMSmipoLlH1ADQHTv8Au0c/Dg0UA3rwga5qlBiez+UO3U3Plwjq0OGt7tAx5FkAqamSWDrzHmoczY9WpDRxadbAP+0UlSK5SGOg+2hg5wwKagRG4rLKk+gEqWhdqcrd0WmYdkMoOkbvl/1C/mI4UqSKdoeP7wZGLQA5JP6RfdY26woNtkkkigWCLU7x+8Aw8rKeyrLy+X/bp0iypBWSxKGsAKnip7mCSJTH+9FPzpduoFR4jjCvoFdhzjFhNUN+u6R0+9IJJwyVFJJCxxD04MzQmqaZsw/DUUoYB3Z2/SRrDSdmhFUEpO64fkfRoTXREP8A4FqBUwDdnHqHiQmnaK9Ug8XI8GLRIFCMjCzkzHHyrF07v2i7EHL5R2XslJJJBHgeYN4Phx8M5VJFaCYLHgp6g+HlHmfHo2V9g/wiiyvlPnzAguEKX7SWavAgVcdIYnpMK4+WJchR/MyR1uf9oMSL5NI6X2qzJkbQW1FqD6A/eLnFzDcnqAYqgJAiwI3vHo5vo5enHTLDak0Mx8LfaDydrzt4o/0h98KqDxZYyy1NqwrxPDkYsZNskoRSbDjbMwgOQX4B4FL23NRQNcuMo+0DUlsrUA9+cDUGNI6ycUMzNrqUO2A3tracIIjbRDZUpDbz6NCNbGKCVWvOLZOCNSbtlUxgpKXFiLjkUs0NDbk1I+VDEbr9YxpSKtDFdzj3rELxRonb0w/QgPvHq8I47FnKlSkpLlgQWOp6iljESQA5fpHNphpUtvzpPQv+8JIjSBpxZb5GLXfxYiOrxaVPmSskC7i3s2g0yULvFFoDA2jlLBH6asWTiECoCx0BfmBDCscCmxHIN6+cUQisVWjSKpIj9P8AJZOJQDRLE3LDzjhCCbKHEAA+cRCQKNB5aOES7LxLyMQAtl5i/BuA1LxoDGyb1o9wbjrvikuSzOHdjWEJsnLMmpt2goclh273jnHFnLdGkraMk0NeDfeKjFJsFFtxBccjrCEtNjSC5A7vYMzNAUUMd+KkEdpw7O2+14ptJSEgFSSZh+UJoeb6D20NbPwomy1oa4oWqDdJB35mjNwTKBWpJKqgn6qFmY7twiUo5I23g7hZ0wAFaX5fMOY+0aEnEAh0l44gAh0l2voQeIiqpIJdiDvTQ/Y9Yqph0cXgwpyl0L/MPUWPnxiHFKByrBzAVKQSk8aVHdApvxACxBf6hccxHZRAAysfuePrGukDs6ZoNWJ5ftEgi8PLWcykpJNyQkv1aJEstEIOjdYVnFYBzZctqkCEJO01ghE0ZXFFtfg9nh6UEu7Eneanxt0jw04vJ6L5HJalJGqk9acibiF9sYkZJeoJUW32SPNUaMw6bzSMjaU4GcUu4QG7qH/k8P03bbDJaQqJj/R3k2iCYP8At/8AIjzEWViCQWtFUrcVr73xvy8ovHwy6Jw1QW5weeoFIDNUd0Lle6/pBJkx8rfMz+FPOEn2RroOAkJAINBdx94CsiwSOp9AfWCTJnluiokPVvOkRMrRVJFAUdQ/3iykIH0zKlhavjS0cWkM7uOe7ixfpFlznAcUFQ3c763hWu0GvDCJCR9K678g/wDlBHGgOju33gCju1uN49vBUYc3annB5fgtWGQEnR+oi2Kw+eWEgWUk9xb1gcnDJBNRvdx7v5wxNWMhY+7+kWzqwBULAi0DMsP8rje9d+/nDapo5++MBU5JyuzDv18h3xFLGUVxzhiqk7g3T0eKKTvBAoHI1NId+ALkO2pgM5Dgp0VcOaVej8ReFyTDxaBKmjRLc3p3QZE1LVSod7RdKGAB0pFlVoO6OUvwSjicaHueWU/aA4lQ+IhQtlIUSGFC4vzMMyyx6RTEzM+GWWOaWUzBSoSFMrwU/SFdkqgHxZQZpgrDE5aCgZVo4kkVrzfSOSxmsAeNIKZGlG3MPKDgQbZOISiYHUkppmZQfeG5EQWakJxKwn5ZnbHPWvuxgOH2OgjMEIp+gfaDYrBo/DJmSkgKlKdQGoOtOFOsSUeSpBTp2FXIB1Y6EXH7cICrEZCAsBb1dI7QHEeoeBzMWosAyEq/zHB6BwwNbnug0rCBAYZnLEru+jEm9P2jOOsle8Fk4lJqAToBQnhA17NdyTlJ0TUHm9zxDRoS9mpUkKfKq2ZJY8aWI4QOfLWiqwFJ/Oih6o+3dDU7wgOPbEwtQpkBbV28GiQZOIQQ4Wn/AHD7xI0x4DkyjhM4yqqk6QtKEyQoJV2pZsrUc41kSwat3QPErSBUmugqe4R4Iy6PU12cTPYlZskZu4E+keYmqNVG5PnXzjb2ippCiAwUQmt95twT4xjSMLQuXBq3WN4LjEz90iklRO6/WGJbxdOGDUB74YlyqNHNmiRJUsPxiq5BVOURZITSupJbuaLfDqB4xYAOtShYgCm5IA609tFjhHN20EVIGp6amBhT008PGLoGa99WgiU1YEdaRbrR1XsVUlhZ4t8rOL/S3v7Q1iV5aMH1O7lC0sjdXnfvjiBUqJDhh58q2iyUM2476sY4EvbT+scRjklwhJmHeKI/3G/R4LYqGEnlatNNYIpD9x8Q3rABLUR2l5OCBX/crziDBO5C5jgEg5quASKWuAG4wUraE3SYwgAgHeIo4BLVLmvvhGXssrmSEK+LMB507jRocSmYn6gr+ZLeKCPIw6oN2MrQw1eBgakV4a98dGLADKTl4mqf9wsOJAjrVq9ujXpuELew6IBur6cI5MYXLEW398dKbaHf+xv1i8qTUuO3v38t3KEgHMzHtsxbt2bmNOcPYWW6VS2+ZBAe1Q3dUwj+ICXctoxavDjEUCxIUtKbN+UWdj9PlytVh2dtUK7Bl9lVaUDfqBIPl5RqKTu3Qrh8L8GdNQS+YJW/8zv4pMMKLl3jsEphcPMCTqQaEDcYcwABKkaTElJ5kFu41hNBbT7wfDTWU5NmP259I5HMT2RQGUasXY/lNCOhBHSHJ2z1IGaSaXMtVUnk/wAvlyhPbDysUhRomYH77+P/AJw1iMYuY6ZbIQKGYakn9KbdT3Rnx4zfgl3EJI2qlfYIyLH0mncdYNOwri5bnCKcBLygK7T3KnJPFzXxi8zATchMiapQH0EgnkCrhyPGEmuWMBd1kXmrkpOVSpQIuCz+cdhUbUkI7K5eRQulQqDxesdjS34DjyLYNalAoWCgpPyOXI3v+XlDaEgCjCF8Th89bLFlDT9oiMRmDGivqH24cY+fJ3lHqiqwJbZndqWh7JUvqSALcjAGIDeghjEJSZswqI7JRLAJH0pc0/mUYsJ6CO0RyFY9XCVKkZxlHNsDL32jhWWoYOqbLFiOZp3RHl6lPfWJwl4NOcfIOVN7NXv6i0Vwk90sR9Sif5nL33At0O+GCUCrjewO7dFMNLGUVG/vqYuUqomG7sNISN5G6kEyjQh+NPOKg1qe5oqhQzKzGhtbV/2iJd0VvqyypKh16iJLSCC4tueOhKdFJHWKY9/hkA1LJd7ZiA/QF4tPslroCAJo1EsOAPz8T+l7DruZuVIbdyEdwyUhLBSacRbloKx1YGqk83EF2JURYcwxINaX+0DTK/Uk9REQmr5k83iZLgztkhpbCjKV4LU3WNOVxjN2fMrMDgDOWrSw8y5jRChcqT1UPvCe2FPCCJSNIVVIKCcgJSby93FD25W5Q7IKTZSTyL01tBCkC6kjrHUdYpKmOHTV7O/Wl9+6ItCjrTUBhbdcv1js9GSYCFBpjukNRSQGI5pBfikb4qUcejxdE2XMpqFn3gM4rXwY8YqiaxuGiTJYZ6dmo38fA/8AGLJkE23k338IVkoVx4KckxBzJT2dXSFfSXuAoBuB5RoS0/KeD+P7RYYFUyWZTfO4B3K+k94imyXUgEhqMQd9yO+IzkWW7sNb8Idw6MoAFnDk9CanezQOhUzgcKjWDy1DpV24VEVBZP4nwYm4YqHzI7QO7f3X6QvstIXLSpNzcGoJq/Iu9R4xp4ZQGYFspem4bjwYxibJBlTZkk6HMjiPbd8d6ifHkgLdDSZYSyZlFH5dEK5aOzULHhD6SQ0BE0KBBYgiqSHHjGFP2iUTfhS8xYdoO4B/STV+Bpa0GEeeSyfE9GMSfze++JGCqfW5HNCn6sGiR6ODMuSOqkPAZiEgpzkAgu71A16Uhf8AtRcxTS0gJ/OX8BqfDjpHcVhwiStR7SldkFVanXoI+fGH3Uz1OWLRnyFkhSzdairvJghFKkvpxgkqWAgBtB4wvMnuRwjbbZY4ii4LxRX8qWi6V0YHqYAuaGvaOKMfCcMz0qIFs9zLQeA8oJKV2F8jXpf06wLZszsBJpl/qH7/AAhUuP7Jf3foYz1qItNBBAOqS3Rv/sYpMnFP3gZKiApnILjxcd0SkS2Hkq/M7Ddx/oI5iiVIWkVJDB+FRreOrmA10Pu0dEzcAIpxWVKQtIUlCa70iK/h06pS/wDKPtFQTLU/0KLv+Un0J13njRkB2a0HJbQBeGQbJT/tEFRhZZuhHcPQQZQgSVC9vWOTZXRDhEJnLSkdlkEC4BUntMNzjzg34BH5R3QPF/4yWoDKHVlq+8MynO+Ok3ezopcdAFYGW1Up9744jZ0vQdxIHnDIlQxh8ISdw9/eO5M7ihTF7MTLTLmJBcrAubFKibnhDCJKSHYeEcxeI+JMAT8ktwOKrE9BTqYKBCluiR0GkyEhQJAIOgAN4QwGHCuypILcBWrX6eMMhQDkhwA7cq+kSUinZOmh96xzdI6rY4jAIDdhL60EYm18Ik4haA4S6VBIJAZaQre2pjZUCLEnmPbCM3bZaclSWLhCDc1IJHckRom+Loza+5WDTsMZf8SYODmnjF5X8P8A/vThuZTDrSGsMStIUSaGw1YQfCTCAaW9fOImc0Jyf4dUn5cRNB3HK1/5bN/WKYvDqlGVNVMzqCilWYJDBQpVLaAmu6NiaAQxFQ9fKu6FcdhCuQtKg5CSoH+WoGr7upjSuWLM26FdoTJrgBQloN1pDljoHFHrWGsHs5KEjLbfd+Z3xXZWI+LhwbqSGPTX1hCXOWmYRKFBcPQ9Pp117oyirXwc3TPQJQWtEjJO1GopJB1BBfyiQ+H4JyMbA43J2JhcCgWLNuJtDO25zolgVBJPcPu3fBzIQsZSARZoztpYQS1iWFEhABD6ZqseWXyjzenxcnKqNJ3SiVxGN+kXhQl6aQWallvC5AG+GkaNkC9Ktwi4VwrFAosw6mOS5ZffHHB8UP7mZVnAFOJA9RF5fYWlRoF9k87pPmOsU2kP7lrdpNepavOO4rMoEFSWVcZfbQllLJHhvHganAgftC8xBJFyN1G7oHIxqvkW5UBQiykijh92sFK2fU+7wkmFtHZaso4HwP24x1UzcX9+MBCXUxrBpmH1DFmoD7eOo6zoOZ3q+8acrQaWgppdPJzS17gN7tFJaSQz0BvY9BzMXzOR05ARaJYzIyqZlA+x3QX8LXR+YHhCktjca04CgHk8HRIJPZJBo2t+fusFpCTZTa8pp8kjVCk31SQT4EQzKFOHunvfC09GYoKiSUlhZu0KvSthF1yc134AEgPyECVNocbSYxMxCENnUAdEiqjySKwGZilzC3yI1H1F9DVgOT8xHZeHAslgdwAfVy3rF5C6kHS/Lf71i3x0jqvYWTIygAU4cPtyiyVdPe/7xXM2lPf2tEVi7BF7FRq3LeWiUzrRebK+nS5r3D3pzi6klNg9jwjqWSONT/Xug0ucFJBNNeHfFz0TBaXOahB5CvuraRnqT8bD4lSU1z5kX/y93E9oQTas8oSEgstdARoDch9a048oXwODxCQJaFy0pRoUk0dvzVrXrGyaSoyeWAwWJKUBQ+qrb35Rr4a3E77tz3V6PHm8HJyqMnM5lrKQeAO7QGN/DS2PaLlqHdGdZoT1Y4k3tSG5EwGoqz9R79YzwrfWConMQz018Y0jhgeUYOJJkzVyUdkTaoNaDcCGLhJA6RsbOwaZaQEjnAv4nlhcpM4NmlEKLBjlN+f7xXCzVJTnKSuWbkVKeYFxxiepHOOwRfkeJO4+ESKpxiDULS380dgDM6Rhe0N8ZW0p2afMIFi3UU8o3ZCw77nPcH9I8zIV8yvzFzzf7GMfT9rs0fuQKbLJ4b/vHVSwFMw56eMWVMzL4Xg81zZIA9nzhvAlkBNZmJHTSLylZqlnHdSkV+ENWEEwyhmAFRQePGI8qkVYdsW2kt1ITSi2HECrmGRIetwIWxY/6iWBuJPCpT6Qw5KmB6iNZq2vgzi2k/kBiZYI/KxdO8Hf+0WlznZKwx0NkqPkDW39IZCCVBg7coGcO4KSARx39/GCpJFcW9HRJNffukVRIBdTnLw1EFRLKQxdaBYFipt36hBUSgR2TzHv1i3gnHIE5SN0QnKwBd7nh3at4RYydCK2HXy5waTh6byak8TCTROLJJlcaQdZ7e9jz0Y+UUWrIkk6A0bUV82gUlBKR2lCmhjnVHK7GcTK14o/8h6Ew18IjQwlNwv92okkkAkOSWIBI8oJ8BCmJDnjW/OBSHbOmdlootWnI+rv3iKFTl0hT7yGBG5jUiKlCUkFIAINWDONdPbQTOx9Nfdo0eALINnDqNn7NgOep8oZSgM4ofA8Pf7QEHhuf33wymX2X0HsN0aJs46kf/k8fOJOxyZQdVSr5UjU+gD1Ld5pCitqJ+WUn4quHypO8r+3hF8HgznK5hClnXQDcH0qfbxao6y2EkLUfiLPb0AsnkN1T47zGlhpmVQ3ceMDC26x1NawdO2XeDH2vJMvFkpIIWErYcCxtzeNNE0KDp003Qj/ABFhMolrAA7WVw9lAs+lGi86WUMscAdx0qPWNJpKdgi/toeK47LmVYQA4hOhY7oqoGhEc/JaNQywuWQXYhqWePO7J2uuVKVLSCpYOUCvQnpGzIxbasd0YuPOTFBiUpmi4e9Xbz6wpx5QT8GepA0fw6pYzLUQo1Lir98SNBCFJDZiWfU74kY85l4xM8zZkuUpw4ykZhvUGD8S8L4LDf3ZKjR35DTvh/b6wnDoGqllXRCSW71CMFKuwCokF6XIIDcYiqUbYlak6NEYVJsSX4RJmzx+Zg7C1fGEpRCjV08iYuiUkq5av7vDqFdluV9DqcALF+5/WCy5aQfqDatT3WEfwRJYO3PdyhuVs9JLDNxzEseQiVCuzuUr6ExJKsUoiyUpD6DXzFucaGHkJBo77qgPyMZmUFawCQEkA6uQOMXMgZXJJ4U+0WcY92dCUlqjbTh6XgYk14axiLlJIZIUDvcw3hsCpWqh/qPoRGP04+WbfUl4HgkGz7qD7xXaicvw1J7LnKTR2J998LnClNBMVXUadYi8LRPbWWZq0BFqG0axUV7TKTk9jkqWpwr5vD+vhHJ08g1BTvOWn/EFoQMpTElUxt+c+hjow8xRYLUR/Mr7xUvJG30OLQhQYKSXIsdL+JAi8uXlYgP18+6FcRs0qZzW7XA76wMbL0ex0Snnujmovs5OS6NNBJHN/EN6xXDS+wDV2HkIQlbJORSwtYypJoptDoNaRMBgxNS6lKLE/UWoWtE40rsvJt1RozJFKsBq9vOFVY9CAAVOofldTsWB7L1Zi3OLHYsohsveSfOKTNmoGhA4GndFVMjtFRiZh+SUQPzTKDoA5PhBUbKVNH99OGQOfhpGVOtSLkPvgKdmy3saaFSgPAwb8CioyvRrqbd+aFgOymyGCVEUS5IcAHdoWHSHZc5L3D8xWF5mAR8pSCGtmLdxMc/sqWWOVmsxOsF1Y03RoCek9LEePKBypiTQKc9fYhM7DlE1JA3BSxXvMGT/AA7KZgCw/WvT/U0Wzg20pZmyFpc9kEhzRxUEdIFs2YVywTVwD318wYqNiShpNLWImL60e2vSEZZBUuWoqSUqUKKKaPQ0NeyUwZPCb6KttI0loq+kBCj9Jbf7MWVsJLVXMajdqjcyOMDXsGWQ2aaWt2zXwteE5LtBomMBIuG38eUZ+MlK+DVfykFALCoLOALcobmfw9LBcmabCsw+kXR/D0gkZ/iqG74ho3N40UuqBJXk7g8aVISqlRrfl0jkY8+UEqIBcPQ5tDUdWMSM/pTXYea8D38WLGZCdyK/6y/knxhBC1fDHEsBoGi38QYjNiDWxav6QE/eKTRUAGwv/SDVUhx7YWUnQ1fgPWGsFJQ7KcX60gIDiArLRwjRVi0gsgU84JL2oVKAy2ud7C0ZiCb6xaYsJlzFC+VVuIbTnCjdhlWzOwk4qKmuVKMPJJo53Qpg5RCAW310vGvKk0CmqeukSbyWCdE+K1gK+kETN58d3hAVA5rRaYaWtEUUVyZd698MKnJsRVmhTDwRSRekKkS2dSRZTkUtYRdK8yWBZtLeUAlluW7fF5KDZ2r3fvEKg7qBG9qkbuMdW72Z+MdlIdQYMLVNx6QdJAIcjw9ImSjGDS8lSTRwQ/AivSPPbFnFLAO2YuOY3dY9MlYUnK13rHmtkyu0oO5B8QkD0MP+IP5G2g1rHJ6dfDnA0FvfnugyFXtyjiixU1Y6vEAtpvgk1ANRCoTd4pA8xLg9fbwRBsx4QulDQSYqlIlHJhlq9vF5UwjjApCsybWNRE+KNSBEEMqnZS4jI2wMuISvRYDhrs476Q/MmFhrXy4xj/xItX92oVCS/LhzLQmrVEusm/hpoygEgkfbxi5I7ozcKsLlA27jBQ7Xbg5MGKVIr2OTEgiFFBrXgnxKCsAmynqCBz90jaKBIuZUpVVJBOpy/vEhbId47jEjWzKjzqUmZMzVd37ySfMQ7NRW33geHmqSGEuYSKE2rc3L6iGFYpQ/yiev2EeRwbd2jVTUVQJc9qZWpcwAqPKD/iXNJKgLOfHfFU4oj/JUO4v00h8fgHIGkmxgeMWRKXxAT/uUAfB4cGNu8sgbmT77oFjpqVy8oARUO+t9z2pC40FyB4FIEtIsWHHw/rG5g5IIqXI3b9IzfjISyUjQAl07tM1WfSCSdpJTTITxCkc2v4QXDkOM6Y9iT+Ua1Yj3SF1kkV/aODbNQ0ss31ZRxoH1aAp2oGsoMXygpNNzZuW+Eo0FzTGMwt3wPM9nPvjEl7SADFBNdcjs380GTjH+nK96pFHrrUtEcSqaBolk3IG8e+UOy5IDOCX3QoZrB2UeAD9LwdW3GNZM4jRsp74jgiqY5MdkhO/yinwipqa8N++FxtRbf4Myp4HVxT+sF/ErYkyZgFGcAcLlXHfEpaFyDLKkU46cuMZOzJB+NNSDqCTzKqdR5xo4nFTBeROpwDcWYnvjPw01UuYtZlTWWzJCFaby3OOdONIl07NQJ6cYGZZ4l6WhL+0Z5NMPNbqPMRaXPxB/9NM519RHYRbsZJO4vd7xACqkZ2L/ABGbtSSBuVMA8PvDEnBYpYdMtIB0+KPFhf76R1rZLQReIem7nFkrO7u4xxWCxTl5ckneVsYF+DxQrkQrgFmwuzUrHc4o4uoNvB1MRQCjSFVjFJYfBSeij4k1hczcW9JKa/oX9oanHyF2bGHlke/SO4+SFSlAsCxyk77jxaMZE7Fj/KWSAbJNTyNBygKZeKJconHVsrgnqoCM3OuzRNUa+wZoOHBLdk5b2At4EQefMADlVIxpErES5YRLkTKly6UtbQFftu4acDjVO8tYpbKgBmbRUDklpoaflGkcah/mV3erRbOL5nHv3WM5Ow8WoUSzaHKCIB/YuLUXHmm/J9++NFNeQN/g2BPMdjKTsXHANlJ/1j0XEifVXkv6NraGEJAUn5h4j0O6Js3aQUGVRQ8feo0jVVKFoyMXsspJUg3rwJ668e/fHi9Nxl9s/wBCmnH7omirEANHE4gKjL2fiAoEF3SbX689Iely2ScpY6ZuGtIsvT4ujoz5BVo6wGbMCKamyWr3Redi0yyEh5kwiiE0PMk0Ql9T4xzApUFFa1AzFUJ3DQB9POOjGsyOb6RWUtCiaCnC++u+CZRcNy/flECBVQZ63bXXhGb+K+GGWHQVABX5a68Pb6RrXPWzP270a8tSdwPdDKJo9tCKVMKAHi96cosmtxUaxnxfY8DgVvPl9oR2hjTJPxEH+ZOhfcNFcdY7jdpolIddAbakncBqYxRh14pQUsFEtNk2vx1Lai2l4cF/J6DJ9LZ6hO0QtAUDcPCUzEq0pGbKwSpX+G5T9Usk14g6GG5M1KkkJNqFJuOkJelHaJzemF/FKLVpDQxJqFBwoMRoQdGhGSKsXpSsNy5cS10I6jErkalcrvUjX/UPKGJ2P7IOZwr5W1eMvam2RIAy1WbJ9TwhTZExYBdGYEuQNHuQPQbodJ5ewawjdRi1dD5RzHbSy9hDKmEgNupcnQRjYnErJMuU5Kh8/wCUPVgdaw5hZXw05UfLyqT94MsCWRrCYQAKM1pi1l1KLcgA9g0JT8HMlHPJqNUPUcA9COF4YzEmCJm24QVJp2VxVCuF2j8UblB3SbiLqmEWLe90A2hg8xzpISsfUPI/eF5WOGYCYMswUY2L0oeO7ujTinlB5NYY4jaS03rz9IJ/abitOXu8LYk+z+8KzsqXUSw1ezCvrHcVstsYx2NypM1K8pSKneBoRrGhsvbQmMCWU1o8lKmLxfYSCmW7lShQgFxbedC1uJb0iNkyxLCdU0zWL76awpcK4tBXK7RtLmhIzP5QlP2up6BmjJOKXI7K+3K/7g+ZI/UnUDeILmAFDS4atOHCt4z+klkfOwq9qqdnYnSnpA1hT5gQFG/5VcD9x+0DPdzhHGYrIhRIalzGiVaI87NX+3kiiiEkXBFREjyUjZipiQtSlEmp7R+9okX/AKu/7/gFz6/v+T2xgg+XviRI+b0es8hMUROUxbtG3Mw/tSaRKQxIdnreJEj7C9sT53bBfw8HWt69r7xtYgViRI8XqbZ6PT0iqR2eh9YDlBSsEP2VX5RIkZo0Yl/D6jlRX6VeFo3UpDq5DziRI9X/ACfd+jD0PaePmnNtBQV2gFoABqwLUrpHsUDyiRIz9Tr4H6ffyKzLQjMpiJZ1KmPENblHIkP09hno1INOPY6xIkZrZozy+CQFTppUAo5rmtucehwdxzjsSJPZIgJ6f+oTxSXgijWORIUuvgkeywvFUnziRIIyIufesI7ZQDKcgOFJ8TXviRIcdgloDhy8hBNTlVU8CWjI2vUSAagrqOSTEiR6H7n8mP8AH9HodmD+5l8h/wCMVwKzlubnziRI8y0egYw6uweH3EYiFNiJqBRIzEJFhbS0SJG/pdmXqdD2J/wup8o89t89qQNN2lhp1iRIMdilo302iRIkZrQz/9k="/>
          <p:cNvSpPr>
            <a:spLocks noChangeAspect="1" noChangeArrowheads="1"/>
          </p:cNvSpPr>
          <p:nvPr/>
        </p:nvSpPr>
        <p:spPr bwMode="auto">
          <a:xfrm>
            <a:off x="152400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5" name="AutoShape 4" descr="data:image/jpeg;base64,/9j/4AAQSkZJRgABAQAAAQABAAD/2wCEAAkGBhQSEBUTExQVFRUVGBgZGBYYGRocGhoaGBgaGBocHBgXGyYfHBojGRQXHy8gIycpLCwsGB8xNTAqNSYrLCkBCQoKDgwOGg8PGiwkHyQpLCwsLCwsLCwsLCwsLCwsLCwsLCwsLCwsLCwsLCwsLCwsLCwsLCwsLCwsLCwsLCwsLP/AABEIAMIBAwMBIgACEQEDEQH/xAAaAAACAwEBAAAAAAAAAAAAAAADBAACBQEG/8QAQhAAAQIEAwUGBAQDBwMFAAAAAQIRAAMhMQQSQQVRYXGBIpGhscHwEzJC0RRSYuEGcvEVIzNDgpKiJFOyRGPC0vL/xAAZAQEBAQEBAQAAAAAAAAAAAAACAQMABAX/xAAqEQACAgICAQMEAgIDAAAAAAAAAQIRITESQVEDMnETImGBQvCh4QQjUv/aAAwDAQACEQMRAD8ADhkpSSSkrQfqIqOpqUje0OzMAAHTYxPjNRoEklJHwxT8ht0OnlHy27PqLBFS3DFiOMDln4RY/IddRz+8NDEZrJY2JOn7xxcxKdHPGDrDLvQFSnq4I8+sWkFyfKLqw6iMyCz3DUPMXB4jxi6ZqbNXcfQtUQW2JHRhiBmllnun6T9jApWIGYg9lW4sO7fzhmTiKMhDjoAPvFZmCEz/ABDWrNRvU+6Rb/8AX+yfARKimoD0ufdYUmpBVnClIXvFuRFiPGDmcpIyzO0nRYuP5h6xPwhZwX3MxhIIBc4uAoAPZVSCfTkYOEtx4H7RDhyaN6gwJc0pICHWLFNS3JVuhMaVeg3WyypYNuz0oen28YpJSxANCdTUHlbx7oIPmYu/5TQ/04xSbKUvs1A1bUcT/SIvyV/guUioUM28K9AKDpFJbj5aj8pNRyV94sjBqS2UmmhOnM3698DTLZzmqLvQ90NfIQgxOhdPA3/fpEU5DUSOIBJ6GgHN+kCXNzdkhx7106RRQUkF6gWOv79Ia1gL2cCshypW36VehFRDEuaDRfZXoD8pH6dH51jNCySVAuHbSkOpSFoOYOkEc34RdkHctXcvFVYUO4oeVDzHrCMzGfCISF5k/q04Przhz8UCHBd7AXMSmipoLlH1ADQHTv8Au0c/Dg0UA3rwga5qlBiez+UO3U3Plwjq0OGt7tAx5FkAqamSWDrzHmoczY9WpDRxadbAP+0UlSK5SGOg+2hg5wwKagRG4rLKk+gEqWhdqcrd0WmYdkMoOkbvl/1C/mI4UqSKdoeP7wZGLQA5JP6RfdY26woNtkkkigWCLU7x+8Aw8rKeyrLy+X/bp0iypBWSxKGsAKnip7mCSJTH+9FPzpduoFR4jjCvoFdhzjFhNUN+u6R0+9IJJwyVFJJCxxD04MzQmqaZsw/DUUoYB3Z2/SRrDSdmhFUEpO64fkfRoTXREP8A4FqBUwDdnHqHiQmnaK9Ug8XI8GLRIFCMjCzkzHHyrF07v2i7EHL5R2XslJJJBHgeYN4Phx8M5VJFaCYLHgp6g+HlHmfHo2V9g/wiiyvlPnzAguEKX7SWavAgVcdIYnpMK4+WJchR/MyR1uf9oMSL5NI6X2qzJkbQW1FqD6A/eLnFzDcnqAYqgJAiwI3vHo5vo5enHTLDak0Mx8LfaDydrzt4o/0h98KqDxZYyy1NqwrxPDkYsZNskoRSbDjbMwgOQX4B4FL23NRQNcuMo+0DUlsrUA9+cDUGNI6ycUMzNrqUO2A3tracIIjbRDZUpDbz6NCNbGKCVWvOLZOCNSbtlUxgpKXFiLjkUs0NDbk1I+VDEbr9YxpSKtDFdzj3rELxRonb0w/QgPvHq8I47FnKlSkpLlgQWOp6iljESQA5fpHNphpUtvzpPQv+8JIjSBpxZb5GLXfxYiOrxaVPmSskC7i3s2g0yULvFFoDA2jlLBH6asWTiECoCx0BfmBDCscCmxHIN6+cUQisVWjSKpIj9P8AJZOJQDRLE3LDzjhCCbKHEAA+cRCQKNB5aOES7LxLyMQAtl5i/BuA1LxoDGyb1o9wbjrvikuSzOHdjWEJsnLMmpt2goclh273jnHFnLdGkraMk0NeDfeKjFJsFFtxBccjrCEtNjSC5A7vYMzNAUUMd+KkEdpw7O2+14ptJSEgFSSZh+UJoeb6D20NbPwomy1oa4oWqDdJB35mjNwTKBWpJKqgn6qFmY7twiUo5I23g7hZ0wAFaX5fMOY+0aEnEAh0l44gAh0l2voQeIiqpIJdiDvTQ/Y9Yqph0cXgwpyl0L/MPUWPnxiHFKByrBzAVKQSk8aVHdApvxACxBf6hccxHZRAAysfuePrGukDs6ZoNWJ5ftEgi8PLWcykpJNyQkv1aJEstEIOjdYVnFYBzZctqkCEJO01ghE0ZXFFtfg9nh6UEu7Eneanxt0jw04vJ6L5HJalJGqk9acibiF9sYkZJeoJUW32SPNUaMw6bzSMjaU4GcUu4QG7qH/k8P03bbDJaQqJj/R3k2iCYP8At/8AIjzEWViCQWtFUrcVr73xvy8ovHwy6Jw1QW5weeoFIDNUd0Lle6/pBJkx8rfMz+FPOEn2RroOAkJAINBdx94CsiwSOp9AfWCTJnluiokPVvOkRMrRVJFAUdQ/3iykIH0zKlhavjS0cWkM7uOe7ixfpFlznAcUFQ3c763hWu0GvDCJCR9K678g/wDlBHGgOju33gCju1uN49vBUYc3annB5fgtWGQEnR+oi2Kw+eWEgWUk9xb1gcnDJBNRvdx7v5wxNWMhY+7+kWzqwBULAi0DMsP8rje9d+/nDapo5++MBU5JyuzDv18h3xFLGUVxzhiqk7g3T0eKKTvBAoHI1NId+ALkO2pgM5Dgp0VcOaVej8ReFyTDxaBKmjRLc3p3QZE1LVSod7RdKGAB0pFlVoO6OUvwSjicaHueWU/aA4lQ+IhQtlIUSGFC4vzMMyyx6RTEzM+GWWOaWUzBSoSFMrwU/SFdkqgHxZQZpgrDE5aCgZVo4kkVrzfSOSxmsAeNIKZGlG3MPKDgQbZOISiYHUkppmZQfeG5EQWakJxKwn5ZnbHPWvuxgOH2OgjMEIp+gfaDYrBo/DJmSkgKlKdQGoOtOFOsSUeSpBTp2FXIB1Y6EXH7cICrEZCAsBb1dI7QHEeoeBzMWosAyEq/zHB6BwwNbnug0rCBAYZnLEru+jEm9P2jOOsle8Fk4lJqAToBQnhA17NdyTlJ0TUHm9zxDRoS9mpUkKfKq2ZJY8aWI4QOfLWiqwFJ/Oih6o+3dDU7wgOPbEwtQpkBbV28GiQZOIQQ4Wn/AHD7xI0x4DkyjhM4yqqk6QtKEyQoJV2pZsrUc41kSwat3QPErSBUmugqe4R4Iy6PU12cTPYlZskZu4E+keYmqNVG5PnXzjb2ippCiAwUQmt95twT4xjSMLQuXBq3WN4LjEz90iklRO6/WGJbxdOGDUB74YlyqNHNmiRJUsPxiq5BVOURZITSupJbuaLfDqB4xYAOtShYgCm5IA609tFjhHN20EVIGp6amBhT008PGLoGa99WgiU1YEdaRbrR1XsVUlhZ4t8rOL/S3v7Q1iV5aMH1O7lC0sjdXnfvjiBUqJDhh58q2iyUM2476sY4EvbT+scRjklwhJmHeKI/3G/R4LYqGEnlatNNYIpD9x8Q3rABLUR2l5OCBX/crziDBO5C5jgEg5quASKWuAG4wUraE3SYwgAgHeIo4BLVLmvvhGXssrmSEK+LMB507jRocSmYn6gr+ZLeKCPIw6oN2MrQw1eBgakV4a98dGLADKTl4mqf9wsOJAjrVq9ujXpuELew6IBur6cI5MYXLEW398dKbaHf+xv1i8qTUuO3v38t3KEgHMzHtsxbt2bmNOcPYWW6VS2+ZBAe1Q3dUwj+ICXctoxavDjEUCxIUtKbN+UWdj9PlytVh2dtUK7Bl9lVaUDfqBIPl5RqKTu3Qrh8L8GdNQS+YJW/8zv4pMMKLl3jsEphcPMCTqQaEDcYcwABKkaTElJ5kFu41hNBbT7wfDTWU5NmP259I5HMT2RQGUasXY/lNCOhBHSHJ2z1IGaSaXMtVUnk/wAvlyhPbDysUhRomYH77+P/AJw1iMYuY6ZbIQKGYakn9KbdT3Rnx4zfgl3EJI2qlfYIyLH0mncdYNOwri5bnCKcBLygK7T3KnJPFzXxi8zATchMiapQH0EgnkCrhyPGEmuWMBd1kXmrkpOVSpQIuCz+cdhUbUkI7K5eRQulQqDxesdjS34DjyLYNalAoWCgpPyOXI3v+XlDaEgCjCF8Th89bLFlDT9oiMRmDGivqH24cY+fJ3lHqiqwJbZndqWh7JUvqSALcjAGIDeghjEJSZswqI7JRLAJH0pc0/mUYsJ6CO0RyFY9XCVKkZxlHNsDL32jhWWoYOqbLFiOZp3RHl6lPfWJwl4NOcfIOVN7NXv6i0Vwk90sR9Sif5nL33At0O+GCUCrjewO7dFMNLGUVG/vqYuUqomG7sNISN5G6kEyjQh+NPOKg1qe5oqhQzKzGhtbV/2iJd0VvqyypKh16iJLSCC4tueOhKdFJHWKY9/hkA1LJd7ZiA/QF4tPslroCAJo1EsOAPz8T+l7DruZuVIbdyEdwyUhLBSacRbloKx1YGqk83EF2JURYcwxINaX+0DTK/Uk9REQmr5k83iZLgztkhpbCjKV4LU3WNOVxjN2fMrMDgDOWrSw8y5jRChcqT1UPvCe2FPCCJSNIVVIKCcgJSby93FD25W5Q7IKTZSTyL01tBCkC6kjrHUdYpKmOHTV7O/Wl9+6ItCjrTUBhbdcv1js9GSYCFBpjukNRSQGI5pBfikb4qUcejxdE2XMpqFn3gM4rXwY8YqiaxuGiTJYZ6dmo38fA/8AGLJkE23k338IVkoVx4KckxBzJT2dXSFfSXuAoBuB5RoS0/KeD+P7RYYFUyWZTfO4B3K+k94imyXUgEhqMQd9yO+IzkWW7sNb8Idw6MoAFnDk9CanezQOhUzgcKjWDy1DpV24VEVBZP4nwYm4YqHzI7QO7f3X6QvstIXLSpNzcGoJq/Iu9R4xp4ZQGYFspem4bjwYxibJBlTZkk6HMjiPbd8d6ifHkgLdDSZYSyZlFH5dEK5aOzULHhD6SQ0BE0KBBYgiqSHHjGFP2iUTfhS8xYdoO4B/STV+Bpa0GEeeSyfE9GMSfze++JGCqfW5HNCn6sGiR6ODMuSOqkPAZiEgpzkAgu71A16Uhf8AtRcxTS0gJ/OX8BqfDjpHcVhwiStR7SldkFVanXoI+fGH3Uz1OWLRnyFkhSzdairvJghFKkvpxgkqWAgBtB4wvMnuRwjbbZY4ii4LxRX8qWi6V0YHqYAuaGvaOKMfCcMz0qIFs9zLQeA8oJKV2F8jXpf06wLZszsBJpl/qH7/AAhUuP7Jf3foYz1qItNBBAOqS3Rv/sYpMnFP3gZKiApnILjxcd0SkS2Hkq/M7Ddx/oI5iiVIWkVJDB+FRreOrmA10Pu0dEzcAIpxWVKQtIUlCa70iK/h06pS/wDKPtFQTLU/0KLv+Un0J13njRkB2a0HJbQBeGQbJT/tEFRhZZuhHcPQQZQgSVC9vWOTZXRDhEJnLSkdlkEC4BUntMNzjzg34BH5R3QPF/4yWoDKHVlq+8MynO+Ok3ezopcdAFYGW1Up9744jZ0vQdxIHnDIlQxh8ISdw9/eO5M7ihTF7MTLTLmJBcrAubFKibnhDCJKSHYeEcxeI+JMAT8ktwOKrE9BTqYKBCluiR0GkyEhQJAIOgAN4QwGHCuypILcBWrX6eMMhQDkhwA7cq+kSUinZOmh96xzdI6rY4jAIDdhL60EYm18Ik4haA4S6VBIJAZaQre2pjZUCLEnmPbCM3bZaclSWLhCDc1IJHckRom+Loza+5WDTsMZf8SYODmnjF5X8P8A/vThuZTDrSGsMStIUSaGw1YQfCTCAaW9fOImc0Jyf4dUn5cRNB3HK1/5bN/WKYvDqlGVNVMzqCilWYJDBQpVLaAmu6NiaAQxFQ9fKu6FcdhCuQtKg5CSoH+WoGr7upjSuWLM26FdoTJrgBQloN1pDljoHFHrWGsHs5KEjLbfd+Z3xXZWI+LhwbqSGPTX1hCXOWmYRKFBcPQ9Pp117oyirXwc3TPQJQWtEjJO1GopJB1BBfyiQ+H4JyMbA43J2JhcCgWLNuJtDO25zolgVBJPcPu3fBzIQsZSARZoztpYQS1iWFEhABD6ZqseWXyjzenxcnKqNJ3SiVxGN+kXhQl6aQWallvC5AG+GkaNkC9Ktwi4VwrFAosw6mOS5ZffHHB8UP7mZVnAFOJA9RF5fYWlRoF9k87pPmOsU2kP7lrdpNepavOO4rMoEFSWVcZfbQllLJHhvHganAgftC8xBJFyN1G7oHIxqvkW5UBQiykijh92sFK2fU+7wkmFtHZaso4HwP24x1UzcX9+MBCXUxrBpmH1DFmoD7eOo6zoOZ3q+8acrQaWgppdPJzS17gN7tFJaSQz0BvY9BzMXzOR05ARaJYzIyqZlA+x3QX8LXR+YHhCktjca04CgHk8HRIJPZJBo2t+fusFpCTZTa8pp8kjVCk31SQT4EQzKFOHunvfC09GYoKiSUlhZu0KvSthF1yc134AEgPyECVNocbSYxMxCENnUAdEiqjySKwGZilzC3yI1H1F9DVgOT8xHZeHAslgdwAfVy3rF5C6kHS/Lf71i3x0jqvYWTIygAU4cPtyiyVdPe/7xXM2lPf2tEVi7BF7FRq3LeWiUzrRebK+nS5r3D3pzi6klNg9jwjqWSONT/Xug0ucFJBNNeHfFz0TBaXOahB5CvuraRnqT8bD4lSU1z5kX/y93E9oQTas8oSEgstdARoDch9a048oXwODxCQJaFy0pRoUk0dvzVrXrGyaSoyeWAwWJKUBQ+qrb35Rr4a3E77tz3V6PHm8HJyqMnM5lrKQeAO7QGN/DS2PaLlqHdGdZoT1Y4k3tSG5EwGoqz9R79YzwrfWConMQz018Y0jhgeUYOJJkzVyUdkTaoNaDcCGLhJA6RsbOwaZaQEjnAv4nlhcpM4NmlEKLBjlN+f7xXCzVJTnKSuWbkVKeYFxxiepHOOwRfkeJO4+ESKpxiDULS380dgDM6Rhe0N8ZW0p2afMIFi3UU8o3ZCw77nPcH9I8zIV8yvzFzzf7GMfT9rs0fuQKbLJ4b/vHVSwFMw56eMWVMzL4Xg81zZIA9nzhvAlkBNZmJHTSLylZqlnHdSkV+ENWEEwyhmAFRQePGI8qkVYdsW2kt1ITSi2HECrmGRIetwIWxY/6iWBuJPCpT6Qw5KmB6iNZq2vgzi2k/kBiZYI/KxdO8Hf+0WlznZKwx0NkqPkDW39IZCCVBg7coGcO4KSARx39/GCpJFcW9HRJNffukVRIBdTnLw1EFRLKQxdaBYFipt36hBUSgR2TzHv1i3gnHIE5SN0QnKwBd7nh3at4RYydCK2HXy5waTh6byak8TCTROLJJlcaQdZ7e9jz0Y+UUWrIkk6A0bUV82gUlBKR2lCmhjnVHK7GcTK14o/8h6Ew18IjQwlNwv92okkkAkOSWIBI8oJ8BCmJDnjW/OBSHbOmdlootWnI+rv3iKFTl0hT7yGBG5jUiKlCUkFIAINWDONdPbQTOx9Nfdo0eALINnDqNn7NgOep8oZSgM4ofA8Pf7QEHhuf33wymX2X0HsN0aJs46kf/k8fOJOxyZQdVSr5UjU+gD1Ld5pCitqJ+WUn4quHypO8r+3hF8HgznK5hClnXQDcH0qfbxao6y2EkLUfiLPb0AsnkN1T47zGlhpmVQ3ceMDC26x1NawdO2XeDH2vJMvFkpIIWErYcCxtzeNNE0KDp003Qj/ABFhMolrAA7WVw9lAs+lGi86WUMscAdx0qPWNJpKdgi/toeK47LmVYQA4hOhY7oqoGhEc/JaNQywuWQXYhqWePO7J2uuVKVLSCpYOUCvQnpGzIxbasd0YuPOTFBiUpmi4e9Xbz6wpx5QT8GepA0fw6pYzLUQo1Lir98SNBCFJDZiWfU74kY85l4xM8zZkuUpw4ykZhvUGD8S8L4LDf3ZKjR35DTvh/b6wnDoGqllXRCSW71CMFKuwCokF6XIIDcYiqUbYlak6NEYVJsSX4RJmzx+Zg7C1fGEpRCjV08iYuiUkq5av7vDqFdluV9DqcALF+5/WCy5aQfqDatT3WEfwRJYO3PdyhuVs9JLDNxzEseQiVCuzuUr6ExJKsUoiyUpD6DXzFucaGHkJBo77qgPyMZmUFawCQEkA6uQOMXMgZXJJ4U+0WcY92dCUlqjbTh6XgYk14axiLlJIZIUDvcw3hsCpWqh/qPoRGP04+WbfUl4HgkGz7qD7xXaicvw1J7LnKTR2J998LnClNBMVXUadYi8LRPbWWZq0BFqG0axUV7TKTk9jkqWpwr5vD+vhHJ08g1BTvOWn/EFoQMpTElUxt+c+hjow8xRYLUR/Mr7xUvJG30OLQhQYKSXIsdL+JAi8uXlYgP18+6FcRs0qZzW7XA76wMbL0ex0Snnujmovs5OS6NNBJHN/EN6xXDS+wDV2HkIQlbJORSwtYypJoptDoNaRMBgxNS6lKLE/UWoWtE40rsvJt1RozJFKsBq9vOFVY9CAAVOofldTsWB7L1Zi3OLHYsohsveSfOKTNmoGhA4GndFVMjtFRiZh+SUQPzTKDoA5PhBUbKVNH99OGQOfhpGVOtSLkPvgKdmy3saaFSgPAwb8CioyvRrqbd+aFgOymyGCVEUS5IcAHdoWHSHZc5L3D8xWF5mAR8pSCGtmLdxMc/sqWWOVmsxOsF1Y03RoCek9LEePKBypiTQKc9fYhM7DlE1JA3BSxXvMGT/AA7KZgCw/WvT/U0Wzg20pZmyFpc9kEhzRxUEdIFs2YVywTVwD318wYqNiShpNLWImL60e2vSEZZBUuWoqSUqUKKKaPQ0NeyUwZPCb6KttI0loq+kBCj9Jbf7MWVsJLVXMajdqjcyOMDXsGWQ2aaWt2zXwteE5LtBomMBIuG38eUZ+MlK+DVfykFALCoLOALcobmfw9LBcmabCsw+kXR/D0gkZ/iqG74ho3N40UuqBJXk7g8aVISqlRrfl0jkY8+UEqIBcPQ5tDUdWMSM/pTXYea8D38WLGZCdyK/6y/knxhBC1fDHEsBoGi38QYjNiDWxav6QE/eKTRUAGwv/SDVUhx7YWUnQ1fgPWGsFJQ7KcX60gIDiArLRwjRVi0gsgU84JL2oVKAy2ud7C0ZiCb6xaYsJlzFC+VVuIbTnCjdhlWzOwk4qKmuVKMPJJo53Qpg5RCAW310vGvKk0CmqeukSbyWCdE+K1gK+kETN58d3hAVA5rRaYaWtEUUVyZd698MKnJsRVmhTDwRSRekKkS2dSRZTkUtYRdK8yWBZtLeUAlluW7fF5KDZ2r3fvEKg7qBG9qkbuMdW72Z+MdlIdQYMLVNx6QdJAIcjw9ImSjGDS8lSTRwQ/AivSPPbFnFLAO2YuOY3dY9MlYUnK13rHmtkyu0oO5B8QkD0MP+IP5G2g1rHJ6dfDnA0FvfnugyFXtyjiixU1Y6vEAtpvgk1ANRCoTd4pA8xLg9fbwRBsx4QulDQSYqlIlHJhlq9vF5UwjjApCsybWNRE+KNSBEEMqnZS4jI2wMuISvRYDhrs476Q/MmFhrXy4xj/xItX92oVCS/LhzLQmrVEusm/hpoygEgkfbxi5I7ozcKsLlA27jBQ7Xbg5MGKVIr2OTEgiFFBrXgnxKCsAmynqCBz90jaKBIuZUpVVJBOpy/vEhbId47jEjWzKjzqUmZMzVd37ySfMQ7NRW33geHmqSGEuYSKE2rc3L6iGFYpQ/yiev2EeRwbd2jVTUVQJc9qZWpcwAqPKD/iXNJKgLOfHfFU4oj/JUO4v00h8fgHIGkmxgeMWRKXxAT/uUAfB4cGNu8sgbmT77oFjpqVy8oARUO+t9z2pC40FyB4FIEtIsWHHw/rG5g5IIqXI3b9IzfjISyUjQAl07tM1WfSCSdpJTTITxCkc2v4QXDkOM6Y9iT+Ua1Yj3SF1kkV/aODbNQ0ss31ZRxoH1aAp2oGsoMXygpNNzZuW+Eo0FzTGMwt3wPM9nPvjEl7SADFBNdcjs380GTjH+nK96pFHrrUtEcSqaBolk3IG8e+UOy5IDOCX3QoZrB2UeAD9LwdW3GNZM4jRsp74jgiqY5MdkhO/yinwipqa8N++FxtRbf4Myp4HVxT+sF/ErYkyZgFGcAcLlXHfEpaFyDLKkU46cuMZOzJB+NNSDqCTzKqdR5xo4nFTBeROpwDcWYnvjPw01UuYtZlTWWzJCFaby3OOdONIl07NQJ6cYGZZ4l6WhL+0Z5NMPNbqPMRaXPxB/9NM519RHYRbsZJO4vd7xACqkZ2L/ABGbtSSBuVMA8PvDEnBYpYdMtIB0+KPFhf76R1rZLQReIem7nFkrO7u4xxWCxTl5ckneVsYF+DxQrkQrgFmwuzUrHc4o4uoNvB1MRQCjSFVjFJYfBSeij4k1hczcW9JKa/oX9oanHyF2bGHlke/SO4+SFSlAsCxyk77jxaMZE7Fj/KWSAbJNTyNBygKZeKJconHVsrgnqoCM3OuzRNUa+wZoOHBLdk5b2At4EQefMADlVIxpErES5YRLkTKly6UtbQFftu4acDjVO8tYpbKgBmbRUDklpoaflGkcah/mV3erRbOL5nHv3WM5Ow8WoUSzaHKCIB/YuLUXHmm/J9++NFNeQN/g2BPMdjKTsXHANlJ/1j0XEifVXkv6NraGEJAUn5h4j0O6Js3aQUGVRQ8feo0jVVKFoyMXsspJUg3rwJ668e/fHi9Nxl9s/wBCmnH7omirEANHE4gKjL2fiAoEF3SbX689Iely2ScpY6ZuGtIsvT4ujoz5BVo6wGbMCKamyWr3Redi0yyEh5kwiiE0PMk0Ql9T4xzApUFFa1AzFUJ3DQB9POOjGsyOb6RWUtCiaCnC++u+CZRcNy/flECBVQZ63bXXhGb+K+GGWHQVABX5a68Pb6RrXPWzP270a8tSdwPdDKJo9tCKVMKAHi96cosmtxUaxnxfY8DgVvPl9oR2hjTJPxEH+ZOhfcNFcdY7jdpolIddAbakncBqYxRh14pQUsFEtNk2vx1Lai2l4cF/J6DJ9LZ6hO0QtAUDcPCUzEq0pGbKwSpX+G5T9Usk14g6GG5M1KkkJNqFJuOkJelHaJzemF/FKLVpDQxJqFBwoMRoQdGhGSKsXpSsNy5cS10I6jErkalcrvUjX/UPKGJ2P7IOZwr5W1eMvam2RIAy1WbJ9TwhTZExYBdGYEuQNHuQPQbodJ5ewawjdRi1dD5RzHbSy9hDKmEgNupcnQRjYnErJMuU5Kh8/wCUPVgdaw5hZXw05UfLyqT94MsCWRrCYQAKM1pi1l1KLcgA9g0JT8HMlHPJqNUPUcA9COF4YzEmCJm24QVJp2VxVCuF2j8UblB3SbiLqmEWLe90A2hg8xzpISsfUPI/eF5WOGYCYMswUY2L0oeO7ujTinlB5NYY4jaS03rz9IJ/abitOXu8LYk+z+8KzsqXUSw1ezCvrHcVstsYx2NypM1K8pSKneBoRrGhsvbQmMCWU1o8lKmLxfYSCmW7lShQgFxbedC1uJb0iNkyxLCdU0zWL76awpcK4tBXK7RtLmhIzP5QlP2up6BmjJOKXI7K+3K/7g+ZI/UnUDeILmAFDS4atOHCt4z+klkfOwq9qqdnYnSnpA1hT5gQFG/5VcD9x+0DPdzhHGYrIhRIalzGiVaI87NX+3kiiiEkXBFREjyUjZipiQtSlEmp7R+9okX/AKu/7/gFz6/v+T2xgg+XviRI+b0es8hMUROUxbtG3Mw/tSaRKQxIdnreJEj7C9sT53bBfw8HWt69r7xtYgViRI8XqbZ6PT0iqR2eh9YDlBSsEP2VX5RIkZo0Yl/D6jlRX6VeFo3UpDq5DziRI9X/ACfd+jD0PaePmnNtBQV2gFoABqwLUrpHsUDyiRIz9Tr4H6ffyKzLQjMpiJZ1KmPENblHIkP09hno1INOPY6xIkZrZozy+CQFTppUAo5rmtucehwdxzjsSJPZIgJ6f+oTxSXgijWORIUuvgkeywvFUnziRIIyIufesI7ZQDKcgOFJ8TXviRIcdgloDhy8hBNTlVU8CWjI2vUSAagrqOSTEiR6H7n8mP8AH9HodmD+5l8h/wCMVwKzlubnziRI8y0egYw6uweH3EYiFNiJqBRIzEJFhbS0SJG/pdmXqdD2J/wup8o89t89qQNN2lhp1iRIMdilo302iRIkZrQz/9k="/>
          <p:cNvSpPr>
            <a:spLocks noChangeAspect="1" noChangeArrowheads="1"/>
          </p:cNvSpPr>
          <p:nvPr/>
        </p:nvSpPr>
        <p:spPr bwMode="auto">
          <a:xfrm>
            <a:off x="1676400" y="-23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6" name="AutoShape 10" descr="data:image/jpeg;base64,/9j/4AAQSkZJRgABAQAAAQABAAD/2wBDAAkGBwgHBgkIBwgKCgkLDRYPDQwMDRsUFRAWIB0iIiAdHx8kKDQsJCYxJx8fLT0tMTU3Ojo6Iys/RD84QzQ5Ojf/2wBDAQoKCg0MDRoPDxo3JR8lNzc3Nzc3Nzc3Nzc3Nzc3Nzc3Nzc3Nzc3Nzc3Nzc3Nzc3Nzc3Nzc3Nzc3Nzc3Nzc3Nzf/wAARCADhAOADASIAAhEBAxEB/8QAGwAAAgMBAQEAAAAAAAAAAAAABAUCAwYAAQf/xABAEAACAQMDAgQEAwUHAwMFAAABAgMABBEFEiExQRMiUWEGMnGBFCORFUKhscEkMzRy0eHwNUNiUoLxBxY2U3P/xAAYAQADAQEAAAAAAAAAAAAAAAAAAQIDBP/EACARAQEBAAMBAQEBAQEBAAAAAAEAEQIhMRJBUWEyAyL/2gAMAwEAAhEDEQA/APnKLk4GQaNhXbgk+UctxVaxkA8eYetWTg/hmydpfgepNZXUccKMYN3cGcAbFyExR8aDO1Vwo7+9VRW628CrGckL+tEREkqFXB70nWOiIhjIUDtVq8cV7CvBDHGDxUtuFOOSawazuHn0231BFSVVU54fHIpNLdT6YWgl/MiRyFbHvWjvXNpbQqudz8E9xSvUrUXk9tZp8zYMjjqK3/8AM3j3Zc3Hqssb+LUysMbqDjLKTipurHdtgYIQMdqsHw1ZhQoiww/7gYgmqnmvdJUiKZprYjkSc4I9D2p8eR+S5HL1qpZUtFMs5VCB5UJ5IoFY7vWJFJJitQegGOKFsymo6lJJfy5YkFQ3O45/pWmtlMTDCADlQCOgq1aQFrNN0qBFVV5x6Uz/AGbH4UmR24oeCV1Ph7Ruc4HtTSDwIIy074AOTnPpWWW31hlnn00RXBd94C47djUJ4nLMCoLuM4PUCtBeE3TiRVIiXAGe+BwKVQ/mahLbsv5nz5P6YqwzyhdlKWJt2aWIyo4Od0fB+47ijLPX41JS7QJOpHWQ4f0IpjKq+JHBgK2eSfShdesYI7Qo8aBz0yOcY4PtVbRn8mo1eCSzVgNjHnAPSs3e/EFy0hW3Lzyk7dwysaenHelNpHeXMi24uPFgXsR5cD371qbSygwGxvccl24A+gFHnsBvlndHluL/AFtLe8undVy8hJ6ewrZvFbxRqkGcdxjGDWX12xNtImqaeSk0b4YKnUd60em3ccqQ3VvIWDx5Bxx9xSf8mOdN5sbdhuMCoqhYdTz1yaYt4FwMMAHXoyihpbeSL5CH7+hqWvdqRDnA3cd/Sq2ickjqfSpm4AAABU/SiERn5JDeoFMYkurRSfhTKgxJEdwx1q1dsqpJHgh1BB9RTJrYyKQV8vPUUNouneSW2ZvDaMlo2dgAyk9vpQ9y3Gz0Fs0keWPH/qNAzSwXGtBYmJhgQcerdzUruyW4bdE7xyY6g8GlMQlsbvdNGQpGw4IOaOJLku7au3jEo6ZP8KJijEIbygUr0i5jLMscoOegJwaaOHkkVB0POay+Uax3u8dQSCaKsYjJJnO5R3PSqtheQKBk5xR06i3hWKPAJ5apTXKtyGugriSR/OoOMg9KG0mAGaS4kxz5QM5oDXJj+Rbwkl3bcwz2o7SppI/LLGdo+V+xFbchOOFlxdZuqkZBIYdc1Vc26PG8aJgsucgZovfAIWcNkAcYqmznNwXZUOEB83bHpWIO2vTZKfSY3chgqSIT5sd/pV1rNeWkBW5HixdFYHkCnV5HnzMm0nkAjqPer7YCW3JMabemO44rZ5LZfJLNPu45NSiIJG4EYJ5BxTQLNNKTIDtB2sBzt460qvtNkVmMKlWzlCvzA1baaybPdb6jE0Uxxlx8rk+vpTD+R3PrmZba32sxY8Yz/WlkFn+OuXmc+UeYtnGAPSqNU1WCGNhvWSR+QiHPHuaRBrm7mVxv2P69B9BVZSv8mF3eK0yw2hmlnLZVs849f9zRAsJJMtfOJSwywLdfqa7S1jtIj5CuT5ycZPuaPRUuY1cHA/dJ7ipWZxgzb+EEA2rGBnavQfSjYSv4dtqcHyqQeM1YsCyFFA8ycYq/y2u1fDV143Utrhbq3D2DbxgY3Hk9aQaPdnTL9rG5XbDKxZGA6E9R9+tbCNYZYn3j8sMdqDrn3rO6/ZR3QdoFK7RjJPOexpi+U8ivN0sc+3c+F4Bz0NMdNu1WRzKDI/VCx7UqsYvxNusjQkSE4ZD+63BwaLe0aJd0gRBg4Y/u1WlJrGpLFeSFJl8OQ/I3rXRxTBiMYKHDegpOdbs7U/2ZHu51+Urwn696S6lf6k/jXF1I43geSPyr7ZqXjtRzy3ctxZIIozcq8rf9uM5INJ9QtWuLgqCY4j8sYJJPufTmjNPtorKKE2yKu9FJOcljjk0d4ILZCYz1OKnas6vn0bHkEcU2s4reW1IniDhgQwK5paVOcjFEvdnT7KSTJ8SUbUAx19TVZ/JfWEmXTZLq/nWzb8iM4D9CPpTBbfW7RFkjlS5QLwrA5xRekYt7YZG6ZzubHTJpkocSecFnU5wOOKXJVyQdSqx11BH/AGuF45QSMjkD3PpTy6u7J9Na/F1FtQEFVwSTjp1oC6gtZQpdcdee5rPX+kqEMtuikljwT5qrjxPyn6fKWnSzX0sk+0vKWIAxwOB0/Wtbp0EEEKi9dC/JYH+VZf4YuorGSVLrKOPkJGKczkzlm3B0J3DjOafLuDqZ3Eluokw4ZGTCKGGFOaptbwOHCvt8+QoGAKWcw5UDcSCRkfxo23hQW0Upxyu5gDz9TUoVdsTqpZpQ0eVUgDgcV7YsioQBtyec9RVvhtdKoiHC8sR3qi4mWwmcTEpk5GR0p5ETYusb77guIQx3Ox+/B9aznxFqEeqanHDYx+Jt8q453c9T7UQouNbuPw1vujgVsnJOFHq3+lONI0+1sLmVLdCw2jdK4yf07fSmGFK7ZK4tbi2YeLaElDllHQfemlrqMU9kHUeaI4wRyPY+laEwlpnaVQwfPlxkEUjvfh8uz3Fi5jYEY9/t3o3YMr7CBbsia5w0a8CMHr7nHWmsXhISuxgD5l5zge1ItO1M27iC+hMMigjftzG5+vY04luo5PC2Da5GD7YqUmPcwjVY0EiIASce9Vui+CzsQSOmR1phNZvbsIwoby5EpySx71AadLFBJIJNhI46bce+RRlWwFus0sDeE0ZjTk+ue/8AOh5IkaB3yGK5LYHQd80s1HV0hkNvY3Mju5wx2gK3PbHJqMSXlzKFmLuqnHhgBQoPXgUPUtlWLqG+MthJNFI7cCNs7uOpHQ9qZXMc1yE/aMoZz1UOCf06CnSWJhjaTwVORg5PIzRAsxIGDIvQeYjPbjFPZZI7a2gHmaIJ6MSP51df20DW58JlYEbWA5zRz6YEhfcfEQDG1h39qrFp4YAVGMfzAfajdj5qvh4ymyjjlY/lkhM8naKf87FjzuOMr3+tLtNtXgjZpD0JIHpk/wDxRZ2TypIFIdEIBB6Z65H2qMqXqw5jxjv26Vyokt3HHKoaIfmbj29KJuAkMBaQ4BOMn/Wpx2p/DtMRiSQbv8oxwKY9Q1OxYysqg4BwB680wZx4isT5SP3etV27LIEWZckcCo3kbxvm2XOfU8ClFU1zG6mEEq/Xd2NRNsybWGfMfmzwPtQLRzFjLnJUFgB/EVOK9abiXjHvVhRErBBKrC4QFWPIxyKWXezSZf7JKcMC20nI9qcLJGWILqFAyzA9AKB+HbI6xrNzclR+HtFDYIyCWOAPr3p5ncdVNtqQLK13C0TE5LAHBprb3UMSxq0geByRux8oNOrrSPxcLB40wOgxkms1qVpLZRfkwuUzgnjj2x0qROVXyhaW6votOVzCwZmQFEPqelZvfcaveCa8YEZ4C5A+wofTGWSQRyszMRhN37ue3tWr0m0t4YXl25MTZUY6HH8hQudS/wBiFtIbG2FrZgq2A0jEcbjzVFvOYFmDDLSkqWPp/tXNcARhnLl2bPTrXt4uIcrnHf15oPIyiJSFATG7OC2eoqVrbt4bKSRhs5P8KqZ052qSW5NG2EMlwS8zAL3TOOKIuks4Gg33bDafKHxz9MdxWe1ZbnR5FKZmtQdy7RlkHt6j2rT6hZtBsmuWXwmPBLABeOCBSG4ml1LdDYQiVQeZXOFJ7804nlr8W6Ve2cRt7rfPGQvhBGVsY6nPSh9Tmm15VFxKEi/dSMYU/X1+tB6R8PQ2q+JdbZZ2OSNuEH2puIlMYUBQdwVSOgqVzyoP7Y+/0ttIuLa8jXx44ZNzKB2rV6fHb3EUV1bSeV8OjDjcDVjxwywvBMFC44IFIdGkltLttJkPl8QtbHGcjug/nQd+y5deWmSKJJfEUjcwxg1I78sA2zpwBmgVgSCUySv5ieuTgfSiA6GddkrKCCW44NUElrZx+bHCSGHB3A8Hih7oPtKRAYYZJHU81fKiluFJPRmBz0q62B3cLjaccHnFCSKhPGt43uEwQrYZD1xjnj3xULLN1bJeBR4cjFTt6q3oaZQ4kvtjRAq8ZV27+gJHtgn70ksJ00f4nbTrh4zY3gK7pJNojlHT9RTyNy+d3uq/jbm3gki8JVl3fNnIPYj7Vr7cCdSEYNx9aT6hoi6ghMjBXHytil8enatpTCWzyzd2jOc/+01DnLzqvvj7aprQIBgH2+tWx2x+ZuTjris3bfFs8UyLqdqeAQxTynOeDg05s9ctbliYZFwe2ef0qeW8ZnIau6sSlxGY22o7YcEZ4J7Uvu7CG2uigUt1AJ+tOL64BjDROrAEHp37ChHmyRNOVyoV/L6A9frV8HSjnLNRheCWHSLZR+KnI8TPv0yfYda1WiWMGlWZt7TzsSA7j99h1rPacLm4nvNbjjZmYkZ9FPU/0+1arSWje3CRSK7cSFxxwRT5+S4ken5iIwJ5FBzxJewGzIABZmPHJNGI6xBVbAXGA/YmqJreXI8IYdTuHGMisS3fLHajpTwXI2bmCdHXqPQEd6utbu7sAcgmNzgg5wfof9ac3doJ4JJMkzKc4z2Hp70P43/ZKKfLghh19K1O7JpHVILtFaFSAMb12+bP0oiRTcxJ1244zxSm+0mS2kiuLJHLk8Ih8yn/AMT/AEqenfEn4Zimpq7KpwZAOUb/AMl/qKefynye2FmtjcKZAXHQjAyD1ov8ba2IknvCg3ZKoDyB6/yrP618VWk8MUGmO1xNIwVdylQpPTrRFnpiLKk15MbmQsCd3RTz0/1ojdrolOvzNcawJorXH9nt1GAR6t3H0q6O6s4Aq28W3YSAAuMD6VPxQoGNwA7KOQfc1cU8QREAZPrzmpZhCpe+K35MTuM54FGRxvgv1B6dtvFMjDKbPxIl8N167euOlUtKj2IAXaVPOMcn1pZPfyTIAGILdDlixzSjWLaQ7bm3lZZYTuRz69iP+dKd2ULXNy5VccYGcYIHX6VTrckfjrawAghcPjGQPQn1p8ZvZXpJbanB+K3kIMZGOee1eWkwa62xxnCjgMOKTfDUuzU5NOuCBFcLujz3cDkfpz9q00OmSxTeUnYQCxY1pllsW6Hwl2ooUDJULk9aFj3wzSNKMR7d27PvVN78RWGnM1uZDcTjho4u31PQVmdW1HWdShMiRPBaKdvhwoc49C5HP2FCR9WmufiKzsJplhSSd3HCxqCxH68daSXuh6x8QN472sdtbvIHBkJ3eg465/Sm3/0u0izm05r+4HiXDSMo3dEwe3vW7ePe0aAgjBJ4/Sg8h5d3ysOobLHgDGKsSVR9PUUKyg4AzuNEW0S+C2/gDrnqKwwboOoL4mlspdNlWYIrIDtzwd3tWSj0a+e2S8VF56KDggetPviDde6hb2CjdGPOxH17/anCKqxlBx/StPr4ALPPpVsWq31piYiSNexcZVvvUrzUb2WMxnZDFJhSV5+9bFthhWFhmJfKdy9T6Uo1D4eie4lFvdCMLzhlJGPpVnLaEy0WmXFrBpUMEYCoFCkgg5oVpUsbktGB4Uh2nI6en0pFCL3TiElYPGMckcY/pV73IuY/DU+G7OfIx5z2I9RUI1HIt5Z3EN7aqFwyIMOpP8a9gLwytaSkkDzKx6lewrP6BI0E6K48hHIHQnvmns8xZ1Y5UqOCazerU7KqSEpM7xHpzj1qd3DDfwC6jGyUbVZQMduc/eueXCFyANw5HvQ9nJGLhrh5B4W7DKrcHHr70cXvqSdVemhS7maYIsY5Zx0HOTWT1O4k1PWHe3gjQBdinZnIHc+/ent3azaneOzF7e0blUU8mjY9CtbWP8tyMHO7PLVf0FDxbFX+l3MUSO671Q7lmjXG0+49KaaTr4ybe+AjPASTPlf/AHp9b2N1ukBO+InrnilerfDkF1GdiFJCcAL0J+lV9f2n5fyOS6aXhQFPTd2xTHTo5pZlaPG1iACF9O9Z/wCELmOx1D9lfEKuAciCV+iHtu9vet0rm0RzbmPcp2tuAOR2oZxxjIQBRjK4PNKLuAx5jiZINw+Zh1OastNf8OSRZYhuXkGNQRjv1qT6kt8QghV8Hhh+vNKllVmhSZlYhjg8p0yOf417d2gLb5Lcxg9yOOvJonUNX07TYZHu5Y0nXgRDzFsHtj+ZoFdRvfieWUxgW2ntxsUZLD0z39zTntm/iee3ju1isvybmMghojuKt2xjqfajoZ9f1aBIbxjbw4/NCgxtKcdT3A9qdQaBaae4lhj3ykcyP1+nt9qlcgRqzKGDqOcf609pyTw6XZ2ZQ7d0ucDjCpnuB61qNHsBcwTTSK4CkEHORQGn2rXO0vgF2yM+lbO3hFpAtsFYADADDr7mh7jyylif/t3U5IimLG8IdQDxHJ3+x4rX2R8ZQ4GCSVz60q+JNI/HaK2wZniO5T6c1b8L6gLzTozKMXMZxIuMY7VXEylb53bpubI5JOcfSry4WKVzjaqknNUW7+FKeTk9QaC+ILoQ2D2vImufy12npnqa5+KN1cuiD0GJry4nvWXBkJAA4ximLlw0iOpVWIAY9qtgtRaWSheigZx6EUPdZEaMgJVvMCecVQ/XKnwpSNIRuTPzHjoCfaqII55na4IOwn69D/vUNOu97sJ8kbuPTHtTq3v4LSGchAFYbAg71p5ZewsMpeRt6qSvY9OKXa7psK6ebtHZNsgBjxxk9x6Yo0SiSSLcqhccgGhPia+S5hj0+0jJ8/OD8x7fp1/Sj/ZvkmtNZn067jEsomiHzA/MBW2s9Ut9QiCwyKxfAPODWWh05bZQLq2HPAZo8hh9aLj+G5zDJdaahdFPmVGwVPtzWfIOVfDeNo57hLW2clvFkLbVjzyaUWWlLFf/AIyU7nIz4XOFJ/0oP4eZW1IW+oSmK5dsIJQRgfetGkQS68LO1y2N2eoqP+eq+mOtZQ7AhRkDGD3ryV0kmdF3AkZUDse1dcz29nG+8jjnPQsfSg/2o3jFFKIQAcFTk57UAsKTS1uNqOqA5c7txGRnHNHwfhWscSOjSbjuPoPakUBkSOQMDhhzt6LV6EqzMj4O3gtxV2cdqmjR6tF+HaIkJhY5Rjy/r1pNcT3+hxfs/UYfEt0O2OdOuAen+xpvBczBVfxCNrZCt0bHrQHxJ8X21qgjMUdzdk4xGgO70DDv9qolCftTRA/jPcbkKcqAQyn3FDHU77U5EtNEXZIyeZ8dB0yT0H86E0/4TlvcahrcaxNL5ktF8pUe5H8q2fw9p8MW1baGOKOONhsUAZJ4+/8AtRuQG2I1z4Mn0u3tr6aSS5h8VHvFHzrz/EZp5o+qWxtoYkbhhvBUdF9xW1uohdwfhpoC4Zdsi+x/0NfKLhm0PXZY2IaDeecgDPUjPp3qjulthJdxtFvM6hQ2DwanbNazbBHICXGB5TyefUe1Z62kN2QFyyBPEdj1wB0HbNanRhHst0t1Uq+RgDO3Awf40ZLZ1ZWf4aBleNAGHJ2EmmiIFc72JLjqRnFQSCN1XLnOOVJrolKSFVATaOfp9asMpXa9lUgoDlmzye1Ym6vk0z4rjt4fnuW2Sg8LnHatqGYHouecYNZT4/tVktre+t1xc2Uom4HzADODTZZt8z/bewlbu3lif90leCaW21+b7VfFu8eXiJR+6K0K7Z0EUyiRCeQaUazoscd0s1mpifbkqvy/WsDHq3dO20oZfDGcmNhknPb0pXdyE23huDlWwMHr7ZrPWWv3UDpAU/EI2fy8c+5zThNbsrhFR0MTej8YPSmcfmHlsXawKEC5zjB655+tUStufAPlU5PaiY0Ji/LbCt2HeuFmZX8qgADvxTpKuT8uEOQOB8o71HR7ZrvUPHk4ABY7R6Dio6o2WjtUYMF80hU/wpxo0Yjt13+VnHQ9s0uT1MNY2Zh4aYTchOQM0xsbhF06aGCNYyVO4Kcc9jQ8kH4cRh18+NwI9KEcvNJtRdpOc7hjNY92qdUtW0yzu7ZBMoEqYPiqfMrfWgUi1CwIups3drHy0qnDqM85ppeW6LIkcRdQFyxbqfarLa5eHTmCDOeGRuwzVfsvCQ6hdLqsqSWLMV4AQjv3qdo1ujmMHdIjDdIT3/pS/WLZ3vjLZhYS7bzIhKj9R0pZa6hNY3Aj1CINnJDDqw9Tjr9a1CzX9tlJeCNsbtznqw6H61GScGAmZwGU8HP36VmLzVB4JlSfcpP93GMc+ho3TNPu7giTVi0CbcrCpGSO2fSnTu05dQutVuE07TSA5fzzHOIx3+9OdF+Go7GUXazBr1H5lYbs/Y9KugFvHaqkEKwhMlVXjmjbVhcOVjYFiu5to6Z61LUF1xPdJMEkUTbgBuUYKn+tMdPkS3BdpGAkkBOF/uyB0r2xxBKjbVADc7lJ471d0nnWPb4UvmHGQD3/AIGkkbNLi4lWNpE8LBHJXv8Ac1h/jXSfFs7i8iCFwAWUrnB7H+lasnecZLcYU9j/AMzVLmPa8RVWDjYylu3erKWz9p+H/Z0MlskTwMgZSee3f360Zbag0axoxxGoOwoACntSWytv2Prcmk3Oz8PcDxIGI5Lf7gfqPemzWxjEiSoTjB6g4FDBPrbVJC/mKSqBlsDDD600tp1m3FmIzk88cDrXz3UZ7XTXJvLzwIVGSofzP7DHNJ9T+J7i4tnh06Ka2tAS24AksOwHpTFpQvoWs/FGnaXIoluk3dSFAJ461j774n1L4smks/hvTJJLfdslnlxgL3PB+1efCHwUuopaavqV1HItyiyCInfuyMgf/Jr6fZW1tBGkVrDDFjqIlwB3qtjy+MAbUBxkA5IzUdYlddNedV25UgHPQnpXNkqWXAA9KXaxem9/D2FudwDbnYdPpWQd2vJ6qNAiSESXMqbnY+RvQCjpraC7b86NQT0bHOPrUw6DZEo2jGMdxXqbyxWMlsZ6iqWiFt7SazYizmdwThY26f6ZqX7Ukt22TRsXH7mduPqO1MrKORgxDZCn5T2NSltoby5UX8O6HcM44Ye+RRs+7P2MjTXM7TLwHJYj0x/KtDp10iqsc4w5bgn+VKW0me18We3kZ8vtKtzkDpVovLaWYJOjQTYxtPAz7UpjbCDUVe6t/HXMZQoWBB2irHZfxYdm8qLgPngis0kqhcD99TnJOaJtL+OWOe3vN0bBQQw/eX2qHjWJ+zxVO1mny5kwy+3tXpWEWjRy+TJzuH/PvSuLU5woSSLC5Gwt3HqKOvLuze1bdIgjI5YHJ+hpB3Dy6gn04CSSeWTxoV5246ggeb6Vm9XlbU9QgtrJAwjPDFcc9Mk9hTK6kv8AVA1tYs624IG4nA49e5+lO9E0WCyg3xAvcZG+R+f0HpVfWU/Oli7jT77T7iG88ETwRSZcbDtYdDkfyNam2nin/tMMgKOMYPzL04xT/wDAnbHtAyyEMnVWOeazOrWSwSh9PDCYfuoMgnPT0qt2n5yPRXaFvTPmyMYqfw2SnxAAc+H4DbgPqKD03Ujdh7aZPDmTAZH4J+1GaPvgmmulHmYeFGAfuf6UkmWmu7uOFygIVOQAD39aX21+sM21gXiYHKqR83r+lByb5DvMitIoyw71O606Cdi+8FjyoDHBqspmbGWS43tjZjCqp6n0NRt4ipPihnO7HzdBQMFw2lJ41wUa3Tltx5T6Z70Hd/E02oH8PoFnLISTvmCgAZ9zwDR5FD48/DPDBGJxFcRkv4u4Dw07HPbkZFLrHV9f162WzhWIBMbtSEbKrjoDk8Z4zxV+m6PGtws+sq1xcZyImfMan6Zy33rTJc27xjLxogB8oIUYHYCiXlnLP4XginFxqUn4+4HJEnyZB6j1P1rR6xb2+qaK8hjRJiQG4A3Dj09K7UdsapsJkLdAPQ1bboj6cUI8z8KD1+v060pj+2Q+CZJdN1K40iacgAl4TvODzyMe2R+tfRbO4eJwzZ2/K2eMeh5r5t8WWtxpF/b6pZJvMD+IwA+dQRuH1xn+FfQ7SeC/s45o2IiuIwwb1BHFUeUpfG5rjxzJFGdsQGPcmlmlM34yVkwXHHPA96LvXjtbRwQVkcbRu6D/AIKjY2uxIwoTjox4LZo8qHWNjgeWVQ8hHP7g/wBabpb79rYkDDGdvc0nSM+JyW3Z6E9KdxvtHO7avJyeDUzykshQsJowmR1A715bzxR3YBJZQufvUZ5RJGrEqfoaEWZWbd8oyCCtE45yoeRIFYhm3cnpmkfxXAYjaSFkd5MgJ3xjH86exvG21p5dkaAlnUYOPSkrynV9Sa9Maqo8sanoo9aONKQenwalaRLK+H5ysW7OPuaYQahHJJnY0UirjDL2pksa7WB8rYAPPFC3VtHdRC3mIV1GEdcBh9fahKiYftG2trQT3FyMDBUL1460hu9Sm1aUAjw7UONoC8n3NCXOjvCUlAkktc43EdDx1HpTXTbe3d4iHVjuHiAnBHvj0ozqW2xs7eJYYvBRfDRAevWjLGZUZwwUgjg9Kpj8KS3VPKqPj5TjFXXsBDBdpEagbcDPHqazfbU8rNTkMdpI4zsCbuvtWMt5nkIeQfmucAc85p9d6pYNizmuGVQSCxQ7WGelKoJ7RL5YwpBRiQzdCParPKOTV6tZtfATSfl3IITepwQfU0Tod06RrpeqgRSxkGGUeVZh059/50xvpoU052ZoCzrlQOufrSnU7u0/Z6GZ1k3EgJjO0en1p09zCb+yyOHk27eMgdu1K734pgt51isIjNMMAcEqD9uT9qS2trf3bSJFdTra5xtJJwD2B7CmdhbQ295bxwIAC21nxycg96r8pkWryXWqataWt9dqEnuEDMeFRSegB6HtX0qyhXS4RbRoI0jbKkryKynxZpclxZPbhFFxCd67V83Hf+Rp78N6mde0WGeX/GW4ENyndXHcj0PUfWk99xsayF5Vk2uQD8wbFLZ7ZnmLrLwzZBIHWjLq62ZLqeDnOeg9/wCFDwNJf3Cyk7IUPlHdvce3NS1cSNFgRGss98yYUFVPJY9hTqwsUsowwVmnceZm7E1VagzXYJRAkagqHAJyfamE0ioMyOTjqfWmElJb8QaYdS06QKoZwp4PHasT8GatPY6mNBunbyAm3ZhnIzyntjPFfRzcKYnIwc5P0HvXyb40il07UrXU7cndFLlsDnGKr/IzTbG6n+KiuI1vUkQls+YcH6Y4ppb3URRTFIu/HING3MK3UAimyQDkAnpVCaDHKPy7jYegBG7ip+z9mcEiomVyZGAB9ulFQiPsCw6g+lIb6y1HTxu3s0I/eXDDHuKstNUjfAuk8Nm6OnKn6jtQG+RuezqZ32gc+Gq5OarsCrS7cjdkHJ9Krt5VlDKrBlPJr2YLZxtJJjaOhBwc0Tp63qUUFsbGEM08jhWPoKI0y1kRBCUx5fnbofXmqdBtobqGW9nHiSbtqoevuR/CtBDCsFqiv5VHOGIAx7YqXlkzjvcqa3muLuO33YydgHTHvTFdI/NSyncRNIu4FlyeOhJ+1CxrFdtK8bndHnYVbGMfzo2EXV/DBK7h/BBVHxgkZzT2MpQ2nh3SQjcQpDMWPbvih5/hWWbdLpUipcqcvHI+FbPp7+1MInZbmMyp5ZPymboQe1XwX01hcyNvVlI5Dev/AAUD+xllbLVjbzyafdh45Ub5W6r9ven73NzdWDAPnem1XB5AphqM2l6pDBDqNuH2JtSQDzrk9j7VmtYtr74Zm8e1c3emyH58Yx7H0NHtOpDiGSN1jkDFo8AluuB71e8UcjBWyoHOWzxV0WtaRdxme6uisp5Me3nHpzQkC3HxBdsLMfhrAHlz1bjoM1SypandxRKFs90s3GOdwB+9UR2UjRpJdAHfjKA5z9aa6bo4Ejw2ybgPnc85+ppxFpJZSiuD3VgP4UDOz0TvCF2NsVj8ueMUwtxHE8dy6lWXJwvPPQURLpDxqZPKVUebf1BFUxwNLEZ7lyOBggeUChlWS6n40ypIpDk53g8/pSSwvE0P4ma4dnSyucxzhRlSM5R/scj709jt0DrLHEzNg4zxml+r2hubOYXMW+UDKbTwVI8ymls2ukuhcP4twDJIencD7dKrjdXkxKzFS3Rsik+jb/w/hSPu8PgMOrDHBppLa7IlmYnGOMDOKUxnkWpwxypceOkLqCGVj5WH/pFaW31SyuLdbiORdoPIznBr5HeusjEzzqhHCRDliff3oG8t9Vto/ECzwxt0bbjI96oGS8b6R8WfF9raROFfDMMFFIyR9O1YWXV9Q+LL9LPSrKPcRuKPIMED1OOKS6RYPf3twLoFysasqnvnnJ9elfTY1c6fbyWMUFuPCx+XGFPvzT8kK+WJTDnqOmcUVHGPD3KcHqCKFh55H1q8yFUwOB2rF9to6CQyQyFlBUKQx4xjFYyxtfxESvLKyxHhQDj70316V4dN2BmDSHB56r3quxssWsQlBBwOD71XHraOXbU2ttdQOfwUom3ceGVwcfWhrq4vJbtLe9iaDLAlGUg/qetaa2jSN8AYbPXvRF0kVw8QvYluVTyjf1x7Gn9my+HITTxAkMM0BaOQ8sp4BPtRk90l5dqS7xQoNp2cjNBvpzRJnT3LIWwbeXt9DQv4hbZ5bUwtbzY88ch4Y+1LI2Zz3a21motseIXxt/eI96a6fOy2iunALNmPt25rPR20jQb4jmVhnAppbzsuloBsYo2QejY6EUOeVHUbf30CqEkY53+ZRnj0NRvr2GXxjFyzL5ZM5DfUUkldboH8QxBQ/MOoHbj0qMJMZZZJF8MHKsOhxTzKdnNoNqrIpU56YHSgtdnnvIWsLaZpFP8AeRIOKGjuZL2XwrXMaAYklJ6/StPoNvY2ZZoUzM/78jEk+tLO9hW+d3uk31qA1xbb0wDgAlSO4J7Vu9B1W1uNOiig2xvFw0PRl9zTnUViuA+wlXC8rtGCM1j9Q0+MXIlsj+GuQvUHg+tN7pOrd2gtVhZYyi+OQ/mbGWotIT+KAMTbQCBxxWF0vWi8scF2wgvIQQquMpIfUeh5p0/xPc2zlzCpVhtYK3b6Yo8mm+TG9aCISJzhuWPr7Gk9nIrmSGJ2RCdpJ5XH17Uvu9ba8uGfwXEZGGAxwa6G5jEBZcwgAgFlJ3ff1p7Gf2cm5ZwIoVTxRj97hfvVLwiV/wAwngEyOBn70rm1mC3g2RxjGcsWON1KZNevtSkNlp8RducrFjp/5HtS9jyA1Yva3RuLW6EQXuej+2KO0qz1X4hCtcK1rarjMkmVXP8A4r1Y/WjtL0Inw59XlBuVb8uBRwg9j3P2rQre2SReCw2KoK5JJ59TTWeQ+lWGkaSwkghRpVHEszbnOev0q7UNQt5RLGYShxgHGS3eq7t7VoibW5tzKvQ9iPvSq7ln58VN2R8yEbcGmZkks3qW/RtYt9StwyLkeIrkcc8jHpW4s72HUEZ7dSiZAjGOvTP8c1nNRsTqFjJbsvnRQVb+dCfD2oSWatBc5cwtswxxkdQafpSdNRnzDpk9Kk0i5GTkDnAqhTiQgkDH2ry8aJbc7X85yABWId270bRadtQuCWOY4flB7ntTMudqgDqc59qC02AbF2jzFRu4oqRtkmAeQMYpsjyviK7sg9s0SrnZkjp96WhgACOuMYpiyjw0kD7Qw5BqXjMqZJ1DgkOB3waKj/AX6GPUYWnG3CEkgr96Ee1d2BV1cH0qKg2gM77gqjOAavZJJLy7uNIv5rOF3ZP+2pGWKmnmnX8V7ZrGVKyrxsIwc0HYxyyXn7Ynw0r/AN2h5Kj/AIKetHY6lg3cCrJ/+6LyyL9xQkgl9w0MYR9wLkbWUjPFCwW8tzcK0g2xKDtUjr9qt1T4futJn/HC4Op2uASUXDKOuSOc4HU1dBeQ3zrHbbRgZJHUUYkuq8MCuxgkQ24wo60ws7+PTogxKZYcnoRQZs5ZXIXzLjnnJqm6s8sHnjbAGNq/z+tBJ6maaq86+KHURschm4z7Uv1WeOSNCyhnxxjtVcdtHIQgL89AegqYsFWRjK5UAcYXIP3zVRApbHUZ1ik35/cK8bT2qq7kvNLmFtqUZ5OFkPJH+tbHTNGjtrRiXzIwy/m6e1AaykIt3huZFkUglFfk0lgJHbzRryzNz3HFTN7dXM/4TTE3yscAjjHfqeg70JpvwxcT3ni326K2UbhErEPJnoTjpWmhtrWyQLZwxw4OTjncfUnvSeXEg4vLyzPxHoupWdr4lxJ4mRl853L/ALe9GfDMaSaSr2igSbsOhUHkdea0Fze3N7bNbuitGRhg3U/eszplw2jakbO4GYZWyD05PSgdOqnh8vdqrSGeZPCZVCn5huA3Gj4NOLJ4YjhQL8xLYC/WllzLcKQ0aDZ3cDkf61Jb2WS38jOy8Bj1Gfepn5SvLW0s+YpxO3OcDgfQ0muEaTPhDYrjlUbOauvdwm/MOW6jHQ+xFD3DkgbWBbOMHjFUUP8AL1GuYZF8JpN3TynGKU6pE1vqzStuVJUCtnHJ/wCZptDC5DYdVfv3IofWLeKawdeBMo3HLenpVDLOrN38k0SkSx7EIADA5B+9K5rtmkjUjy5xwc05guWhDYOVPGCMgio3Nlp8qEhTDM/KsnQfUUhCrkP9jxIIVVACHwN3vXjzrnaD5u/NBHxoh+eBKowPEjOD9xURIgYhmyRwM9vajP2eze2Txo3kCklGAyOxPrVhmkWRlJBIGOKG0+6RY5ATglgc1dJF4pPhPjP7vSkH9k8mJtHfzEErnpQ8+24litywEYyX+g/1OBV4UWdq0m7ehHrzmgYgeZG4eTlgO3tT8gd6jWcjITbtxjkdKpRmBLKftUSMpxxzXm/7e4oqmemavJCRGxwucZz0yK8XQYWae5026KzAZWAjh/UA+tKwo5JPJ5FWwXLxEAdO9Sw9x8N/JE5ScbHXhgRg/pRUOp3X4gMVDYPORncKr3W+rJElzlZMEeIh8xHYZoC4iu9LdXjWS5tj1dVJZR7gUs/kv3u0Al068iDGPw7lTjbnHrzn+hoe7MchMhKlxjKk4CkUqfVrNlDeKGLDIx1pdBd3GqXTR26lIRnfJ6e3uaX/ANNT8hO21S7eU29ifzm6kdAPUntRljo4hJnv5jcuT5yeQPoP60v06JbWUxQnaSwLMxySPejZLsiVwnIz1Apu+SJhMYWdvDCqwx0zQjlw24EAduOoqkzyEbWfK+mK8LeTgYGeAelBxmsYAm4MRzjzY5BoL4k0hdR0/wAa2cfjIvMrAbffA9a8W4Mbgggd+mRTG0vhcq5bAfvn0xTBHZPL66lOi6o19ZoeRPHw249D7UW8WPOCC5O47mPlPvxWa1ENoGtC4UH8LdcnA4HPStANWtxCRHIWJXyrt4/2pp/JUL23bLFJFYHG0j9aXx3AR3cjJBwAT3qubV9gKuQqqMJjkk10Gl6pqMKzJCtpbtk+NNxk/SrDDuhYO91Pwixkk2gEkEckVZpunatrieLbQSfhSNxmkbYj/wDuPb6U3t7TTNJQlFk1G4PIkuMbIz7AAfxJqm/1a5vZFE0rOF4Vc8KPQCjQn8r7ZZOi1aeq11dWbW3qf3tVa1/jPtXV1aHlm+3J/dj6Cm1n2/zD+VdXUvyP28uP8Bcf/wBP6CvU+dvpXV1SzP8AqsH90v1NRP8Ad11dTK7u361w+RfrXV1JiM07+9WtQP8ADTf5W/lXV1Qexy8vmS/vfU08+E/+m/8Auaurq2fLH9JvY/37/f8AlVZ6N/mrq6s22PKy3+UfSrx/eV1dVEMNL/eirbf/ABD/AOWurqT5I9gfj/8A6VB/n/0pNon+CP8AlP8AKurqr8JfrCJ/+QQf5q+kaj/0pP8ANXV1NoPSy0/+H+1BJ8xrq6pt+d//2Q=="/>
          <p:cNvSpPr>
            <a:spLocks noChangeAspect="1" noChangeArrowheads="1"/>
          </p:cNvSpPr>
          <p:nvPr/>
        </p:nvSpPr>
        <p:spPr bwMode="auto">
          <a:xfrm>
            <a:off x="1524000" y="-126682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" name="Picture 2" descr="http://smiletravel.com.vn/datafiles/setmulti/hai_van.jpg"/>
          <p:cNvPicPr>
            <a:picLocks noChangeAspect="1" noChangeArrowheads="1"/>
          </p:cNvPicPr>
          <p:nvPr/>
        </p:nvPicPr>
        <p:blipFill rotWithShape="1">
          <a:blip r:embed="rId2"/>
          <a:srcRect t="19634"/>
          <a:stretch/>
        </p:blipFill>
        <p:spPr bwMode="auto">
          <a:xfrm>
            <a:off x="387457" y="73818"/>
            <a:ext cx="7191213" cy="367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://baoquangninh.com.vn/dataimages/201202/original/images626711_DSC00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028" y="4097336"/>
            <a:ext cx="4167625" cy="238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://www2.vietbao.vn/images/vn7/xa-hoi/70013219-16614sm.jpg"/>
          <p:cNvPicPr>
            <a:picLocks noChangeAspect="1" noChangeArrowheads="1"/>
          </p:cNvPicPr>
          <p:nvPr/>
        </p:nvPicPr>
        <p:blipFill rotWithShape="1">
          <a:blip r:embed="rId4"/>
          <a:srcRect b="26860"/>
          <a:stretch/>
        </p:blipFill>
        <p:spPr bwMode="auto">
          <a:xfrm>
            <a:off x="6810213" y="73024"/>
            <a:ext cx="4937502" cy="245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http://files.myopera.com/Asmallvirus/files/Dala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1830" y="3535714"/>
            <a:ext cx="5105400" cy="332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3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pic>
        <p:nvPicPr>
          <p:cNvPr id="1028" name="Picture 4" descr="Vì sao phải dùng cốt thép khi đổ bê tông? - Vật liệu xây dựng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18" y="449121"/>
            <a:ext cx="4910044" cy="368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So sánh chi phí đổ bê tông tươi với bê tông trộn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02" y="449121"/>
            <a:ext cx="4910044" cy="370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3" name="TextBox 52"/>
          <p:cNvSpPr txBox="1"/>
          <p:nvPr/>
        </p:nvSpPr>
        <p:spPr>
          <a:xfrm>
            <a:off x="3678314" y="4380364"/>
            <a:ext cx="56044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 smtClean="0">
                <a:solidFill>
                  <a:srgbClr val="0000CC"/>
                </a:solidFill>
                <a:latin typeface="SVN-Caprica Script" pitchFamily="2" charset="0"/>
              </a:rPr>
              <a:t>Đổ</a:t>
            </a:r>
            <a:r>
              <a:rPr lang="en-US" sz="50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SVN-Caprica Script" pitchFamily="2" charset="0"/>
              </a:rPr>
              <a:t>bê</a:t>
            </a:r>
            <a:r>
              <a:rPr lang="en-US" sz="50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SVN-Caprica Script" pitchFamily="2" charset="0"/>
              </a:rPr>
              <a:t>tông</a:t>
            </a:r>
            <a:r>
              <a:rPr lang="en-US" sz="50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SVN-Caprica Script" pitchFamily="2" charset="0"/>
              </a:rPr>
              <a:t>cốt</a:t>
            </a:r>
            <a:r>
              <a:rPr lang="en-US" sz="50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SVN-Caprica Script" pitchFamily="2" charset="0"/>
              </a:rPr>
              <a:t>thép</a:t>
            </a:r>
            <a:endParaRPr lang="en-US" sz="5000" dirty="0">
              <a:solidFill>
                <a:srgbClr val="0000CC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pic>
        <p:nvPicPr>
          <p:cNvPr id="2050" name="Picture 2" descr="Đập chứa nước được định nghĩa như thế nà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9" y="248535"/>
            <a:ext cx="5101439" cy="327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710379" y="3598890"/>
            <a:ext cx="31662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Đập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chứa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nước</a:t>
            </a:r>
            <a:endParaRPr lang="en-US" sz="3500" dirty="0">
              <a:solidFill>
                <a:srgbClr val="0000CC"/>
              </a:solidFill>
              <a:latin typeface="SVN-Caprica Script" pitchFamily="2" charset="0"/>
            </a:endParaRPr>
          </a:p>
        </p:txBody>
      </p:sp>
      <p:pic>
        <p:nvPicPr>
          <p:cNvPr id="2052" name="Picture 4" descr="Nhà máy thủy điện Lai Châu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7" y="2319987"/>
            <a:ext cx="5124296" cy="327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5" name="TextBox 34"/>
          <p:cNvSpPr txBox="1"/>
          <p:nvPr/>
        </p:nvSpPr>
        <p:spPr>
          <a:xfrm>
            <a:off x="7116630" y="5594034"/>
            <a:ext cx="422904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Xây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dựng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công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trình</a:t>
            </a:r>
            <a:endParaRPr lang="en-US" sz="3500" dirty="0" smtClean="0">
              <a:solidFill>
                <a:srgbClr val="0000CC"/>
              </a:solidFill>
              <a:latin typeface="SVN-Caprica Script" pitchFamily="2" charset="0"/>
            </a:endParaRPr>
          </a:p>
          <a:p>
            <a:pPr algn="ctr"/>
            <a:r>
              <a:rPr lang="en-US" sz="3500" dirty="0" err="1">
                <a:solidFill>
                  <a:srgbClr val="0000CC"/>
                </a:solidFill>
                <a:latin typeface="SVN-Caprica Script" pitchFamily="2" charset="0"/>
              </a:rPr>
              <a:t>t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hủy</a:t>
            </a:r>
            <a:r>
              <a:rPr lang="en-US" sz="3500" dirty="0" smtClean="0">
                <a:solidFill>
                  <a:srgbClr val="0000CC"/>
                </a:solidFill>
                <a:latin typeface="SVN-Caprica Script" pitchFamily="2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SVN-Caprica Script" pitchFamily="2" charset="0"/>
              </a:rPr>
              <a:t>điện</a:t>
            </a:r>
            <a:endParaRPr lang="en-US" sz="3500" dirty="0">
              <a:solidFill>
                <a:srgbClr val="0000CC"/>
              </a:solidFill>
              <a:latin typeface="SVN-Caprica Script" pitchFamily="2" charset="0"/>
            </a:endParaRPr>
          </a:p>
        </p:txBody>
      </p:sp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71190" y="-53298"/>
            <a:ext cx="3697902" cy="3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076936">
            <a:off x="9247658" y="3744885"/>
            <a:ext cx="3969906" cy="421771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4155885" y="-4329232"/>
            <a:ext cx="4924583" cy="13663074"/>
          </a:xfrm>
          <a:prstGeom prst="rect">
            <a:avLst/>
          </a:prstGeom>
        </p:spPr>
      </p:pic>
      <p:pic>
        <p:nvPicPr>
          <p:cNvPr id="56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8596" y="798911"/>
            <a:ext cx="10986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Bali Script" panose="02000000000000000000" pitchFamily="2" charset="0"/>
              </a:rPr>
              <a:t>Xi </a:t>
            </a:r>
            <a:r>
              <a:rPr lang="en-US" sz="4000" dirty="0" err="1" smtClean="0">
                <a:latin typeface="SVN-Bali Script" panose="02000000000000000000" pitchFamily="2" charset="0"/>
              </a:rPr>
              <a:t>măng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được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dùng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để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sản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xuất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ra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vữa</a:t>
            </a:r>
            <a:r>
              <a:rPr lang="en-US" sz="4000" dirty="0" smtClean="0">
                <a:latin typeface="SVN-Bali Script" panose="02000000000000000000" pitchFamily="2" charset="0"/>
              </a:rPr>
              <a:t> xi </a:t>
            </a:r>
            <a:r>
              <a:rPr lang="en-US" sz="4000" dirty="0" err="1" smtClean="0">
                <a:latin typeface="SVN-Bali Script" panose="02000000000000000000" pitchFamily="2" charset="0"/>
              </a:rPr>
              <a:t>măng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bê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tông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và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bê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tông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</a:p>
          <a:p>
            <a:r>
              <a:rPr lang="en-US" sz="4000" dirty="0" err="1" smtClean="0">
                <a:latin typeface="SVN-Bali Script" panose="02000000000000000000" pitchFamily="2" charset="0"/>
              </a:rPr>
              <a:t>cốt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thép</a:t>
            </a:r>
            <a:r>
              <a:rPr lang="en-US" sz="4000" dirty="0" smtClean="0">
                <a:latin typeface="SVN-Bali Script" panose="02000000000000000000" pitchFamily="2" charset="0"/>
              </a:rPr>
              <a:t>. </a:t>
            </a:r>
            <a:r>
              <a:rPr lang="en-US" sz="4000" dirty="0" err="1" smtClean="0">
                <a:latin typeface="SVN-Bali Script" panose="02000000000000000000" pitchFamily="2" charset="0"/>
              </a:rPr>
              <a:t>Các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sản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phẩm</a:t>
            </a:r>
            <a:r>
              <a:rPr lang="en-US" sz="4000" dirty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từ</a:t>
            </a:r>
            <a:r>
              <a:rPr lang="en-US" sz="4000" dirty="0" smtClean="0">
                <a:latin typeface="SVN-Bali Script" panose="02000000000000000000" pitchFamily="2" charset="0"/>
              </a:rPr>
              <a:t> xi </a:t>
            </a:r>
            <a:r>
              <a:rPr lang="en-US" sz="4000" dirty="0" err="1" smtClean="0">
                <a:latin typeface="SVN-Bali Script" panose="02000000000000000000" pitchFamily="2" charset="0"/>
              </a:rPr>
              <a:t>măng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đều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được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sử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dụng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trong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xây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dựng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</a:p>
          <a:p>
            <a:r>
              <a:rPr lang="en-US" sz="4000" dirty="0" err="1" smtClean="0">
                <a:latin typeface="SVN-Bali Script" panose="02000000000000000000" pitchFamily="2" charset="0"/>
              </a:rPr>
              <a:t>từ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những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công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trình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đơn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giản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đến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những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công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trình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phức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tạp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đòi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hỏi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</a:p>
          <a:p>
            <a:r>
              <a:rPr lang="en-US" sz="4000" dirty="0" err="1" smtClean="0">
                <a:latin typeface="SVN-Bali Script" panose="02000000000000000000" pitchFamily="2" charset="0"/>
              </a:rPr>
              <a:t>sức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nén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sức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đàn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hồi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sức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kéo</a:t>
            </a:r>
            <a:r>
              <a:rPr lang="en-US" sz="4000" dirty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và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sức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đẩy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cao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như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cầu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đường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nhà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cao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</a:p>
          <a:p>
            <a:r>
              <a:rPr lang="en-US" sz="4000" dirty="0" err="1" smtClean="0">
                <a:latin typeface="SVN-Bali Script" panose="02000000000000000000" pitchFamily="2" charset="0"/>
              </a:rPr>
              <a:t>tầng</a:t>
            </a:r>
            <a:r>
              <a:rPr lang="en-US" sz="4000" dirty="0" smtClean="0">
                <a:latin typeface="SVN-Bali Script" panose="02000000000000000000" pitchFamily="2" charset="0"/>
              </a:rPr>
              <a:t>, </a:t>
            </a:r>
            <a:r>
              <a:rPr lang="en-US" sz="4000" dirty="0" err="1" smtClean="0">
                <a:latin typeface="SVN-Bali Script" panose="02000000000000000000" pitchFamily="2" charset="0"/>
              </a:rPr>
              <a:t>các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công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trình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thủy</a:t>
            </a:r>
            <a:r>
              <a:rPr lang="en-US" sz="4000" dirty="0" smtClean="0">
                <a:latin typeface="SVN-Bali Script" panose="02000000000000000000" pitchFamily="2" charset="0"/>
              </a:rPr>
              <a:t> </a:t>
            </a:r>
            <a:r>
              <a:rPr lang="en-US" sz="4000" dirty="0" err="1" smtClean="0">
                <a:latin typeface="SVN-Bali Script" panose="02000000000000000000" pitchFamily="2" charset="0"/>
              </a:rPr>
              <a:t>điện</a:t>
            </a:r>
            <a:r>
              <a:rPr lang="en-US" sz="4000" dirty="0" smtClean="0">
                <a:latin typeface="SVN-Bali Script" panose="02000000000000000000" pitchFamily="2" charset="0"/>
              </a:rPr>
              <a:t>,…</a:t>
            </a:r>
            <a:endParaRPr lang="en-US" sz="4000" dirty="0">
              <a:latin typeface="SVN-Bali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074" name="Picture 2" descr="1 bao xi măng bao nhiêu tiền, xây bao nhiêu m3, bao nhiêu khối - Việt T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1" y="1914902"/>
            <a:ext cx="4762500" cy="420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Bao Bì Giấy Ngành Xi Măng Chất Lượng Cao -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17" y="1914902"/>
            <a:ext cx="4774316" cy="428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8" name="TextBox 47"/>
          <p:cNvSpPr txBox="1"/>
          <p:nvPr/>
        </p:nvSpPr>
        <p:spPr>
          <a:xfrm>
            <a:off x="1592920" y="281182"/>
            <a:ext cx="94147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Chúng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ta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cần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bảo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quản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xi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măng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</a:t>
            </a:r>
          </a:p>
          <a:p>
            <a:pPr algn="ctr"/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như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thế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Caprica Script" pitchFamily="2" charset="0"/>
              </a:rPr>
              <a:t>nào</a:t>
            </a:r>
            <a:r>
              <a:rPr lang="en-US" sz="5000" dirty="0" smtClean="0">
                <a:solidFill>
                  <a:srgbClr val="FF0000"/>
                </a:solidFill>
                <a:latin typeface="SVN-Caprica Script" pitchFamily="2" charset="0"/>
              </a:rPr>
              <a:t>?</a:t>
            </a:r>
            <a:endParaRPr lang="en-US" sz="5000" dirty="0">
              <a:solidFill>
                <a:srgbClr val="FF000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4598513" y="-1880915"/>
            <a:ext cx="4924583" cy="113266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418059" y="2038927"/>
            <a:ext cx="93327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SVN-Standly" pitchFamily="50" charset="0"/>
              </a:rPr>
              <a:t>Chúng</a:t>
            </a:r>
            <a:r>
              <a:rPr lang="en-US" sz="4000" dirty="0" smtClean="0">
                <a:latin typeface="SVN-Standly" pitchFamily="50" charset="0"/>
              </a:rPr>
              <a:t> ta </a:t>
            </a:r>
            <a:r>
              <a:rPr lang="en-US" sz="4000" dirty="0" err="1" smtClean="0">
                <a:latin typeface="SVN-Standly" pitchFamily="50" charset="0"/>
              </a:rPr>
              <a:t>cần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phải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bảo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quản</a:t>
            </a:r>
            <a:r>
              <a:rPr lang="en-US" sz="4000" dirty="0" smtClean="0">
                <a:latin typeface="SVN-Standly" pitchFamily="50" charset="0"/>
              </a:rPr>
              <a:t> xi </a:t>
            </a:r>
            <a:r>
              <a:rPr lang="en-US" sz="4000" dirty="0" err="1" smtClean="0">
                <a:latin typeface="SVN-Standly" pitchFamily="50" charset="0"/>
              </a:rPr>
              <a:t>măng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cẩn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thận</a:t>
            </a:r>
            <a:r>
              <a:rPr lang="en-US" sz="4000" dirty="0" smtClean="0">
                <a:latin typeface="SVN-Standly" pitchFamily="50" charset="0"/>
              </a:rPr>
              <a:t> ở </a:t>
            </a:r>
            <a:r>
              <a:rPr lang="en-US" sz="4000" dirty="0" err="1" smtClean="0">
                <a:latin typeface="SVN-Standly" pitchFamily="50" charset="0"/>
              </a:rPr>
              <a:t>nơi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khô</a:t>
            </a:r>
            <a:endParaRPr lang="en-US" sz="4000" dirty="0" smtClean="0">
              <a:latin typeface="SVN-Standly" pitchFamily="50" charset="0"/>
            </a:endParaRPr>
          </a:p>
          <a:p>
            <a:r>
              <a:rPr lang="en-US" sz="4000" dirty="0" err="1">
                <a:latin typeface="SVN-Standly" pitchFamily="50" charset="0"/>
              </a:rPr>
              <a:t>r</a:t>
            </a:r>
            <a:r>
              <a:rPr lang="en-US" sz="4000" dirty="0" err="1" smtClean="0">
                <a:latin typeface="SVN-Standly" pitchFamily="50" charset="0"/>
              </a:rPr>
              <a:t>áo</a:t>
            </a:r>
            <a:r>
              <a:rPr lang="en-US" sz="4000" dirty="0" smtClean="0">
                <a:latin typeface="SVN-Standly" pitchFamily="50" charset="0"/>
              </a:rPr>
              <a:t>, </a:t>
            </a:r>
            <a:r>
              <a:rPr lang="en-US" sz="4000" dirty="0" err="1" smtClean="0">
                <a:latin typeface="SVN-Standly" pitchFamily="50" charset="0"/>
              </a:rPr>
              <a:t>thoáng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khí</a:t>
            </a:r>
            <a:r>
              <a:rPr lang="en-US" sz="4000" dirty="0" smtClean="0">
                <a:latin typeface="SVN-Standly" pitchFamily="50" charset="0"/>
              </a:rPr>
              <a:t>, </a:t>
            </a:r>
            <a:r>
              <a:rPr lang="en-US" sz="4000" dirty="0" err="1" smtClean="0">
                <a:latin typeface="SVN-Standly" pitchFamily="50" charset="0"/>
              </a:rPr>
              <a:t>buộc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chặt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bao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khi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dùng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dở</a:t>
            </a:r>
            <a:r>
              <a:rPr lang="en-US" sz="4000" dirty="0" smtClean="0">
                <a:latin typeface="SVN-Standly" pitchFamily="50" charset="0"/>
              </a:rPr>
              <a:t> xi </a:t>
            </a:r>
            <a:r>
              <a:rPr lang="en-US" sz="4000" dirty="0" err="1" smtClean="0">
                <a:latin typeface="SVN-Standly" pitchFamily="50" charset="0"/>
              </a:rPr>
              <a:t>măng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vì</a:t>
            </a:r>
            <a:r>
              <a:rPr lang="en-US" sz="4000" dirty="0" smtClean="0">
                <a:latin typeface="SVN-Standly" pitchFamily="50" charset="0"/>
              </a:rPr>
              <a:t> xi</a:t>
            </a:r>
          </a:p>
          <a:p>
            <a:r>
              <a:rPr lang="en-US" sz="4000" dirty="0" err="1">
                <a:latin typeface="SVN-Standly" pitchFamily="50" charset="0"/>
              </a:rPr>
              <a:t>m</a:t>
            </a:r>
            <a:r>
              <a:rPr lang="en-US" sz="4000" dirty="0" err="1" smtClean="0">
                <a:latin typeface="SVN-Standly" pitchFamily="50" charset="0"/>
              </a:rPr>
              <a:t>ăng</a:t>
            </a:r>
            <a:r>
              <a:rPr lang="en-US" sz="4000" dirty="0" smtClean="0">
                <a:latin typeface="SVN-Standly" pitchFamily="50" charset="0"/>
              </a:rPr>
              <a:t> ở </a:t>
            </a:r>
            <a:r>
              <a:rPr lang="en-US" sz="4000" dirty="0" err="1" smtClean="0">
                <a:latin typeface="SVN-Standly" pitchFamily="50" charset="0"/>
              </a:rPr>
              <a:t>dạng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bột</a:t>
            </a:r>
            <a:r>
              <a:rPr lang="en-US" sz="4000" dirty="0" smtClean="0">
                <a:latin typeface="SVN-Standly" pitchFamily="50" charset="0"/>
              </a:rPr>
              <a:t>, </a:t>
            </a:r>
            <a:r>
              <a:rPr lang="en-US" sz="4000" dirty="0" err="1" smtClean="0">
                <a:latin typeface="SVN-Standly" pitchFamily="50" charset="0"/>
              </a:rPr>
              <a:t>có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thể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gây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bụi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bẩn</a:t>
            </a:r>
            <a:r>
              <a:rPr lang="en-US" sz="4000" dirty="0" smtClean="0">
                <a:latin typeface="SVN-Standly" pitchFamily="50" charset="0"/>
              </a:rPr>
              <a:t>, xi </a:t>
            </a:r>
            <a:r>
              <a:rPr lang="en-US" sz="4000" dirty="0" err="1" smtClean="0">
                <a:latin typeface="SVN-Standly" pitchFamily="50" charset="0"/>
              </a:rPr>
              <a:t>măng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gặp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nước</a:t>
            </a:r>
            <a:endParaRPr lang="en-US" sz="4000" dirty="0" smtClean="0">
              <a:latin typeface="SVN-Standly" pitchFamily="50" charset="0"/>
            </a:endParaRPr>
          </a:p>
          <a:p>
            <a:r>
              <a:rPr lang="en-US" sz="4000" dirty="0">
                <a:latin typeface="SVN-Standly" pitchFamily="50" charset="0"/>
              </a:rPr>
              <a:t>h</a:t>
            </a:r>
            <a:r>
              <a:rPr lang="en-US" sz="4000" dirty="0" smtClean="0">
                <a:latin typeface="SVN-Standly" pitchFamily="50" charset="0"/>
              </a:rPr>
              <a:t>ay </a:t>
            </a:r>
            <a:r>
              <a:rPr lang="en-US" sz="4000" dirty="0" err="1" smtClean="0">
                <a:latin typeface="SVN-Standly" pitchFamily="50" charset="0"/>
              </a:rPr>
              <a:t>không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khí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ẩm</a:t>
            </a:r>
            <a:r>
              <a:rPr lang="en-US" sz="4000" dirty="0" smtClean="0">
                <a:latin typeface="SVN-Standly" pitchFamily="50" charset="0"/>
              </a:rPr>
              <a:t>  </a:t>
            </a:r>
            <a:r>
              <a:rPr lang="en-US" sz="4000" dirty="0" err="1" smtClean="0">
                <a:latin typeface="SVN-Standly" pitchFamily="50" charset="0"/>
              </a:rPr>
              <a:t>sẽ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khô</a:t>
            </a:r>
            <a:r>
              <a:rPr lang="en-US" sz="4000" dirty="0" smtClean="0">
                <a:latin typeface="SVN-Standly" pitchFamily="50" charset="0"/>
              </a:rPr>
              <a:t>, </a:t>
            </a:r>
            <a:r>
              <a:rPr lang="en-US" sz="4000" dirty="0" err="1" smtClean="0">
                <a:latin typeface="SVN-Standly" pitchFamily="50" charset="0"/>
              </a:rPr>
              <a:t>kết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tảng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cứng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như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đá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và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không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thể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sử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dụng</a:t>
            </a:r>
            <a:r>
              <a:rPr lang="en-US" sz="4000" dirty="0" smtClean="0">
                <a:latin typeface="SVN-Standly" pitchFamily="50" charset="0"/>
              </a:rPr>
              <a:t> </a:t>
            </a:r>
            <a:r>
              <a:rPr lang="en-US" sz="4000" dirty="0" err="1" smtClean="0">
                <a:latin typeface="SVN-Standly" pitchFamily="50" charset="0"/>
              </a:rPr>
              <a:t>được</a:t>
            </a:r>
            <a:r>
              <a:rPr lang="en-US" sz="4000" dirty="0" smtClean="0">
                <a:latin typeface="SVN-Standly" pitchFamily="50" charset="0"/>
              </a:rPr>
              <a:t>.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5" t="68132"/>
          <a:stretch/>
        </p:blipFill>
        <p:spPr>
          <a:xfrm>
            <a:off x="723948" y="808083"/>
            <a:ext cx="2124986" cy="23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0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pic>
        <p:nvPicPr>
          <p:cNvPr id="31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2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6929" y="1632888"/>
            <a:ext cx="107372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smtClean="0">
                <a:latin typeface="UTM Isadora" panose="02040603050506020204" pitchFamily="18" charset="0"/>
              </a:rPr>
              <a:t>-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làm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từ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đất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sét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vôi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và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một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chất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khác</a:t>
            </a:r>
            <a:r>
              <a:rPr lang="en-US" sz="2500" b="1" dirty="0" smtClean="0">
                <a:latin typeface="UTM Isadora" panose="02040603050506020204" pitchFamily="18" charset="0"/>
              </a:rPr>
              <a:t>.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có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2500" b="1" dirty="0" err="1" smtClean="0">
                <a:latin typeface="UTM Isadora" panose="02040603050506020204" pitchFamily="18" charset="0"/>
              </a:rPr>
              <a:t>màu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xám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xanh</a:t>
            </a:r>
            <a:r>
              <a:rPr lang="en-US" sz="2500" b="1" dirty="0" smtClean="0">
                <a:latin typeface="UTM Isadora" panose="02040603050506020204" pitchFamily="18" charset="0"/>
              </a:rPr>
              <a:t> (</a:t>
            </a:r>
            <a:r>
              <a:rPr lang="en-US" sz="2500" b="1" dirty="0" err="1" smtClean="0">
                <a:latin typeface="UTM Isadora" panose="02040603050506020204" pitchFamily="18" charset="0"/>
              </a:rPr>
              <a:t>hoặc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nâu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đất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trắng</a:t>
            </a:r>
            <a:r>
              <a:rPr lang="en-US" sz="2500" b="1" dirty="0" smtClean="0">
                <a:latin typeface="UTM Isadora" panose="02040603050506020204" pitchFamily="18" charset="0"/>
              </a:rPr>
              <a:t>).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trộn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một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ít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,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25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2500" b="1" dirty="0" smtClean="0">
                <a:latin typeface="UTM Isadora" panose="02040603050506020204" pitchFamily="18" charset="0"/>
              </a:rPr>
              <a:t> tan </a:t>
            </a:r>
            <a:r>
              <a:rPr lang="en-US" sz="2500" b="1" dirty="0" err="1" smtClean="0">
                <a:latin typeface="UTM Isadora" panose="02040603050506020204" pitchFamily="18" charset="0"/>
              </a:rPr>
              <a:t>mà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trở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nên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dẻo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và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chóng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khô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kết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tảng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cứng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như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2500" b="1" dirty="0" smtClean="0">
                <a:latin typeface="UTM Isadora" panose="02040603050506020204" pitchFamily="18" charset="0"/>
              </a:rPr>
              <a:t>.</a:t>
            </a:r>
            <a:endParaRPr lang="en-US" sz="2500" b="1" dirty="0">
              <a:latin typeface="UTM Isadora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36929" y="2907305"/>
            <a:ext cx="107372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smtClean="0">
                <a:latin typeface="UTM Isadora" panose="02040603050506020204" pitchFamily="18" charset="0"/>
              </a:rPr>
              <a:t>-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trộn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cát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và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tạo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vữa</a:t>
            </a:r>
            <a:r>
              <a:rPr lang="en-US" sz="2500" b="1" dirty="0" smtClean="0">
                <a:latin typeface="UTM Isadora" panose="02040603050506020204" pitchFamily="18" charset="0"/>
              </a:rPr>
              <a:t>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khô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trở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nên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cứng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bị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rạn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thấm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.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Vữa</a:t>
            </a:r>
            <a:r>
              <a:rPr lang="en-US" sz="2500" b="1" dirty="0" smtClean="0">
                <a:latin typeface="UTM Isadora" panose="02040603050506020204" pitchFamily="18" charset="0"/>
              </a:rPr>
              <a:t>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thường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dùng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để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trát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tường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trát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các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bể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chứa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xây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nhà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36929" y="4179374"/>
            <a:ext cx="107372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smtClean="0">
                <a:latin typeface="UTM Isadora" panose="02040603050506020204" pitchFamily="18" charset="0"/>
              </a:rPr>
              <a:t>- </a:t>
            </a:r>
            <a:r>
              <a:rPr lang="en-US" sz="2500" b="1" dirty="0" err="1" smtClean="0">
                <a:latin typeface="UTM Isadora" panose="02040603050506020204" pitchFamily="18" charset="0"/>
              </a:rPr>
              <a:t>Dùng</a:t>
            </a:r>
            <a:r>
              <a:rPr lang="en-US" sz="2500" b="1" dirty="0" smtClean="0">
                <a:latin typeface="UTM Isadora" panose="02040603050506020204" pitchFamily="18" charset="0"/>
              </a:rPr>
              <a:t>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cát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sỏi</a:t>
            </a:r>
            <a:r>
              <a:rPr lang="en-US" sz="2500" b="1" dirty="0" smtClean="0">
                <a:latin typeface="UTM Isadora" panose="02040603050506020204" pitchFamily="18" charset="0"/>
              </a:rPr>
              <a:t> (</a:t>
            </a:r>
            <a:r>
              <a:rPr lang="en-US" sz="2500" b="1" dirty="0" err="1" smtClean="0">
                <a:latin typeface="UTM Isadora" panose="02040603050506020204" pitchFamily="18" charset="0"/>
              </a:rPr>
              <a:t>hoặc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2500" b="1" dirty="0" smtClean="0">
                <a:latin typeface="UTM Isadora" panose="02040603050506020204" pitchFamily="18" charset="0"/>
              </a:rPr>
              <a:t>)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trộn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đều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, ta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bê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tông</a:t>
            </a:r>
            <a:r>
              <a:rPr lang="en-US" sz="2500" b="1" dirty="0" smtClean="0">
                <a:latin typeface="UTM Isadora" panose="02040603050506020204" pitchFamily="18" charset="0"/>
              </a:rPr>
              <a:t>. </a:t>
            </a:r>
            <a:r>
              <a:rPr lang="en-US" sz="2500" b="1" dirty="0" err="1" smtClean="0">
                <a:latin typeface="UTM Isadora" panose="02040603050506020204" pitchFamily="18" charset="0"/>
              </a:rPr>
              <a:t>Bê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tông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chịu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nén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dùng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để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lát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đường</a:t>
            </a:r>
            <a:r>
              <a:rPr lang="en-US" sz="2500" b="1" dirty="0" smtClean="0">
                <a:latin typeface="UTM Isadora" panose="02040603050506020204" pitchFamily="18" charset="0"/>
              </a:rPr>
              <a:t>.</a:t>
            </a:r>
            <a:endParaRPr lang="en-US" sz="2500" b="1" dirty="0">
              <a:latin typeface="UTM Isadora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54726" y="5039457"/>
            <a:ext cx="107372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smtClean="0">
                <a:latin typeface="UTM Isadora" panose="02040603050506020204" pitchFamily="18" charset="0"/>
              </a:rPr>
              <a:t>- </a:t>
            </a:r>
            <a:r>
              <a:rPr lang="en-US" sz="2500" b="1" dirty="0" err="1" smtClean="0">
                <a:latin typeface="UTM Isadora" panose="02040603050506020204" pitchFamily="18" charset="0"/>
              </a:rPr>
              <a:t>Dùng</a:t>
            </a:r>
            <a:r>
              <a:rPr lang="en-US" sz="2500" b="1" dirty="0" smtClean="0">
                <a:latin typeface="UTM Isadora" panose="02040603050506020204" pitchFamily="18" charset="0"/>
              </a:rPr>
              <a:t> xi </a:t>
            </a:r>
            <a:r>
              <a:rPr lang="en-US" sz="2500" b="1" dirty="0" err="1" smtClean="0">
                <a:latin typeface="UTM Isadora" panose="02040603050506020204" pitchFamily="18" charset="0"/>
              </a:rPr>
              <a:t>măng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cát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sỏi</a:t>
            </a:r>
            <a:r>
              <a:rPr lang="en-US" sz="2500" b="1" dirty="0" smtClean="0">
                <a:latin typeface="UTM Isadora" panose="02040603050506020204" pitchFamily="18" charset="0"/>
              </a:rPr>
              <a:t> (</a:t>
            </a:r>
            <a:r>
              <a:rPr lang="en-US" sz="2500" b="1" dirty="0" err="1" smtClean="0">
                <a:latin typeface="UTM Isadora" panose="02040603050506020204" pitchFamily="18" charset="0"/>
              </a:rPr>
              <a:t>hoặc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đá</a:t>
            </a:r>
            <a:r>
              <a:rPr lang="en-US" sz="2500" b="1" dirty="0" smtClean="0">
                <a:latin typeface="UTM Isadora" panose="02040603050506020204" pitchFamily="18" charset="0"/>
              </a:rPr>
              <a:t>) </a:t>
            </a:r>
            <a:r>
              <a:rPr lang="en-US" sz="2500" b="1" dirty="0" err="1" smtClean="0">
                <a:latin typeface="UTM Isadora" panose="02040603050506020204" pitchFamily="18" charset="0"/>
              </a:rPr>
              <a:t>trộn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đều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với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rồi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đổ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vào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các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khuôn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có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cốt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thép</a:t>
            </a:r>
            <a:r>
              <a:rPr lang="en-US" sz="2500" b="1" dirty="0" smtClean="0">
                <a:latin typeface="UTM Isadora" panose="02040603050506020204" pitchFamily="18" charset="0"/>
              </a:rPr>
              <a:t>, ta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được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bê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tông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cốt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thép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dùng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để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xây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nhà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cao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tầng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cầu</a:t>
            </a:r>
            <a:r>
              <a:rPr lang="en-US" sz="2500" b="1" dirty="0" smtClean="0">
                <a:latin typeface="UTM Isadora" panose="02040603050506020204" pitchFamily="18" charset="0"/>
              </a:rPr>
              <a:t>, </a:t>
            </a:r>
            <a:r>
              <a:rPr lang="en-US" sz="2500" b="1" dirty="0" err="1" smtClean="0">
                <a:latin typeface="UTM Isadora" panose="02040603050506020204" pitchFamily="18" charset="0"/>
              </a:rPr>
              <a:t>đập</a:t>
            </a:r>
            <a:r>
              <a:rPr lang="en-US" sz="2500" b="1" dirty="0" smtClean="0">
                <a:latin typeface="UTM Isadora" panose="02040603050506020204" pitchFamily="18" charset="0"/>
              </a:rPr>
              <a:t> </a:t>
            </a:r>
            <a:r>
              <a:rPr lang="en-US" sz="2500" b="1" dirty="0" err="1" smtClean="0">
                <a:latin typeface="UTM Isadora" panose="02040603050506020204" pitchFamily="18" charset="0"/>
              </a:rPr>
              <a:t>nước</a:t>
            </a:r>
            <a:r>
              <a:rPr lang="en-US" sz="2500" b="1" dirty="0" smtClean="0">
                <a:latin typeface="UTM Isadora" panose="02040603050506020204" pitchFamily="18" charset="0"/>
              </a:rPr>
              <a:t>,…</a:t>
            </a:r>
            <a:endParaRPr lang="en-US" sz="2500" b="1" dirty="0">
              <a:latin typeface="UTM Isadora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4634" y="664585"/>
            <a:ext cx="10737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UTM Atlas" panose="02040603050506020204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 rot="5400000">
            <a:off x="-470717" y="922969"/>
            <a:ext cx="1852627" cy="360650"/>
            <a:chOff x="4284073" y="6414299"/>
            <a:chExt cx="1852627" cy="360650"/>
          </a:xfrm>
        </p:grpSpPr>
        <p:sp>
          <p:nvSpPr>
            <p:cNvPr id="25" name="椭圆 2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00000" flipH="1">
              <a:off x="4259201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4741787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 flipH="1">
              <a:off x="5224373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92731" y="2827105"/>
            <a:ext cx="5068268" cy="4114800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49199"/>
            <a:ext cx="3697902" cy="3004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7146" y="370586"/>
            <a:ext cx="2707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SVN-Poky's" panose="020B0606040200020203" pitchFamily="34" charset="0"/>
              </a:rPr>
              <a:t>Dặn</a:t>
            </a:r>
            <a:r>
              <a:rPr lang="en-US" sz="6000" dirty="0" smtClean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Poky's" panose="020B0606040200020203" pitchFamily="34" charset="0"/>
              </a:rPr>
              <a:t>dò</a:t>
            </a:r>
            <a:endParaRPr lang="en-US" sz="6000" dirty="0">
              <a:solidFill>
                <a:srgbClr val="FF0000"/>
              </a:solidFill>
              <a:latin typeface="SVN-Poky's" panose="020B0606040200020203" pitchFamily="34" charset="0"/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49861">
            <a:off x="9831031" y="4399796"/>
            <a:ext cx="3186955" cy="3186955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A87995CC-DB2C-443C-9A95-27447A0F2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22" y="2377621"/>
            <a:ext cx="926205" cy="886153"/>
          </a:xfrm>
          <a:prstGeom prst="rect">
            <a:avLst/>
          </a:prstGeom>
        </p:spPr>
      </p:pic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81AE99EE-9A5B-4F7B-A372-05C261A61B3A}"/>
              </a:ext>
            </a:extLst>
          </p:cNvPr>
          <p:cNvSpPr txBox="1"/>
          <p:nvPr/>
        </p:nvSpPr>
        <p:spPr>
          <a:xfrm>
            <a:off x="3994646" y="2497531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1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4" name="图片 37">
            <a:extLst>
              <a:ext uri="{FF2B5EF4-FFF2-40B4-BE49-F238E27FC236}">
                <a16:creationId xmlns:a16="http://schemas.microsoft.com/office/drawing/2014/main" xmlns="" id="{E44F2EC9-73E3-4484-B512-2764BB5E89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7" y="3703765"/>
            <a:ext cx="926205" cy="886153"/>
          </a:xfrm>
          <a:prstGeom prst="rect">
            <a:avLst/>
          </a:prstGeom>
        </p:spPr>
      </p:pic>
      <p:sp>
        <p:nvSpPr>
          <p:cNvPr id="45" name="文本框 38">
            <a:extLst>
              <a:ext uri="{FF2B5EF4-FFF2-40B4-BE49-F238E27FC236}">
                <a16:creationId xmlns:a16="http://schemas.microsoft.com/office/drawing/2014/main" xmlns="" id="{982B85F0-CDEC-4457-90C0-A9CC057EF3E3}"/>
              </a:ext>
            </a:extLst>
          </p:cNvPr>
          <p:cNvSpPr txBox="1"/>
          <p:nvPr/>
        </p:nvSpPr>
        <p:spPr>
          <a:xfrm>
            <a:off x="4920851" y="3823675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2044" y="2454925"/>
            <a:ext cx="5270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latin typeface="HP001 4 hàng" panose="020B0603050302020204" pitchFamily="34" charset="0"/>
              </a:rPr>
              <a:t>Xem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hôm</a:t>
            </a:r>
            <a:r>
              <a:rPr lang="en-US" sz="4000" b="1" dirty="0" smtClean="0">
                <a:latin typeface="HP001 4 hàng" panose="020B0603050302020204" pitchFamily="34" charset="0"/>
              </a:rPr>
              <a:t> nay.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20851" y="3703764"/>
            <a:ext cx="644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HP001 4 hàng" panose="020B0603050302020204" pitchFamily="34" charset="0"/>
              </a:rPr>
              <a:t>Chuẩn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bị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tiếp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theo</a:t>
            </a:r>
            <a:r>
              <a:rPr lang="en-US" sz="4000" b="1" dirty="0" smtClean="0">
                <a:latin typeface="HP001 4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0000CC"/>
                </a:solidFill>
                <a:latin typeface="HP001 4 hàng" panose="020B0603050302020204" pitchFamily="34" charset="0"/>
              </a:rPr>
              <a:t>Thủy</a:t>
            </a:r>
            <a:r>
              <a:rPr lang="en-US" sz="40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HP001 4 hàng" panose="020B0603050302020204" pitchFamily="34" charset="0"/>
              </a:rPr>
              <a:t>tinh</a:t>
            </a:r>
            <a:endParaRPr lang="en-US" sz="40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510054" y="1080794"/>
            <a:ext cx="7117334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ngói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được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làm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từ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54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2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="" xmlns:a16="http://schemas.microsoft.com/office/drawing/2014/main" id="{F6328136-33D9-44F3-A79A-0959B1F8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619" y="163069"/>
            <a:ext cx="2728967" cy="27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1730300" y="3149525"/>
            <a:ext cx="3363100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Đất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sét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nung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ở </a:t>
            </a:r>
          </a:p>
          <a:p>
            <a:pPr algn="ctr"/>
            <a:r>
              <a:rPr lang="en-US" sz="4000" b="1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hiệt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độ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cao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260321" y="5189154"/>
            <a:ext cx="2093522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Đá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vôi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493576" y="3247838"/>
            <a:ext cx="1125309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Sắt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8063172" y="5174876"/>
            <a:ext cx="198612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Nhôm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40" grpId="0"/>
      <p:bldP spid="40" grpId="1"/>
      <p:bldP spid="54" grpId="0"/>
      <p:bldP spid="54" grpId="1"/>
      <p:bldP spid="55" grpId="0"/>
      <p:bldP spid="5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 rot="5400000">
            <a:off x="9307922" y="2517214"/>
            <a:ext cx="5072639" cy="360650"/>
            <a:chOff x="1216461" y="6566699"/>
            <a:chExt cx="5072639" cy="360650"/>
          </a:xfrm>
        </p:grpSpPr>
        <p:sp>
          <p:nvSpPr>
            <p:cNvPr id="50" name="椭圆 49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680">
            <a:off x="6379285" y="3388802"/>
            <a:ext cx="5756243" cy="5756243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064061" y="6414299"/>
            <a:ext cx="5072639" cy="360650"/>
            <a:chOff x="1064061" y="6414299"/>
            <a:chExt cx="5072639" cy="360650"/>
          </a:xfrm>
        </p:grpSpPr>
        <p:sp>
          <p:nvSpPr>
            <p:cNvPr id="35" name="椭圆 3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等腰三角形 4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612805" y="1410372"/>
            <a:ext cx="971932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500" b="1" spc="600" dirty="0" smtClean="0">
                <a:latin typeface="UTM Ambrose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CHÚC CÁC EM </a:t>
            </a:r>
          </a:p>
          <a:p>
            <a:pPr algn="ctr"/>
            <a:r>
              <a:rPr lang="en-US" altLang="zh-CN" sz="9500" b="1" spc="600" dirty="0" smtClean="0">
                <a:latin typeface="UTM Ambrose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HỌC TỐT!</a:t>
            </a:r>
            <a:endParaRPr lang="zh-CN" altLang="en-US" sz="9500" b="1" spc="600" dirty="0">
              <a:latin typeface="UTM Ambrose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10452099" y="2979256"/>
            <a:ext cx="662490" cy="899487"/>
            <a:chOff x="9217635" y="2516333"/>
            <a:chExt cx="662490" cy="899487"/>
          </a:xfrm>
        </p:grpSpPr>
        <p:sp>
          <p:nvSpPr>
            <p:cNvPr id="90" name="等腰三角形 89"/>
            <p:cNvSpPr/>
            <p:nvPr/>
          </p:nvSpPr>
          <p:spPr>
            <a:xfrm rot="7701828">
              <a:off x="9152219" y="2708645"/>
              <a:ext cx="763674" cy="379049"/>
            </a:xfrm>
            <a:prstGeom prst="triangle">
              <a:avLst/>
            </a:prstGeom>
            <a:noFill/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91" name="直角三角形 90"/>
            <p:cNvSpPr/>
            <p:nvPr/>
          </p:nvSpPr>
          <p:spPr>
            <a:xfrm rot="19889109">
              <a:off x="9217635" y="2970626"/>
              <a:ext cx="662490" cy="445194"/>
            </a:xfrm>
            <a:prstGeom prst="rtTriangle">
              <a:avLst/>
            </a:prstGeom>
            <a:noFill/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5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69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983765" y="914615"/>
            <a:ext cx="7889659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ngói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tính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chất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6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2561504" y="3247838"/>
            <a:ext cx="1304844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Dẻo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351508" y="5254201"/>
            <a:ext cx="172483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Mềm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504853" y="3306129"/>
            <a:ext cx="1881925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Dễ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vỡ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8160003" y="5210789"/>
            <a:ext cx="2322752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Khó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vỡ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4" name="Picture 12" descr="File - Bulbasaur001 - Pokemon Bulbasaur Png, Transparent Png -  1600x1216(#6086202) - PngFind">
            <a:extLst>
              <a:ext uri="{FF2B5EF4-FFF2-40B4-BE49-F238E27FC236}">
                <a16:creationId xmlns="" xmlns:a16="http://schemas.microsoft.com/office/drawing/2014/main" id="{93B2AE3B-C52C-4D7E-83F0-ECA4E08A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12" y="424021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4323AED-D531-452E-8CBD-87CF2B595C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40" grpId="1"/>
      <p:bldP spid="54" grpId="0"/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565603" y="1007522"/>
            <a:ext cx="5799665" cy="76944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Đây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dùng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để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5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1835804" y="3283834"/>
            <a:ext cx="285334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Ốp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tường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1826037" y="5276475"/>
            <a:ext cx="3137076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Xây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tường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295100" y="3283834"/>
            <a:ext cx="219130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Lát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sân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7788865" y="5326315"/>
            <a:ext cx="294952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Lát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vỉa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hè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25" name="Picture 14" descr="Squirtle Pokemon png hd Transparent Background Image - LifePng">
            <a:extLst>
              <a:ext uri="{FF2B5EF4-FFF2-40B4-BE49-F238E27FC236}">
                <a16:creationId xmlns="" xmlns:a16="http://schemas.microsoft.com/office/drawing/2014/main" id="{78D0AF4E-E671-4984-9E4B-C5A3DF7C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11" y="239888"/>
            <a:ext cx="2491676" cy="24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ạch ống Tuynel Tân Uyên Bình Dương 8x18x18 - VLXD Hiệp Hà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55" y="496144"/>
            <a:ext cx="2768363" cy="1979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54" grpId="0"/>
      <p:bldP spid="54" grpId="1"/>
      <p:bldP spid="55" grpId="0"/>
      <p:bldP spid="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rafting is Fun | Yogini">
            <a:extLst>
              <a:ext uri="{FF2B5EF4-FFF2-40B4-BE49-F238E27FC236}">
                <a16:creationId xmlns="" xmlns:a16="http://schemas.microsoft.com/office/drawing/2014/main" id="{F6BC4E00-516C-44EC-8B84-1B30E734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kemon Png, Transparent Png - kindpng">
            <a:extLst>
              <a:ext uri="{FF2B5EF4-FFF2-40B4-BE49-F238E27FC236}">
                <a16:creationId xmlns="" xmlns:a16="http://schemas.microsoft.com/office/drawing/2014/main" id="{61AD2F62-F16E-494E-A504-0D05CC9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047" y1="23146" x2="39651" y2="35443"/>
                        <a14:foregroundMark x1="27326" y1="16275" x2="38837" y2="29295"/>
                        <a14:foregroundMark x1="35233" y1="13382" x2="15465" y2="37432"/>
                        <a14:foregroundMark x1="22558" y1="54792" x2="30930" y2="68535"/>
                        <a14:foregroundMark x1="21977" y1="84629" x2="57558" y2="92224"/>
                        <a14:foregroundMark x1="40349" y1="76311" x2="53837" y2="8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003300"/>
            <a:ext cx="9905713" cy="63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xplosion: 8 Points 9">
            <a:extLst>
              <a:ext uri="{FF2B5EF4-FFF2-40B4-BE49-F238E27FC236}">
                <a16:creationId xmlns="" xmlns:a16="http://schemas.microsoft.com/office/drawing/2014/main" id="{184B9993-7351-4310-A7B8-5839789011E6}"/>
              </a:ext>
            </a:extLst>
          </p:cNvPr>
          <p:cNvSpPr/>
          <p:nvPr/>
        </p:nvSpPr>
        <p:spPr>
          <a:xfrm>
            <a:off x="6929821" y="124811"/>
            <a:ext cx="5173279" cy="5383558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0C5F3D-603A-4221-8CF9-2DA15D34E632}"/>
              </a:ext>
            </a:extLst>
          </p:cNvPr>
          <p:cNvSpPr/>
          <p:nvPr/>
        </p:nvSpPr>
        <p:spPr>
          <a:xfrm>
            <a:off x="7606595" y="1557015"/>
            <a:ext cx="3730322" cy="214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5300"/>
                </a:solidFill>
                <a:latin typeface="iCiel Soup of Justice" pitchFamily="2" charset="0"/>
              </a:rPr>
              <a:t>CHÚC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9C5DE"/>
                </a:solidFill>
                <a:latin typeface="iCiel Soup of Justice" pitchFamily="2" charset="0"/>
              </a:rPr>
              <a:t>MỪNG</a:t>
            </a:r>
          </a:p>
          <a:p>
            <a:pPr algn="ctr"/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A9B0"/>
                </a:solidFill>
                <a:effectLst/>
                <a:latin typeface="iCiel Soup of Justice" pitchFamily="2" charset="0"/>
              </a:rPr>
              <a:t>CHIẾN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Ciel Soup of Justice" pitchFamily="2" charset="0"/>
              </a:rPr>
              <a:t>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Soup of Justice" pitchFamily="2" charset="0"/>
              </a:rPr>
              <a:t>THẮNG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/>
                <a:latin typeface="iCiel Soup of Justice" pitchFamily="2" charset="0"/>
              </a:rPr>
              <a:t>!</a:t>
            </a:r>
          </a:p>
        </p:txBody>
      </p:sp>
      <p:pic>
        <p:nvPicPr>
          <p:cNvPr id="6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AC73F564-29AB-4EBF-AE2D-86DFE7A42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 rot="5400000">
            <a:off x="-470717" y="922969"/>
            <a:ext cx="1852627" cy="360650"/>
            <a:chOff x="4284073" y="6414299"/>
            <a:chExt cx="1852627" cy="360650"/>
          </a:xfrm>
        </p:grpSpPr>
        <p:sp>
          <p:nvSpPr>
            <p:cNvPr id="25" name="椭圆 2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00000" flipH="1">
              <a:off x="4259201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4741787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 flipH="1">
              <a:off x="5224373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92731" y="2827105"/>
            <a:ext cx="5068268" cy="4114800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49199"/>
            <a:ext cx="3697902" cy="3004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3745" y="539585"/>
            <a:ext cx="3860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latin typeface="SVN-Revolution" panose="02040603050506020204" pitchFamily="18" charset="0"/>
              </a:rPr>
              <a:t>MỤC TIÊU</a:t>
            </a:r>
            <a:endParaRPr lang="en-US" sz="5000" dirty="0">
              <a:latin typeface="SVN-Revolution" panose="02040603050506020204" pitchFamily="18" charset="0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xmlns="" id="{A87995CC-DB2C-443C-9A95-27447A0F2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77" y="1975270"/>
            <a:ext cx="926205" cy="886153"/>
          </a:xfrm>
          <a:prstGeom prst="rect">
            <a:avLst/>
          </a:prstGeom>
        </p:spPr>
      </p:pic>
      <p:sp>
        <p:nvSpPr>
          <p:cNvPr id="36" name="文本框 3">
            <a:extLst>
              <a:ext uri="{FF2B5EF4-FFF2-40B4-BE49-F238E27FC236}">
                <a16:creationId xmlns:a16="http://schemas.microsoft.com/office/drawing/2014/main" xmlns="" id="{81AE99EE-9A5B-4F7B-A372-05C261A61B3A}"/>
              </a:ext>
            </a:extLst>
          </p:cNvPr>
          <p:cNvSpPr txBox="1"/>
          <p:nvPr/>
        </p:nvSpPr>
        <p:spPr>
          <a:xfrm>
            <a:off x="3509801" y="2095180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1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xmlns="" id="{3FD168EC-31CC-45F2-8840-BC86EF0C7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7" y="4627558"/>
            <a:ext cx="926205" cy="886153"/>
          </a:xfrm>
          <a:prstGeom prst="rect">
            <a:avLst/>
          </a:prstGeom>
        </p:spPr>
      </p:pic>
      <p:sp>
        <p:nvSpPr>
          <p:cNvPr id="38" name="文本框 34">
            <a:extLst>
              <a:ext uri="{FF2B5EF4-FFF2-40B4-BE49-F238E27FC236}">
                <a16:creationId xmlns:a16="http://schemas.microsoft.com/office/drawing/2014/main" xmlns="" id="{231204DD-40EF-4C7C-89C9-0F3731EDBD5B}"/>
              </a:ext>
            </a:extLst>
          </p:cNvPr>
          <p:cNvSpPr txBox="1"/>
          <p:nvPr/>
        </p:nvSpPr>
        <p:spPr>
          <a:xfrm>
            <a:off x="5362211" y="4747468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3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9" name="图片 37">
            <a:extLst>
              <a:ext uri="{FF2B5EF4-FFF2-40B4-BE49-F238E27FC236}">
                <a16:creationId xmlns:a16="http://schemas.microsoft.com/office/drawing/2014/main" xmlns="" id="{E44F2EC9-73E3-4484-B512-2764BB5E89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82" y="3301414"/>
            <a:ext cx="926205" cy="886153"/>
          </a:xfrm>
          <a:prstGeom prst="rect">
            <a:avLst/>
          </a:prstGeom>
        </p:spPr>
      </p:pic>
      <p:sp>
        <p:nvSpPr>
          <p:cNvPr id="40" name="文本框 38">
            <a:extLst>
              <a:ext uri="{FF2B5EF4-FFF2-40B4-BE49-F238E27FC236}">
                <a16:creationId xmlns:a16="http://schemas.microsoft.com/office/drawing/2014/main" xmlns="" id="{982B85F0-CDEC-4457-90C0-A9CC057EF3E3}"/>
              </a:ext>
            </a:extLst>
          </p:cNvPr>
          <p:cNvSpPr txBox="1"/>
          <p:nvPr/>
        </p:nvSpPr>
        <p:spPr>
          <a:xfrm>
            <a:off x="4436006" y="3421324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1367" y="1910544"/>
            <a:ext cx="65261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Nhận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biết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chất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3500" b="1" dirty="0" smtClean="0">
                <a:latin typeface="HP001 4 hàng" panose="020B0603050302020204" pitchFamily="34" charset="0"/>
              </a:rPr>
              <a:t>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8387" y="3240573"/>
            <a:ext cx="6441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Nêu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được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cách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bảo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quản</a:t>
            </a:r>
            <a:r>
              <a:rPr lang="en-US" sz="3500" b="1" dirty="0" smtClean="0">
                <a:latin typeface="HP001 4 hàng" panose="020B0603050302020204" pitchFamily="34" charset="0"/>
              </a:rPr>
              <a:t> 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21369" y="4850535"/>
            <a:ext cx="64410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Quan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sát</a:t>
            </a:r>
            <a:r>
              <a:rPr lang="en-US" sz="3500" b="1" dirty="0" smtClean="0">
                <a:latin typeface="HP001 4 hàng" panose="020B0603050302020204" pitchFamily="34" charset="0"/>
              </a:rPr>
              <a:t>,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nhận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biết</a:t>
            </a:r>
            <a:r>
              <a:rPr lang="en-US" sz="3500" b="1" dirty="0" smtClean="0">
                <a:latin typeface="HP001 4 hàng" panose="020B0603050302020204" pitchFamily="34" charset="0"/>
              </a:rPr>
              <a:t> 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49861">
            <a:off x="9800123" y="4676103"/>
            <a:ext cx="3186955" cy="31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38" grpId="0"/>
      <p:bldP spid="40" grpId="0"/>
      <p:bldP spid="22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85027" y="6374727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98425" y="913010"/>
            <a:ext cx="4324358" cy="4141950"/>
            <a:chOff x="1421937" y="1358024"/>
            <a:chExt cx="4324358" cy="4141950"/>
          </a:xfrm>
        </p:grpSpPr>
        <p:sp>
          <p:nvSpPr>
            <p:cNvPr id="30" name="椭圆 29"/>
            <p:cNvSpPr/>
            <p:nvPr/>
          </p:nvSpPr>
          <p:spPr>
            <a:xfrm>
              <a:off x="1604345" y="1358024"/>
              <a:ext cx="4141950" cy="414195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421937" y="1358024"/>
              <a:ext cx="4141950" cy="41419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1DBC4149-AA0C-46CA-A623-6845BEA5DA82}"/>
              </a:ext>
            </a:extLst>
          </p:cNvPr>
          <p:cNvSpPr txBox="1"/>
          <p:nvPr/>
        </p:nvSpPr>
        <p:spPr>
          <a:xfrm>
            <a:off x="901706" y="4899320"/>
            <a:ext cx="4700203" cy="70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Xi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măng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đã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đóng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bao</a:t>
            </a:r>
            <a:endParaRPr lang="en-US" altLang="zh-CN" sz="3500" b="1" dirty="0">
              <a:latin typeface="UTM Isadora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7017C5EC-F0DC-4BFA-9E5E-F94C38E079F7}"/>
              </a:ext>
            </a:extLst>
          </p:cNvPr>
          <p:cNvSpPr txBox="1"/>
          <p:nvPr/>
        </p:nvSpPr>
        <p:spPr>
          <a:xfrm>
            <a:off x="1812336" y="114961"/>
            <a:ext cx="959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Quan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sát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ảnh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và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cho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biết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đây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?</a:t>
            </a:r>
            <a:endParaRPr lang="en-US" altLang="zh-CN" sz="4000" b="1" dirty="0">
              <a:solidFill>
                <a:srgbClr val="FF0000"/>
              </a:solidFill>
              <a:latin typeface="UTM Isadora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4342DE36-F2D2-4BDB-85C0-49176C41696E}"/>
              </a:ext>
            </a:extLst>
          </p:cNvPr>
          <p:cNvSpPr txBox="1"/>
          <p:nvPr/>
        </p:nvSpPr>
        <p:spPr>
          <a:xfrm>
            <a:off x="6698526" y="4899320"/>
            <a:ext cx="6420708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Xi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măng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chưa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đóng</a:t>
            </a:r>
            <a:r>
              <a:rPr lang="en-US" altLang="zh-CN" sz="3500" b="1" dirty="0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UTM Isadora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bao</a:t>
            </a:r>
            <a:endParaRPr lang="en-US" altLang="zh-CN" sz="3500" b="1" dirty="0">
              <a:latin typeface="UTM Isadora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grpSp>
        <p:nvGrpSpPr>
          <p:cNvPr id="36" name="组合 30"/>
          <p:cNvGrpSpPr/>
          <p:nvPr/>
        </p:nvGrpSpPr>
        <p:grpSpPr>
          <a:xfrm>
            <a:off x="6985027" y="902768"/>
            <a:ext cx="4324358" cy="4141950"/>
            <a:chOff x="1421937" y="1358024"/>
            <a:chExt cx="4324358" cy="4141950"/>
          </a:xfrm>
        </p:grpSpPr>
        <p:sp>
          <p:nvSpPr>
            <p:cNvPr id="37" name="椭圆 29"/>
            <p:cNvSpPr/>
            <p:nvPr/>
          </p:nvSpPr>
          <p:spPr>
            <a:xfrm>
              <a:off x="1604345" y="1358024"/>
              <a:ext cx="4141950" cy="414195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28"/>
            <p:cNvSpPr/>
            <p:nvPr/>
          </p:nvSpPr>
          <p:spPr>
            <a:xfrm>
              <a:off x="1421937" y="1358024"/>
              <a:ext cx="4141950" cy="41419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026" name="Picture 2" descr="BÁO GIÁ XI MĂNG (các loại)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61" y="1058221"/>
            <a:ext cx="3851131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3" descr="Xi m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9" t="-122" r="-894" b="67094"/>
          <a:stretch>
            <a:fillRect/>
          </a:stretch>
        </p:blipFill>
        <p:spPr bwMode="auto">
          <a:xfrm>
            <a:off x="7142893" y="1022299"/>
            <a:ext cx="3949019" cy="3917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458" y="5639509"/>
            <a:ext cx="12274036" cy="8357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201068" y="5755117"/>
            <a:ext cx="102547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Xi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măng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i="1" dirty="0">
                <a:latin typeface="UTM Isadora" panose="02040603050506020204" pitchFamily="18" charset="0"/>
              </a:rPr>
              <a:t>(</a:t>
            </a:r>
            <a:r>
              <a:rPr lang="en-US" sz="3500" b="1" i="1" dirty="0" err="1">
                <a:latin typeface="UTM Isadora" panose="02040603050506020204" pitchFamily="18" charset="0"/>
              </a:rPr>
              <a:t>từ</a:t>
            </a:r>
            <a:r>
              <a:rPr lang="en-US" sz="3500" b="1" i="1" dirty="0">
                <a:latin typeface="UTM Isadora" panose="02040603050506020204" pitchFamily="18" charset="0"/>
              </a:rPr>
              <a:t> </a:t>
            </a:r>
            <a:r>
              <a:rPr lang="en-US" sz="3500" b="1" i="1" dirty="0" err="1">
                <a:latin typeface="UTM Isadora" panose="02040603050506020204" pitchFamily="18" charset="0"/>
                <a:hlinkClick r:id="rId15" tooltip="Tiếng Pháp (trang chưa được viết)"/>
              </a:rPr>
              <a:t>tiếng</a:t>
            </a:r>
            <a:r>
              <a:rPr lang="en-US" sz="3500" b="1" i="1" dirty="0">
                <a:latin typeface="UTM Isadora" panose="02040603050506020204" pitchFamily="18" charset="0"/>
                <a:hlinkClick r:id="rId15" tooltip="Tiếng Pháp (trang chưa được viết)"/>
              </a:rPr>
              <a:t> </a:t>
            </a:r>
            <a:r>
              <a:rPr lang="en-US" sz="3500" b="1" i="1" dirty="0" err="1">
                <a:latin typeface="UTM Isadora" panose="02040603050506020204" pitchFamily="18" charset="0"/>
                <a:hlinkClick r:id="rId15" tooltip="Tiếng Pháp (trang chưa được viết)"/>
              </a:rPr>
              <a:t>Pháp</a:t>
            </a:r>
            <a:r>
              <a:rPr lang="en-US" sz="3500" b="1" i="1" dirty="0">
                <a:latin typeface="UTM Isadora" panose="02040603050506020204" pitchFamily="18" charset="0"/>
              </a:rPr>
              <a:t>: </a:t>
            </a:r>
            <a:r>
              <a:rPr lang="en-US" sz="3500" b="1" i="1" dirty="0" err="1">
                <a:latin typeface="UTM Isadora" panose="02040603050506020204" pitchFamily="18" charset="0"/>
              </a:rPr>
              <a:t>ciment</a:t>
            </a:r>
            <a:r>
              <a:rPr lang="en-US" sz="3500" b="1" i="1" dirty="0">
                <a:latin typeface="UTM Isadora" panose="02040603050506020204" pitchFamily="18" charset="0"/>
              </a:rPr>
              <a:t>) </a:t>
            </a:r>
            <a:r>
              <a:rPr lang="en-US" sz="3500" b="1" dirty="0" err="1">
                <a:latin typeface="UTM Isadora" panose="02040603050506020204" pitchFamily="18" charset="0"/>
              </a:rPr>
              <a:t>là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chất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kết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dính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7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1421</Words>
  <Application>Microsoft Office PowerPoint</Application>
  <PresentationFormat>Widescreen</PresentationFormat>
  <Paragraphs>239</Paragraphs>
  <Slides>41</Slides>
  <Notes>28</Notes>
  <HiddenSlides>0</HiddenSlides>
  <MMClips>15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70" baseType="lpstr">
      <vt:lpstr>HP001 4 hàng</vt:lpstr>
      <vt:lpstr>字魂5号-无外润黑体</vt:lpstr>
      <vt:lpstr>UTM Atlas</vt:lpstr>
      <vt:lpstr>SVN-Standly</vt:lpstr>
      <vt:lpstr>UTM Aquarelle</vt:lpstr>
      <vt:lpstr>SVN-Revolution</vt:lpstr>
      <vt:lpstr>inpin heiti</vt:lpstr>
      <vt:lpstr>SimSun</vt:lpstr>
      <vt:lpstr>Calibri</vt:lpstr>
      <vt:lpstr>SVN-Bali Script</vt:lpstr>
      <vt:lpstr>UTM Isadora</vt:lpstr>
      <vt:lpstr>SimSun</vt:lpstr>
      <vt:lpstr>SVN-Ziclets</vt:lpstr>
      <vt:lpstr>SVN-Reklame Script</vt:lpstr>
      <vt:lpstr>SVN-Poky's</vt:lpstr>
      <vt:lpstr>Adobe Arabic</vt:lpstr>
      <vt:lpstr>思源黑体 CN Normal</vt:lpstr>
      <vt:lpstr>Times New Roman</vt:lpstr>
      <vt:lpstr>UTM Mother</vt:lpstr>
      <vt:lpstr>iCiel Soup of Justice</vt:lpstr>
      <vt:lpstr>SVN-Nexa Rush Slab Black Shadow</vt:lpstr>
      <vt:lpstr>Calibri Light</vt:lpstr>
      <vt:lpstr>UTM Dai Co Viet</vt:lpstr>
      <vt:lpstr>iCiel Cadena</vt:lpstr>
      <vt:lpstr>Arial</vt:lpstr>
      <vt:lpstr>SVN-Beloved</vt:lpstr>
      <vt:lpstr>SVN-Caprica Script</vt:lpstr>
      <vt:lpstr>UTM Ambrose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WIN10</cp:lastModifiedBy>
  <cp:revision>167</cp:revision>
  <dcterms:created xsi:type="dcterms:W3CDTF">2019-01-23T13:46:46Z</dcterms:created>
  <dcterms:modified xsi:type="dcterms:W3CDTF">2021-11-30T01:13:40Z</dcterms:modified>
</cp:coreProperties>
</file>