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76" r:id="rId3"/>
    <p:sldId id="280" r:id="rId4"/>
    <p:sldId id="285" r:id="rId5"/>
    <p:sldId id="283" r:id="rId6"/>
    <p:sldId id="287" r:id="rId7"/>
    <p:sldId id="286" r:id="rId8"/>
    <p:sldId id="288" r:id="rId9"/>
    <p:sldId id="289" r:id="rId10"/>
    <p:sldId id="259" r:id="rId11"/>
    <p:sldId id="291" r:id="rId12"/>
    <p:sldId id="290" r:id="rId13"/>
    <p:sldId id="294" r:id="rId14"/>
    <p:sldId id="295" r:id="rId15"/>
    <p:sldId id="296" r:id="rId16"/>
    <p:sldId id="297" r:id="rId17"/>
    <p:sldId id="292" r:id="rId18"/>
    <p:sldId id="298" r:id="rId19"/>
    <p:sldId id="300" r:id="rId20"/>
    <p:sldId id="258" r:id="rId21"/>
    <p:sldId id="299" r:id="rId22"/>
    <p:sldId id="278" r:id="rId23"/>
    <p:sldId id="293" r:id="rId24"/>
    <p:sldId id="301" r:id="rId25"/>
    <p:sldId id="302" r:id="rId26"/>
    <p:sldId id="257" r:id="rId27"/>
    <p:sldId id="281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BC3"/>
    <a:srgbClr val="EA1097"/>
    <a:srgbClr val="FB9E8E"/>
    <a:srgbClr val="FEBE57"/>
    <a:srgbClr val="FA917E"/>
    <a:srgbClr val="81CABF"/>
    <a:srgbClr val="8ED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>
        <p:scale>
          <a:sx n="36" d="100"/>
          <a:sy n="36" d="100"/>
        </p:scale>
        <p:origin x="-1096" y="-8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C608D-C914-44D7-990F-5D8D38BC1BFD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EF975-7B39-4CA7-AE89-134D42E6E3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122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240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39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71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39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227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45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2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00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EF975-7B39-4CA7-AE89-134D42E6E37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7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B7CA442-F496-4D03-B2D6-F13C847918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89184A-215F-4FBE-9609-09C1EF37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F3F8E1F-C5EF-4880-A4B7-EE543F49E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A206C7F-DD95-4583-A6EB-6148642E8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4C3BA1B-8171-4698-A4E2-5123E024E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8FE079-1E9E-49DD-819A-34FC73F5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5009DE-D2C6-4AB7-B9ED-3D809A37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4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7B5236-0D65-4726-A6FD-FE00B2C5A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189CAE-4419-4F19-BA77-F975AC974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0683F8-D6A0-47AE-A573-157892AB1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18243-1201-4EB1-97E0-2AA1E11A3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23FAE0-E273-4DC1-A0B7-7BA690678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C1E8862-FECC-4F92-A124-6E22C26FE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2FFC7D8-1579-46BB-9BC1-795C19AD4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02761-462D-490A-ABE2-7C77EA66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7650669-7664-4530-830C-80AB5776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52C774-AC20-46DC-B62B-9B0383E2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9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B7CA442-F496-4D03-B2D6-F13C847918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B613EB7-5CEB-43E2-A568-4E173D3E6B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14BA343-E433-41D1-B133-C88B954BAE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70139" y="5155291"/>
            <a:ext cx="728403" cy="14600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C9873D6-2B4A-45E1-A359-7CFABD8421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6461" y="4738320"/>
            <a:ext cx="695862" cy="1877042"/>
          </a:xfrm>
          <a:prstGeom prst="rect">
            <a:avLst/>
          </a:prstGeom>
        </p:spPr>
      </p:pic>
      <p:pic>
        <p:nvPicPr>
          <p:cNvPr id="10" name="图片 9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2408D6E8-3274-4C98-BEF1-077C4A339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732" y="4308582"/>
            <a:ext cx="3514399" cy="26758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689A221-6367-4657-84C9-9D9E32890B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120"/>
            <a:ext cx="12192000" cy="13258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7E49991-74ED-44C2-8B45-83A94DB2B03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46091" y="4394104"/>
            <a:ext cx="864599" cy="222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3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3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3D25D8-E7B9-446A-8CBD-237322AF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18527C-6733-41AF-88C6-175F9BB18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D34AC51-EB1D-4109-81AF-32CD1296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7D7657-BCB3-4706-85B4-51EA88F6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6206CF-F5FE-4B6A-B11A-83D969EE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3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B8322B-CEE8-45F3-B536-C302A76F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4BE44B3-172B-43DF-B176-9BD4030E3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7F21EA-7972-483A-AD1E-3B3AF06C0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3CF5AD-2232-4A9E-A52C-05AD2930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F2F0CD-A215-472B-929D-856EDA66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E5A4C7C-14F7-4E86-B6EF-28026C8E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9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B01BDB-AFD5-40F9-A184-BB2C06CC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C40FFE-5D0A-4FF6-8281-EDDC9725F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6FD12F8-5AE0-4EB0-BC2F-94C2C61C0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B9DF3D6-2766-4BBC-91A8-2D34A3596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8C62F07-C6CC-4C81-964E-2251AC159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AEE3CC-70D5-4729-9B06-118A581F6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BDEFDDB-94F8-430B-B141-5113DAE6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9E75400-BB5E-4E72-88A3-1BDD9B1D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3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4DD3BE-2ACE-4B89-8807-EEF1E4AE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FE25677-BBD4-4287-A154-97533004E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F2B0206-2340-4CB6-A6F7-AD30DBBA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891321D-15AE-4BF3-B083-DCC61FD4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D155D5D-BE86-4974-B0F9-ABE04FE9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41879-6D7D-4318-94BE-A005CCF3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4885832-7FFF-4780-AD79-0B1784E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7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95E74C-B84C-4CEF-814C-0BEBA3F17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F9F8E0B-ACB6-4C81-AC4A-8FEA77B2B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1267C26-6692-4B2A-A804-0BDF6868D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3CFCE10-F613-4D24-9617-57613DAA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070F142-6035-4AF4-B9E9-E5BE4C2A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F43B981-71CD-42C5-9042-367F37E0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4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920D449-4088-4D1F-9F36-D6481350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81B8709-2216-43DB-9130-AF99BE1DA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BBFD3F5-34E7-4F7A-A83D-8F33A3D3E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F1838-27D2-4249-A996-5349DC67F149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435A3A-B744-4642-96F3-3386F3A7C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88DE58-30C0-49C1-BDC5-F0A8DB473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CAE8A-71D8-4EA7-A666-6FD0BDE415B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663" y="-35169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40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microsoft.com/office/2007/relationships/hdphoto" Target="../media/hdphoto11.wdp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4.emf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microsoft.com/office/2007/relationships/hdphoto" Target="../media/hdphoto11.wdp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5.png"/><Relationship Id="rId4" Type="http://schemas.openxmlformats.org/officeDocument/2006/relationships/image" Target="../media/image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4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slide" Target="slide8.xml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slide" Target="slide5.xml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emf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emf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22" l="0" r="100000">
                        <a14:foregroundMark x1="39769" y1="68547" x2="95445" y2="88503"/>
                        <a14:foregroundMark x1="74187" y1="46312" x2="98843" y2="52603"/>
                        <a14:foregroundMark x1="48662" y1="80911" x2="82285" y2="85683"/>
                        <a14:foregroundMark x1="57918" y1="61822" x2="97252" y2="70282"/>
                        <a14:foregroundMark x1="80983" y1="40456" x2="98120" y2="44794"/>
                        <a14:foregroundMark x1="73753" y1="69197" x2="81706" y2="73319"/>
                        <a14:foregroundMark x1="2242" y1="85683" x2="52567" y2="88503"/>
                        <a14:foregroundMark x1="7014" y1="97505" x2="95951" y2="97722"/>
                        <a14:foregroundMark x1="3398" y1="87202" x2="7303" y2="95336"/>
                        <a14:foregroundMark x1="41432" y1="61171" x2="48228" y2="60954"/>
                        <a14:foregroundMark x1="2386" y1="31345" x2="75633" y2="1735"/>
                        <a14:backgroundMark x1="795" y1="30477" x2="70860" y2="21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714436" y="5064735"/>
            <a:ext cx="6528384" cy="3837604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22" l="0" r="100000">
                        <a14:foregroundMark x1="39769" y1="68547" x2="95445" y2="88503"/>
                        <a14:foregroundMark x1="74187" y1="46312" x2="98843" y2="52603"/>
                        <a14:foregroundMark x1="48662" y1="80911" x2="82285" y2="85683"/>
                        <a14:foregroundMark x1="57918" y1="61822" x2="97252" y2="70282"/>
                        <a14:foregroundMark x1="80983" y1="40456" x2="98120" y2="44794"/>
                        <a14:foregroundMark x1="73753" y1="69197" x2="81706" y2="73319"/>
                        <a14:foregroundMark x1="2242" y1="85683" x2="52567" y2="88503"/>
                        <a14:foregroundMark x1="7014" y1="97505" x2="95951" y2="97722"/>
                        <a14:foregroundMark x1="3398" y1="87202" x2="7303" y2="95336"/>
                        <a14:foregroundMark x1="41432" y1="61171" x2="48228" y2="60954"/>
                        <a14:foregroundMark x1="2386" y1="31345" x2="75633" y2="1735"/>
                        <a14:backgroundMark x1="795" y1="30477" x2="70860" y2="21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5028544"/>
            <a:ext cx="6528384" cy="3837604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064735"/>
          </a:xfrm>
          <a:prstGeom prst="rect">
            <a:avLst/>
          </a:prstGeom>
        </p:spPr>
      </p:pic>
      <p:pic>
        <p:nvPicPr>
          <p:cNvPr id="2" name="七公主 - 一百只老鼠">
            <a:hlinkClick r:id="" action="ppaction://media"/>
            <a:extLst>
              <a:ext uri="{FF2B5EF4-FFF2-40B4-BE49-F238E27FC236}">
                <a16:creationId xmlns:a16="http://schemas.microsoft.com/office/drawing/2014/main" xmlns="" id="{3D581C84-8221-41E8-97CB-1CB13A6E2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500" y="-44306"/>
            <a:ext cx="609600" cy="6096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A097E5A-4DDB-4384-A6C4-897603083E9C}"/>
              </a:ext>
            </a:extLst>
          </p:cNvPr>
          <p:cNvSpPr txBox="1"/>
          <p:nvPr/>
        </p:nvSpPr>
        <p:spPr>
          <a:xfrm>
            <a:off x="2337599" y="1222768"/>
            <a:ext cx="7516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 err="1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微软雅黑" panose="020B0503020204020204" pitchFamily="34" charset="-122"/>
              </a:rPr>
              <a:t>Sắt</a:t>
            </a:r>
            <a:r>
              <a:rPr lang="en-US" altLang="zh-CN" sz="7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微软雅黑" panose="020B0503020204020204" pitchFamily="34" charset="-122"/>
              </a:rPr>
              <a:t>, gang, </a:t>
            </a:r>
            <a:r>
              <a:rPr lang="en-US" altLang="zh-CN" sz="7200" b="1" dirty="0" err="1" smtClean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微软雅黑" panose="020B0503020204020204" pitchFamily="34" charset="-122"/>
              </a:rPr>
              <a:t>thép</a:t>
            </a:r>
            <a:endParaRPr lang="zh-CN" altLang="en-US" sz="7200" b="1" dirty="0">
              <a:solidFill>
                <a:schemeClr val="accent5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5866" y="579465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Khoa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học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ViceroyJF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177" y="3534873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(</a:t>
            </a:r>
            <a:r>
              <a:rPr lang="en-US" sz="2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Trang</a:t>
            </a:r>
            <a:r>
              <a:rPr 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 48,49)</a:t>
            </a:r>
            <a:endParaRPr lang="en-US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ViceroyJF" pitchFamily="18" charset="0"/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93408" y="2895629"/>
            <a:ext cx="7315200" cy="38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A046DC4-B61B-4AD6-A378-CB0F1B779599}"/>
              </a:ext>
            </a:extLst>
          </p:cNvPr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CCE195C4-16B8-4E6E-B99A-56A0F5420CCA}"/>
                </a:ext>
              </a:extLst>
            </p:cNvPr>
            <p:cNvSpPr/>
            <p:nvPr/>
          </p:nvSpPr>
          <p:spPr>
            <a:xfrm flipV="1">
              <a:off x="3833769" y="1258348"/>
              <a:ext cx="3674380" cy="3038024"/>
            </a:xfrm>
            <a:custGeom>
              <a:avLst/>
              <a:gdLst>
                <a:gd name="connsiteX0" fmla="*/ 1837190 w 3674380"/>
                <a:gd name="connsiteY0" fmla="*/ 3038024 h 3038024"/>
                <a:gd name="connsiteX1" fmla="*/ 3674380 w 3674380"/>
                <a:gd name="connsiteY1" fmla="*/ 1754508 h 3038024"/>
                <a:gd name="connsiteX2" fmla="*/ 2207448 w 3674380"/>
                <a:gd name="connsiteY2" fmla="*/ 497069 h 3038024"/>
                <a:gd name="connsiteX3" fmla="*/ 2076154 w 3674380"/>
                <a:gd name="connsiteY3" fmla="*/ 483070 h 3038024"/>
                <a:gd name="connsiteX4" fmla="*/ 1929468 w 3674380"/>
                <a:gd name="connsiteY4" fmla="*/ 0 h 3038024"/>
                <a:gd name="connsiteX5" fmla="*/ 1785901 w 3674380"/>
                <a:gd name="connsiteY5" fmla="*/ 472801 h 3038024"/>
                <a:gd name="connsiteX6" fmla="*/ 1649348 w 3674380"/>
                <a:gd name="connsiteY6" fmla="*/ 477619 h 3038024"/>
                <a:gd name="connsiteX7" fmla="*/ 0 w 3674380"/>
                <a:gd name="connsiteY7" fmla="*/ 1754508 h 3038024"/>
                <a:gd name="connsiteX8" fmla="*/ 1837190 w 3674380"/>
                <a:gd name="connsiteY8" fmla="*/ 3038024 h 303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4380" h="3038024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CF7353F7-2022-4D1D-BD32-7AB34A36E79D}"/>
                </a:ext>
              </a:extLst>
            </p:cNvPr>
            <p:cNvSpPr/>
            <p:nvPr/>
          </p:nvSpPr>
          <p:spPr>
            <a:xfrm>
              <a:off x="4131805" y="2190607"/>
              <a:ext cx="2908183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200" b="1" dirty="0" err="1" smtClean="0">
                  <a:ln w="12700">
                    <a:solidFill>
                      <a:srgbClr val="81CABF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Khám</a:t>
              </a:r>
              <a:r>
                <a:rPr lang="en-US" altLang="zh-CN" sz="5200" b="1" dirty="0" smtClean="0">
                  <a:ln w="12700">
                    <a:solidFill>
                      <a:srgbClr val="81CABF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5200" b="1" dirty="0" err="1" smtClean="0">
                  <a:ln w="12700">
                    <a:solidFill>
                      <a:srgbClr val="81CABF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phá</a:t>
              </a:r>
              <a:endParaRPr lang="zh-CN" altLang="en-US" sz="5200" b="1" dirty="0">
                <a:ln w="12700">
                  <a:solidFill>
                    <a:srgbClr val="81CAB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83" y="4742972"/>
            <a:ext cx="822304" cy="16482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0356C43-620A-4AEE-A217-9815B3EF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425" y="4561888"/>
            <a:ext cx="695862" cy="1877042"/>
          </a:xfrm>
          <a:prstGeom prst="rect">
            <a:avLst/>
          </a:prstGeom>
        </p:spPr>
      </p:pic>
      <p:pic>
        <p:nvPicPr>
          <p:cNvPr id="20" name="图片 19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CFF3D63C-9368-4F39-A430-2F146A88E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58" y="3778004"/>
            <a:ext cx="4699612" cy="35782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5FDF33-CB30-4374-A35B-ABF8BBCB7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8442"/>
            <a:ext cx="12192000" cy="1325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0496430-BA6D-4185-BDDC-7973D2B7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14" y="3985019"/>
            <a:ext cx="1041026" cy="26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3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757353"/>
              </p:ext>
            </p:extLst>
          </p:nvPr>
        </p:nvGraphicFramePr>
        <p:xfrm>
          <a:off x="2861175" y="2478576"/>
          <a:ext cx="8252308" cy="380526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3077"/>
                <a:gridCol w="2063077"/>
                <a:gridCol w="2063077"/>
                <a:gridCol w="2063077"/>
              </a:tblGrid>
              <a:tr h="10241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Sắt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Gang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Thép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39058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Nguồn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gốc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139058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Tính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chất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6811"/>
            <a:ext cx="12192000" cy="1325880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xmlns="" id="{40496430-BA6D-4185-BDDC-7973D2B78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27" y="1999126"/>
            <a:ext cx="1891261" cy="48588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18562" y="87921"/>
            <a:ext cx="3662480" cy="3094894"/>
            <a:chOff x="2047162" y="87922"/>
            <a:chExt cx="2823776" cy="25294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162" y="87922"/>
              <a:ext cx="2823776" cy="252940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262273" y="685800"/>
              <a:ext cx="252257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Hãy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đọc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thông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tin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trong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SGK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và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hoàn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thành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bảng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sau</a:t>
              </a:r>
              <a:r>
                <a:rPr lang="en-US" sz="28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:</a:t>
              </a:r>
              <a:endPara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19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" presetClass="entr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" y="190154"/>
            <a:ext cx="11895151" cy="5629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3" y="5532120"/>
            <a:ext cx="12192000" cy="1325880"/>
          </a:xfrm>
          <a:prstGeom prst="rect">
            <a:avLst/>
          </a:prstGeom>
        </p:spPr>
      </p:pic>
      <p:pic>
        <p:nvPicPr>
          <p:cNvPr id="9" name="图片 8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1BDAB5D7-B05E-4DB8-BA7A-697AAF5A68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14" y="4715367"/>
            <a:ext cx="3086186" cy="23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7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7708"/>
            <a:ext cx="12192000" cy="98498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924330"/>
              </p:ext>
            </p:extLst>
          </p:nvPr>
        </p:nvGraphicFramePr>
        <p:xfrm>
          <a:off x="263769" y="351689"/>
          <a:ext cx="11717213" cy="64631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17362"/>
                <a:gridCol w="3266617"/>
                <a:gridCol w="3355384"/>
                <a:gridCol w="3177850"/>
              </a:tblGrid>
              <a:tr h="94327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Sắt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Gang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Thép</a:t>
                      </a:r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2608826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/>
                        <a:t>Nguồn</a:t>
                      </a:r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/>
                        <a:t>gốc</a:t>
                      </a:r>
                      <a:endParaRPr lang="en-US" sz="36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  <a:tr h="291110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/>
                        <a:t>Tính</a:t>
                      </a:r>
                      <a:r>
                        <a:rPr lang="en-US" sz="3600" b="1" dirty="0" smtClean="0"/>
                        <a:t> </a:t>
                      </a:r>
                      <a:r>
                        <a:rPr lang="en-US" sz="3600" b="1" dirty="0" err="1" smtClean="0"/>
                        <a:t>chất</a:t>
                      </a:r>
                      <a:endParaRPr lang="en-US" sz="3600" b="1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UTM Neo Sans Intel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45323" y="1283675"/>
            <a:ext cx="3200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latin typeface="UTM Neo Sans Intel" pitchFamily="18" charset="0"/>
              </a:rPr>
              <a:t>Có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trong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thiên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thạch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và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trong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quặng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sắt</a:t>
            </a:r>
            <a:r>
              <a:rPr lang="en-US" sz="3400" dirty="0" smtClean="0">
                <a:latin typeface="UTM Neo Sans Intel" pitchFamily="18" charset="0"/>
              </a:rPr>
              <a:t>.</a:t>
            </a:r>
            <a:endParaRPr lang="en-US" sz="3400" dirty="0">
              <a:latin typeface="UTM Neo Sans Inte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5323" y="3902675"/>
            <a:ext cx="3200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latin typeface="UTM Neo Sans Intel" pitchFamily="18" charset="0"/>
              </a:rPr>
              <a:t>- </a:t>
            </a:r>
            <a:r>
              <a:rPr lang="en-US" sz="3400" dirty="0" err="1" smtClean="0">
                <a:latin typeface="UTM Neo Sans Intel" pitchFamily="18" charset="0"/>
              </a:rPr>
              <a:t>Dẻo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dễ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uốn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dễ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kéo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sợi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dễ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rèn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dập</a:t>
            </a:r>
            <a:r>
              <a:rPr lang="en-US" sz="3400" dirty="0" smtClean="0">
                <a:latin typeface="UTM Neo Sans Intel" pitchFamily="18" charset="0"/>
              </a:rPr>
              <a:t>.</a:t>
            </a:r>
          </a:p>
          <a:p>
            <a:pPr algn="just"/>
            <a:r>
              <a:rPr lang="en-US" sz="3400" dirty="0" smtClean="0">
                <a:latin typeface="UTM Neo Sans Intel" pitchFamily="18" charset="0"/>
              </a:rPr>
              <a:t>- </a:t>
            </a:r>
            <a:r>
              <a:rPr lang="en-US" sz="3400" dirty="0" err="1" smtClean="0">
                <a:latin typeface="UTM Neo Sans Intel" pitchFamily="18" charset="0"/>
              </a:rPr>
              <a:t>Có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màu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trắng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xám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có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ánh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kim</a:t>
            </a:r>
            <a:r>
              <a:rPr lang="en-US" sz="3400" dirty="0" smtClean="0">
                <a:latin typeface="UTM Neo Sans Intel" pitchFamily="18" charset="0"/>
              </a:rPr>
              <a:t>.</a:t>
            </a:r>
            <a:endParaRPr lang="en-US" sz="3400" dirty="0">
              <a:latin typeface="UTM Neo Sans Intel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2953" y="1269267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latin typeface="UTM Neo Sans Intel" pitchFamily="18" charset="0"/>
              </a:rPr>
              <a:t>Hợp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kim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của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sắt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và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các</a:t>
            </a:r>
            <a:r>
              <a:rPr lang="en-US" sz="3400" dirty="0" smtClean="0">
                <a:latin typeface="UTM Neo Sans Intel" pitchFamily="18" charset="0"/>
              </a:rPr>
              <a:t>-bon.</a:t>
            </a:r>
            <a:endParaRPr lang="en-US" sz="3400" dirty="0">
              <a:latin typeface="UTM Neo Sans Intel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583" y="1237274"/>
            <a:ext cx="3200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latin typeface="UTM Neo Sans Intel" pitchFamily="18" charset="0"/>
              </a:rPr>
              <a:t>Hợp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kim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của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sắt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các</a:t>
            </a:r>
            <a:r>
              <a:rPr lang="en-US" sz="3400" dirty="0" smtClean="0">
                <a:latin typeface="UTM Neo Sans Intel" pitchFamily="18" charset="0"/>
              </a:rPr>
              <a:t>-bon (</a:t>
            </a:r>
            <a:r>
              <a:rPr lang="en-US" sz="3400" dirty="0" err="1" smtClean="0">
                <a:latin typeface="UTM Neo Sans Intel" pitchFamily="18" charset="0"/>
              </a:rPr>
              <a:t>ít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các</a:t>
            </a:r>
            <a:r>
              <a:rPr lang="en-US" sz="3400" dirty="0" smtClean="0">
                <a:latin typeface="UTM Neo Sans Intel" pitchFamily="18" charset="0"/>
              </a:rPr>
              <a:t>-bon </a:t>
            </a:r>
            <a:r>
              <a:rPr lang="en-US" sz="3400" dirty="0" err="1" smtClean="0">
                <a:latin typeface="UTM Neo Sans Intel" pitchFamily="18" charset="0"/>
              </a:rPr>
              <a:t>hơn</a:t>
            </a:r>
            <a:r>
              <a:rPr lang="en-US" sz="3400" dirty="0" smtClean="0">
                <a:latin typeface="UTM Neo Sans Intel" pitchFamily="18" charset="0"/>
              </a:rPr>
              <a:t> gang) </a:t>
            </a:r>
            <a:r>
              <a:rPr lang="en-US" sz="3400" dirty="0" err="1" smtClean="0">
                <a:latin typeface="UTM Neo Sans Intel" pitchFamily="18" charset="0"/>
              </a:rPr>
              <a:t>và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một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số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chất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khác</a:t>
            </a:r>
            <a:r>
              <a:rPr lang="en-US" sz="3400" dirty="0" smtClean="0">
                <a:latin typeface="UTM Neo Sans Intel" pitchFamily="18" charset="0"/>
              </a:rPr>
              <a:t>.</a:t>
            </a:r>
            <a:endParaRPr lang="en-US" sz="3400" dirty="0">
              <a:latin typeface="UTM Neo Sans Intel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9843" y="3907607"/>
            <a:ext cx="3200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latin typeface="UTM Neo Sans Intel" pitchFamily="18" charset="0"/>
              </a:rPr>
              <a:t>- </a:t>
            </a:r>
            <a:r>
              <a:rPr lang="en-US" sz="3400" dirty="0" err="1" smtClean="0">
                <a:latin typeface="UTM Neo Sans Intel" pitchFamily="18" charset="0"/>
              </a:rPr>
              <a:t>Cứng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giòn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không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thể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uốn</a:t>
            </a:r>
            <a:r>
              <a:rPr lang="en-US" sz="3400" dirty="0" smtClean="0">
                <a:latin typeface="UTM Neo Sans Intel" pitchFamily="18" charset="0"/>
              </a:rPr>
              <a:t> hay </a:t>
            </a:r>
            <a:r>
              <a:rPr lang="en-US" sz="3400" dirty="0" err="1" smtClean="0">
                <a:latin typeface="UTM Neo Sans Intel" pitchFamily="18" charset="0"/>
              </a:rPr>
              <a:t>kéo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thành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sợi</a:t>
            </a:r>
            <a:r>
              <a:rPr lang="en-US" sz="3400" dirty="0" smtClean="0">
                <a:latin typeface="UTM Neo Sans Intel" pitchFamily="18" charset="0"/>
              </a:rPr>
              <a:t>.</a:t>
            </a:r>
            <a:endParaRPr lang="en-US" sz="3400" dirty="0">
              <a:latin typeface="UTM Neo Sans Intel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21608" y="3912539"/>
            <a:ext cx="3200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dirty="0" smtClean="0">
                <a:latin typeface="UTM Neo Sans Intel" pitchFamily="18" charset="0"/>
              </a:rPr>
              <a:t>- </a:t>
            </a:r>
            <a:r>
              <a:rPr lang="en-US" sz="3400" dirty="0" err="1" smtClean="0">
                <a:latin typeface="UTM Neo Sans Intel" pitchFamily="18" charset="0"/>
              </a:rPr>
              <a:t>Cứng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bền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dẻo</a:t>
            </a:r>
            <a:r>
              <a:rPr lang="en-US" sz="3400" dirty="0" smtClean="0">
                <a:latin typeface="UTM Neo Sans Intel" pitchFamily="18" charset="0"/>
              </a:rPr>
              <a:t>.</a:t>
            </a:r>
          </a:p>
          <a:p>
            <a:pPr algn="just"/>
            <a:r>
              <a:rPr lang="en-US" sz="3400" dirty="0" smtClean="0">
                <a:latin typeface="UTM Neo Sans Intel" pitchFamily="18" charset="0"/>
              </a:rPr>
              <a:t>- </a:t>
            </a:r>
            <a:r>
              <a:rPr lang="en-US" sz="3400" dirty="0" err="1" smtClean="0">
                <a:latin typeface="UTM Neo Sans Intel" pitchFamily="18" charset="0"/>
              </a:rPr>
              <a:t>Có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loại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bị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gỉ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trong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không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khí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ẩm</a:t>
            </a:r>
            <a:r>
              <a:rPr lang="en-US" sz="3400" dirty="0" smtClean="0">
                <a:latin typeface="UTM Neo Sans Intel" pitchFamily="18" charset="0"/>
              </a:rPr>
              <a:t>, </a:t>
            </a:r>
            <a:r>
              <a:rPr lang="en-US" sz="3400" dirty="0" err="1" smtClean="0">
                <a:latin typeface="UTM Neo Sans Intel" pitchFamily="18" charset="0"/>
              </a:rPr>
              <a:t>có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loại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không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bị</a:t>
            </a:r>
            <a:r>
              <a:rPr lang="en-US" sz="3400" dirty="0" smtClean="0">
                <a:latin typeface="UTM Neo Sans Intel" pitchFamily="18" charset="0"/>
              </a:rPr>
              <a:t> </a:t>
            </a:r>
            <a:r>
              <a:rPr lang="en-US" sz="3400" dirty="0" err="1" smtClean="0">
                <a:latin typeface="UTM Neo Sans Intel" pitchFamily="18" charset="0"/>
              </a:rPr>
              <a:t>gỉ</a:t>
            </a:r>
            <a:r>
              <a:rPr lang="en-US" sz="3400" dirty="0" smtClean="0">
                <a:latin typeface="UTM Neo Sans Intel" pitchFamily="18" charset="0"/>
              </a:rPr>
              <a:t>.</a:t>
            </a:r>
            <a:endParaRPr lang="en-US" sz="3400" dirty="0"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6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1" grpId="0"/>
      <p:bldP spid="12" grpId="0"/>
      <p:bldP spid="13" grpId="0"/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483" y="2697660"/>
            <a:ext cx="2075517" cy="41603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280296" y="113833"/>
            <a:ext cx="4426328" cy="2565171"/>
            <a:chOff x="8280296" y="113833"/>
            <a:chExt cx="4426328" cy="25651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95" flipH="1">
              <a:off x="8827195" y="113833"/>
              <a:ext cx="3332530" cy="256517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280296" y="672125"/>
              <a:ext cx="4426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Trong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tự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nhiên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, </a:t>
              </a:r>
            </a:p>
            <a:p>
              <a:pPr algn="ctr"/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sắt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có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ở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đâu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144530" y="1390139"/>
            <a:ext cx="634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-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tự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nhiên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sắt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ở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thiên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thạch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quặng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UTM Neo Sans Intel" pitchFamily="18" charset="0"/>
              </a:rPr>
              <a:t>sắt</a:t>
            </a:r>
            <a:r>
              <a:rPr lang="en-US" sz="3200" b="1" dirty="0" smtClean="0">
                <a:solidFill>
                  <a:srgbClr val="C00000"/>
                </a:solidFill>
                <a:latin typeface="UTM Neo Sans Intel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48" y="2943600"/>
            <a:ext cx="4191000" cy="27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5" y="2943601"/>
            <a:ext cx="4616813" cy="27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744400" y="5845695"/>
            <a:ext cx="442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Quặng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8839" y="5856989"/>
            <a:ext cx="4426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Mỏ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Thái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Nguyên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8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3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8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0356C43-620A-4AEE-A217-9815B3EF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282" y="2052449"/>
            <a:ext cx="1724944" cy="465292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396589" y="-174296"/>
            <a:ext cx="3677242" cy="2565171"/>
            <a:chOff x="8549661" y="113833"/>
            <a:chExt cx="3677242" cy="25651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95" flipH="1">
              <a:off x="8827195" y="113833"/>
              <a:ext cx="3332530" cy="25651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549661" y="576263"/>
              <a:ext cx="367724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Gang,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thép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đều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có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thành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phần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nào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chung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61344" y="2366968"/>
            <a:ext cx="7651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- Gang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thép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đều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là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hợp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kim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của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sắt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UTM Neo Sans Intel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UTM Neo Sans Intel" pitchFamily="18" charset="0"/>
              </a:rPr>
              <a:t>-bon.</a:t>
            </a:r>
          </a:p>
        </p:txBody>
      </p:sp>
      <p:pic>
        <p:nvPicPr>
          <p:cNvPr id="8196" name="Picture 4" descr="Cacbon ( C ) hóa trị mấy? Là gì? Nguyên tử khối của cacbon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979" r="931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38" y="3788252"/>
            <a:ext cx="3545618" cy="185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998543" y="3788252"/>
            <a:ext cx="3688593" cy="1928130"/>
            <a:chOff x="1703020" y="2788019"/>
            <a:chExt cx="3688593" cy="1928130"/>
          </a:xfrm>
        </p:grpSpPr>
        <p:pic>
          <p:nvPicPr>
            <p:cNvPr id="8194" name="Picture 2" descr="Quặng sắt – Wikipedia tiếng Việ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020" y="2788019"/>
              <a:ext cx="3688593" cy="1928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705944" y="3398141"/>
              <a:ext cx="10887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sắt</a:t>
              </a:r>
              <a:endParaRPr lang="en-US" sz="4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Cookies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6" y="4188406"/>
            <a:ext cx="1058525" cy="10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4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1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>
            <a:extLst>
              <a:ext uri="{FF2B5EF4-FFF2-40B4-BE49-F238E27FC236}">
                <a16:creationId xmlns:a16="http://schemas.microsoft.com/office/drawing/2014/main" xmlns="" id="{FB613EB7-5CEB-43E2-A568-4E173D3E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929" y="-701830"/>
            <a:ext cx="15349084" cy="86338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25279" y="929309"/>
            <a:ext cx="2295367" cy="1199714"/>
            <a:chOff x="1703019" y="1550993"/>
            <a:chExt cx="4388926" cy="2294213"/>
          </a:xfrm>
        </p:grpSpPr>
        <p:pic>
          <p:nvPicPr>
            <p:cNvPr id="8194" name="Picture 2" descr="Quặng sắt – Wikipedia tiếng Việ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019" y="1550993"/>
              <a:ext cx="4388926" cy="2294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663350" y="1973263"/>
              <a:ext cx="1907088" cy="1235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sắt</a:t>
              </a:r>
              <a:endPara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Cookies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68" y="1327305"/>
            <a:ext cx="404887" cy="40372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827195" y="113833"/>
            <a:ext cx="3332530" cy="2565171"/>
            <a:chOff x="8827195" y="113833"/>
            <a:chExt cx="3332530" cy="25651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95" flipH="1">
              <a:off x="8827195" y="113833"/>
              <a:ext cx="3332530" cy="256517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950290" y="724446"/>
              <a:ext cx="30863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Gang,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thép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khác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nhau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ở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điểm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nào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69772" y="674843"/>
            <a:ext cx="3629549" cy="1899722"/>
            <a:chOff x="5730382" y="797938"/>
            <a:chExt cx="3629549" cy="1899722"/>
          </a:xfrm>
        </p:grpSpPr>
        <p:pic>
          <p:nvPicPr>
            <p:cNvPr id="8196" name="Picture 4" descr="Cacbon ( C ) hóa trị mấy? Là gì? Nguyên tử khối của cacbon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2979" r="931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382" y="797938"/>
              <a:ext cx="3629549" cy="18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743130" y="1043881"/>
              <a:ext cx="1533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(</a:t>
              </a:r>
              <a:r>
                <a:rPr lang="en-US" sz="2800" b="1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nhiều</a:t>
              </a:r>
              <a:r>
                <a:rPr 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)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942" y="1057793"/>
            <a:ext cx="1632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UTM Cookies" pitchFamily="18" charset="0"/>
              </a:rPr>
              <a:t>GANG</a:t>
            </a:r>
            <a:endParaRPr lang="en-US" sz="4800" dirty="0">
              <a:solidFill>
                <a:srgbClr val="FF0000"/>
              </a:solidFill>
              <a:latin typeface="UTM Cookies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45" y="1227544"/>
            <a:ext cx="509308" cy="5093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02184" y="4184092"/>
            <a:ext cx="2295367" cy="1199714"/>
            <a:chOff x="1703019" y="1550993"/>
            <a:chExt cx="4388926" cy="2294213"/>
          </a:xfrm>
        </p:grpSpPr>
        <p:pic>
          <p:nvPicPr>
            <p:cNvPr id="18" name="Picture 2" descr="Quặng sắt – Wikipedia tiếng Việ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019" y="1550993"/>
              <a:ext cx="4388926" cy="2294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2663350" y="1973263"/>
              <a:ext cx="1907088" cy="1235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sắt</a:t>
              </a:r>
              <a:endParaRPr lang="en-US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Cookies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68" y="4582088"/>
            <a:ext cx="404887" cy="40372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754952" y="4070073"/>
            <a:ext cx="2727818" cy="1427752"/>
            <a:chOff x="5466608" y="4017551"/>
            <a:chExt cx="2727818" cy="1427752"/>
          </a:xfrm>
        </p:grpSpPr>
        <p:pic>
          <p:nvPicPr>
            <p:cNvPr id="16" name="Picture 4" descr="Cacbon ( C ) hóa trị mấy? Là gì? Nguyên tử khối của cacbon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2979" r="931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6608" y="4017551"/>
              <a:ext cx="2727818" cy="142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6432969" y="4087451"/>
              <a:ext cx="1533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(</a:t>
              </a:r>
              <a:r>
                <a:rPr lang="en-US" sz="2800" b="1" dirty="0" err="1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ít</a:t>
              </a:r>
              <a:r>
                <a:rPr 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Cookies" pitchFamily="18" charset="0"/>
                </a:rPr>
                <a:t>)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772" y="4312576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UTM Cookies" pitchFamily="18" charset="0"/>
              </a:rPr>
              <a:t>THÉP</a:t>
            </a:r>
            <a:endParaRPr lang="en-US" sz="4800" dirty="0">
              <a:solidFill>
                <a:srgbClr val="FF0000"/>
              </a:solidFill>
              <a:latin typeface="UTM Cookies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890" y="4482327"/>
            <a:ext cx="509308" cy="509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95" y="4575968"/>
            <a:ext cx="404887" cy="4037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76632" y="4184092"/>
            <a:ext cx="2472512" cy="1199714"/>
            <a:chOff x="7676631" y="4184092"/>
            <a:chExt cx="2598347" cy="1199714"/>
          </a:xfrm>
        </p:grpSpPr>
        <p:sp>
          <p:nvSpPr>
            <p:cNvPr id="8" name="Rounded Rectangle 7"/>
            <p:cNvSpPr/>
            <p:nvPr/>
          </p:nvSpPr>
          <p:spPr>
            <a:xfrm>
              <a:off x="7676631" y="4184092"/>
              <a:ext cx="2598347" cy="1199714"/>
            </a:xfrm>
            <a:prstGeom prst="roundRect">
              <a:avLst/>
            </a:prstGeom>
            <a:solidFill>
              <a:srgbClr val="FDCBC3"/>
            </a:solidFill>
            <a:ln w="57150"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35074" y="4184092"/>
              <a:ext cx="2214069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 smtClean="0">
                  <a:solidFill>
                    <a:srgbClr val="002060"/>
                  </a:solidFill>
                  <a:latin typeface="UTM Cookies" pitchFamily="18" charset="0"/>
                </a:rPr>
                <a:t>Một</a:t>
              </a:r>
              <a:r>
                <a:rPr lang="en-US" sz="3200" dirty="0" smtClean="0">
                  <a:solidFill>
                    <a:srgbClr val="002060"/>
                  </a:solidFill>
                  <a:latin typeface="UTM Cookies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UTM Cookies" pitchFamily="18" charset="0"/>
                </a:rPr>
                <a:t>số</a:t>
              </a:r>
              <a:r>
                <a:rPr lang="en-US" sz="3200" dirty="0" smtClean="0">
                  <a:solidFill>
                    <a:srgbClr val="002060"/>
                  </a:solidFill>
                  <a:latin typeface="UTM Cookies" pitchFamily="18" charset="0"/>
                </a:rPr>
                <a:t> </a:t>
              </a:r>
            </a:p>
            <a:p>
              <a:pPr algn="ctr"/>
              <a:r>
                <a:rPr lang="en-US" sz="3200" dirty="0" err="1" smtClean="0">
                  <a:solidFill>
                    <a:srgbClr val="002060"/>
                  </a:solidFill>
                  <a:latin typeface="UTM Cookies" pitchFamily="18" charset="0"/>
                </a:rPr>
                <a:t>chất</a:t>
              </a:r>
              <a:r>
                <a:rPr lang="en-US" sz="3200" dirty="0" smtClean="0">
                  <a:solidFill>
                    <a:srgbClr val="002060"/>
                  </a:solidFill>
                  <a:latin typeface="UTM Cookies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UTM Cookies" pitchFamily="18" charset="0"/>
                </a:rPr>
                <a:t>khác</a:t>
              </a:r>
              <a:endParaRPr lang="en-US" sz="3200" dirty="0">
                <a:solidFill>
                  <a:srgbClr val="002060"/>
                </a:solidFill>
                <a:latin typeface="UTM Cookies" pitchFamily="18" charset="0"/>
              </a:endParaRPr>
            </a:p>
          </p:txBody>
        </p:sp>
      </p:grpSp>
      <p:pic>
        <p:nvPicPr>
          <p:cNvPr id="28" name="图片 18">
            <a:extLst>
              <a:ext uri="{FF2B5EF4-FFF2-40B4-BE49-F238E27FC236}">
                <a16:creationId xmlns:a16="http://schemas.microsoft.com/office/drawing/2014/main" xmlns="" id="{60356C43-620A-4AEE-A217-9815B3EF80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2362" y="2574565"/>
            <a:ext cx="1584267" cy="427345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6369" y="2844038"/>
            <a:ext cx="6380273" cy="58477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</a:rPr>
              <a:t>Rất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cứng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uốn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 hay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kéo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6369" y="5706179"/>
            <a:ext cx="5174815" cy="58477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</a:rPr>
              <a:t>Cứng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UTM Neo Sans Intel" pitchFamily="18" charset="0"/>
              </a:rPr>
              <a:t>bền</a:t>
            </a:r>
            <a:r>
              <a:rPr lang="en-US" sz="3200" b="1" dirty="0" smtClean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dẻo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</a:rPr>
              <a:t> gang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30" name="Straight Arrow Connector 29"/>
          <p:cNvCxnSpPr>
            <a:stCxn id="4" idx="2"/>
          </p:cNvCxnSpPr>
          <p:nvPr/>
        </p:nvCxnSpPr>
        <p:spPr>
          <a:xfrm flipH="1">
            <a:off x="879223" y="1888790"/>
            <a:ext cx="1" cy="95524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2" idx="2"/>
          </p:cNvCxnSpPr>
          <p:nvPr/>
        </p:nvCxnSpPr>
        <p:spPr>
          <a:xfrm>
            <a:off x="835846" y="5143573"/>
            <a:ext cx="0" cy="562606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91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2" grpId="0"/>
          <p:bldP spid="26" grpId="0" animBg="1"/>
          <p:bldP spid="2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22" grpId="0"/>
          <p:bldP spid="26" grpId="0" animBg="1"/>
          <p:bldP spid="2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09899" y="2743200"/>
            <a:ext cx="6482101" cy="4114800"/>
          </a:xfrm>
          <a:prstGeom prst="rect">
            <a:avLst/>
          </a:prstGeom>
        </p:spPr>
      </p:pic>
      <p:sp>
        <p:nvSpPr>
          <p:cNvPr id="3" name="AutoShape 2" descr="Với cấu trúc thân khung liền (unibody), thân xe và khung gầm bên dưới liền nhau tạo thành một khối thố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45946" y="6858000"/>
            <a:ext cx="5807547" cy="284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21">
            <a:extLst>
              <a:ext uri="{FF2B5EF4-FFF2-40B4-BE49-F238E27FC236}">
                <a16:creationId xmlns:a16="http://schemas.microsoft.com/office/drawing/2014/main" xmlns="" id="{40496430-BA6D-4185-BDDC-7973D2B7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75" y="1754071"/>
            <a:ext cx="1891261" cy="48588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61601" y="670292"/>
            <a:ext cx="6127057" cy="4763115"/>
            <a:chOff x="2047162" y="87922"/>
            <a:chExt cx="2823776" cy="25294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7162" y="87922"/>
              <a:ext cx="2823776" cy="25294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75608" y="1001224"/>
              <a:ext cx="2166884" cy="702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Gang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và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thép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được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sử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dụng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để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làm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gì</a:t>
              </a:r>
              <a:r>
                <a:rPr lang="en-US" sz="4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82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883877" y="2670556"/>
            <a:ext cx="6383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Video </a:t>
            </a:r>
            <a:r>
              <a:rPr lang="en-US" sz="4400" dirty="0" err="1" smtClean="0"/>
              <a:t>một</a:t>
            </a:r>
            <a:r>
              <a:rPr lang="en-US" sz="4400" dirty="0" smtClean="0"/>
              <a:t> </a:t>
            </a:r>
            <a:r>
              <a:rPr lang="en-US" sz="4400" dirty="0" err="1" smtClean="0"/>
              <a:t>số</a:t>
            </a:r>
            <a:r>
              <a:rPr lang="en-US" sz="4400" dirty="0" smtClean="0"/>
              <a:t> </a:t>
            </a:r>
            <a:r>
              <a:rPr lang="en-US" sz="4400" dirty="0" err="1" smtClean="0"/>
              <a:t>sản</a:t>
            </a:r>
            <a:r>
              <a:rPr lang="en-US" sz="4400" dirty="0" smtClean="0"/>
              <a:t> </a:t>
            </a:r>
            <a:r>
              <a:rPr lang="en-US" sz="4400" dirty="0" err="1" smtClean="0"/>
              <a:t>phẩm</a:t>
            </a:r>
            <a:endParaRPr lang="en-US" sz="4400" dirty="0" smtClean="0"/>
          </a:p>
          <a:p>
            <a:r>
              <a:rPr lang="en-US" sz="4400" dirty="0" smtClean="0"/>
              <a:t> </a:t>
            </a:r>
            <a:r>
              <a:rPr lang="en-US" sz="4400" dirty="0" err="1" smtClean="0"/>
              <a:t>làm</a:t>
            </a:r>
            <a:r>
              <a:rPr lang="en-US" sz="4400" dirty="0" smtClean="0"/>
              <a:t> </a:t>
            </a:r>
            <a:r>
              <a:rPr lang="en-US" sz="4400" dirty="0" err="1" smtClean="0"/>
              <a:t>bằng</a:t>
            </a:r>
            <a:r>
              <a:rPr lang="en-US" sz="4400" dirty="0" smtClean="0"/>
              <a:t> gang, </a:t>
            </a:r>
            <a:r>
              <a:rPr lang="en-US" sz="4400" dirty="0" err="1" smtClean="0"/>
              <a:t>thép</a:t>
            </a:r>
            <a:endParaRPr lang="en-US" sz="4400" dirty="0"/>
          </a:p>
        </p:txBody>
      </p:sp>
      <p:pic>
        <p:nvPicPr>
          <p:cNvPr id="34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120"/>
            <a:ext cx="12192000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3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0257"/>
            <a:ext cx="12192000" cy="8124212"/>
          </a:xfrm>
          <a:prstGeom prst="rect">
            <a:avLst/>
          </a:prstGeom>
        </p:spPr>
      </p:pic>
      <p:sp>
        <p:nvSpPr>
          <p:cNvPr id="3" name="AutoShape 2" descr="Với cấu trúc thân khung liền (unibody), thân xe và khung gầm bên dưới liền nhau tạo thành một khối thố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45946" y="6858000"/>
            <a:ext cx="5807547" cy="284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601" y="96883"/>
            <a:ext cx="6417567" cy="40934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33673" y="1174115"/>
            <a:ext cx="49246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Nhà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em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nào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bằng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gang,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thép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6224" y="1148066"/>
            <a:ext cx="522831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cách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bảo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quản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những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này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71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AB202655-5FA0-4170-9465-55F93CCDED03}"/>
              </a:ext>
            </a:extLst>
          </p:cNvPr>
          <p:cNvSpPr>
            <a:spLocks/>
          </p:cNvSpPr>
          <p:nvPr/>
        </p:nvSpPr>
        <p:spPr bwMode="auto">
          <a:xfrm>
            <a:off x="3294299" y="3159840"/>
            <a:ext cx="150348" cy="1696541"/>
          </a:xfrm>
          <a:custGeom>
            <a:avLst/>
            <a:gdLst>
              <a:gd name="T0" fmla="*/ 0 w 88"/>
              <a:gd name="T1" fmla="*/ 0 h 993"/>
              <a:gd name="T2" fmla="*/ 88 w 88"/>
              <a:gd name="T3" fmla="*/ 0 h 993"/>
              <a:gd name="T4" fmla="*/ 88 w 88"/>
              <a:gd name="T5" fmla="*/ 993 h 993"/>
              <a:gd name="T6" fmla="*/ 0 w 88"/>
              <a:gd name="T7" fmla="*/ 993 h 993"/>
              <a:gd name="T8" fmla="*/ 0 w 88"/>
              <a:gd name="T9" fmla="*/ 0 h 993"/>
              <a:gd name="T10" fmla="*/ 0 w 88"/>
              <a:gd name="T11" fmla="*/ 0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8" h="993">
                <a:moveTo>
                  <a:pt x="0" y="0"/>
                </a:moveTo>
                <a:lnTo>
                  <a:pt x="88" y="0"/>
                </a:lnTo>
                <a:lnTo>
                  <a:pt x="88" y="993"/>
                </a:lnTo>
                <a:lnTo>
                  <a:pt x="0" y="99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57325C69-0FA4-41BE-93B8-BB089C848CB2}"/>
              </a:ext>
            </a:extLst>
          </p:cNvPr>
          <p:cNvSpPr>
            <a:spLocks/>
          </p:cNvSpPr>
          <p:nvPr/>
        </p:nvSpPr>
        <p:spPr bwMode="auto">
          <a:xfrm>
            <a:off x="3520031" y="3159840"/>
            <a:ext cx="609935" cy="1696541"/>
          </a:xfrm>
          <a:custGeom>
            <a:avLst/>
            <a:gdLst>
              <a:gd name="T0" fmla="*/ 0 w 357"/>
              <a:gd name="T1" fmla="*/ 0 h 993"/>
              <a:gd name="T2" fmla="*/ 267 w 357"/>
              <a:gd name="T3" fmla="*/ 993 h 993"/>
              <a:gd name="T4" fmla="*/ 357 w 357"/>
              <a:gd name="T5" fmla="*/ 993 h 993"/>
              <a:gd name="T6" fmla="*/ 90 w 357"/>
              <a:gd name="T7" fmla="*/ 0 h 993"/>
              <a:gd name="T8" fmla="*/ 0 w 357"/>
              <a:gd name="T9" fmla="*/ 0 h 993"/>
              <a:gd name="T10" fmla="*/ 0 w 357"/>
              <a:gd name="T11" fmla="*/ 0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7" h="993">
                <a:moveTo>
                  <a:pt x="0" y="0"/>
                </a:moveTo>
                <a:lnTo>
                  <a:pt x="267" y="993"/>
                </a:lnTo>
                <a:lnTo>
                  <a:pt x="357" y="993"/>
                </a:lnTo>
                <a:lnTo>
                  <a:pt x="9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58182332-B4B5-4E30-9A84-18995A291543}"/>
              </a:ext>
            </a:extLst>
          </p:cNvPr>
          <p:cNvSpPr>
            <a:spLocks/>
          </p:cNvSpPr>
          <p:nvPr/>
        </p:nvSpPr>
        <p:spPr bwMode="auto">
          <a:xfrm>
            <a:off x="2580964" y="3159840"/>
            <a:ext cx="606518" cy="1696541"/>
          </a:xfrm>
          <a:custGeom>
            <a:avLst/>
            <a:gdLst>
              <a:gd name="T0" fmla="*/ 355 w 355"/>
              <a:gd name="T1" fmla="*/ 0 h 993"/>
              <a:gd name="T2" fmla="*/ 90 w 355"/>
              <a:gd name="T3" fmla="*/ 993 h 993"/>
              <a:gd name="T4" fmla="*/ 0 w 355"/>
              <a:gd name="T5" fmla="*/ 993 h 993"/>
              <a:gd name="T6" fmla="*/ 265 w 355"/>
              <a:gd name="T7" fmla="*/ 0 h 993"/>
              <a:gd name="T8" fmla="*/ 355 w 355"/>
              <a:gd name="T9" fmla="*/ 0 h 993"/>
              <a:gd name="T10" fmla="*/ 355 w 355"/>
              <a:gd name="T11" fmla="*/ 0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5" h="993">
                <a:moveTo>
                  <a:pt x="355" y="0"/>
                </a:moveTo>
                <a:lnTo>
                  <a:pt x="90" y="993"/>
                </a:lnTo>
                <a:lnTo>
                  <a:pt x="0" y="993"/>
                </a:lnTo>
                <a:lnTo>
                  <a:pt x="265" y="0"/>
                </a:lnTo>
                <a:lnTo>
                  <a:pt x="355" y="0"/>
                </a:lnTo>
                <a:lnTo>
                  <a:pt x="35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xmlns="" id="{4B042A50-451E-455E-B249-55E16F666F3D}"/>
              </a:ext>
            </a:extLst>
          </p:cNvPr>
          <p:cNvSpPr>
            <a:spLocks/>
          </p:cNvSpPr>
          <p:nvPr/>
        </p:nvSpPr>
        <p:spPr bwMode="auto">
          <a:xfrm>
            <a:off x="2006507" y="1511046"/>
            <a:ext cx="2731893" cy="1773423"/>
          </a:xfrm>
          <a:custGeom>
            <a:avLst/>
            <a:gdLst>
              <a:gd name="T0" fmla="*/ 23 w 676"/>
              <a:gd name="T1" fmla="*/ 439 h 439"/>
              <a:gd name="T2" fmla="*/ 653 w 676"/>
              <a:gd name="T3" fmla="*/ 439 h 439"/>
              <a:gd name="T4" fmla="*/ 676 w 676"/>
              <a:gd name="T5" fmla="*/ 417 h 439"/>
              <a:gd name="T6" fmla="*/ 676 w 676"/>
              <a:gd name="T7" fmla="*/ 23 h 439"/>
              <a:gd name="T8" fmla="*/ 653 w 676"/>
              <a:gd name="T9" fmla="*/ 0 h 439"/>
              <a:gd name="T10" fmla="*/ 23 w 676"/>
              <a:gd name="T11" fmla="*/ 0 h 439"/>
              <a:gd name="T12" fmla="*/ 0 w 676"/>
              <a:gd name="T13" fmla="*/ 23 h 439"/>
              <a:gd name="T14" fmla="*/ 0 w 676"/>
              <a:gd name="T15" fmla="*/ 417 h 439"/>
              <a:gd name="T16" fmla="*/ 23 w 676"/>
              <a:gd name="T17" fmla="*/ 43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6" h="439">
                <a:moveTo>
                  <a:pt x="23" y="439"/>
                </a:moveTo>
                <a:cubicBezTo>
                  <a:pt x="653" y="439"/>
                  <a:pt x="653" y="439"/>
                  <a:pt x="653" y="439"/>
                </a:cubicBezTo>
                <a:cubicBezTo>
                  <a:pt x="666" y="439"/>
                  <a:pt x="676" y="429"/>
                  <a:pt x="676" y="417"/>
                </a:cubicBezTo>
                <a:cubicBezTo>
                  <a:pt x="676" y="23"/>
                  <a:pt x="676" y="23"/>
                  <a:pt x="676" y="23"/>
                </a:cubicBezTo>
                <a:cubicBezTo>
                  <a:pt x="676" y="10"/>
                  <a:pt x="666" y="0"/>
                  <a:pt x="65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1" y="0"/>
                  <a:pt x="0" y="10"/>
                  <a:pt x="0" y="23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429"/>
                  <a:pt x="11" y="439"/>
                  <a:pt x="23" y="4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xmlns="" id="{085362F0-C1DC-4E2F-9BFD-D54F4AA57EF1}"/>
              </a:ext>
            </a:extLst>
          </p:cNvPr>
          <p:cNvSpPr>
            <a:spLocks/>
          </p:cNvSpPr>
          <p:nvPr/>
        </p:nvSpPr>
        <p:spPr bwMode="auto">
          <a:xfrm>
            <a:off x="2737329" y="4339866"/>
            <a:ext cx="1264288" cy="105927"/>
          </a:xfrm>
          <a:custGeom>
            <a:avLst/>
            <a:gdLst>
              <a:gd name="T0" fmla="*/ 13 w 313"/>
              <a:gd name="T1" fmla="*/ 0 h 26"/>
              <a:gd name="T2" fmla="*/ 300 w 313"/>
              <a:gd name="T3" fmla="*/ 0 h 26"/>
              <a:gd name="T4" fmla="*/ 313 w 313"/>
              <a:gd name="T5" fmla="*/ 13 h 26"/>
              <a:gd name="T6" fmla="*/ 313 w 313"/>
              <a:gd name="T7" fmla="*/ 13 h 26"/>
              <a:gd name="T8" fmla="*/ 300 w 313"/>
              <a:gd name="T9" fmla="*/ 26 h 26"/>
              <a:gd name="T10" fmla="*/ 13 w 313"/>
              <a:gd name="T11" fmla="*/ 26 h 26"/>
              <a:gd name="T12" fmla="*/ 0 w 313"/>
              <a:gd name="T13" fmla="*/ 13 h 26"/>
              <a:gd name="T14" fmla="*/ 0 w 313"/>
              <a:gd name="T15" fmla="*/ 13 h 26"/>
              <a:gd name="T16" fmla="*/ 13 w 313"/>
              <a:gd name="T17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26">
                <a:moveTo>
                  <a:pt x="13" y="0"/>
                </a:moveTo>
                <a:cubicBezTo>
                  <a:pt x="300" y="0"/>
                  <a:pt x="300" y="0"/>
                  <a:pt x="300" y="0"/>
                </a:cubicBezTo>
                <a:cubicBezTo>
                  <a:pt x="307" y="0"/>
                  <a:pt x="313" y="6"/>
                  <a:pt x="313" y="13"/>
                </a:cubicBezTo>
                <a:cubicBezTo>
                  <a:pt x="313" y="13"/>
                  <a:pt x="313" y="13"/>
                  <a:pt x="313" y="13"/>
                </a:cubicBezTo>
                <a:cubicBezTo>
                  <a:pt x="313" y="20"/>
                  <a:pt x="307" y="26"/>
                  <a:pt x="300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5" y="26"/>
                  <a:pt x="0" y="20"/>
                  <a:pt x="0" y="13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6"/>
                  <a:pt x="5" y="0"/>
                  <a:pt x="1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CFEBBD22-DE37-40F3-82C3-1DBCCBB53103}"/>
              </a:ext>
            </a:extLst>
          </p:cNvPr>
          <p:cNvSpPr/>
          <p:nvPr/>
        </p:nvSpPr>
        <p:spPr>
          <a:xfrm>
            <a:off x="2117031" y="1640789"/>
            <a:ext cx="2523546" cy="150972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4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</a:endParaRPr>
          </a:p>
          <a:p>
            <a:pPr algn="ctr"/>
            <a:r>
              <a:rPr lang="en-US" altLang="zh-CN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</a:rPr>
              <a:t>MỤC TIÊU</a:t>
            </a:r>
            <a:endParaRPr lang="zh-CN" alt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xmlns="" id="{2D170A99-A895-4315-ACA0-3D83AB0289CB}"/>
              </a:ext>
            </a:extLst>
          </p:cNvPr>
          <p:cNvSpPr txBox="1"/>
          <p:nvPr/>
        </p:nvSpPr>
        <p:spPr>
          <a:xfrm>
            <a:off x="6461081" y="1015826"/>
            <a:ext cx="3692977" cy="1107996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Nhận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biết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một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số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tính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sắt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, gang,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thép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UTM Loko" pitchFamily="18" charset="0"/>
              </a:rPr>
              <a:t>.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UTM Loko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xmlns="" id="{6BE74922-C9FF-485A-A2B0-6EDBE5CF8295}"/>
              </a:ext>
            </a:extLst>
          </p:cNvPr>
          <p:cNvSpPr txBox="1"/>
          <p:nvPr/>
        </p:nvSpPr>
        <p:spPr>
          <a:xfrm>
            <a:off x="6444896" y="2264349"/>
            <a:ext cx="3692977" cy="1477328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Nêu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một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số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ứng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trong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sản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xuất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đời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sống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sắt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, gang,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thép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UTM Loko" pitchFamily="18" charset="0"/>
              </a:rPr>
              <a:t>.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xmlns="" id="{2508B173-63A9-4E42-9696-75B3D0B17765}"/>
              </a:ext>
            </a:extLst>
          </p:cNvPr>
          <p:cNvSpPr txBox="1"/>
          <p:nvPr/>
        </p:nvSpPr>
        <p:spPr>
          <a:xfrm>
            <a:off x="6485504" y="3948842"/>
            <a:ext cx="3692977" cy="1107996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algn="just"/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sát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một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đồ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dùng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làm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từ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 gang,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thép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Loko" pitchFamily="18" charset="0"/>
              </a:rPr>
              <a:t>.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UTM Loko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8EFF082-42B8-468E-BFD0-42040005D36C}"/>
              </a:ext>
            </a:extLst>
          </p:cNvPr>
          <p:cNvSpPr txBox="1"/>
          <p:nvPr/>
        </p:nvSpPr>
        <p:spPr>
          <a:xfrm>
            <a:off x="5551661" y="1276132"/>
            <a:ext cx="737046" cy="584775"/>
          </a:xfrm>
          <a:prstGeom prst="rect">
            <a:avLst/>
          </a:prstGeom>
          <a:solidFill>
            <a:srgbClr val="FB9E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99E9B3A-3D1E-4036-9844-5B26A6696647}"/>
              </a:ext>
            </a:extLst>
          </p:cNvPr>
          <p:cNvSpPr txBox="1"/>
          <p:nvPr/>
        </p:nvSpPr>
        <p:spPr>
          <a:xfrm>
            <a:off x="5543234" y="2652256"/>
            <a:ext cx="737046" cy="584775"/>
          </a:xfrm>
          <a:prstGeom prst="rect">
            <a:avLst/>
          </a:prstGeom>
          <a:solidFill>
            <a:srgbClr val="8ED1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1ACF7F23-1B2D-460A-B67A-ACB88D30A0D1}"/>
              </a:ext>
            </a:extLst>
          </p:cNvPr>
          <p:cNvSpPr txBox="1"/>
          <p:nvPr/>
        </p:nvSpPr>
        <p:spPr>
          <a:xfrm>
            <a:off x="5577948" y="4168770"/>
            <a:ext cx="73704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320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1241815" y="1201211"/>
            <a:ext cx="9736970" cy="4119221"/>
          </a:xfrm>
          <a:prstGeom prst="roundRect">
            <a:avLst/>
          </a:prstGeom>
          <a:solidFill>
            <a:schemeClr val="accent4">
              <a:alpha val="33000"/>
            </a:schemeClr>
          </a:solidFill>
          <a:ln w="57150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9154" y="1367995"/>
            <a:ext cx="91622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Những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bằng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gang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rất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giòn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dễ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vỡ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sử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dụng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phải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đặt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cẩn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bằng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thép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dễ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bị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gỉ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khi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sử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dụng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xong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cần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rửa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sạch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lau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cất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ở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nơi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ráo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120"/>
            <a:ext cx="12192000" cy="1325880"/>
          </a:xfrm>
          <a:prstGeom prst="rect">
            <a:avLst/>
          </a:prstGeom>
        </p:spPr>
      </p:pic>
      <p:pic>
        <p:nvPicPr>
          <p:cNvPr id="2" name="七公主 - 一百只老鼠">
            <a:hlinkClick r:id="" action="ppaction://media"/>
            <a:extLst>
              <a:ext uri="{FF2B5EF4-FFF2-40B4-BE49-F238E27FC236}">
                <a16:creationId xmlns:a16="http://schemas.microsoft.com/office/drawing/2014/main" xmlns="" id="{3D581C84-8221-41E8-97CB-1CB13A6E2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2500" y="-44306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02373" y="1705704"/>
            <a:ext cx="938725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kim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loại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sử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dụng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dưới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dạng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hợp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kim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Chấn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song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hàng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rào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đường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,…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thực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bằng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thép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hợp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kim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nồi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chảo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dao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kéo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cày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cuốc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…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nhiều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loại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máy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móc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tàu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xe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cầu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đường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600" b="1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,…</a:t>
            </a:r>
            <a:endParaRPr lang="en-US" sz="3600" b="1" dirty="0">
              <a:solidFill>
                <a:srgbClr val="EA10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7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A046DC4-B61B-4AD6-A378-CB0F1B779599}"/>
              </a:ext>
            </a:extLst>
          </p:cNvPr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CCE195C4-16B8-4E6E-B99A-56A0F5420CCA}"/>
                </a:ext>
              </a:extLst>
            </p:cNvPr>
            <p:cNvSpPr/>
            <p:nvPr/>
          </p:nvSpPr>
          <p:spPr>
            <a:xfrm flipV="1">
              <a:off x="3833769" y="1258348"/>
              <a:ext cx="3674380" cy="3038024"/>
            </a:xfrm>
            <a:custGeom>
              <a:avLst/>
              <a:gdLst>
                <a:gd name="connsiteX0" fmla="*/ 1837190 w 3674380"/>
                <a:gd name="connsiteY0" fmla="*/ 3038024 h 3038024"/>
                <a:gd name="connsiteX1" fmla="*/ 3674380 w 3674380"/>
                <a:gd name="connsiteY1" fmla="*/ 1754508 h 3038024"/>
                <a:gd name="connsiteX2" fmla="*/ 2207448 w 3674380"/>
                <a:gd name="connsiteY2" fmla="*/ 497069 h 3038024"/>
                <a:gd name="connsiteX3" fmla="*/ 2076154 w 3674380"/>
                <a:gd name="connsiteY3" fmla="*/ 483070 h 3038024"/>
                <a:gd name="connsiteX4" fmla="*/ 1929468 w 3674380"/>
                <a:gd name="connsiteY4" fmla="*/ 0 h 3038024"/>
                <a:gd name="connsiteX5" fmla="*/ 1785901 w 3674380"/>
                <a:gd name="connsiteY5" fmla="*/ 472801 h 3038024"/>
                <a:gd name="connsiteX6" fmla="*/ 1649348 w 3674380"/>
                <a:gd name="connsiteY6" fmla="*/ 477619 h 3038024"/>
                <a:gd name="connsiteX7" fmla="*/ 0 w 3674380"/>
                <a:gd name="connsiteY7" fmla="*/ 1754508 h 3038024"/>
                <a:gd name="connsiteX8" fmla="*/ 1837190 w 3674380"/>
                <a:gd name="connsiteY8" fmla="*/ 3038024 h 303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4380" h="3038024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solidFill>
              <a:srgbClr val="8ED1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CF7353F7-2022-4D1D-BD32-7AB34A36E79D}"/>
                </a:ext>
              </a:extLst>
            </p:cNvPr>
            <p:cNvSpPr/>
            <p:nvPr/>
          </p:nvSpPr>
          <p:spPr>
            <a:xfrm>
              <a:off x="4241675" y="1999221"/>
              <a:ext cx="290818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6000" b="1" dirty="0" err="1" smtClean="0">
                  <a:ln w="12700">
                    <a:solidFill>
                      <a:srgbClr val="FB9E8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Củng</a:t>
              </a:r>
              <a:r>
                <a:rPr lang="en-US" altLang="zh-CN" sz="6000" b="1" dirty="0" smtClean="0">
                  <a:ln w="12700">
                    <a:solidFill>
                      <a:srgbClr val="FB9E8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6000" b="1" dirty="0" err="1" smtClean="0">
                  <a:ln w="12700">
                    <a:solidFill>
                      <a:srgbClr val="FB9E8E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cố</a:t>
              </a:r>
              <a:endParaRPr lang="zh-CN" altLang="en-US" sz="6000" b="1" dirty="0">
                <a:ln w="12700">
                  <a:solidFill>
                    <a:srgbClr val="FB9E8E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83" y="4742972"/>
            <a:ext cx="822304" cy="16482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0356C43-620A-4AEE-A217-9815B3EF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425" y="4561888"/>
            <a:ext cx="695862" cy="1877042"/>
          </a:xfrm>
          <a:prstGeom prst="rect">
            <a:avLst/>
          </a:prstGeom>
        </p:spPr>
      </p:pic>
      <p:pic>
        <p:nvPicPr>
          <p:cNvPr id="20" name="图片 19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CFF3D63C-9368-4F39-A430-2F146A88E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58" y="3778004"/>
            <a:ext cx="4699612" cy="35782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5FDF33-CB30-4374-A35B-ABF8BBCB7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645"/>
            <a:ext cx="12192000" cy="1325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0496430-BA6D-4185-BDDC-7973D2B7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14" y="3985019"/>
            <a:ext cx="1041026" cy="26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468"/>
            <a:ext cx="9946837" cy="49051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120"/>
            <a:ext cx="12192000" cy="1325880"/>
          </a:xfrm>
          <a:prstGeom prst="rect">
            <a:avLst/>
          </a:prstGeom>
        </p:spPr>
      </p:pic>
      <p:pic>
        <p:nvPicPr>
          <p:cNvPr id="2" name="七公主 - 一百只老鼠">
            <a:hlinkClick r:id="" action="ppaction://media"/>
            <a:extLst>
              <a:ext uri="{FF2B5EF4-FFF2-40B4-BE49-F238E27FC236}">
                <a16:creationId xmlns:a16="http://schemas.microsoft.com/office/drawing/2014/main" xmlns="" id="{3D581C84-8221-41E8-97CB-1CB13A6E2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500" y="-44306"/>
            <a:ext cx="609600" cy="609600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6483" y="2697660"/>
            <a:ext cx="2075517" cy="41603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803" y="1149749"/>
            <a:ext cx="634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Trong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tự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nhiên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sắt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ở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trong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thiên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thạch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quặng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sắt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803" y="2261717"/>
            <a:ext cx="6346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- Gang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thép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đều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là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hợp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kim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của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sắt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-bon.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313678" y="-95669"/>
            <a:ext cx="4795319" cy="3691134"/>
            <a:chOff x="7313678" y="-95669"/>
            <a:chExt cx="4795319" cy="36911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95" flipH="1">
              <a:off x="7313678" y="-95669"/>
              <a:ext cx="4795319" cy="369113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33673" y="724446"/>
              <a:ext cx="374908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Sắt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có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ở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đâu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 Gang,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thép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giống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và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khác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nhau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ở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điểm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sz="28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nào</a:t>
              </a:r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?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8803" y="3314014"/>
            <a:ext cx="90372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- Gang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rất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cứng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,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không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thể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uốn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hay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kéo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sợi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đều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thành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phần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là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sắt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-bon.</a:t>
            </a:r>
            <a:r>
              <a:rPr lang="en-US" sz="32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Thép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Neo Sans Intel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Neo Sans Intel" pitchFamily="18" charset="0"/>
              </a:rPr>
              <a:t>phần</a:t>
            </a:r>
            <a:r>
              <a:rPr lang="en-US" sz="32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Neo Sans Intel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UTM Neo Sans Intel" pitchFamily="18" charset="0"/>
              </a:rPr>
              <a:t>-bon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ít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Neo Sans Intel" pitchFamily="18" charset="0"/>
              </a:rPr>
              <a:t>hơn</a:t>
            </a:r>
            <a:r>
              <a:rPr lang="en-US" sz="32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gang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thêm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một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vài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chất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khác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nên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bền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dẻo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UTM Neo Sans Intel" pitchFamily="18" charset="0"/>
              </a:rPr>
              <a:t>hơn</a:t>
            </a:r>
            <a:r>
              <a:rPr lang="en-US" sz="3200" b="1" dirty="0" smtClean="0">
                <a:solidFill>
                  <a:srgbClr val="FFFF00"/>
                </a:solidFill>
                <a:latin typeface="UTM Neo Sans Intel" pitchFamily="18" charset="0"/>
              </a:rPr>
              <a:t> gang. </a:t>
            </a:r>
          </a:p>
        </p:txBody>
      </p:sp>
    </p:spTree>
    <p:extLst>
      <p:ext uri="{BB962C8B-B14F-4D97-AF65-F5344CB8AC3E}">
        <p14:creationId xmlns:p14="http://schemas.microsoft.com/office/powerpoint/2010/main" val="17541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/>
          <p:bldP spid="12" grpId="0"/>
          <p:bldP spid="1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120"/>
            <a:ext cx="12192000" cy="1325880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483" y="2697660"/>
            <a:ext cx="2075517" cy="41603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395" flipH="1">
            <a:off x="7962190" y="-137753"/>
            <a:ext cx="4308585" cy="33164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40976" y="568771"/>
            <a:ext cx="3749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Em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hãy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nêu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nội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dung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phần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ghi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nhớ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bài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học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ngày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hôm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nay.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3158" y="1458363"/>
            <a:ext cx="671781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kim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kim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song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hàng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rào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,…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thực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bằng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thép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kim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nồi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chảo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dao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kéo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cày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cuốc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…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máy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móc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tàu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xe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cầu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sắt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,…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44320"/>
      </p:ext>
    </p:extLst>
  </p:cSld>
  <p:clrMapOvr>
    <a:masterClrMapping/>
  </p:clrMapOvr>
  <p:transition spd="slow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4" grpId="0" uiExpand="1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4" grpId="0" uiExpand="1" build="p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A046DC4-B61B-4AD6-A378-CB0F1B779599}"/>
              </a:ext>
            </a:extLst>
          </p:cNvPr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  <a:solidFill>
            <a:srgbClr val="FDCBC3"/>
          </a:solidFill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CCE195C4-16B8-4E6E-B99A-56A0F5420CCA}"/>
                </a:ext>
              </a:extLst>
            </p:cNvPr>
            <p:cNvSpPr/>
            <p:nvPr/>
          </p:nvSpPr>
          <p:spPr>
            <a:xfrm flipV="1">
              <a:off x="3833769" y="1258348"/>
              <a:ext cx="3674380" cy="3038024"/>
            </a:xfrm>
            <a:custGeom>
              <a:avLst/>
              <a:gdLst>
                <a:gd name="connsiteX0" fmla="*/ 1837190 w 3674380"/>
                <a:gd name="connsiteY0" fmla="*/ 3038024 h 3038024"/>
                <a:gd name="connsiteX1" fmla="*/ 3674380 w 3674380"/>
                <a:gd name="connsiteY1" fmla="*/ 1754508 h 3038024"/>
                <a:gd name="connsiteX2" fmla="*/ 2207448 w 3674380"/>
                <a:gd name="connsiteY2" fmla="*/ 497069 h 3038024"/>
                <a:gd name="connsiteX3" fmla="*/ 2076154 w 3674380"/>
                <a:gd name="connsiteY3" fmla="*/ 483070 h 3038024"/>
                <a:gd name="connsiteX4" fmla="*/ 1929468 w 3674380"/>
                <a:gd name="connsiteY4" fmla="*/ 0 h 3038024"/>
                <a:gd name="connsiteX5" fmla="*/ 1785901 w 3674380"/>
                <a:gd name="connsiteY5" fmla="*/ 472801 h 3038024"/>
                <a:gd name="connsiteX6" fmla="*/ 1649348 w 3674380"/>
                <a:gd name="connsiteY6" fmla="*/ 477619 h 3038024"/>
                <a:gd name="connsiteX7" fmla="*/ 0 w 3674380"/>
                <a:gd name="connsiteY7" fmla="*/ 1754508 h 3038024"/>
                <a:gd name="connsiteX8" fmla="*/ 1837190 w 3674380"/>
                <a:gd name="connsiteY8" fmla="*/ 3038024 h 303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4380" h="3038024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CF7353F7-2022-4D1D-BD32-7AB34A36E79D}"/>
                </a:ext>
              </a:extLst>
            </p:cNvPr>
            <p:cNvSpPr/>
            <p:nvPr/>
          </p:nvSpPr>
          <p:spPr>
            <a:xfrm>
              <a:off x="4241675" y="2269528"/>
              <a:ext cx="2908183" cy="10156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6000" b="1" dirty="0" err="1" smtClean="0">
                  <a:ln w="12700">
                    <a:solidFill>
                      <a:srgbClr val="FF00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Dặn</a:t>
              </a:r>
              <a:r>
                <a:rPr lang="en-US" altLang="zh-CN" sz="6000" b="1" dirty="0" smtClean="0">
                  <a:ln w="12700">
                    <a:solidFill>
                      <a:srgbClr val="FF00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6000" b="1" dirty="0" err="1" smtClean="0">
                  <a:ln w="12700">
                    <a:solidFill>
                      <a:srgbClr val="FF00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dò</a:t>
              </a:r>
              <a:endParaRPr lang="zh-CN" altLang="en-US" sz="6000" b="1" dirty="0">
                <a:ln w="1270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83" y="4742972"/>
            <a:ext cx="822304" cy="16482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0356C43-620A-4AEE-A217-9815B3EF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425" y="4561888"/>
            <a:ext cx="695862" cy="1877042"/>
          </a:xfrm>
          <a:prstGeom prst="rect">
            <a:avLst/>
          </a:prstGeom>
        </p:spPr>
      </p:pic>
      <p:pic>
        <p:nvPicPr>
          <p:cNvPr id="20" name="图片 19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CFF3D63C-9368-4F39-A430-2F146A88E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58" y="3778004"/>
            <a:ext cx="4699612" cy="35782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5FDF33-CB30-4374-A35B-ABF8BBCB7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645"/>
            <a:ext cx="12192000" cy="1325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0496430-BA6D-4185-BDDC-7973D2B7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14" y="3985019"/>
            <a:ext cx="1041026" cy="26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E25E6B9-0C80-49B6-A2DC-8C79DDB7B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83" y="4742972"/>
            <a:ext cx="822304" cy="16482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C4FA440-15D6-42BF-882C-750C1158E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425" y="4561888"/>
            <a:ext cx="695862" cy="1877042"/>
          </a:xfrm>
          <a:prstGeom prst="rect">
            <a:avLst/>
          </a:prstGeom>
        </p:spPr>
      </p:pic>
      <p:pic>
        <p:nvPicPr>
          <p:cNvPr id="5" name="图片 4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04E6667E-1E39-404B-BABA-D5BF2ED69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87" y="2039923"/>
            <a:ext cx="7516535" cy="57230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0AEB2F6-3085-4E1E-B418-F1179EBF4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120"/>
            <a:ext cx="12192000" cy="13258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D620472-7B69-46A5-A7C6-BDE4D314F7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14" y="3985019"/>
            <a:ext cx="1041026" cy="26745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476913" y="1424370"/>
            <a:ext cx="89424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Xem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lại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nội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dung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Chuẩn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bị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“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Đồng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hợp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kim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đồng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”.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9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3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1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build="p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83" y="4742972"/>
            <a:ext cx="822304" cy="16482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0356C43-620A-4AEE-A217-9815B3EF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425" y="4561888"/>
            <a:ext cx="695862" cy="1877042"/>
          </a:xfrm>
          <a:prstGeom prst="rect">
            <a:avLst/>
          </a:prstGeom>
        </p:spPr>
      </p:pic>
      <p:pic>
        <p:nvPicPr>
          <p:cNvPr id="20" name="图片 19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CFF3D63C-9368-4F39-A430-2F146A88E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58" y="3778004"/>
            <a:ext cx="4699612" cy="35782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5FDF33-CB30-4374-A35B-ABF8BBCB7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7119"/>
            <a:ext cx="12192000" cy="1325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0496430-BA6D-4185-BDDC-7973D2B7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14" y="3985019"/>
            <a:ext cx="1041026" cy="267452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D4D843C-0D76-42FF-B422-B47678851FA5}"/>
              </a:ext>
            </a:extLst>
          </p:cNvPr>
          <p:cNvSpPr txBox="1"/>
          <p:nvPr/>
        </p:nvSpPr>
        <p:spPr>
          <a:xfrm>
            <a:off x="3520440" y="1875576"/>
            <a:ext cx="5136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dirty="0" smtClean="0">
                <a:solidFill>
                  <a:srgbClr val="8ED1E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THANKS!</a:t>
            </a:r>
            <a:endParaRPr lang="zh-CN" altLang="en-US" sz="8800" dirty="0">
              <a:solidFill>
                <a:srgbClr val="8ED1E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108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A046DC4-B61B-4AD6-A378-CB0F1B779599}"/>
              </a:ext>
            </a:extLst>
          </p:cNvPr>
          <p:cNvGrpSpPr/>
          <p:nvPr/>
        </p:nvGrpSpPr>
        <p:grpSpPr>
          <a:xfrm>
            <a:off x="3833769" y="1258348"/>
            <a:ext cx="3674380" cy="3038024"/>
            <a:chOff x="3833769" y="1258348"/>
            <a:chExt cx="3674380" cy="3038024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CCE195C4-16B8-4E6E-B99A-56A0F5420CCA}"/>
                </a:ext>
              </a:extLst>
            </p:cNvPr>
            <p:cNvSpPr/>
            <p:nvPr/>
          </p:nvSpPr>
          <p:spPr>
            <a:xfrm flipV="1">
              <a:off x="3833769" y="1258348"/>
              <a:ext cx="3674380" cy="3038024"/>
            </a:xfrm>
            <a:custGeom>
              <a:avLst/>
              <a:gdLst>
                <a:gd name="connsiteX0" fmla="*/ 1837190 w 3674380"/>
                <a:gd name="connsiteY0" fmla="*/ 3038024 h 3038024"/>
                <a:gd name="connsiteX1" fmla="*/ 3674380 w 3674380"/>
                <a:gd name="connsiteY1" fmla="*/ 1754508 h 3038024"/>
                <a:gd name="connsiteX2" fmla="*/ 2207448 w 3674380"/>
                <a:gd name="connsiteY2" fmla="*/ 497069 h 3038024"/>
                <a:gd name="connsiteX3" fmla="*/ 2076154 w 3674380"/>
                <a:gd name="connsiteY3" fmla="*/ 483070 h 3038024"/>
                <a:gd name="connsiteX4" fmla="*/ 1929468 w 3674380"/>
                <a:gd name="connsiteY4" fmla="*/ 0 h 3038024"/>
                <a:gd name="connsiteX5" fmla="*/ 1785901 w 3674380"/>
                <a:gd name="connsiteY5" fmla="*/ 472801 h 3038024"/>
                <a:gd name="connsiteX6" fmla="*/ 1649348 w 3674380"/>
                <a:gd name="connsiteY6" fmla="*/ 477619 h 3038024"/>
                <a:gd name="connsiteX7" fmla="*/ 0 w 3674380"/>
                <a:gd name="connsiteY7" fmla="*/ 1754508 h 3038024"/>
                <a:gd name="connsiteX8" fmla="*/ 1837190 w 3674380"/>
                <a:gd name="connsiteY8" fmla="*/ 3038024 h 303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74380" h="3038024">
                  <a:moveTo>
                    <a:pt x="1837190" y="3038024"/>
                  </a:moveTo>
                  <a:cubicBezTo>
                    <a:pt x="2851842" y="3038024"/>
                    <a:pt x="3674380" y="2463374"/>
                    <a:pt x="3674380" y="1754508"/>
                  </a:cubicBezTo>
                  <a:cubicBezTo>
                    <a:pt x="3674380" y="1134250"/>
                    <a:pt x="3044625" y="616752"/>
                    <a:pt x="2207448" y="497069"/>
                  </a:cubicBezTo>
                  <a:lnTo>
                    <a:pt x="2076154" y="483070"/>
                  </a:lnTo>
                  <a:lnTo>
                    <a:pt x="1929468" y="0"/>
                  </a:lnTo>
                  <a:lnTo>
                    <a:pt x="1785901" y="472801"/>
                  </a:lnTo>
                  <a:lnTo>
                    <a:pt x="1649348" y="477619"/>
                  </a:lnTo>
                  <a:cubicBezTo>
                    <a:pt x="722934" y="543348"/>
                    <a:pt x="0" y="1089946"/>
                    <a:pt x="0" y="1754508"/>
                  </a:cubicBezTo>
                  <a:cubicBezTo>
                    <a:pt x="0" y="2463374"/>
                    <a:pt x="822538" y="3038024"/>
                    <a:pt x="1837190" y="3038024"/>
                  </a:cubicBezTo>
                  <a:close/>
                </a:path>
              </a:pathLst>
            </a:custGeom>
            <a:solidFill>
              <a:srgbClr val="FB9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67EB6711-DB94-48EB-A099-F7DF9B4DC743}"/>
                </a:ext>
              </a:extLst>
            </p:cNvPr>
            <p:cNvSpPr/>
            <p:nvPr/>
          </p:nvSpPr>
          <p:spPr>
            <a:xfrm>
              <a:off x="4118963" y="2025089"/>
              <a:ext cx="310399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0" b="1" dirty="0" err="1" smtClean="0">
                  <a:ln w="12700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Khởi</a:t>
              </a:r>
              <a:r>
                <a:rPr lang="en-US" altLang="zh-CN" sz="6000" b="1" dirty="0" smtClean="0">
                  <a:ln w="12700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 </a:t>
              </a:r>
              <a:r>
                <a:rPr lang="en-US" altLang="zh-CN" sz="6000" b="1" dirty="0" err="1" smtClean="0">
                  <a:ln w="12700"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criptina KT" pitchFamily="2" charset="0"/>
                  <a:ea typeface="微软雅黑" panose="020B0503020204020204" pitchFamily="34" charset="-122"/>
                </a:rPr>
                <a:t>động</a:t>
              </a:r>
              <a:endParaRPr lang="zh-CN" altLang="en-US" sz="6000" b="1" dirty="0">
                <a:ln w="127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19DFEE3-3CEF-4769-9EF7-1709B3D94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883" y="4742972"/>
            <a:ext cx="822304" cy="164829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0356C43-620A-4AEE-A217-9815B3EF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425" y="4561888"/>
            <a:ext cx="695862" cy="1877042"/>
          </a:xfrm>
          <a:prstGeom prst="rect">
            <a:avLst/>
          </a:prstGeom>
        </p:spPr>
      </p:pic>
      <p:pic>
        <p:nvPicPr>
          <p:cNvPr id="20" name="图片 19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CFF3D63C-9368-4F39-A430-2F146A88E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58" y="3778004"/>
            <a:ext cx="4699612" cy="35782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5FDF33-CB30-4374-A35B-ABF8BBCB7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645"/>
            <a:ext cx="12192000" cy="132588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0496430-BA6D-4185-BDDC-7973D2B78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714" y="3985019"/>
            <a:ext cx="1041026" cy="26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0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3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4289" y1="11755" x2="90877" y2="38671"/>
                        <a14:backgroundMark x1="86256" y1="49063" x2="90166" y2="50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0" y="552894"/>
            <a:ext cx="11185451" cy="22558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" b="99200" l="14600" r="8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241" r="11137" b="2481"/>
          <a:stretch/>
        </p:blipFill>
        <p:spPr>
          <a:xfrm>
            <a:off x="1402961" y="3024276"/>
            <a:ext cx="2566156" cy="31808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3" b="90000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16" r="5441" b="19220"/>
          <a:stretch/>
        </p:blipFill>
        <p:spPr>
          <a:xfrm>
            <a:off x="4196127" y="3663989"/>
            <a:ext cx="3602665" cy="227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12676" r="12338" b="12676"/>
          <a:stretch/>
        </p:blipFill>
        <p:spPr>
          <a:xfrm>
            <a:off x="8048847" y="3446590"/>
            <a:ext cx="2530549" cy="2490601"/>
          </a:xfrm>
          <a:prstGeom prst="rect">
            <a:avLst/>
          </a:prstGeom>
        </p:spPr>
      </p:pic>
      <p:pic>
        <p:nvPicPr>
          <p:cNvPr id="21" name="Picture 2" descr="Dạy tiếng anh cho trẻ bằng cách sử dụng flashcards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02" y1="20736" x2="30978" y2="76589"/>
                        <a14:foregroundMark x1="25272" y1="76254" x2="75272" y2="33110"/>
                        <a14:foregroundMark x1="29891" y1="47492" x2="38859" y2="81271"/>
                        <a14:foregroundMark x1="25000" y1="67224" x2="53804" y2="49833"/>
                        <a14:foregroundMark x1="22554" y1="64548" x2="47011" y2="50167"/>
                        <a14:foregroundMark x1="21739" y1="48495" x2="26630" y2="68562"/>
                        <a14:foregroundMark x1="23641" y1="49833" x2="27446" y2="73244"/>
                        <a14:foregroundMark x1="24457" y1="49833" x2="38043" y2="78930"/>
                        <a14:foregroundMark x1="40217" y1="59197" x2="45380" y2="77592"/>
                        <a14:foregroundMark x1="42391" y1="54849" x2="42391" y2="69900"/>
                        <a14:foregroundMark x1="35326" y1="48495" x2="34511" y2="74247"/>
                        <a14:foregroundMark x1="32337" y1="56187" x2="37500" y2="70903"/>
                        <a14:foregroundMark x1="36413" y1="66555" x2="40489" y2="75585"/>
                        <a14:foregroundMark x1="38587" y1="65217" x2="42663" y2="76923"/>
                        <a14:foregroundMark x1="36413" y1="52508" x2="37500" y2="64214"/>
                        <a14:foregroundMark x1="22826" y1="46488" x2="20652" y2="73579"/>
                        <a14:foregroundMark x1="23370" y1="63211" x2="32880" y2="80602"/>
                        <a14:foregroundMark x1="27446" y1="78595" x2="41304" y2="83612"/>
                        <a14:foregroundMark x1="37772" y1="15050" x2="61685" y2="17391"/>
                        <a14:foregroundMark x1="52174" y1="12040" x2="48641" y2="39799"/>
                        <a14:foregroundMark x1="48098" y1="18729" x2="51902" y2="29097"/>
                        <a14:foregroundMark x1="49457" y1="9365" x2="54348" y2="24080"/>
                        <a14:foregroundMark x1="53533" y1="16388" x2="57880" y2="28763"/>
                        <a14:foregroundMark x1="52989" y1="17057" x2="58967" y2="28094"/>
                        <a14:foregroundMark x1="55978" y1="19732" x2="64130" y2="30769"/>
                        <a14:foregroundMark x1="70380" y1="27090" x2="77989" y2="33110"/>
                        <a14:foregroundMark x1="80707" y1="26756" x2="86685" y2="33110"/>
                        <a14:foregroundMark x1="86957" y1="25418" x2="88587" y2="32441"/>
                        <a14:foregroundMark x1="92935" y1="19064" x2="91033" y2="31104"/>
                        <a14:foregroundMark x1="95924" y1="22742" x2="96196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75" y="3446590"/>
            <a:ext cx="3065351" cy="24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Dạy tiếng anh cho trẻ bằng cách sử dụng flashcards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02" y1="20736" x2="30978" y2="76589"/>
                        <a14:foregroundMark x1="25272" y1="76254" x2="75272" y2="33110"/>
                        <a14:foregroundMark x1="29891" y1="47492" x2="38859" y2="81271"/>
                        <a14:foregroundMark x1="25000" y1="67224" x2="53804" y2="49833"/>
                        <a14:foregroundMark x1="22554" y1="64548" x2="47011" y2="50167"/>
                        <a14:foregroundMark x1="21739" y1="48495" x2="26630" y2="68562"/>
                        <a14:foregroundMark x1="23641" y1="49833" x2="27446" y2="73244"/>
                        <a14:foregroundMark x1="24457" y1="49833" x2="38043" y2="78930"/>
                        <a14:foregroundMark x1="40217" y1="59197" x2="45380" y2="77592"/>
                        <a14:foregroundMark x1="42391" y1="54849" x2="42391" y2="69900"/>
                        <a14:foregroundMark x1="35326" y1="48495" x2="34511" y2="74247"/>
                        <a14:foregroundMark x1="32337" y1="56187" x2="37500" y2="70903"/>
                        <a14:foregroundMark x1="36413" y1="66555" x2="40489" y2="75585"/>
                        <a14:foregroundMark x1="38587" y1="65217" x2="42663" y2="76923"/>
                        <a14:foregroundMark x1="36413" y1="52508" x2="37500" y2="64214"/>
                        <a14:foregroundMark x1="22826" y1="46488" x2="20652" y2="73579"/>
                        <a14:foregroundMark x1="23370" y1="63211" x2="32880" y2="80602"/>
                        <a14:foregroundMark x1="27446" y1="78595" x2="41304" y2="83612"/>
                        <a14:foregroundMark x1="37772" y1="15050" x2="61685" y2="17391"/>
                        <a14:foregroundMark x1="52174" y1="12040" x2="48641" y2="39799"/>
                        <a14:foregroundMark x1="48098" y1="18729" x2="51902" y2="29097"/>
                        <a14:foregroundMark x1="49457" y1="9365" x2="54348" y2="24080"/>
                        <a14:foregroundMark x1="53533" y1="16388" x2="57880" y2="28763"/>
                        <a14:foregroundMark x1="52989" y1="17057" x2="58967" y2="28094"/>
                        <a14:foregroundMark x1="55978" y1="19732" x2="64130" y2="30769"/>
                        <a14:foregroundMark x1="70380" y1="27090" x2="77989" y2="33110"/>
                        <a14:foregroundMark x1="80707" y1="26756" x2="86685" y2="33110"/>
                        <a14:foregroundMark x1="86957" y1="25418" x2="88587" y2="32441"/>
                        <a14:foregroundMark x1="92935" y1="19064" x2="91033" y2="31104"/>
                        <a14:foregroundMark x1="95924" y1="22742" x2="96196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42" y="3446589"/>
            <a:ext cx="3065351" cy="24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Dạy tiếng anh cho trẻ bằng cách sử dụng flashcards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02" y1="20736" x2="30978" y2="76589"/>
                        <a14:foregroundMark x1="25272" y1="76254" x2="75272" y2="33110"/>
                        <a14:foregroundMark x1="29891" y1="47492" x2="38859" y2="81271"/>
                        <a14:foregroundMark x1="25000" y1="67224" x2="53804" y2="49833"/>
                        <a14:foregroundMark x1="22554" y1="64548" x2="47011" y2="50167"/>
                        <a14:foregroundMark x1="21739" y1="48495" x2="26630" y2="68562"/>
                        <a14:foregroundMark x1="23641" y1="49833" x2="27446" y2="73244"/>
                        <a14:foregroundMark x1="24457" y1="49833" x2="38043" y2="78930"/>
                        <a14:foregroundMark x1="40217" y1="59197" x2="45380" y2="77592"/>
                        <a14:foregroundMark x1="42391" y1="54849" x2="42391" y2="69900"/>
                        <a14:foregroundMark x1="35326" y1="48495" x2="34511" y2="74247"/>
                        <a14:foregroundMark x1="32337" y1="56187" x2="37500" y2="70903"/>
                        <a14:foregroundMark x1="36413" y1="66555" x2="40489" y2="75585"/>
                        <a14:foregroundMark x1="38587" y1="65217" x2="42663" y2="76923"/>
                        <a14:foregroundMark x1="36413" y1="52508" x2="37500" y2="64214"/>
                        <a14:foregroundMark x1="22826" y1="46488" x2="20652" y2="73579"/>
                        <a14:foregroundMark x1="23370" y1="63211" x2="32880" y2="80602"/>
                        <a14:foregroundMark x1="27446" y1="78595" x2="41304" y2="83612"/>
                        <a14:foregroundMark x1="37772" y1="15050" x2="61685" y2="17391"/>
                        <a14:foregroundMark x1="52174" y1="12040" x2="48641" y2="39799"/>
                        <a14:foregroundMark x1="48098" y1="18729" x2="51902" y2="29097"/>
                        <a14:foregroundMark x1="49457" y1="9365" x2="54348" y2="24080"/>
                        <a14:foregroundMark x1="53533" y1="16388" x2="57880" y2="28763"/>
                        <a14:foregroundMark x1="52989" y1="17057" x2="58967" y2="28094"/>
                        <a14:foregroundMark x1="55978" y1="19732" x2="64130" y2="30769"/>
                        <a14:foregroundMark x1="70380" y1="27090" x2="77989" y2="33110"/>
                        <a14:foregroundMark x1="80707" y1="26756" x2="86685" y2="33110"/>
                        <a14:foregroundMark x1="86957" y1="25418" x2="88587" y2="32441"/>
                        <a14:foregroundMark x1="92935" y1="19064" x2="91033" y2="31104"/>
                        <a14:foregroundMark x1="95924" y1="22742" x2="96196" y2="3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09" y="3446588"/>
            <a:ext cx="3065351" cy="24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1041" y="1216605"/>
            <a:ext cx="6729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EA1097"/>
                </a:solidFill>
                <a:latin typeface="UTM Cookies" pitchFamily="18" charset="0"/>
              </a:rPr>
              <a:t>Hộp</a:t>
            </a:r>
            <a:r>
              <a:rPr lang="en-US" sz="72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7200" dirty="0" err="1" smtClean="0">
                <a:solidFill>
                  <a:srgbClr val="EA1097"/>
                </a:solidFill>
                <a:latin typeface="UTM Cookies" pitchFamily="18" charset="0"/>
              </a:rPr>
              <a:t>quà</a:t>
            </a:r>
            <a:r>
              <a:rPr lang="en-US" sz="72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7200" dirty="0" err="1" smtClean="0">
                <a:solidFill>
                  <a:srgbClr val="EA1097"/>
                </a:solidFill>
                <a:latin typeface="UTM Cookies" pitchFamily="18" charset="0"/>
              </a:rPr>
              <a:t>bí</a:t>
            </a:r>
            <a:r>
              <a:rPr lang="en-US" sz="72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7200" dirty="0" err="1" smtClean="0">
                <a:solidFill>
                  <a:srgbClr val="EA1097"/>
                </a:solidFill>
                <a:latin typeface="UTM Cookies" pitchFamily="18" charset="0"/>
              </a:rPr>
              <a:t>mật</a:t>
            </a:r>
            <a:endParaRPr lang="en-US" sz="7200" dirty="0">
              <a:solidFill>
                <a:srgbClr val="EA1097"/>
              </a:solidFill>
              <a:latin typeface="UTM Cookies" pitchFamily="18" charset="0"/>
            </a:endParaRPr>
          </a:p>
        </p:txBody>
      </p:sp>
      <p:pic>
        <p:nvPicPr>
          <p:cNvPr id="6" name="Picture 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99" y="1108380"/>
            <a:ext cx="2912194" cy="2416390"/>
          </a:xfrm>
          <a:prstGeom prst="rect">
            <a:avLst/>
          </a:prstGeom>
        </p:spPr>
      </p:pic>
      <p:pic>
        <p:nvPicPr>
          <p:cNvPr id="2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83060" y="-1172308"/>
            <a:ext cx="609600" cy="609600"/>
          </a:xfrm>
          <a:prstGeom prst="rect">
            <a:avLst/>
          </a:prstGeom>
        </p:spPr>
      </p:pic>
      <p:pic>
        <p:nvPicPr>
          <p:cNvPr id="26" name="图片 20">
            <a:extLst>
              <a:ext uri="{FF2B5EF4-FFF2-40B4-BE49-F238E27FC236}">
                <a16:creationId xmlns:a16="http://schemas.microsoft.com/office/drawing/2014/main" xmlns="" id="{CC5FDF33-CB30-4374-A35B-ABF8BBCB774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6400"/>
            <a:ext cx="12192000" cy="13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4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09553" y="882502"/>
            <a:ext cx="8367824" cy="1658679"/>
          </a:xfrm>
          <a:prstGeom prst="roundRect">
            <a:avLst/>
          </a:prstGeom>
          <a:solidFill>
            <a:schemeClr val="accent5">
              <a:alpha val="54000"/>
            </a:schemeClr>
          </a:solidFill>
          <a:ln w="57150"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2509100" y="983822"/>
            <a:ext cx="7467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Em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hãy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kể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tên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một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số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đồ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dùng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làm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bằng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tre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,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mây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, song.</a:t>
            </a:r>
            <a:endParaRPr lang="en-US" sz="4400" dirty="0">
              <a:solidFill>
                <a:srgbClr val="EA10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83712" y="2718390"/>
            <a:ext cx="7049386" cy="1881963"/>
          </a:xfrm>
          <a:prstGeom prst="roundRect">
            <a:avLst/>
          </a:prstGeom>
          <a:solidFill>
            <a:schemeClr val="accent4">
              <a:alpha val="33000"/>
            </a:schemeClr>
          </a:solidFill>
          <a:ln w="57150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flipH="1">
            <a:off x="2801585" y="2975655"/>
            <a:ext cx="6698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Tủ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quần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áo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bàn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ghế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rổ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sọt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thang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đồ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mĩ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UTM Neo Sans Intel" pitchFamily="18" charset="0"/>
              </a:rPr>
              <a:t>nghệ</a:t>
            </a:r>
            <a:r>
              <a:rPr lang="en-US" sz="3600" b="1" dirty="0" smtClean="0">
                <a:solidFill>
                  <a:srgbClr val="7030A0"/>
                </a:solidFill>
                <a:latin typeface="UTM Neo Sans Intel" pitchFamily="18" charset="0"/>
              </a:rPr>
              <a:t>,… </a:t>
            </a:r>
            <a:endParaRPr lang="en-US" sz="3600" b="1" dirty="0">
              <a:solidFill>
                <a:srgbClr val="7030A0"/>
              </a:solidFill>
              <a:latin typeface="UTM Neo Sans Intel" pitchFamily="18" charset="0"/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84" y="5947242"/>
            <a:ext cx="926461" cy="9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3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009553" y="1020731"/>
            <a:ext cx="8367824" cy="1658679"/>
          </a:xfrm>
          <a:prstGeom prst="roundRect">
            <a:avLst/>
          </a:prstGeom>
          <a:solidFill>
            <a:schemeClr val="accent5">
              <a:alpha val="54000"/>
            </a:schemeClr>
          </a:solidFill>
          <a:ln w="57150"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flipH="1">
            <a:off x="2509100" y="1122051"/>
            <a:ext cx="7467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Em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hãy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nêu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cách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bảo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quản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đồ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dùng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làm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bằng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tre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, </a:t>
            </a:r>
            <a:r>
              <a:rPr lang="en-US" sz="4400" dirty="0" err="1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mây</a:t>
            </a:r>
            <a:r>
              <a:rPr lang="en-US" sz="4400" dirty="0" smtClean="0">
                <a:solidFill>
                  <a:srgbClr val="EA1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nh Mi" pitchFamily="2" charset="0"/>
              </a:rPr>
              <a:t>, song.</a:t>
            </a:r>
            <a:endParaRPr lang="en-US" sz="4400" dirty="0">
              <a:solidFill>
                <a:srgbClr val="EA10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09553" y="2994828"/>
            <a:ext cx="8367824" cy="3320903"/>
          </a:xfrm>
          <a:prstGeom prst="roundRect">
            <a:avLst/>
          </a:prstGeom>
          <a:solidFill>
            <a:schemeClr val="accent4">
              <a:alpha val="33000"/>
            </a:schemeClr>
          </a:solidFill>
          <a:ln w="57150"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flipH="1">
            <a:off x="2381504" y="3252093"/>
            <a:ext cx="7655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latin typeface="UTM Neo Sans Intel" pitchFamily="18" charset="0"/>
              </a:rPr>
              <a:t>Sơn</a:t>
            </a:r>
            <a:r>
              <a:rPr lang="en-US" sz="3600" b="1" dirty="0" smtClean="0">
                <a:latin typeface="UTM Neo Sans Intel" pitchFamily="18" charset="0"/>
              </a:rPr>
              <a:t> </a:t>
            </a:r>
            <a:r>
              <a:rPr lang="vi-VN" sz="3600" b="1" dirty="0" smtClean="0"/>
              <a:t>dầu </a:t>
            </a:r>
            <a:r>
              <a:rPr lang="vi-VN" sz="3600" b="1" dirty="0"/>
              <a:t>để bảo quản, chống ẩm </a:t>
            </a:r>
            <a:r>
              <a:rPr lang="vi-VN" sz="3600" b="1" dirty="0" smtClean="0"/>
              <a:t>mốc</a:t>
            </a:r>
            <a:r>
              <a:rPr lang="en-US" sz="3600" b="1" dirty="0">
                <a:latin typeface="UTM Neo Sans Intel" pitchFamily="18" charset="0"/>
              </a:rPr>
              <a:t>;</a:t>
            </a:r>
            <a:r>
              <a:rPr lang="en-US" sz="3600" b="1" dirty="0" smtClean="0">
                <a:latin typeface="UTM Neo Sans Intel" pitchFamily="18" charset="0"/>
              </a:rPr>
              <a:t> p</a:t>
            </a:r>
            <a:r>
              <a:rPr lang="vi-VN" sz="3600" b="1" dirty="0" smtClean="0"/>
              <a:t>hun </a:t>
            </a:r>
            <a:r>
              <a:rPr lang="vi-VN" sz="3600" b="1" dirty="0"/>
              <a:t>khử trùng trước khi sử dụng để diệt mốc, mọt trong sản </a:t>
            </a:r>
            <a:r>
              <a:rPr lang="vi-VN" sz="3600" b="1" dirty="0" smtClean="0"/>
              <a:t>phẩm</a:t>
            </a:r>
            <a:r>
              <a:rPr lang="en-US" sz="3600" b="1" dirty="0">
                <a:latin typeface="UTM Neo Sans Intel" pitchFamily="18" charset="0"/>
              </a:rPr>
              <a:t>;</a:t>
            </a:r>
            <a:r>
              <a:rPr lang="vi-VN" sz="3600" b="1" dirty="0" smtClean="0"/>
              <a:t> </a:t>
            </a:r>
            <a:r>
              <a:rPr lang="en-US" sz="3600" b="1" dirty="0" smtClean="0">
                <a:latin typeface="UTM Neo Sans Intel" pitchFamily="18" charset="0"/>
              </a:rPr>
              <a:t>t</a:t>
            </a:r>
            <a:r>
              <a:rPr lang="vi-VN" sz="3600" b="1" dirty="0" smtClean="0"/>
              <a:t>ránh </a:t>
            </a:r>
            <a:r>
              <a:rPr lang="vi-VN" sz="3600" b="1" dirty="0"/>
              <a:t>để sản phẩm tiếp xúc với nước và hóa </a:t>
            </a:r>
            <a:r>
              <a:rPr lang="vi-VN" sz="3600" b="1" dirty="0" smtClean="0"/>
              <a:t>chất</a:t>
            </a:r>
            <a:r>
              <a:rPr lang="en-US" sz="3600" b="1" dirty="0" smtClean="0">
                <a:latin typeface="UTM Neo Sans Intel" pitchFamily="18" charset="0"/>
              </a:rPr>
              <a:t>;…</a:t>
            </a:r>
            <a:endParaRPr lang="vi-VN" sz="3600" b="1" dirty="0"/>
          </a:p>
        </p:txBody>
      </p:sp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044" y="5860352"/>
            <a:ext cx="926461" cy="9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20186" y="1414153"/>
            <a:ext cx="8495414" cy="2743178"/>
          </a:xfrm>
          <a:prstGeom prst="roundRect">
            <a:avLst/>
          </a:prstGeom>
          <a:solidFill>
            <a:schemeClr val="accent5">
              <a:alpha val="54000"/>
            </a:schemeClr>
          </a:solidFill>
          <a:ln w="57150"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EA1097"/>
              </a:solidFill>
              <a:latin typeface="UVN Banh Mi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2137143" y="1866346"/>
            <a:ext cx="8272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"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Tre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cứng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và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không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có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tính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đàn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 </a:t>
            </a:r>
            <a:r>
              <a:rPr lang="en-US" sz="4400" dirty="0" err="1" smtClean="0">
                <a:solidFill>
                  <a:srgbClr val="EA1097"/>
                </a:solidFill>
                <a:latin typeface="UVN Banh Mi" pitchFamily="2" charset="0"/>
              </a:rPr>
              <a:t>hồi</a:t>
            </a:r>
            <a:r>
              <a:rPr lang="en-US" sz="4400" dirty="0" smtClean="0">
                <a:solidFill>
                  <a:srgbClr val="EA1097"/>
                </a:solidFill>
                <a:latin typeface="UVN Banh Mi" pitchFamily="2" charset="0"/>
              </a:rPr>
              <a:t>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9660" y="2665995"/>
            <a:ext cx="108087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200" dirty="0" smtClean="0">
                <a:solidFill>
                  <a:srgbClr val="FF0000"/>
                </a:solidFill>
                <a:latin typeface="UVN Banh Mi" pitchFamily="2" charset="0"/>
              </a:rPr>
              <a:t>SAI</a:t>
            </a:r>
            <a:endParaRPr lang="en-US" sz="5200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52" y="2665995"/>
            <a:ext cx="4132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Đúng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 hay </a:t>
            </a:r>
            <a:r>
              <a:rPr lang="en-US" sz="5400" dirty="0" err="1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sai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latin typeface="UVN Banh Mi" pitchFamily="2" charset="0"/>
              </a:rPr>
              <a:t>?</a:t>
            </a:r>
            <a:endParaRPr lang="en-US" sz="5400" dirty="0"/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59" y="5947242"/>
            <a:ext cx="926461" cy="9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4289" y1="11755" x2="90877" y2="38671"/>
                        <a14:backgroundMark x1="86256" y1="49063" x2="90166" y2="50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4" y="462817"/>
            <a:ext cx="12070066" cy="26386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9200" l="14600" r="8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89" t="1241" r="11137" b="2481"/>
          <a:stretch/>
        </p:blipFill>
        <p:spPr>
          <a:xfrm>
            <a:off x="1456659" y="4009092"/>
            <a:ext cx="2182847" cy="27056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33" b="90000" l="5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16" r="5441" b="19220"/>
          <a:stretch/>
        </p:blipFill>
        <p:spPr>
          <a:xfrm>
            <a:off x="4742121" y="4690016"/>
            <a:ext cx="3045887" cy="19218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12676" r="12338" b="12676"/>
          <a:stretch/>
        </p:blipFill>
        <p:spPr>
          <a:xfrm>
            <a:off x="8442252" y="4474111"/>
            <a:ext cx="2020187" cy="1988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8254" y="1299605"/>
            <a:ext cx="7272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Những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đồ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vật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này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được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làm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bằng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vật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liệu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 </a:t>
            </a:r>
            <a:r>
              <a:rPr lang="en-US" sz="4000" dirty="0" err="1" smtClean="0">
                <a:solidFill>
                  <a:srgbClr val="EA1097"/>
                </a:solidFill>
                <a:latin typeface="UTM Cookies" pitchFamily="18" charset="0"/>
              </a:rPr>
              <a:t>gì</a:t>
            </a:r>
            <a:r>
              <a:rPr lang="en-US" sz="4000" dirty="0" smtClean="0">
                <a:solidFill>
                  <a:srgbClr val="EA1097"/>
                </a:solidFill>
                <a:latin typeface="UTM Cookies" pitchFamily="18" charset="0"/>
              </a:rPr>
              <a:t>?</a:t>
            </a:r>
            <a:endParaRPr lang="en-US" sz="4000" dirty="0">
              <a:solidFill>
                <a:srgbClr val="EA1097"/>
              </a:solidFill>
              <a:latin typeface="UTM Cookies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28530" y="2942462"/>
            <a:ext cx="2033000" cy="1531649"/>
            <a:chOff x="2328530" y="2942462"/>
            <a:chExt cx="2033000" cy="15316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28530" y="2942462"/>
              <a:ext cx="2033000" cy="153164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827901" y="3239651"/>
              <a:ext cx="10342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latin typeface="UTM Staccato " pitchFamily="18" charset="0"/>
                </a:rPr>
                <a:t>Sắt</a:t>
              </a:r>
              <a:r>
                <a:rPr lang="en-US" sz="4400" dirty="0" smtClean="0">
                  <a:latin typeface="UTM Staccato " pitchFamily="18" charset="0"/>
                </a:rPr>
                <a:t> </a:t>
              </a:r>
              <a:endParaRPr lang="en-US" sz="4400" dirty="0">
                <a:latin typeface="UTM Staccato 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40467" y="3261345"/>
            <a:ext cx="2033000" cy="1531649"/>
            <a:chOff x="5140467" y="3261345"/>
            <a:chExt cx="2033000" cy="153164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67" y="3261345"/>
              <a:ext cx="2033000" cy="15316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475744" y="3494551"/>
              <a:ext cx="13837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atin typeface="UTM Staccato " pitchFamily="18" charset="0"/>
                </a:rPr>
                <a:t>Gang </a:t>
              </a:r>
              <a:endParaRPr lang="en-US" sz="4400" dirty="0">
                <a:latin typeface="UTM Staccato 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32786" y="2942461"/>
            <a:ext cx="2033000" cy="1531649"/>
            <a:chOff x="8832786" y="2942461"/>
            <a:chExt cx="2033000" cy="15316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32786" y="2942461"/>
              <a:ext cx="2033000" cy="153164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168063" y="3175667"/>
              <a:ext cx="12650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latin typeface="UTM Staccato " pitchFamily="18" charset="0"/>
                </a:rPr>
                <a:t>Thép</a:t>
              </a:r>
              <a:r>
                <a:rPr lang="en-US" sz="4400" dirty="0" smtClean="0">
                  <a:latin typeface="UTM Staccato " pitchFamily="18" charset="0"/>
                </a:rPr>
                <a:t> </a:t>
              </a:r>
              <a:endParaRPr lang="en-US" sz="4400" dirty="0">
                <a:latin typeface="UTM Staccato 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40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动物&#10;&#10;已生成高可信度的说明">
            <a:extLst>
              <a:ext uri="{FF2B5EF4-FFF2-40B4-BE49-F238E27FC236}">
                <a16:creationId xmlns:a16="http://schemas.microsoft.com/office/drawing/2014/main" xmlns="" id="{3FAA7CBA-17DA-4789-8875-A130070A6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315" y="1068668"/>
            <a:ext cx="8567183" cy="51263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4E35B07-973B-4EAC-BE95-3E6C319BF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3137" y="4716255"/>
            <a:ext cx="822304" cy="164829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25E5096-57FC-494F-A110-888B7AB62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30" y="3984901"/>
            <a:ext cx="1041026" cy="26745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2530321-B208-4510-AA24-E5B7AF4E3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256" y="4845898"/>
            <a:ext cx="695862" cy="1877042"/>
          </a:xfrm>
          <a:prstGeom prst="rect">
            <a:avLst/>
          </a:prstGeom>
        </p:spPr>
      </p:pic>
      <p:pic>
        <p:nvPicPr>
          <p:cNvPr id="9" name="图片 8" descr="图片包含 事情, LEGO, 玩具, 室内&#10;&#10;已生成极高可信度的说明">
            <a:extLst>
              <a:ext uri="{FF2B5EF4-FFF2-40B4-BE49-F238E27FC236}">
                <a16:creationId xmlns:a16="http://schemas.microsoft.com/office/drawing/2014/main" xmlns="" id="{1BDAB5D7-B05E-4DB8-BA7A-697AAF5A6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87" y="3149489"/>
            <a:ext cx="5739392" cy="43699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5F5D87-B15E-4E0B-BA1B-4B4739567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2120"/>
            <a:ext cx="12192000" cy="13258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415176-8972-4896-8521-AFFF8BD3B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4" y="565294"/>
            <a:ext cx="2148844" cy="238658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8A097E5A-4DDB-4384-A6C4-897603083E9C}"/>
              </a:ext>
            </a:extLst>
          </p:cNvPr>
          <p:cNvSpPr txBox="1"/>
          <p:nvPr/>
        </p:nvSpPr>
        <p:spPr>
          <a:xfrm>
            <a:off x="2904796" y="2886965"/>
            <a:ext cx="6295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微软雅黑" panose="020B0503020204020204" pitchFamily="34" charset="-122"/>
              </a:rPr>
              <a:t>Sắt</a:t>
            </a:r>
            <a:r>
              <a:rPr lang="en-US" altLang="zh-CN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微软雅黑" panose="020B0503020204020204" pitchFamily="34" charset="-122"/>
              </a:rPr>
              <a:t>, gang, </a:t>
            </a:r>
            <a:r>
              <a:rPr lang="en-US" altLang="zh-CN" sz="60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ea typeface="微软雅黑" panose="020B0503020204020204" pitchFamily="34" charset="-122"/>
              </a:rPr>
              <a:t>thép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七公主 - 一百只老鼠">
            <a:hlinkClick r:id="" action="ppaction://media"/>
            <a:extLst>
              <a:ext uri="{FF2B5EF4-FFF2-40B4-BE49-F238E27FC236}">
                <a16:creationId xmlns:a16="http://schemas.microsoft.com/office/drawing/2014/main" xmlns="" id="{3D581C84-8221-41E8-97CB-1CB13A6E2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500" y="-4430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2319" y="1989667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A91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Khoa</a:t>
            </a:r>
            <a:r>
              <a:rPr lang="en-US" sz="3600" b="1" dirty="0" smtClean="0">
                <a:solidFill>
                  <a:srgbClr val="FA91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 </a:t>
            </a:r>
            <a:r>
              <a:rPr lang="en-US" sz="3600" b="1" dirty="0" err="1" smtClean="0">
                <a:solidFill>
                  <a:srgbClr val="FA917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học</a:t>
            </a:r>
            <a:endParaRPr lang="en-US" sz="3600" b="1" dirty="0">
              <a:solidFill>
                <a:srgbClr val="FA917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ViceroyJF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4607" y="4285745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EBE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(</a:t>
            </a:r>
            <a:r>
              <a:rPr lang="en-US" sz="2400" dirty="0" err="1" smtClean="0">
                <a:solidFill>
                  <a:srgbClr val="FEBE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Trang</a:t>
            </a:r>
            <a:r>
              <a:rPr lang="en-US" sz="2400" dirty="0" smtClean="0">
                <a:solidFill>
                  <a:srgbClr val="FEBE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itchFamily="18" charset="0"/>
              </a:rPr>
              <a:t> 48,49)</a:t>
            </a:r>
            <a:endParaRPr lang="en-US" sz="2400" dirty="0">
              <a:solidFill>
                <a:srgbClr val="FEBE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ViceroyJ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7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5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3" grpId="0"/>
          <p:bldP spid="1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51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4" grpId="0"/>
          <p:bldP spid="3" grpId="0"/>
          <p:bldP spid="1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806</Words>
  <Application>Microsoft Office PowerPoint</Application>
  <PresentationFormat>Custom</PresentationFormat>
  <Paragraphs>109</Paragraphs>
  <Slides>27</Slides>
  <Notes>22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hxj</dc:creator>
  <cp:lastModifiedBy>admin</cp:lastModifiedBy>
  <cp:revision>56</cp:revision>
  <dcterms:created xsi:type="dcterms:W3CDTF">2017-06-13T12:32:50Z</dcterms:created>
  <dcterms:modified xsi:type="dcterms:W3CDTF">2021-11-28T21:46:27Z</dcterms:modified>
</cp:coreProperties>
</file>