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2"/>
    <p:sldId id="257" r:id="rId3"/>
    <p:sldId id="276" r:id="rId4"/>
    <p:sldId id="277" r:id="rId5"/>
    <p:sldId id="278" r:id="rId6"/>
    <p:sldId id="279" r:id="rId7"/>
    <p:sldId id="280" r:id="rId8"/>
    <p:sldId id="281" r:id="rId9"/>
    <p:sldId id="259" r:id="rId10"/>
    <p:sldId id="304" r:id="rId11"/>
    <p:sldId id="256" r:id="rId12"/>
    <p:sldId id="260" r:id="rId13"/>
    <p:sldId id="292" r:id="rId14"/>
    <p:sldId id="284" r:id="rId15"/>
    <p:sldId id="285" r:id="rId16"/>
    <p:sldId id="295" r:id="rId17"/>
    <p:sldId id="286" r:id="rId18"/>
    <p:sldId id="287" r:id="rId19"/>
    <p:sldId id="296" r:id="rId20"/>
    <p:sldId id="293" r:id="rId21"/>
    <p:sldId id="288" r:id="rId22"/>
    <p:sldId id="289" r:id="rId23"/>
    <p:sldId id="297" r:id="rId24"/>
    <p:sldId id="298" r:id="rId25"/>
    <p:sldId id="299" r:id="rId26"/>
    <p:sldId id="300" r:id="rId27"/>
    <p:sldId id="303" r:id="rId28"/>
    <p:sldId id="301" r:id="rId29"/>
    <p:sldId id="302" r:id="rId30"/>
    <p:sldId id="290" r:id="rId31"/>
    <p:sldId id="291" r:id="rId32"/>
    <p:sldId id="27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75"/>
    <a:srgbClr val="B06900"/>
    <a:srgbClr val="D67F00"/>
    <a:srgbClr val="A1A2EB"/>
    <a:srgbClr val="EF7663"/>
    <a:srgbClr val="FFC4B2"/>
    <a:srgbClr val="C7E1E0"/>
    <a:srgbClr val="FFFFFF"/>
    <a:srgbClr val="04000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48"/>
      </p:cViewPr>
      <p:guideLst>
        <p:guide orient="horz" pos="21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B2"/>
          </a:solidFill>
          <a:ln>
            <a:solidFill>
              <a:srgbClr val="FFC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7663"/>
          </a:solidFill>
          <a:ln>
            <a:solidFill>
              <a:srgbClr val="EF7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A2EB"/>
          </a:solidFill>
          <a:ln>
            <a:solidFill>
              <a:srgbClr val="A1A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Relationship Id="rId1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Relationship Id="rId1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35.jp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11.png"/><Relationship Id="rId11" Type="http://schemas.openxmlformats.org/officeDocument/2006/relationships/image" Target="../media/image48.jpeg"/><Relationship Id="rId5" Type="http://schemas.openxmlformats.org/officeDocument/2006/relationships/image" Target="../media/image10.pn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5" Type="http://schemas.microsoft.com/office/2007/relationships/hdphoto" Target="../media/hdphoto7.wdp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53.jpeg"/><Relationship Id="rId4" Type="http://schemas.openxmlformats.org/officeDocument/2006/relationships/image" Target="../media/image10.pn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6.jpeg"/><Relationship Id="rId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9.jpeg"/><Relationship Id="rId5" Type="http://schemas.openxmlformats.org/officeDocument/2006/relationships/image" Target="../media/image11.png"/><Relationship Id="rId10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3.jpe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10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6.jpeg"/><Relationship Id="rId5" Type="http://schemas.openxmlformats.org/officeDocument/2006/relationships/image" Target="../media/image11.png"/><Relationship Id="rId10" Type="http://schemas.openxmlformats.org/officeDocument/2006/relationships/image" Target="../media/image65.jpeg"/><Relationship Id="rId4" Type="http://schemas.openxmlformats.org/officeDocument/2006/relationships/image" Target="../media/image10.png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68.jpeg"/><Relationship Id="rId4" Type="http://schemas.openxmlformats.org/officeDocument/2006/relationships/image" Target="../media/image10.pn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11.png"/><Relationship Id="rId11" Type="http://schemas.openxmlformats.org/officeDocument/2006/relationships/image" Target="NULL"/><Relationship Id="rId5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image" Target="../media/image23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5.wdp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image" Target="../media/image23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11" Type="http://schemas.openxmlformats.org/officeDocument/2006/relationships/image" Target="../media/image37.jpeg"/><Relationship Id="rId5" Type="http://schemas.openxmlformats.org/officeDocument/2006/relationships/image" Target="../media/image11.png"/><Relationship Id="rId1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10.png"/><Relationship Id="rId9" Type="http://schemas.openxmlformats.org/officeDocument/2006/relationships/image" Target="../media/image35.jp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897977"/>
          <p:cNvPicPr>
            <a:picLocks noChangeAspect="1"/>
          </p:cNvPicPr>
          <p:nvPr/>
        </p:nvPicPr>
        <p:blipFill rotWithShape="1">
          <a:blip r:embed="rId3"/>
          <a:srcRect l="3210" t="8932" r="3373" b="7127"/>
          <a:stretch/>
        </p:blipFill>
        <p:spPr>
          <a:xfrm>
            <a:off x="0" y="-3568"/>
            <a:ext cx="12290053" cy="6858000"/>
          </a:xfrm>
          <a:prstGeom prst="rect">
            <a:avLst/>
          </a:prstGeom>
        </p:spPr>
      </p:pic>
      <p:pic>
        <p:nvPicPr>
          <p:cNvPr id="18" name="图片 17" descr="滴管,实验,化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74" y="5472106"/>
            <a:ext cx="909955" cy="909955"/>
          </a:xfrm>
          <a:prstGeom prst="rect">
            <a:avLst/>
          </a:prstGeom>
        </p:spPr>
      </p:pic>
      <p:pic>
        <p:nvPicPr>
          <p:cNvPr id="21" name="图片 20" descr="1-4化学作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0000">
            <a:off x="11250799" y="1983427"/>
            <a:ext cx="733425" cy="733425"/>
          </a:xfrm>
          <a:prstGeom prst="rect">
            <a:avLst/>
          </a:prstGeom>
        </p:spPr>
      </p:pic>
      <p:pic>
        <p:nvPicPr>
          <p:cNvPr id="23" name="图片 22" descr="化学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0000">
            <a:off x="-53317" y="4155661"/>
            <a:ext cx="913130" cy="91313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705668">
            <a:off x="247519" y="4982561"/>
            <a:ext cx="1590252" cy="188904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914623">
            <a:off x="139441" y="-109068"/>
            <a:ext cx="2171048" cy="2460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9322689">
            <a:off x="7850930" y="1928258"/>
            <a:ext cx="1995954" cy="1497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9446">
            <a:off x="9762107" y="-73061"/>
            <a:ext cx="2507957" cy="2213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2" descr="化学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0000">
            <a:off x="2029651" y="-51849"/>
            <a:ext cx="913130" cy="913130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20504">
            <a:off x="9675702" y="4651791"/>
            <a:ext cx="2680769" cy="2263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4957307" y="1139948"/>
            <a:ext cx="2667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Khoa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học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Deutsch Gothic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18765" y="2053270"/>
            <a:ext cx="8256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và</a:t>
            </a:r>
            <a:endParaRPr lang="en-US" sz="100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UTM A&amp;S Gracelan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54914" y="3425432"/>
            <a:ext cx="8256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đồng</a:t>
            </a:r>
            <a:endParaRPr lang="en-US" sz="100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UTM A&amp;S Graceland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6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897977"/>
          <p:cNvPicPr>
            <a:picLocks noChangeAspect="1"/>
          </p:cNvPicPr>
          <p:nvPr/>
        </p:nvPicPr>
        <p:blipFill rotWithShape="1">
          <a:blip r:embed="rId3"/>
          <a:srcRect l="3210" t="8932" r="3373" b="7127"/>
          <a:stretch/>
        </p:blipFill>
        <p:spPr>
          <a:xfrm>
            <a:off x="0" y="0"/>
            <a:ext cx="12290053" cy="6858000"/>
          </a:xfrm>
          <a:prstGeom prst="rect">
            <a:avLst/>
          </a:prstGeom>
        </p:spPr>
      </p:pic>
      <p:pic>
        <p:nvPicPr>
          <p:cNvPr id="18" name="图片 17" descr="滴管,实验,化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74" y="5472106"/>
            <a:ext cx="909955" cy="909955"/>
          </a:xfrm>
          <a:prstGeom prst="rect">
            <a:avLst/>
          </a:prstGeom>
        </p:spPr>
      </p:pic>
      <p:pic>
        <p:nvPicPr>
          <p:cNvPr id="21" name="图片 20" descr="1-4化学作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0000">
            <a:off x="11250799" y="1983427"/>
            <a:ext cx="733425" cy="733425"/>
          </a:xfrm>
          <a:prstGeom prst="rect">
            <a:avLst/>
          </a:prstGeom>
        </p:spPr>
      </p:pic>
      <p:pic>
        <p:nvPicPr>
          <p:cNvPr id="23" name="图片 22" descr="化学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0000">
            <a:off x="-53317" y="4155661"/>
            <a:ext cx="913130" cy="91313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705668">
            <a:off x="247519" y="4982561"/>
            <a:ext cx="1590252" cy="188904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914623">
            <a:off x="139441" y="-109068"/>
            <a:ext cx="2171048" cy="2460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9322689">
            <a:off x="7850930" y="1928258"/>
            <a:ext cx="1995954" cy="1497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9446">
            <a:off x="9762107" y="-73061"/>
            <a:ext cx="2507957" cy="2213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2" descr="化学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0000">
            <a:off x="2029651" y="-51849"/>
            <a:ext cx="913130" cy="913130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20504">
            <a:off x="9675702" y="4651791"/>
            <a:ext cx="2680769" cy="2263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4957307" y="1139948"/>
            <a:ext cx="2667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Khoa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UTM Deutsch Gothic" panose="02040603050506020204" pitchFamily="18" charset="0"/>
              </a:rPr>
              <a:t>học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Deutsch Gothic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18765" y="2053270"/>
            <a:ext cx="8256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và</a:t>
            </a:r>
            <a:endParaRPr lang="en-US" sz="100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UTM A&amp;S Gracelan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54914" y="3425432"/>
            <a:ext cx="8256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10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đồng</a:t>
            </a:r>
            <a:endParaRPr lang="en-US" sz="100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UTM A&amp;S Graceland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7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8"/>
          <p:cNvGrpSpPr/>
          <p:nvPr/>
        </p:nvGrpSpPr>
        <p:grpSpPr>
          <a:xfrm>
            <a:off x="112395" y="-357585"/>
            <a:ext cx="12079605" cy="7524750"/>
            <a:chOff x="230" y="-469"/>
            <a:chExt cx="19023" cy="11850"/>
          </a:xfrm>
        </p:grpSpPr>
        <p:grpSp>
          <p:nvGrpSpPr>
            <p:cNvPr id="11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18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21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2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2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30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31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1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148" y="2387317"/>
            <a:ext cx="10825035" cy="2880276"/>
          </a:xfrm>
          <a:prstGeom prst="rect">
            <a:avLst/>
          </a:prstGeom>
        </p:spPr>
      </p:pic>
      <p:grpSp>
        <p:nvGrpSpPr>
          <p:cNvPr id="12" name="组合 50"/>
          <p:cNvGrpSpPr/>
          <p:nvPr/>
        </p:nvGrpSpPr>
        <p:grpSpPr>
          <a:xfrm>
            <a:off x="1586911" y="2952116"/>
            <a:ext cx="9506477" cy="1885907"/>
            <a:chOff x="1046600" y="2863696"/>
            <a:chExt cx="5863941" cy="1686672"/>
          </a:xfrm>
        </p:grpSpPr>
        <p:sp>
          <p:nvSpPr>
            <p:cNvPr id="13" name="文本框 1"/>
            <p:cNvSpPr txBox="1">
              <a:spLocks noChangeArrowheads="1"/>
            </p:cNvSpPr>
            <p:nvPr/>
          </p:nvSpPr>
          <p:spPr bwMode="auto">
            <a:xfrm>
              <a:off x="1046600" y="2863696"/>
              <a:ext cx="5863941" cy="1183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r>
                <a:rPr lang="en-US" altLang="zh-CN" sz="8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Nguồn</a:t>
              </a:r>
              <a:r>
                <a:rPr lang="en-US" altLang="zh-CN" sz="8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gốc</a:t>
              </a:r>
              <a:r>
                <a:rPr lang="en-US" altLang="zh-CN" sz="8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8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merican Sans" panose="02040603050506020204" pitchFamily="18" charset="0"/>
                  <a:ea typeface="+mn-ea"/>
                  <a:cs typeface="+mn-ea"/>
                  <a:sym typeface="+mn-lt"/>
                </a:rPr>
                <a:t>đồng</a:t>
              </a:r>
              <a:endParaRPr lang="zh-CN" alt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merican Sans" panose="02040603050506020204" pitchFamily="18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矩形 52"/>
            <p:cNvSpPr/>
            <p:nvPr/>
          </p:nvSpPr>
          <p:spPr>
            <a:xfrm>
              <a:off x="2638269" y="3073040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7" name="图片 5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2" b="67495"/>
          <a:stretch>
            <a:fillRect/>
          </a:stretch>
        </p:blipFill>
        <p:spPr>
          <a:xfrm>
            <a:off x="5863172" y="816767"/>
            <a:ext cx="953953" cy="1122002"/>
          </a:xfrm>
          <a:prstGeom prst="rect">
            <a:avLst/>
          </a:prstGeom>
        </p:spPr>
      </p:pic>
      <p:pic>
        <p:nvPicPr>
          <p:cNvPr id="24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:a16="http://schemas.microsoft.com/office/drawing/2014/main" id="{29228B74-8127-44F7-AA2B-1D20AFE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68" y="3702173"/>
            <a:ext cx="3060867" cy="31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9605" cy="7524750"/>
            <a:chOff x="230" y="-469"/>
            <a:chExt cx="19023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14"/>
          <p:cNvGrpSpPr/>
          <p:nvPr/>
        </p:nvGrpSpPr>
        <p:grpSpPr>
          <a:xfrm>
            <a:off x="850858" y="2058178"/>
            <a:ext cx="10725973" cy="2023966"/>
            <a:chOff x="577516" y="2189747"/>
            <a:chExt cx="4529412" cy="2791327"/>
          </a:xfrm>
        </p:grpSpPr>
        <p:sp>
          <p:nvSpPr>
            <p:cNvPr id="41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2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33717" y="2308341"/>
            <a:ext cx="11310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Theo </a:t>
            </a:r>
            <a:r>
              <a:rPr lang="en-US" sz="9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em</a:t>
            </a:r>
            <a:r>
              <a:rPr lang="en-US" sz="9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, </a:t>
            </a:r>
            <a:r>
              <a:rPr lang="en-US" sz="9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đồng</a:t>
            </a:r>
            <a:r>
              <a:rPr lang="en-US" sz="9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9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có</a:t>
            </a:r>
            <a:r>
              <a:rPr lang="en-US" sz="9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 ở </a:t>
            </a:r>
            <a:r>
              <a:rPr lang="en-US" sz="9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đâu</a:t>
            </a:r>
            <a:r>
              <a:rPr lang="en-US" sz="9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2051"/>
          <a:stretch/>
        </p:blipFill>
        <p:spPr>
          <a:xfrm>
            <a:off x="438724" y="4830650"/>
            <a:ext cx="11255971" cy="116765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472962" y="662198"/>
            <a:ext cx="84417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Đồng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là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trong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những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kim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loại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con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người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tìm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ra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sớm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nhất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</p:txBody>
      </p:sp>
      <p:pic>
        <p:nvPicPr>
          <p:cNvPr id="45" name="Picture 2" descr="Quặng đồng - Nam Hoa Corpora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27" y="1834990"/>
            <a:ext cx="4350599" cy="2810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Khai Thác Quặng Đồng | CÔNG TY CỔ PHẦN TẬP ĐOÀN NGỌC THIÊN GLOB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87" y="1823133"/>
            <a:ext cx="4304825" cy="2834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67551" y="4756436"/>
            <a:ext cx="875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5287" y="4880705"/>
            <a:ext cx="1066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kim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loại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thấy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2800" b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nhiên.Nhưng phần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lớn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chế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tạo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quặng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lẫn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số</a:t>
            </a:r>
            <a:r>
              <a:rPr lang="en-US" sz="2800" b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chất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khác</a:t>
            </a:r>
            <a:r>
              <a:rPr lang="en-US" sz="2800" b="1" dirty="0" smtClean="0">
                <a:solidFill>
                  <a:schemeClr val="bg1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. </a:t>
            </a:r>
            <a:endParaRPr lang="en-US" sz="2800" b="1" dirty="0">
              <a:solidFill>
                <a:schemeClr val="bg1"/>
              </a:solidFill>
              <a:latin typeface="UTM Isadora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8"/>
          <p:cNvGrpSpPr/>
          <p:nvPr/>
        </p:nvGrpSpPr>
        <p:grpSpPr>
          <a:xfrm>
            <a:off x="195118" y="-282542"/>
            <a:ext cx="12079605" cy="7524750"/>
            <a:chOff x="230" y="-469"/>
            <a:chExt cx="19023" cy="11850"/>
          </a:xfrm>
        </p:grpSpPr>
        <p:grpSp>
          <p:nvGrpSpPr>
            <p:cNvPr id="27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34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37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8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9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5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36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32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>
            <a:off x="5615257" y="740253"/>
            <a:ext cx="1183877" cy="10224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D3F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5807659" y="718876"/>
            <a:ext cx="918116" cy="981004"/>
          </a:xfrm>
          <a:prstGeom prst="rect">
            <a:avLst/>
          </a:prstGeom>
        </p:spPr>
      </p:pic>
      <p:pic>
        <p:nvPicPr>
          <p:cNvPr id="44" name="Picture 12" descr="File - Bulbasaur001 - Pokemon Bulbasaur Png, Transparent Png -  1600x1216(#6086202) - PngFind">
            <a:extLst>
              <a:ext uri="{FF2B5EF4-FFF2-40B4-BE49-F238E27FC236}">
                <a16:creationId xmlns:a16="http://schemas.microsoft.com/office/drawing/2014/main" id="{93B2AE3B-C52C-4D7E-83F0-ECA4E08A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675" y="4648006"/>
            <a:ext cx="2480787" cy="2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4" descr="烧瓶,实验,化学,科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19344">
            <a:off x="11261122" y="5930154"/>
            <a:ext cx="775335" cy="775335"/>
          </a:xfrm>
          <a:prstGeom prst="rect">
            <a:avLst/>
          </a:prstGeom>
        </p:spPr>
      </p:pic>
      <p:pic>
        <p:nvPicPr>
          <p:cNvPr id="46" name="Picture 3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33142" y="1749670"/>
            <a:ext cx="11533215" cy="3526397"/>
          </a:xfrm>
          <a:prstGeom prst="rect">
            <a:avLst/>
          </a:prstGeom>
        </p:spPr>
      </p:pic>
      <p:grpSp>
        <p:nvGrpSpPr>
          <p:cNvPr id="24" name="组合 50"/>
          <p:cNvGrpSpPr/>
          <p:nvPr/>
        </p:nvGrpSpPr>
        <p:grpSpPr>
          <a:xfrm>
            <a:off x="2066774" y="1662656"/>
            <a:ext cx="9464719" cy="3170099"/>
            <a:chOff x="237703" y="1729358"/>
            <a:chExt cx="9464719" cy="3170099"/>
          </a:xfrm>
        </p:grpSpPr>
        <p:sp>
          <p:nvSpPr>
            <p:cNvPr id="25" name="文本框 1"/>
            <p:cNvSpPr txBox="1">
              <a:spLocks noChangeArrowheads="1"/>
            </p:cNvSpPr>
            <p:nvPr/>
          </p:nvSpPr>
          <p:spPr bwMode="auto">
            <a:xfrm>
              <a:off x="237703" y="1729358"/>
              <a:ext cx="9464719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Tính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chất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đồng</a:t>
              </a:r>
              <a:endParaRPr lang="en-US" altLang="zh-CN" sz="10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  <a:ea typeface="+mn-ea"/>
                <a:cs typeface="+mn-ea"/>
                <a:sym typeface="+mn-lt"/>
              </a:endParaRPr>
            </a:p>
            <a:p>
              <a:pPr>
                <a:defRPr/>
              </a:pPr>
              <a:r>
                <a:rPr lang="en-US" altLang="zh-CN" sz="100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v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à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hợp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kim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10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đồng</a:t>
              </a:r>
              <a:endParaRPr lang="zh-CN" altLang="en-US" sz="1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矩形 52"/>
            <p:cNvSpPr/>
            <p:nvPr/>
          </p:nvSpPr>
          <p:spPr>
            <a:xfrm>
              <a:off x="2638269" y="3073040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0944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371367" y="-277575"/>
            <a:ext cx="12079605" cy="7524750"/>
            <a:chOff x="230" y="-469"/>
            <a:chExt cx="19023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83" y="2481732"/>
            <a:ext cx="5032262" cy="335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87350" y="949751"/>
            <a:ext cx="117702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hãy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quan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sát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hình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kết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hợp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với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hiểu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biết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mình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biết</a:t>
            </a:r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  <a:sym typeface="Wingdings" panose="05000000000000000000" pitchFamily="2" charset="2"/>
              </a:rPr>
              <a:t>: 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91" y="1744059"/>
            <a:ext cx="1466617" cy="14666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08460" y="2294247"/>
            <a:ext cx="17027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Màu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sắc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21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36" y="2420712"/>
            <a:ext cx="1466617" cy="146661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61105" y="2970900"/>
            <a:ext cx="17059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Độ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sáng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28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44" y="4758531"/>
            <a:ext cx="1466617" cy="146661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144413" y="5308719"/>
            <a:ext cx="1694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Tính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dẻo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31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80" y="5281528"/>
            <a:ext cx="1466617" cy="14666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42449" y="5831716"/>
            <a:ext cx="1957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Tính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cứng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0" y="3296524"/>
            <a:ext cx="1466617" cy="14666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39789" y="3846712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UTM Isadora" panose="02040603050506020204" pitchFamily="18" charset="0"/>
              </a:rPr>
              <a:t>Độ</a:t>
            </a:r>
            <a:r>
              <a:rPr lang="en-US" sz="3000" b="1" dirty="0" smtClean="0"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latin typeface="UTM Isadora" panose="02040603050506020204" pitchFamily="18" charset="0"/>
              </a:rPr>
              <a:t>bền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037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30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6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4" y="1658687"/>
            <a:ext cx="5032262" cy="335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09" y="662184"/>
            <a:ext cx="1232646" cy="12326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57707" y="1029917"/>
            <a:ext cx="27190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Màu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đỏ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nâu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20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5" y="1805248"/>
            <a:ext cx="1232646" cy="12326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07143" y="2121465"/>
            <a:ext cx="25250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Có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ánh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kim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8" y="2968327"/>
            <a:ext cx="1232646" cy="12326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56942" y="2999875"/>
            <a:ext cx="5533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Dẻo</a:t>
            </a:r>
            <a:r>
              <a:rPr lang="en-US" sz="3500" b="1" dirty="0" smtClean="0">
                <a:latin typeface="UTM Isadora" panose="02040603050506020204" pitchFamily="18" charset="0"/>
              </a:rPr>
              <a:t>, </a:t>
            </a:r>
            <a:r>
              <a:rPr lang="en-US" sz="3500" b="1" dirty="0" err="1" smtClean="0">
                <a:latin typeface="UTM Isadora" panose="02040603050506020204" pitchFamily="18" charset="0"/>
              </a:rPr>
              <a:t>dễ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uốn</a:t>
            </a:r>
            <a:r>
              <a:rPr lang="en-US" sz="3500" b="1" dirty="0" smtClean="0">
                <a:latin typeface="UTM Isadora" panose="02040603050506020204" pitchFamily="18" charset="0"/>
              </a:rPr>
              <a:t>, </a:t>
            </a:r>
            <a:r>
              <a:rPr lang="en-US" sz="3500" b="1" dirty="0" err="1" smtClean="0">
                <a:latin typeface="UTM Isadora" panose="02040603050506020204" pitchFamily="18" charset="0"/>
              </a:rPr>
              <a:t>dễ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dát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mỏng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và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kéo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sợi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30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96" y="4102692"/>
            <a:ext cx="1232646" cy="12326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27835" y="4580970"/>
            <a:ext cx="45368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Không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cứng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bằng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sắt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3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19" y="5266579"/>
            <a:ext cx="1232646" cy="123264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08311" y="5579618"/>
            <a:ext cx="724749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Rất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bền</a:t>
            </a:r>
            <a:r>
              <a:rPr lang="en-US" sz="3500" b="1" dirty="0" smtClean="0">
                <a:latin typeface="UTM Isadora" panose="02040603050506020204" pitchFamily="18" charset="0"/>
              </a:rPr>
              <a:t>; </a:t>
            </a:r>
            <a:r>
              <a:rPr lang="en-US" sz="3500" b="1" dirty="0" err="1" smtClean="0">
                <a:latin typeface="UTM Isadora" panose="02040603050506020204" pitchFamily="18" charset="0"/>
              </a:rPr>
              <a:t>dẫn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điện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dẫn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nhiệt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tốt</a:t>
            </a:r>
            <a:r>
              <a:rPr lang="en-US" sz="3500" b="1" dirty="0" smtClean="0">
                <a:latin typeface="UTM Isadora" panose="02040603050506020204" pitchFamily="18" charset="0"/>
              </a:rPr>
              <a:t>.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53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113030" y="-398639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err="1" smtClean="0"/>
                    <a:t>Che</a:t>
                  </a:r>
                  <a:endParaRPr lang="zh-CN" altLang="en-US" dirty="0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Chèn</a:t>
            </a:r>
            <a:r>
              <a:rPr lang="en-US" dirty="0" smtClean="0"/>
              <a:t> video </a:t>
            </a:r>
            <a:r>
              <a:rPr lang="en-US" dirty="0" err="1" smtClean="0"/>
              <a:t>số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6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936625"/>
            <a:ext cx="3524230" cy="2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01" y="936625"/>
            <a:ext cx="3544744" cy="2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33035" y="3699862"/>
            <a:ext cx="29097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Đồng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–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thiếc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1918" y="3667443"/>
            <a:ext cx="52164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Đồng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– </a:t>
            </a:r>
            <a:r>
              <a:rPr lang="en-US" sz="3500" b="1" dirty="0" err="1" smtClean="0">
                <a:latin typeface="UTM Isadora" panose="02040603050506020204" pitchFamily="18" charset="0"/>
              </a:rPr>
              <a:t>kẽm</a:t>
            </a:r>
            <a:r>
              <a:rPr lang="en-US" sz="3500" b="1" dirty="0" smtClean="0">
                <a:latin typeface="UTM Isadora" panose="02040603050506020204" pitchFamily="18" charset="0"/>
              </a:rPr>
              <a:t> (</a:t>
            </a:r>
            <a:r>
              <a:rPr lang="en-US" sz="3500" b="1" dirty="0" err="1" smtClean="0">
                <a:latin typeface="UTM Isadora" panose="02040603050506020204" pitchFamily="18" charset="0"/>
              </a:rPr>
              <a:t>đồng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thau</a:t>
            </a:r>
            <a:r>
              <a:rPr lang="en-US" sz="3500" b="1" dirty="0" smtClean="0">
                <a:latin typeface="UTM Isadora" panose="020406030505060202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4212" y="4645847"/>
            <a:ext cx="11220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–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thiếc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–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kẽm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thau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)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đều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kim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Sofia" panose="02040603050506020204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SVN-Sofia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64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9605" cy="7524750"/>
            <a:chOff x="230" y="-469"/>
            <a:chExt cx="19023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788" y="6875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4"/>
          <p:cNvGrpSpPr/>
          <p:nvPr/>
        </p:nvGrpSpPr>
        <p:grpSpPr>
          <a:xfrm>
            <a:off x="813013" y="2117373"/>
            <a:ext cx="10725973" cy="2023966"/>
            <a:chOff x="577516" y="2189747"/>
            <a:chExt cx="4529412" cy="279132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8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88202" y="2242417"/>
            <a:ext cx="108512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Hợp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kim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đồng</a:t>
            </a:r>
            <a:r>
              <a:rPr lang="en-US" sz="6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màu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sắc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chất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SVN-Shintia Script" panose="02000804000000020003" pitchFamily="2" charset="0"/>
              </a:rPr>
              <a:t>như</a:t>
            </a:r>
            <a:r>
              <a:rPr lang="en-US" sz="6000" dirty="0" smtClean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thế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nào</a:t>
            </a:r>
            <a:r>
              <a:rPr lang="en-US" sz="6000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</a:p>
        </p:txBody>
      </p:sp>
      <p:grpSp>
        <p:nvGrpSpPr>
          <p:cNvPr id="21" name="Group 6"/>
          <p:cNvGrpSpPr/>
          <p:nvPr/>
        </p:nvGrpSpPr>
        <p:grpSpPr>
          <a:xfrm>
            <a:off x="805120" y="967963"/>
            <a:ext cx="5201811" cy="3086941"/>
            <a:chOff x="0" y="0"/>
            <a:chExt cx="1995844" cy="2105036"/>
          </a:xfrm>
        </p:grpSpPr>
        <p:sp>
          <p:nvSpPr>
            <p:cNvPr id="22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</p:grpSp>
      <p:grpSp>
        <p:nvGrpSpPr>
          <p:cNvPr id="30" name="Group 10"/>
          <p:cNvGrpSpPr/>
          <p:nvPr/>
        </p:nvGrpSpPr>
        <p:grpSpPr>
          <a:xfrm>
            <a:off x="6336821" y="961344"/>
            <a:ext cx="5201811" cy="3086941"/>
            <a:chOff x="0" y="0"/>
            <a:chExt cx="1995844" cy="2105036"/>
          </a:xfrm>
        </p:grpSpPr>
        <p:sp>
          <p:nvSpPr>
            <p:cNvPr id="3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972707" y="1804802"/>
            <a:ext cx="49390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latin typeface="SVN-Candy Script" panose="02000503000000020003" pitchFamily="50" charset="0"/>
              </a:rPr>
              <a:t>Hợp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kim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của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đồng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với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thiếc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</a:p>
          <a:p>
            <a:r>
              <a:rPr lang="en-US" sz="3800" dirty="0" smtClean="0">
                <a:latin typeface="SVN-Candy Script" panose="02000503000000020003" pitchFamily="50" charset="0"/>
              </a:rPr>
              <a:t>(</a:t>
            </a:r>
            <a:r>
              <a:rPr lang="en-US" sz="3800" dirty="0" err="1" smtClean="0">
                <a:latin typeface="SVN-Candy Script" panose="02000503000000020003" pitchFamily="50" charset="0"/>
              </a:rPr>
              <a:t>đồng</a:t>
            </a:r>
            <a:r>
              <a:rPr lang="en-US" sz="3800" dirty="0" smtClean="0">
                <a:latin typeface="SVN-Candy Script" panose="02000503000000020003" pitchFamily="50" charset="0"/>
              </a:rPr>
              <a:t> – </a:t>
            </a:r>
            <a:r>
              <a:rPr lang="en-US" sz="3800" dirty="0" err="1" smtClean="0">
                <a:latin typeface="SVN-Candy Script" panose="02000503000000020003" pitchFamily="50" charset="0"/>
              </a:rPr>
              <a:t>thiếc</a:t>
            </a:r>
            <a:r>
              <a:rPr lang="en-US" sz="3800" dirty="0" smtClean="0">
                <a:latin typeface="SVN-Candy Script" panose="02000503000000020003" pitchFamily="50" charset="0"/>
              </a:rPr>
              <a:t>) </a:t>
            </a:r>
            <a:r>
              <a:rPr lang="en-US" sz="3800" dirty="0" err="1" smtClean="0">
                <a:latin typeface="SVN-Candy Script" panose="02000503000000020003" pitchFamily="50" charset="0"/>
              </a:rPr>
              <a:t>có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màu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nâu</a:t>
            </a:r>
            <a:r>
              <a:rPr lang="en-US" sz="3800" dirty="0">
                <a:latin typeface="SVN-Candy Script" panose="02000503000000020003" pitchFamily="50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72528" y="1804802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800" dirty="0" err="1">
                <a:latin typeface="SVN-Candy Script" panose="02000503000000020003" pitchFamily="50" charset="0"/>
              </a:rPr>
              <a:t>Hợp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>
                <a:latin typeface="SVN-Candy Script" panose="02000503000000020003" pitchFamily="50" charset="0"/>
              </a:rPr>
              <a:t>kim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>
                <a:latin typeface="SVN-Candy Script" panose="02000503000000020003" pitchFamily="50" charset="0"/>
              </a:rPr>
              <a:t>của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>
                <a:latin typeface="SVN-Candy Script" panose="02000503000000020003" pitchFamily="50" charset="0"/>
              </a:rPr>
              <a:t>đồng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>
                <a:latin typeface="SVN-Candy Script" panose="02000503000000020003" pitchFamily="50" charset="0"/>
              </a:rPr>
              <a:t>với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kẽm</a:t>
            </a:r>
            <a:r>
              <a:rPr lang="en-US" sz="3800" dirty="0" smtClean="0">
                <a:latin typeface="SVN-Candy Script" panose="02000503000000020003" pitchFamily="50" charset="0"/>
              </a:rPr>
              <a:t> </a:t>
            </a:r>
            <a:endParaRPr lang="en-US" sz="3800" dirty="0">
              <a:latin typeface="SVN-Candy Script" panose="02000503000000020003" pitchFamily="50" charset="0"/>
            </a:endParaRPr>
          </a:p>
          <a:p>
            <a:r>
              <a:rPr lang="en-US" sz="3800" dirty="0">
                <a:latin typeface="SVN-Candy Script" panose="02000503000000020003" pitchFamily="50" charset="0"/>
              </a:rPr>
              <a:t>(</a:t>
            </a:r>
            <a:r>
              <a:rPr lang="en-US" sz="3800" dirty="0" err="1">
                <a:latin typeface="SVN-Candy Script" panose="02000503000000020003" pitchFamily="50" charset="0"/>
              </a:rPr>
              <a:t>đồng</a:t>
            </a:r>
            <a:r>
              <a:rPr lang="en-US" sz="3800" dirty="0">
                <a:latin typeface="SVN-Candy Script" panose="02000503000000020003" pitchFamily="50" charset="0"/>
              </a:rPr>
              <a:t> – </a:t>
            </a:r>
            <a:r>
              <a:rPr lang="en-US" sz="3800" dirty="0" err="1" smtClean="0">
                <a:latin typeface="SVN-Candy Script" panose="02000503000000020003" pitchFamily="50" charset="0"/>
              </a:rPr>
              <a:t>kẽm</a:t>
            </a:r>
            <a:r>
              <a:rPr lang="en-US" sz="3800" dirty="0" smtClean="0">
                <a:latin typeface="SVN-Candy Script" panose="02000503000000020003" pitchFamily="50" charset="0"/>
              </a:rPr>
              <a:t>) </a:t>
            </a:r>
            <a:r>
              <a:rPr lang="en-US" sz="3800" dirty="0" err="1">
                <a:latin typeface="SVN-Candy Script" panose="02000503000000020003" pitchFamily="50" charset="0"/>
              </a:rPr>
              <a:t>có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>
                <a:latin typeface="SVN-Candy Script" panose="02000503000000020003" pitchFamily="50" charset="0"/>
              </a:rPr>
              <a:t>màu</a:t>
            </a:r>
            <a:r>
              <a:rPr lang="en-US" sz="3800" dirty="0">
                <a:latin typeface="SVN-Candy Script" panose="02000503000000020003" pitchFamily="50" charset="0"/>
              </a:rPr>
              <a:t> </a:t>
            </a:r>
            <a:r>
              <a:rPr lang="en-US" sz="3800" dirty="0" err="1" smtClean="0">
                <a:latin typeface="SVN-Candy Script" panose="02000503000000020003" pitchFamily="50" charset="0"/>
              </a:rPr>
              <a:t>vàng</a:t>
            </a:r>
            <a:r>
              <a:rPr lang="en-US" sz="3800" dirty="0" smtClean="0">
                <a:latin typeface="SVN-Candy Script" panose="02000503000000020003" pitchFamily="50" charset="0"/>
              </a:rPr>
              <a:t>.</a:t>
            </a:r>
            <a:endParaRPr lang="en-US" sz="3800" dirty="0">
              <a:latin typeface="SVN-Candy Script" panose="02000503000000020003" pitchFamily="50" charset="0"/>
            </a:endParaRPr>
          </a:p>
        </p:txBody>
      </p:sp>
      <p:sp>
        <p:nvSpPr>
          <p:cNvPr id="35" name="AutoShape 45"/>
          <p:cNvSpPr>
            <a:spLocks/>
          </p:cNvSpPr>
          <p:nvPr/>
        </p:nvSpPr>
        <p:spPr bwMode="auto">
          <a:xfrm rot="16200000">
            <a:off x="5920377" y="-1006200"/>
            <a:ext cx="471523" cy="10698784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445939" y="4799714"/>
            <a:ext cx="5535809" cy="1307278"/>
            <a:chOff x="6044338" y="1845905"/>
            <a:chExt cx="5858359" cy="1307278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6044338" y="1845905"/>
              <a:ext cx="5858359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13925" y="1937466"/>
              <a:ext cx="5203031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00" dirty="0" err="1" smtClean="0">
                  <a:latin typeface="SVN-Candy Script" panose="02000503000000020003" pitchFamily="50" charset="0"/>
                </a:rPr>
                <a:t>Đều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có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ánh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kim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sz="4000" dirty="0" err="1" smtClean="0">
                  <a:latin typeface="SVN-Candy Script" panose="02000503000000020003" pitchFamily="50" charset="0"/>
                </a:rPr>
                <a:t>và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cứng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hơn</a:t>
              </a:r>
              <a:r>
                <a:rPr lang="en-US" sz="4000" dirty="0" smtClean="0">
                  <a:latin typeface="SVN-Candy Script" panose="02000503000000020003" pitchFamily="50" charset="0"/>
                </a:rPr>
                <a:t> </a:t>
              </a:r>
              <a:r>
                <a:rPr lang="en-US" sz="4000" dirty="0" err="1" smtClean="0">
                  <a:latin typeface="SVN-Candy Script" panose="02000503000000020003" pitchFamily="50" charset="0"/>
                </a:rPr>
                <a:t>đồng</a:t>
              </a:r>
              <a:endParaRPr lang="en-US" sz="4000" dirty="0">
                <a:latin typeface="SVN-Candy Script" panose="02000503000000020003" pitchFamily="50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1446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3" grpId="0"/>
      <p:bldP spid="34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113030" y="-33332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3836565" y="3010936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dirty="0" err="1" smtClean="0"/>
              <a:t>Chèn</a:t>
            </a:r>
            <a:r>
              <a:rPr lang="en-US" dirty="0" smtClean="0"/>
              <a:t> video </a:t>
            </a:r>
            <a:r>
              <a:rPr lang="en-US" dirty="0" err="1" smtClean="0"/>
              <a:t>số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8"/>
          <p:cNvGrpSpPr/>
          <p:nvPr/>
        </p:nvGrpSpPr>
        <p:grpSpPr>
          <a:xfrm>
            <a:off x="195118" y="-282542"/>
            <a:ext cx="12079605" cy="7524750"/>
            <a:chOff x="230" y="-469"/>
            <a:chExt cx="19023" cy="11850"/>
          </a:xfrm>
        </p:grpSpPr>
        <p:grpSp>
          <p:nvGrpSpPr>
            <p:cNvPr id="20" name="组合 24"/>
            <p:cNvGrpSpPr/>
            <p:nvPr/>
          </p:nvGrpSpPr>
          <p:grpSpPr>
            <a:xfrm>
              <a:off x="230" y="213"/>
              <a:ext cx="19023" cy="10414"/>
              <a:chOff x="230" y="213"/>
              <a:chExt cx="19023" cy="10414"/>
            </a:xfrm>
          </p:grpSpPr>
          <p:grpSp>
            <p:nvGrpSpPr>
              <p:cNvPr id="23" name="组合 9"/>
              <p:cNvGrpSpPr/>
              <p:nvPr/>
            </p:nvGrpSpPr>
            <p:grpSpPr>
              <a:xfrm>
                <a:off x="230" y="213"/>
                <a:ext cx="19023" cy="10299"/>
                <a:chOff x="230" y="213"/>
                <a:chExt cx="19023" cy="10299"/>
              </a:xfrm>
            </p:grpSpPr>
            <p:sp>
              <p:nvSpPr>
                <p:cNvPr id="27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0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31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32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33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34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4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5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1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367875" y="1256557"/>
            <a:ext cx="5309947" cy="641038"/>
          </a:xfrm>
          <a:prstGeom prst="roundRect">
            <a:avLst/>
          </a:prstGeom>
          <a:solidFill>
            <a:srgbClr val="EABB7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图片 27" descr="D:\PPT\锥形瓶.png锥形瓶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02354" y="1125096"/>
            <a:ext cx="842136" cy="842136"/>
          </a:xfrm>
          <a:prstGeom prst="rect">
            <a:avLst/>
          </a:prstGeom>
        </p:spPr>
      </p:pic>
      <p:pic>
        <p:nvPicPr>
          <p:cNvPr id="35" name="图片 34" descr="D:\PPT\烧杯.png烧杯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79067" y="2807480"/>
            <a:ext cx="746125" cy="746125"/>
          </a:xfrm>
          <a:prstGeom prst="rect">
            <a:avLst/>
          </a:prstGeom>
        </p:spPr>
      </p:pic>
      <p:pic>
        <p:nvPicPr>
          <p:cNvPr id="45" name="图片 44" descr="D:\PPT\烧瓶.png烧瓶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08276" y="4191233"/>
            <a:ext cx="687705" cy="6877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367875" y="2622328"/>
            <a:ext cx="5309947" cy="1072510"/>
          </a:xfrm>
          <a:prstGeom prst="roundRect">
            <a:avLst/>
          </a:prstGeom>
          <a:solidFill>
            <a:srgbClr val="EABB7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9091" y="2622328"/>
            <a:ext cx="5309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err="1">
                <a:latin typeface="UTM French Vanilla" panose="02040603050506020204" pitchFamily="18" charset="0"/>
              </a:rPr>
              <a:t>Nêu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được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một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số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ứng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dụng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trong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endParaRPr lang="en-US" sz="3000" b="1" dirty="0" smtClean="0">
              <a:latin typeface="UTM French Vanilla" panose="02040603050506020204" pitchFamily="18" charset="0"/>
            </a:endParaRPr>
          </a:p>
          <a:p>
            <a:pPr>
              <a:defRPr/>
            </a:pPr>
            <a:r>
              <a:rPr lang="en-US" sz="3000" b="1" dirty="0" err="1" smtClean="0">
                <a:latin typeface="UTM French Vanilla" panose="02040603050506020204" pitchFamily="18" charset="0"/>
              </a:rPr>
              <a:t>sản</a:t>
            </a:r>
            <a:r>
              <a:rPr lang="en-US" sz="3000" b="1" dirty="0" smtClean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xuất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và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đời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sống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của</a:t>
            </a:r>
            <a:r>
              <a:rPr lang="en-US" sz="3000" b="1" dirty="0">
                <a:latin typeface="UTM French Vanilla" panose="02040603050506020204" pitchFamily="18" charset="0"/>
              </a:rPr>
              <a:t> </a:t>
            </a:r>
            <a:r>
              <a:rPr lang="en-US" sz="3000" b="1" dirty="0" err="1">
                <a:latin typeface="UTM French Vanilla" panose="02040603050506020204" pitchFamily="18" charset="0"/>
              </a:rPr>
              <a:t>đồng</a:t>
            </a:r>
            <a:r>
              <a:rPr lang="en-US" sz="3000" b="1" dirty="0">
                <a:latin typeface="UTM French Vanilla" panose="02040603050506020204" pitchFamily="18" charset="0"/>
              </a:rPr>
              <a:t>.</a:t>
            </a:r>
            <a:endParaRPr lang="vi-VN" sz="3000" b="1" dirty="0"/>
          </a:p>
        </p:txBody>
      </p:sp>
      <p:sp>
        <p:nvSpPr>
          <p:cNvPr id="2" name="Rectangle 1"/>
          <p:cNvSpPr/>
          <p:nvPr/>
        </p:nvSpPr>
        <p:spPr>
          <a:xfrm>
            <a:off x="5367875" y="1253260"/>
            <a:ext cx="50930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Nhận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biết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một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số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tính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chất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của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đồng</a:t>
            </a:r>
            <a:endParaRPr lang="zh-CN" altLang="en-US" sz="3000" b="1" dirty="0">
              <a:latin typeface="UTM French Vanilla" panose="02040603050506020204" pitchFamily="18" charset="0"/>
              <a:cs typeface="+mn-ea"/>
              <a:sym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67874" y="4080376"/>
            <a:ext cx="5468448" cy="1072510"/>
          </a:xfrm>
          <a:prstGeom prst="roundRect">
            <a:avLst/>
          </a:prstGeom>
          <a:solidFill>
            <a:srgbClr val="EABB7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19751" y="4052756"/>
            <a:ext cx="5575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Quan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sát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nhận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biết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một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số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đồ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dùng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endParaRPr lang="en-US" altLang="zh-CN" sz="3000" b="1" dirty="0" smtClean="0">
              <a:latin typeface="UTM French Vanilla" panose="02040603050506020204" pitchFamily="18" charset="0"/>
              <a:cs typeface="+mn-ea"/>
              <a:sym typeface="+mn-lt"/>
            </a:endParaRPr>
          </a:p>
          <a:p>
            <a:pPr algn="ctr">
              <a:defRPr/>
            </a:pPr>
            <a:r>
              <a:rPr lang="en-US" altLang="zh-CN" sz="3000" b="1" dirty="0" err="1" smtClean="0">
                <a:latin typeface="UTM French Vanilla" panose="02040603050506020204" pitchFamily="18" charset="0"/>
                <a:cs typeface="+mn-ea"/>
                <a:sym typeface="+mn-lt"/>
              </a:rPr>
              <a:t>làm</a:t>
            </a:r>
            <a:r>
              <a:rPr lang="en-US" altLang="zh-CN" sz="3000" b="1" dirty="0" smtClean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từ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đồng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nêu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cách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bảo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quản</a:t>
            </a:r>
            <a:r>
              <a:rPr lang="en-US" altLang="zh-CN" sz="3000" b="1" dirty="0">
                <a:latin typeface="UTM French Vanilla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000" b="1" dirty="0" err="1">
                <a:latin typeface="UTM French Vanilla" panose="02040603050506020204" pitchFamily="18" charset="0"/>
                <a:cs typeface="+mn-ea"/>
                <a:sym typeface="+mn-lt"/>
              </a:rPr>
              <a:t>chúng</a:t>
            </a:r>
            <a:endParaRPr lang="zh-CN" altLang="en-US" sz="3000" b="1" dirty="0">
              <a:latin typeface="UTM French Vanilla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52644" y="1360100"/>
            <a:ext cx="2967106" cy="3596966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799639" y="1567050"/>
            <a:ext cx="2578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9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VN-Shintia Script" panose="020B0604020202020204" charset="0"/>
                <a:cs typeface="SVN-Shintia Script" panose="02000804000000020003" charset="0"/>
              </a:rPr>
              <a:t>Mục</a:t>
            </a:r>
            <a:r>
              <a:rPr lang="en-GB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Shintia Script" panose="020B0604020202020204" charset="0"/>
                <a:cs typeface="SVN-Shintia Script" panose="02000804000000020003" charset="0"/>
              </a:rPr>
              <a:t> </a:t>
            </a:r>
            <a:endParaRPr lang="en-GB" sz="9600" dirty="0">
              <a:solidFill>
                <a:schemeClr val="tx1">
                  <a:lumMod val="85000"/>
                  <a:lumOff val="15000"/>
                </a:schemeClr>
              </a:solidFill>
              <a:latin typeface="SVN-Shintia Script" panose="020B0604020202020204" charset="0"/>
              <a:cs typeface="SVN-Shintia Script" panose="02000804000000020003" charset="0"/>
            </a:endParaRPr>
          </a:p>
          <a:p>
            <a:pPr algn="ctr">
              <a:spcBef>
                <a:spcPts val="0"/>
              </a:spcBef>
            </a:pPr>
            <a:r>
              <a:rPr lang="en-GB" sz="9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Shintia Script" panose="020B0604020202020204" charset="0"/>
                <a:cs typeface="SVN-Shintia Script" panose="02000804000000020003" charset="0"/>
              </a:rPr>
              <a:t>tiêu</a:t>
            </a:r>
            <a:r>
              <a:rPr lang="en-GB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SVN-Shintia Script" panose="020B0604020202020204" charset="0"/>
                <a:cs typeface="SVN-Shintia Script" panose="02000804000000020003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0" grpId="0"/>
      <p:bldP spid="2" grpId="0"/>
      <p:bldP spid="18" grpId="0" animBg="1"/>
      <p:bldP spid="11" grpId="0"/>
      <p:bldP spid="46" grpId="0"/>
      <p:bldP spid="4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8"/>
          <p:cNvGrpSpPr/>
          <p:nvPr/>
        </p:nvGrpSpPr>
        <p:grpSpPr>
          <a:xfrm>
            <a:off x="113030" y="-398639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3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37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38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40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44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1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36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8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682" y="1456633"/>
            <a:ext cx="11270933" cy="3940485"/>
          </a:xfrm>
          <a:prstGeom prst="rect">
            <a:avLst/>
          </a:prstGeom>
        </p:spPr>
      </p:pic>
      <p:grpSp>
        <p:nvGrpSpPr>
          <p:cNvPr id="26" name="组合 50"/>
          <p:cNvGrpSpPr/>
          <p:nvPr/>
        </p:nvGrpSpPr>
        <p:grpSpPr>
          <a:xfrm>
            <a:off x="1469964" y="1745122"/>
            <a:ext cx="9339535" cy="3323987"/>
            <a:chOff x="1317" y="1843561"/>
            <a:chExt cx="9027238" cy="3323987"/>
          </a:xfrm>
        </p:grpSpPr>
        <p:sp>
          <p:nvSpPr>
            <p:cNvPr id="27" name="文本框 1"/>
            <p:cNvSpPr txBox="1">
              <a:spLocks noChangeArrowheads="1"/>
            </p:cNvSpPr>
            <p:nvPr/>
          </p:nvSpPr>
          <p:spPr bwMode="auto">
            <a:xfrm>
              <a:off x="1317" y="1843561"/>
              <a:ext cx="9027238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Một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số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đồ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dùng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làm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bằng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đồng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hoặc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hợp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kim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đồng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cách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bảo</a:t>
              </a:r>
              <a:r>
                <a:rPr lang="en-US" altLang="zh-CN" sz="7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7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Shintia Script" panose="02000804000000020003" pitchFamily="2" charset="0"/>
                  <a:ea typeface="+mn-ea"/>
                  <a:cs typeface="+mn-ea"/>
                  <a:sym typeface="+mn-lt"/>
                </a:rPr>
                <a:t>quản</a:t>
              </a:r>
              <a:endParaRPr lang="zh-CN" altLang="en-US" sz="7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矩形 52"/>
            <p:cNvSpPr/>
            <p:nvPr/>
          </p:nvSpPr>
          <p:spPr>
            <a:xfrm>
              <a:off x="2638269" y="3073040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r="30052" b="67495"/>
          <a:stretch>
            <a:fillRect/>
          </a:stretch>
        </p:blipFill>
        <p:spPr>
          <a:xfrm>
            <a:off x="5725672" y="769974"/>
            <a:ext cx="644135" cy="921783"/>
          </a:xfrm>
          <a:prstGeom prst="rect">
            <a:avLst/>
          </a:prstGeom>
          <a:ln>
            <a:noFill/>
          </a:ln>
        </p:spPr>
      </p:pic>
      <p:pic>
        <p:nvPicPr>
          <p:cNvPr id="45" name="Picture 2" descr="Pokemon Png, Transparent Png - kindpng">
            <a:extLst>
              <a:ext uri="{FF2B5EF4-FFF2-40B4-BE49-F238E27FC236}">
                <a16:creationId xmlns:a16="http://schemas.microsoft.com/office/drawing/2014/main" id="{61AD2F62-F16E-494E-A504-0D05CC9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047" y1="23146" x2="39651" y2="35443"/>
                        <a14:foregroundMark x1="27326" y1="16275" x2="38837" y2="29295"/>
                        <a14:foregroundMark x1="35233" y1="13382" x2="15465" y2="37432"/>
                        <a14:foregroundMark x1="22558" y1="54792" x2="30930" y2="68535"/>
                        <a14:foregroundMark x1="21977" y1="84629" x2="57558" y2="92224"/>
                        <a14:foregroundMark x1="40349" y1="76311" x2="53837" y2="8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379" y="4205902"/>
            <a:ext cx="4558241" cy="2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904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6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Group 10"/>
          <p:cNvGrpSpPr/>
          <p:nvPr/>
        </p:nvGrpSpPr>
        <p:grpSpPr>
          <a:xfrm>
            <a:off x="1120133" y="1735411"/>
            <a:ext cx="9944340" cy="3086941"/>
            <a:chOff x="0" y="0"/>
            <a:chExt cx="1995844" cy="210503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9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TextBox 19"/>
          <p:cNvSpPr txBox="1"/>
          <p:nvPr/>
        </p:nvSpPr>
        <p:spPr>
          <a:xfrm>
            <a:off x="1584284" y="1902046"/>
            <a:ext cx="9100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Kể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tên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một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số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đồ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dùng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làm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bằng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đồng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hoặc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hợp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kim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của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đồng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mà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em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ofia" panose="02040603050506020204" pitchFamily="18" charset="0"/>
              </a:rPr>
              <a:t>biết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SVN-Sofia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48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226695" y="-297815"/>
            <a:ext cx="12056110" cy="7524750"/>
            <a:chOff x="267" y="-469"/>
            <a:chExt cx="18986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67" y="213"/>
              <a:ext cx="18986" cy="10414"/>
              <a:chOff x="267" y="213"/>
              <a:chExt cx="18986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67" y="213"/>
                <a:ext cx="18986" cy="10299"/>
                <a:chOff x="267" y="213"/>
                <a:chExt cx="18986" cy="10299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67" y="213"/>
                  <a:ext cx="18986" cy="10299"/>
                  <a:chOff x="267" y="213"/>
                  <a:chExt cx="18986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4" descr="24 AWG 0.2MM2 Rvv 2/3/4/5 Lõi Dây Đồng Dẫn Điện Rvv Cáp Mềm Màu Đen Vỏ Bọc  Lớp Dây|Wires &amp;amp; Cables| - AliExpre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8" y="1053764"/>
            <a:ext cx="3266182" cy="39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ướng dẫn cách lấy lõi dây điện đồng để bán phế liệu | Quang Tuấ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35" y="1053764"/>
            <a:ext cx="3260279" cy="39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ây điện Trần Phú đơn cứng VCm 1x4.0 1/2.25| Thiết bị điện Hà Nộ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80" y="1053764"/>
            <a:ext cx="3260279" cy="39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802364" y="5013582"/>
            <a:ext cx="3755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Lõi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dây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điện</a:t>
            </a:r>
            <a:endParaRPr lang="en-US" sz="5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069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41287" y="4986205"/>
            <a:ext cx="67943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Các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thờ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cúng</a:t>
            </a:r>
            <a:endParaRPr lang="en-US" sz="5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0" name="Picture 2" descr="đỉnh đồ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6" y="1259376"/>
            <a:ext cx="3261834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Đồ thờ cúng bằng đồng Vĩnh Tiến mua ở đâu? Giá bán bao nhiêu tiền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85" y="1240776"/>
            <a:ext cx="3261834" cy="33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Top)Địa chỉ bán đồ thờ uy tín chất lượng tại quận Bình Tâ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87" y="1254256"/>
            <a:ext cx="3261834" cy="33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18422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62250" y="5070366"/>
            <a:ext cx="573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Kèn</a:t>
            </a:r>
            <a:r>
              <a:rPr lang="en-US" sz="4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4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0" name="Picture 2" descr="Nhạc cụ phương Tây kèn đồng Ma Jinjun ban nhạc alto saxophone ống E-giai  điệu thủ công chạm khắc vỏ phím | Tàu Tốc Hành | Giá Sỉ Lẻ Cạnh Tr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" y="1240775"/>
            <a:ext cx="2472214" cy="38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uông đồng cúng dường - nơi bán chuông đồng - Đồ Đồng Việ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59" y="1286126"/>
            <a:ext cx="2372468" cy="37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30479" y="5029153"/>
            <a:ext cx="573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Chuông</a:t>
            </a:r>
            <a:r>
              <a:rPr lang="en-US" sz="4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4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3" name="Picture 6" descr="Cách chọn kích thước chuẩn phong thủy cho đỉnh đồng trong đồ đồng thờ cú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90" y="1265243"/>
            <a:ext cx="2635839" cy="38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561871" y="5118544"/>
            <a:ext cx="573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Đỉnh</a:t>
            </a:r>
            <a:r>
              <a:rPr lang="en-US" sz="4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4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5" name="Picture 10" descr="Mâm Đồng Cửu Long 12 Con Giáp ĐK 81cm - Đúc Đồng Bảo Lo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56" y="1286126"/>
            <a:ext cx="2251043" cy="37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226598" y="5100243"/>
            <a:ext cx="573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Mâm</a:t>
            </a:r>
            <a:r>
              <a:rPr lang="en-US" sz="4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4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Picture 2" descr="10 Mẫu Tượng Bác Hồ Bằng Đồng Chuẩn Đẹp Nhất - Đúc Đồng Bảo L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78212"/>
            <a:ext cx="3249839" cy="40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3" descr="11182297-Thanh-D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46" y="1288124"/>
            <a:ext cx="3238918" cy="40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3" descr="201011142819_product_127571069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72" y="1278210"/>
            <a:ext cx="2985751" cy="40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09806" y="5318435"/>
            <a:ext cx="67943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Tượng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5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01592" y="5216866"/>
            <a:ext cx="63067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Đạn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5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0" name="Picture 2" descr="Tại sao vỏ đạn thường làm bằng đồng mà không phải là thép, chì hoặc nhôm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7" y="1242037"/>
            <a:ext cx="3061843" cy="38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ại sao vỏ đạn thường làm bằng đồng chứ không phải thép hay, nhôm, chì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238003"/>
            <a:ext cx="3547618" cy="38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ưa đạn làm nhẫn, hai mẹ con thương vong - Báo Công an Nhân dân điện t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94" y="1238003"/>
            <a:ext cx="3174524" cy="38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0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13939" y="5512286"/>
            <a:ext cx="67943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Trống</a:t>
            </a:r>
            <a:r>
              <a:rPr lang="en-US" sz="5000" b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endParaRPr lang="en-US" sz="50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0" name="Picture 2" descr="https://product.hstatic.net/200000283705/product/trong-dong-dong-son-vang-00_3babfdff93a9436a9dc7af1e0619751e_lar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77" y="914463"/>
            <a:ext cx="4572000" cy="46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rống đồng đông sơn bằng đồng - Đông phong thủy – Đồng Phong Thủ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90" y="875629"/>
            <a:ext cx="4572000" cy="47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1546" y="4998704"/>
            <a:ext cx="13239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i="1" dirty="0" err="1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Công</a:t>
            </a:r>
            <a:r>
              <a:rPr lang="en-US" sz="4500" i="1" dirty="0" smtClean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cụ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,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vũ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khí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bằng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đồng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ở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giai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đoạn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Gò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latin typeface="SVN-Nexa Rush Script" panose="020B0606040200020203" pitchFamily="34" charset="0"/>
              </a:rPr>
              <a:t>Mun</a:t>
            </a:r>
            <a:r>
              <a:rPr lang="en-US" sz="4500" i="1" dirty="0">
                <a:solidFill>
                  <a:srgbClr val="FF0000"/>
                </a:solidFill>
                <a:latin typeface="SVN-Nexa Rush Script" panose="020B0606040200020203" pitchFamily="34" charset="0"/>
              </a:rPr>
              <a:t>.</a:t>
            </a:r>
            <a:endParaRPr lang="en-US" sz="4500" b="1" dirty="0">
              <a:solidFill>
                <a:srgbClr val="FF0000"/>
              </a:solidFill>
              <a:latin typeface="SVN-Nexa Rush Script" panose="020B0606040200020203" pitchFamily="34" charset="0"/>
            </a:endParaRPr>
          </a:p>
        </p:txBody>
      </p:sp>
      <p:pic>
        <p:nvPicPr>
          <p:cNvPr id="20" name="Picture 2" descr="Nhiều công cụ, vũ khí bằng đồng ở giai đoạn Gò Mun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45" y="1008450"/>
            <a:ext cx="7620000" cy="39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7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8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11" name="图片 5" descr="1-4化学作业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1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14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10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3836565" y="3010936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dirty="0" err="1" smtClean="0"/>
              <a:t>Chèn</a:t>
            </a:r>
            <a:r>
              <a:rPr lang="en-US" dirty="0" smtClean="0"/>
              <a:t> video </a:t>
            </a:r>
            <a:r>
              <a:rPr lang="en-US" dirty="0" err="1" smtClean="0"/>
              <a:t>số</a:t>
            </a:r>
            <a:r>
              <a:rPr lang="en-US" dirty="0" smtClean="0"/>
              <a:t>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kémon GO! &amp;quot;chất lừ&amp;quot; cho điện thoại và máy tính">
            <a:extLst>
              <a:ext uri="{FF2B5EF4-FFF2-40B4-BE49-F238E27FC236}">
                <a16:creationId xmlns:a16="http://schemas.microsoft.com/office/drawing/2014/main" id="{24D42CC0-3A14-4947-B493-60E6D66C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26953">
                        <a14:foregroundMark x1="5078" y1="4583" x2="12812" y2="18750"/>
                        <a14:foregroundMark x1="10313" y1="23194" x2="13516" y2="29028"/>
                        <a14:foregroundMark x1="7422" y1="49583" x2="9063" y2="55972"/>
                        <a14:foregroundMark x1="20547" y1="49028" x2="22891" y2="52361"/>
                        <a14:foregroundMark x1="12266" y1="7917" x2="17266" y2="21528"/>
                        <a14:foregroundMark x1="4922" y1="73194" x2="10469" y2="99306"/>
                        <a14:foregroundMark x1="7344" y1="53889" x2="8359" y2="56250"/>
                        <a14:foregroundMark x1="10703" y1="84306" x2="15703" y2="9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3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extLst/>
        </p:spPr>
      </p:pic>
      <p:pic>
        <p:nvPicPr>
          <p:cNvPr id="5" name="Picture 2" descr="Hình nền Pokémon GO! &amp;quot;chất lừ&amp;quot; cho điện thoại và máy tính">
            <a:extLst>
              <a:ext uri="{FF2B5EF4-FFF2-40B4-BE49-F238E27FC236}">
                <a16:creationId xmlns:a16="http://schemas.microsoft.com/office/drawing/2014/main" id="{A67F67F3-0427-4138-8EEC-EEF4058F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1797" r="100000">
                        <a14:foregroundMark x1="83359" y1="833" x2="84688" y2="6250"/>
                        <a14:foregroundMark x1="85938" y1="73889" x2="90469" y2="85417"/>
                        <a14:foregroundMark x1="85000" y1="88333" x2="91094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nền Pokémon GO! &amp;quot;chất lừ&amp;quot; cho điện thoại và máy tính">
            <a:extLst>
              <a:ext uri="{FF2B5EF4-FFF2-40B4-BE49-F238E27FC236}">
                <a16:creationId xmlns:a16="http://schemas.microsoft.com/office/drawing/2014/main" id="{30431725-268C-4001-9001-5EA9AC25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194" l="17422" r="81563">
                        <a14:backgroundMark x1="23438" y1="2361" x2="32109" y2="2778"/>
                        <a14:backgroundMark x1="32813" y1="2500" x2="46250" y2="1806"/>
                        <a14:backgroundMark x1="55937" y1="3056" x2="74688" y2="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5" r="15811" b="57368"/>
          <a:stretch/>
        </p:blipFill>
        <p:spPr bwMode="auto">
          <a:xfrm>
            <a:off x="2809580" y="2498837"/>
            <a:ext cx="7307092" cy="26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589CAD-749F-4C58-98A0-6439102C7194}"/>
              </a:ext>
            </a:extLst>
          </p:cNvPr>
          <p:cNvSpPr/>
          <p:nvPr/>
        </p:nvSpPr>
        <p:spPr>
          <a:xfrm>
            <a:off x="2321560" y="780716"/>
            <a:ext cx="7548880" cy="2161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600" b="1" cap="none" spc="0" dirty="0">
                <a:ln w="1905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iCiel Soup of Justice" pitchFamily="2" charset="0"/>
              </a:rPr>
              <a:t>THU PHỤC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A9179054-7584-4D24-BBD6-79E3D33EEB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96" y="5264642"/>
            <a:ext cx="1960807" cy="743187"/>
          </a:xfrm>
          <a:prstGeom prst="rect">
            <a:avLst/>
          </a:prstGeom>
        </p:spPr>
      </p:pic>
      <p:pic>
        <p:nvPicPr>
          <p:cNvPr id="9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B8A4F21C-89CA-48CC-A356-6BD571AA01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4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6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743" y="6602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951116" y="1560306"/>
            <a:ext cx="10416068" cy="3086941"/>
            <a:chOff x="0" y="0"/>
            <a:chExt cx="1995844" cy="2105036"/>
          </a:xfrm>
        </p:grpSpPr>
        <p:sp>
          <p:nvSpPr>
            <p:cNvPr id="18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9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1" name="Rectangle 10"/>
          <p:cNvSpPr/>
          <p:nvPr/>
        </p:nvSpPr>
        <p:spPr>
          <a:xfrm>
            <a:off x="875810" y="2084489"/>
            <a:ext cx="104915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Em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hãy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nêu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cách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bảo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quản</a:t>
            </a:r>
            <a:r>
              <a:rPr lang="en-US" sz="65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đồ</a:t>
            </a:r>
            <a:r>
              <a:rPr lang="en-US" sz="65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dùng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bằng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đồng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và</a:t>
            </a:r>
            <a:r>
              <a:rPr lang="en-US" sz="65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hợp</a:t>
            </a:r>
            <a:r>
              <a:rPr lang="en-US" sz="65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kim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của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 </a:t>
            </a:r>
            <a:r>
              <a:rPr lang="en-US" sz="65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đồng</a:t>
            </a:r>
            <a:r>
              <a:rPr lang="en-US" sz="65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VN-Shintia Script" panose="02000804000000020003" pitchFamily="2" charset="0"/>
              </a:rPr>
              <a:t>.</a:t>
            </a: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5397" y="909661"/>
            <a:ext cx="10641205" cy="49740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32039" y="1992546"/>
            <a:ext cx="9730549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đồ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dùng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bằng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đồng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hợp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kim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đồng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endParaRPr lang="en-US" altLang="en-US" sz="3500" b="1" dirty="0" smtClean="0">
              <a:latin typeface="UTM Isadora" panose="02040603050506020204" pitchFamily="18" charset="0"/>
              <a:cs typeface="Times New Roman" pitchFamily="18" charset="0"/>
            </a:endParaRPr>
          </a:p>
          <a:p>
            <a:r>
              <a:rPr lang="en-US" altLang="en-US" sz="3500" b="1" dirty="0" err="1" smtClean="0">
                <a:latin typeface="UTM Isadora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ngoài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khí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có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thể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bị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xỉn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màu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vì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vậy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endParaRPr lang="en-US" altLang="en-US" sz="3500" b="1" dirty="0" smtClean="0">
              <a:latin typeface="UTM Isadora" panose="02040603050506020204" pitchFamily="18" charset="0"/>
              <a:cs typeface="Times New Roman" pitchFamily="18" charset="0"/>
            </a:endParaRPr>
          </a:p>
          <a:p>
            <a:r>
              <a:rPr lang="en-US" altLang="en-US" sz="3500" b="1" dirty="0" err="1" smtClean="0">
                <a:latin typeface="UTM Isadora" panose="02040603050506020204" pitchFamily="18" charset="0"/>
                <a:cs typeface="Times New Roman" pitchFamily="18" charset="0"/>
              </a:rPr>
              <a:t>thỉnh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thoảng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ta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dùng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thuốc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đánh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đồng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endParaRPr lang="en-US" altLang="en-US" sz="3500" b="1" dirty="0" smtClean="0">
              <a:latin typeface="UTM Isadora" panose="02040603050506020204" pitchFamily="18" charset="0"/>
              <a:cs typeface="Times New Roman" pitchFamily="18" charset="0"/>
            </a:endParaRPr>
          </a:p>
          <a:p>
            <a:r>
              <a:rPr lang="en-US" altLang="en-US" sz="3500" b="1" dirty="0" err="1" smtClean="0">
                <a:latin typeface="UTM Isadora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latin typeface="UTM Isadora" panose="02040603050506020204" pitchFamily="18" charset="0"/>
                <a:cs typeface="Times New Roman" pitchFamily="18" charset="0"/>
              </a:rPr>
              <a:t>lau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chùi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làm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đồ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dùng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đó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sáng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bóng</a:t>
            </a:r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endParaRPr lang="en-US" altLang="en-US" sz="3500" b="1" dirty="0" smtClean="0">
              <a:latin typeface="UTM Isadora" panose="02040603050506020204" pitchFamily="18" charset="0"/>
              <a:cs typeface="Times New Roman" pitchFamily="18" charset="0"/>
            </a:endParaRPr>
          </a:p>
          <a:p>
            <a:r>
              <a:rPr lang="en-US" altLang="en-US" sz="3500" b="1" dirty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   </a:t>
            </a:r>
            <a:r>
              <a:rPr lang="en-US" altLang="en-US" sz="3500" b="1" dirty="0" err="1" smtClean="0">
                <a:latin typeface="UTM Isadora" panose="02040603050506020204" pitchFamily="18" charset="0"/>
                <a:cs typeface="Times New Roman" pitchFamily="18" charset="0"/>
              </a:rPr>
              <a:t>trở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latin typeface="UTM Isadora" panose="02040603050506020204" pitchFamily="18" charset="0"/>
                <a:cs typeface="Times New Roman" pitchFamily="18" charset="0"/>
              </a:rPr>
              <a:t>lại</a:t>
            </a:r>
            <a:r>
              <a:rPr lang="en-US" altLang="en-US" sz="3500" b="1" dirty="0" smtClean="0">
                <a:latin typeface="UTM Isadora" panose="02040603050506020204" pitchFamily="18" charset="0"/>
                <a:cs typeface="Times New Roman" pitchFamily="18" charset="0"/>
              </a:rPr>
              <a:t>.</a:t>
            </a:r>
            <a:endParaRPr lang="en-US" altLang="en-US" sz="3500" b="1" dirty="0">
              <a:latin typeface="UTM Isadora" panose="0204060305050602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580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46050" y="-297815"/>
            <a:ext cx="12078970" cy="7524750"/>
            <a:chOff x="230" y="-469"/>
            <a:chExt cx="19022" cy="11850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" y="213"/>
              <a:ext cx="19022" cy="10414"/>
              <a:chOff x="230" y="213"/>
              <a:chExt cx="19022" cy="1041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0" y="213"/>
                <a:ext cx="19022" cy="10298"/>
                <a:chOff x="230" y="213"/>
                <a:chExt cx="19022" cy="10298"/>
              </a:xfrm>
            </p:grpSpPr>
            <p:pic>
              <p:nvPicPr>
                <p:cNvPr id="6" name="图片 5" descr="1-4化学作业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280000">
                  <a:off x="17812" y="4495"/>
                  <a:ext cx="1155" cy="1155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smtClean="0"/>
                    <a:t>GHI</a:t>
                  </a:r>
                  <a:endParaRPr lang="zh-CN" altLang="en-US" dirty="0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230" y="213"/>
                  <a:ext cx="19023" cy="10299"/>
                  <a:chOff x="230" y="213"/>
                  <a:chExt cx="19023" cy="10299"/>
                </a:xfrm>
              </p:grpSpPr>
              <p:pic>
                <p:nvPicPr>
                  <p:cNvPr id="3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590" y="8515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460000">
                    <a:off x="230" y="3492"/>
                    <a:ext cx="1221" cy="1221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试管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化学品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3" name="图片 22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24" name="图片 23" descr="矩形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26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Group 10"/>
          <p:cNvGrpSpPr/>
          <p:nvPr/>
        </p:nvGrpSpPr>
        <p:grpSpPr>
          <a:xfrm>
            <a:off x="880938" y="1771654"/>
            <a:ext cx="5201811" cy="3928101"/>
            <a:chOff x="0" y="0"/>
            <a:chExt cx="1995844" cy="2105036"/>
          </a:xfrm>
        </p:grpSpPr>
        <p:sp>
          <p:nvSpPr>
            <p:cNvPr id="38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1" name="组合 78"/>
          <p:cNvGrpSpPr/>
          <p:nvPr/>
        </p:nvGrpSpPr>
        <p:grpSpPr>
          <a:xfrm>
            <a:off x="973466" y="533396"/>
            <a:ext cx="8854413" cy="4834356"/>
            <a:chOff x="-1466114" y="3073040"/>
            <a:chExt cx="7057289" cy="4837283"/>
          </a:xfrm>
        </p:grpSpPr>
        <p:sp>
          <p:nvSpPr>
            <p:cNvPr id="35" name="文本框 1"/>
            <p:cNvSpPr txBox="1">
              <a:spLocks noChangeArrowheads="1"/>
            </p:cNvSpPr>
            <p:nvPr/>
          </p:nvSpPr>
          <p:spPr bwMode="auto">
            <a:xfrm>
              <a:off x="-1466114" y="4738305"/>
              <a:ext cx="4037900" cy="317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lvl="0" algn="just">
                <a:defRPr/>
              </a:pP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Đồng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là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kim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loại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được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sử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</a:p>
            <a:p>
              <a:pPr lvl="0" algn="just">
                <a:defRPr/>
              </a:pP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dụng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rộng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rãi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.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Đồng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được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sử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dụng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làm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đồ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điện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,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dây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điện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,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một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số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bộ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phận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của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ô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tô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,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tàu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4000" kern="0" dirty="0" err="1" smtClean="0">
                  <a:latin typeface="UTM French Vanilla" panose="02040603050506020204" pitchFamily="18" charset="0"/>
                  <a:cs typeface="Times New Roman" pitchFamily="18" charset="0"/>
                </a:rPr>
                <a:t>biển</a:t>
              </a:r>
              <a:r>
                <a:rPr lang="en-US" altLang="en-US" sz="4000" kern="0" dirty="0" smtClean="0">
                  <a:latin typeface="UTM French Vanilla" panose="02040603050506020204" pitchFamily="18" charset="0"/>
                  <a:cs typeface="Times New Roman" pitchFamily="18" charset="0"/>
                </a:rPr>
                <a:t>, ...</a:t>
              </a:r>
              <a:endParaRPr lang="en-US" altLang="en-US" sz="4000" kern="0" dirty="0"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6" name="矩形 80"/>
            <p:cNvSpPr/>
            <p:nvPr/>
          </p:nvSpPr>
          <p:spPr>
            <a:xfrm>
              <a:off x="2638269" y="3073040"/>
              <a:ext cx="2952906" cy="101634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0"/>
          <p:cNvGrpSpPr/>
          <p:nvPr/>
        </p:nvGrpSpPr>
        <p:grpSpPr>
          <a:xfrm>
            <a:off x="6323796" y="1735411"/>
            <a:ext cx="5201811" cy="3928101"/>
            <a:chOff x="0" y="0"/>
            <a:chExt cx="1995844" cy="2105036"/>
          </a:xfrm>
        </p:grpSpPr>
        <p:sp>
          <p:nvSpPr>
            <p:cNvPr id="44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45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</p:grpSp>
      <p:sp>
        <p:nvSpPr>
          <p:cNvPr id="48" name="矩形 80"/>
          <p:cNvSpPr/>
          <p:nvPr/>
        </p:nvSpPr>
        <p:spPr>
          <a:xfrm>
            <a:off x="11565879" y="497153"/>
            <a:ext cx="3704857" cy="10157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0555" y="1841693"/>
            <a:ext cx="513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hợp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kim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đồng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dùng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làm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đồ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dùng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trong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gia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đình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nồi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mâm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 ... ;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nhạc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cụ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kèn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cồng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chiêng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,...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hoặc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endParaRPr lang="en-US" altLang="en-US" sz="4000" kern="0" dirty="0" smtClean="0">
              <a:latin typeface="UTM French Vanilla" panose="02040603050506020204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en-US" altLang="en-US" sz="4000" kern="0" dirty="0" err="1" smtClean="0">
                <a:latin typeface="UTM French Vanilla" panose="02040603050506020204" pitchFamily="18" charset="0"/>
                <a:cs typeface="Times New Roman" pitchFamily="18" charset="0"/>
              </a:rPr>
              <a:t>chế</a:t>
            </a:r>
            <a:r>
              <a:rPr lang="en-US" altLang="en-US" sz="4000" kern="0" dirty="0" smtClean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tạo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vũ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khí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đúc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kern="0" dirty="0" err="1">
                <a:latin typeface="UTM French Vanilla" panose="02040603050506020204" pitchFamily="18" charset="0"/>
                <a:cs typeface="Times New Roman" pitchFamily="18" charset="0"/>
              </a:rPr>
              <a:t>tượng</a:t>
            </a:r>
            <a:r>
              <a:rPr lang="en-US" altLang="en-US" sz="4000" kern="0" dirty="0">
                <a:latin typeface="UTM French Vanilla" panose="02040603050506020204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3129" y="710192"/>
            <a:ext cx="2334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SVN-Mutlu" panose="00000400000000000000" pitchFamily="2" charset="0"/>
              </a:rPr>
              <a:t>Ghi</a:t>
            </a:r>
            <a:r>
              <a:rPr lang="en-US" sz="6000" b="1" dirty="0" smtClean="0">
                <a:solidFill>
                  <a:srgbClr val="FF0000"/>
                </a:solidFill>
                <a:latin typeface="SVN-Mutlu" panose="00000400000000000000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VN-Mutlu" panose="00000400000000000000" pitchFamily="2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SVN-Mutlu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681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330430" cy="6935470"/>
            <a:chOff x="0" y="0"/>
            <a:chExt cx="19418" cy="10922"/>
          </a:xfrm>
        </p:grpSpPr>
        <p:pic>
          <p:nvPicPr>
            <p:cNvPr id="17" name="图片 16" descr="78979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418" cy="10923"/>
            </a:xfrm>
            <a:prstGeom prst="rect">
              <a:avLst/>
            </a:prstGeom>
          </p:spPr>
        </p:pic>
        <p:pic>
          <p:nvPicPr>
            <p:cNvPr id="18" name="图片 17" descr="滴管,实验,化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4" y="9225"/>
              <a:ext cx="1433" cy="1433"/>
            </a:xfrm>
            <a:prstGeom prst="rect">
              <a:avLst/>
            </a:prstGeom>
          </p:spPr>
        </p:pic>
        <p:pic>
          <p:nvPicPr>
            <p:cNvPr id="19" name="图片 18" descr="量杯,测验,化学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60000">
              <a:off x="8031" y="633"/>
              <a:ext cx="1031" cy="1031"/>
            </a:xfrm>
            <a:prstGeom prst="rect">
              <a:avLst/>
            </a:prstGeom>
          </p:spPr>
        </p:pic>
        <p:pic>
          <p:nvPicPr>
            <p:cNvPr id="20" name="图片 19" descr="烧瓶,实验,化学,科学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460000">
              <a:off x="427" y="5230"/>
              <a:ext cx="1221" cy="1221"/>
            </a:xfrm>
            <a:prstGeom prst="rect">
              <a:avLst/>
            </a:prstGeom>
          </p:spPr>
        </p:pic>
        <p:pic>
          <p:nvPicPr>
            <p:cNvPr id="21" name="图片 20" descr="1-4化学作业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280000">
              <a:off x="17812" y="4495"/>
              <a:ext cx="1155" cy="1155"/>
            </a:xfrm>
            <a:prstGeom prst="rect">
              <a:avLst/>
            </a:prstGeom>
          </p:spPr>
        </p:pic>
        <p:pic>
          <p:nvPicPr>
            <p:cNvPr id="22" name="图片 21" descr="试管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820000">
              <a:off x="14860" y="5535"/>
              <a:ext cx="1727" cy="1727"/>
            </a:xfrm>
            <a:prstGeom prst="rect">
              <a:avLst/>
            </a:prstGeom>
          </p:spPr>
        </p:pic>
        <p:pic>
          <p:nvPicPr>
            <p:cNvPr id="23" name="图片 22" descr="化学品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0000">
              <a:off x="2766" y="7067"/>
              <a:ext cx="1438" cy="143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791846" y="1680783"/>
            <a:ext cx="9089347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Chúc</a:t>
            </a:r>
            <a:r>
              <a:rPr lang="en-US" sz="12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12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các</a:t>
            </a:r>
            <a:r>
              <a:rPr lang="en-US" sz="12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12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em</a:t>
            </a:r>
            <a:endParaRPr lang="en-US" sz="12000" kern="10" dirty="0" smtClean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SVN-Poky's" panose="020B0606040200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học</a:t>
            </a:r>
            <a:r>
              <a:rPr lang="en-US" sz="12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120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tốt</a:t>
            </a:r>
            <a:r>
              <a:rPr lang="en-US" sz="120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SVN-Poky's" panose="020B0606040200020203" pitchFamily="34" charset="0"/>
                <a:cs typeface="Times New Roman" panose="02020603050405020304" pitchFamily="18" charset="0"/>
              </a:rPr>
              <a:t>!</a:t>
            </a:r>
            <a:endParaRPr lang="en-US" sz="120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SVN-Poky's" panose="020B0606040200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Pokemon Png, Transparent Png - kindpng">
            <a:extLst>
              <a:ext uri="{FF2B5EF4-FFF2-40B4-BE49-F238E27FC236}">
                <a16:creationId xmlns:a16="http://schemas.microsoft.com/office/drawing/2014/main" id="{61AD2F62-F16E-494E-A504-0D05CC9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047" y1="23146" x2="39651" y2="35443"/>
                        <a14:foregroundMark x1="27326" y1="16275" x2="38837" y2="29295"/>
                        <a14:foregroundMark x1="35233" y1="13382" x2="15465" y2="37432"/>
                        <a14:foregroundMark x1="22558" y1="54792" x2="30930" y2="68535"/>
                        <a14:foregroundMark x1="21977" y1="84629" x2="57558" y2="92224"/>
                        <a14:foregroundMark x1="40349" y1="76311" x2="53837" y2="8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379" y="4205902"/>
            <a:ext cx="4558241" cy="2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afting is Fun | Yogini">
            <a:extLst>
              <a:ext uri="{FF2B5EF4-FFF2-40B4-BE49-F238E27FC236}">
                <a16:creationId xmlns:a16="http://schemas.microsoft.com/office/drawing/2014/main" id="{670188F8-76E6-44D4-81E5-3001C359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F80FB0-D08A-4AE7-A1B0-E8D9770726EE}"/>
              </a:ext>
            </a:extLst>
          </p:cNvPr>
          <p:cNvGrpSpPr/>
          <p:nvPr/>
        </p:nvGrpSpPr>
        <p:grpSpPr>
          <a:xfrm>
            <a:off x="5267989" y="257023"/>
            <a:ext cx="5842000" cy="2843137"/>
            <a:chOff x="5036310" y="257023"/>
            <a:chExt cx="5842000" cy="284313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94D3B258-D760-4BCD-94B5-D344AA3D30DF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17A44-C769-4483-AD48-43E44E858D26}"/>
                </a:ext>
              </a:extLst>
            </p:cNvPr>
            <p:cNvSpPr txBox="1"/>
            <p:nvPr/>
          </p:nvSpPr>
          <p:spPr>
            <a:xfrm>
              <a:off x="5421532" y="897209"/>
              <a:ext cx="51288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Hãy thu phục các</a:t>
              </a:r>
            </a:p>
          </p:txBody>
        </p:sp>
        <p:pic>
          <p:nvPicPr>
            <p:cNvPr id="11" name="Picture 2" descr="Hình nền Pokémon GO! &amp;quot;chất lừ&amp;quot; cho điện thoại và máy tính">
              <a:extLst>
                <a:ext uri="{FF2B5EF4-FFF2-40B4-BE49-F238E27FC236}">
                  <a16:creationId xmlns:a16="http://schemas.microsoft.com/office/drawing/2014/main" id="{C9108266-74B7-4C46-8786-75D2B44E0F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3194" l="17422" r="81563">
                          <a14:backgroundMark x1="23438" y1="2361" x2="32109" y2="2778"/>
                          <a14:backgroundMark x1="32813" y1="2500" x2="46250" y2="1806"/>
                          <a14:backgroundMark x1="55937" y1="3056" x2="74688" y2="1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5" r="15811" b="57368"/>
            <a:stretch/>
          </p:blipFill>
          <p:spPr bwMode="auto">
            <a:xfrm>
              <a:off x="6601600" y="1770742"/>
              <a:ext cx="2768704" cy="100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character Ash Ketchum Transparent Background | Pxpng">
            <a:extLst>
              <a:ext uri="{FF2B5EF4-FFF2-40B4-BE49-F238E27FC236}">
                <a16:creationId xmlns:a16="http://schemas.microsoft.com/office/drawing/2014/main" id="{F27FF67A-5B7D-4CD0-81EE-03C07B87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958" y1="26334" x2="52500" y2="36489"/>
                        <a14:foregroundMark x1="54792" y1="22203" x2="62917" y2="30809"/>
                        <a14:foregroundMark x1="62917" y1="10843" x2="62917" y2="10843"/>
                        <a14:foregroundMark x1="63542" y1="40792" x2="79167" y2="56110"/>
                        <a14:foregroundMark x1="30833" y1="77969" x2="40625" y2="96902"/>
                        <a14:foregroundMark x1="59375" y1="85370" x2="59375" y2="99484"/>
                        <a14:foregroundMark x1="14375" y1="70224" x2="21875" y2="81239"/>
                        <a14:foregroundMark x1="61458" y1="11015" x2="63750" y2="18072"/>
                        <a14:foregroundMark x1="63750" y1="42341" x2="78125" y2="45267"/>
                        <a14:foregroundMark x1="31250" y1="83649" x2="35833" y2="99656"/>
                        <a14:foregroundMark x1="57917" y1="88296" x2="66458" y2="96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28" y="216553"/>
            <a:ext cx="5565350" cy="67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quirtle Pokemon png hd Transparent Background Image - LifePng">
            <a:extLst>
              <a:ext uri="{FF2B5EF4-FFF2-40B4-BE49-F238E27FC236}">
                <a16:creationId xmlns:a16="http://schemas.microsoft.com/office/drawing/2014/main" id="{226466B2-43FC-43BF-9391-E8C7606A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5" y="3974450"/>
            <a:ext cx="2617132" cy="2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:a16="http://schemas.microsoft.com/office/drawing/2014/main" id="{29228B74-8127-44F7-AA2B-1D20AFE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63" y="3357183"/>
            <a:ext cx="3060867" cy="31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 - Bulbasaur001 - Pokemon Bulbasaur Png, Transparent Png -  1600x1216(#6086202) - PngFind">
            <a:extLst>
              <a:ext uri="{FF2B5EF4-FFF2-40B4-BE49-F238E27FC236}">
                <a16:creationId xmlns:a16="http://schemas.microsoft.com/office/drawing/2014/main" id="{19FA51D7-5056-4B47-A8F2-23C89FE7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585" y="4566437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6E8E7E22-1F3E-4B5D-93F7-46527A3A8B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14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E258E587-89B0-4711-AC32-B20E31158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4303393" y="1080794"/>
            <a:ext cx="353064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Sắt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màu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54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2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:a16="http://schemas.microsoft.com/office/drawing/2014/main" id="{F6328136-33D9-44F3-A79A-0959B1F8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619" y="163069"/>
            <a:ext cx="2728967" cy="27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2084549" y="3390622"/>
            <a:ext cx="2387513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Trắng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xám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915881" y="5347938"/>
            <a:ext cx="99193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Xám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375526" y="3406622"/>
            <a:ext cx="1570944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Nâu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đỏ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7930533" y="5333660"/>
            <a:ext cx="246093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Trong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suốt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6" action="ppaction://hlinksldjump"/>
            <a:extLst>
              <a:ext uri="{FF2B5EF4-FFF2-40B4-BE49-F238E27FC236}">
                <a16:creationId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40" grpId="0"/>
      <p:bldP spid="40" grpId="1"/>
      <p:bldP spid="54" grpId="0"/>
      <p:bldP spid="54" grpId="1"/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856681" y="631603"/>
            <a:ext cx="7847085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Gang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và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thép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thành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phần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nào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chung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?</a:t>
            </a:r>
            <a:endParaRPr lang="en-US" sz="54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2114987" y="3370709"/>
            <a:ext cx="187711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Các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-bon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678441" y="5377072"/>
            <a:ext cx="750205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Sắt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7615106" y="3429000"/>
            <a:ext cx="3340659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Sắt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và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các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-bon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7838041" y="5333660"/>
            <a:ext cx="264591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Thiên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thạch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4" name="Picture 12" descr="File - Bulbasaur001 - Pokemon Bulbasaur Png, Transparent Png -  1600x1216(#6086202) - PngFind">
            <a:extLst>
              <a:ext uri="{FF2B5EF4-FFF2-40B4-BE49-F238E27FC236}">
                <a16:creationId xmlns:a16="http://schemas.microsoft.com/office/drawing/2014/main" id="{93B2AE3B-C52C-4D7E-83F0-ECA4E08A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12" y="424021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C4323AED-D531-452E-8CBD-87CF2B595C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40" grpId="1"/>
      <p:bldP spid="54" grpId="0"/>
      <p:bldP spid="55" grpId="0"/>
      <p:bldP spid="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256580" y="671778"/>
            <a:ext cx="9000862" cy="15388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Cách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bảo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quản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đồ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dùng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bằng</a:t>
            </a:r>
            <a:endParaRPr lang="en-US" sz="5000" b="1" dirty="0" smtClean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  <a:p>
            <a:pPr algn="ctr"/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gang,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thép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nào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sau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đây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đúng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?</a:t>
            </a:r>
            <a:endParaRPr lang="en-US" sz="5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1601353" y="3098845"/>
            <a:ext cx="3505768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Không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chùi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rửa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thường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xuyên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1589379" y="5025883"/>
            <a:ext cx="3722173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Rửa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sạch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</a:p>
          <a:p>
            <a:pPr algn="ctr"/>
            <a:r>
              <a:rPr lang="en-US" sz="4000" b="1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ất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ở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nơi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khô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ráo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7516032" y="3406621"/>
            <a:ext cx="3741410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Để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ở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nơi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ẩm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thấp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7472263" y="5449102"/>
            <a:ext cx="357469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Tất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cả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đều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đúng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4" action="ppaction://hlinksldjump"/>
            <a:extLst>
              <a:ext uri="{FF2B5EF4-FFF2-40B4-BE49-F238E27FC236}">
                <a16:creationId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25" name="Picture 14" descr="Squirtle Pokemon png hd Transparent Background Image - LifePng">
            <a:extLst>
              <a:ext uri="{FF2B5EF4-FFF2-40B4-BE49-F238E27FC236}">
                <a16:creationId xmlns:a16="http://schemas.microsoft.com/office/drawing/2014/main" id="{78D0AF4E-E671-4984-9E4B-C5A3DF7C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11" y="239888"/>
            <a:ext cx="2491676" cy="24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54" grpId="0"/>
      <p:bldP spid="54" grpId="1"/>
      <p:bldP spid="55" grpId="0"/>
      <p:bldP spid="5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rafting is Fun | Yogini">
            <a:extLst>
              <a:ext uri="{FF2B5EF4-FFF2-40B4-BE49-F238E27FC236}">
                <a16:creationId xmlns:a16="http://schemas.microsoft.com/office/drawing/2014/main" id="{F6BC4E00-516C-44EC-8B84-1B30E734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kemon Png, Transparent Png - kindpng">
            <a:extLst>
              <a:ext uri="{FF2B5EF4-FFF2-40B4-BE49-F238E27FC236}">
                <a16:creationId xmlns:a16="http://schemas.microsoft.com/office/drawing/2014/main" id="{61AD2F62-F16E-494E-A504-0D05CC9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047" y1="23146" x2="39651" y2="35443"/>
                        <a14:foregroundMark x1="27326" y1="16275" x2="38837" y2="29295"/>
                        <a14:foregroundMark x1="35233" y1="13382" x2="15465" y2="37432"/>
                        <a14:foregroundMark x1="22558" y1="54792" x2="30930" y2="68535"/>
                        <a14:foregroundMark x1="21977" y1="84629" x2="57558" y2="92224"/>
                        <a14:foregroundMark x1="40349" y1="76311" x2="53837" y2="8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003300"/>
            <a:ext cx="9905713" cy="63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184B9993-7351-4310-A7B8-5839789011E6}"/>
              </a:ext>
            </a:extLst>
          </p:cNvPr>
          <p:cNvSpPr/>
          <p:nvPr/>
        </p:nvSpPr>
        <p:spPr>
          <a:xfrm>
            <a:off x="6929821" y="124811"/>
            <a:ext cx="5173279" cy="5383558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0C5F3D-603A-4221-8CF9-2DA15D34E632}"/>
              </a:ext>
            </a:extLst>
          </p:cNvPr>
          <p:cNvSpPr/>
          <p:nvPr/>
        </p:nvSpPr>
        <p:spPr>
          <a:xfrm>
            <a:off x="7606595" y="1557015"/>
            <a:ext cx="3730322" cy="214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5300"/>
                </a:solidFill>
                <a:latin typeface="iCiel Soup of Justice" pitchFamily="2" charset="0"/>
              </a:rPr>
              <a:t>CHÚC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9C5DE"/>
                </a:solidFill>
                <a:latin typeface="iCiel Soup of Justice" pitchFamily="2" charset="0"/>
              </a:rPr>
              <a:t>MỪNG</a:t>
            </a:r>
          </a:p>
          <a:p>
            <a:pPr algn="ctr"/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A9B0"/>
                </a:solidFill>
                <a:effectLst/>
                <a:latin typeface="iCiel Soup of Justice" pitchFamily="2" charset="0"/>
              </a:rPr>
              <a:t>CHIẾN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Ciel Soup of Justice" pitchFamily="2" charset="0"/>
              </a:rPr>
              <a:t>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Soup of Justice" pitchFamily="2" charset="0"/>
              </a:rPr>
              <a:t>THẮNG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/>
                <a:latin typeface="iCiel Soup of Justice" pitchFamily="2" charset="0"/>
              </a:rPr>
              <a:t>!</a:t>
            </a:r>
          </a:p>
        </p:txBody>
      </p:sp>
      <p:pic>
        <p:nvPicPr>
          <p:cNvPr id="6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C73F564-29AB-4EBF-AE2D-86DFE7A42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8"/>
          <p:cNvGrpSpPr/>
          <p:nvPr/>
        </p:nvGrpSpPr>
        <p:grpSpPr>
          <a:xfrm>
            <a:off x="174798" y="-282542"/>
            <a:ext cx="12099925" cy="7524750"/>
            <a:chOff x="198" y="-469"/>
            <a:chExt cx="19055" cy="11850"/>
          </a:xfrm>
        </p:grpSpPr>
        <p:grpSp>
          <p:nvGrpSpPr>
            <p:cNvPr id="31" name="组合 24"/>
            <p:cNvGrpSpPr/>
            <p:nvPr/>
          </p:nvGrpSpPr>
          <p:grpSpPr>
            <a:xfrm>
              <a:off x="198" y="213"/>
              <a:ext cx="19055" cy="10414"/>
              <a:chOff x="198" y="213"/>
              <a:chExt cx="19055" cy="10414"/>
            </a:xfrm>
          </p:grpSpPr>
          <p:grpSp>
            <p:nvGrpSpPr>
              <p:cNvPr id="34" name="组合 9"/>
              <p:cNvGrpSpPr/>
              <p:nvPr/>
            </p:nvGrpSpPr>
            <p:grpSpPr>
              <a:xfrm>
                <a:off x="198" y="213"/>
                <a:ext cx="19055" cy="10299"/>
                <a:chOff x="198" y="213"/>
                <a:chExt cx="19055" cy="10299"/>
              </a:xfrm>
            </p:grpSpPr>
            <p:sp>
              <p:nvSpPr>
                <p:cNvPr id="37" name="矩形 1"/>
                <p:cNvSpPr/>
                <p:nvPr/>
              </p:nvSpPr>
              <p:spPr>
                <a:xfrm>
                  <a:off x="610" y="565"/>
                  <a:ext cx="17980" cy="967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4000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8" name="组合 8"/>
                <p:cNvGrpSpPr/>
                <p:nvPr/>
              </p:nvGrpSpPr>
              <p:grpSpPr>
                <a:xfrm>
                  <a:off x="198" y="213"/>
                  <a:ext cx="19055" cy="10299"/>
                  <a:chOff x="198" y="213"/>
                  <a:chExt cx="19055" cy="10299"/>
                </a:xfrm>
              </p:grpSpPr>
              <p:pic>
                <p:nvPicPr>
                  <p:cNvPr id="39" name="图片 2" descr="滴管,实验,化学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579" y="5883"/>
                    <a:ext cx="1433" cy="1433"/>
                  </a:xfrm>
                  <a:prstGeom prst="rect">
                    <a:avLst/>
                  </a:prstGeom>
                </p:spPr>
              </p:pic>
              <p:pic>
                <p:nvPicPr>
                  <p:cNvPr id="47" name="图片 3" descr="量杯,测验,化学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760000">
                    <a:off x="9999" y="213"/>
                    <a:ext cx="1031" cy="1031"/>
                  </a:xfrm>
                  <a:prstGeom prst="rect">
                    <a:avLst/>
                  </a:prstGeom>
                </p:spPr>
              </p:pic>
              <p:pic>
                <p:nvPicPr>
                  <p:cNvPr id="48" name="图片 4" descr="烧瓶,实验,化学,科学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460000">
                    <a:off x="198" y="3579"/>
                    <a:ext cx="1063" cy="1063"/>
                  </a:xfrm>
                  <a:prstGeom prst="rect">
                    <a:avLst/>
                  </a:prstGeom>
                </p:spPr>
              </p:pic>
              <p:pic>
                <p:nvPicPr>
                  <p:cNvPr id="49" name="图片 6" descr="试管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820000">
                    <a:off x="17526" y="357"/>
                    <a:ext cx="1727" cy="1727"/>
                  </a:xfrm>
                  <a:prstGeom prst="rect">
                    <a:avLst/>
                  </a:prstGeom>
                </p:spPr>
              </p:pic>
              <p:pic>
                <p:nvPicPr>
                  <p:cNvPr id="50" name="图片 7" descr="化学品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220000">
                    <a:off x="267" y="9074"/>
                    <a:ext cx="1438" cy="143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5" name="图片 22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" y="273"/>
                <a:ext cx="3199" cy="910"/>
              </a:xfrm>
              <a:prstGeom prst="rect">
                <a:avLst/>
              </a:prstGeom>
            </p:spPr>
          </p:pic>
          <p:pic>
            <p:nvPicPr>
              <p:cNvPr id="36" name="图片 23" descr="矩形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3" y="9717"/>
                <a:ext cx="3199" cy="910"/>
              </a:xfrm>
              <a:prstGeom prst="rect">
                <a:avLst/>
              </a:prstGeom>
            </p:spPr>
          </p:pic>
        </p:grpSp>
        <p:sp>
          <p:nvSpPr>
            <p:cNvPr id="32" name="椭圆 25"/>
            <p:cNvSpPr/>
            <p:nvPr/>
          </p:nvSpPr>
          <p:spPr>
            <a:xfrm>
              <a:off x="13899" y="-469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26"/>
            <p:cNvSpPr/>
            <p:nvPr/>
          </p:nvSpPr>
          <p:spPr>
            <a:xfrm>
              <a:off x="4214" y="9717"/>
              <a:ext cx="1664" cy="1664"/>
            </a:xfrm>
            <a:prstGeom prst="ellipse">
              <a:avLst/>
            </a:prstGeom>
            <a:solidFill>
              <a:srgbClr val="EA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5" y="0"/>
            <a:ext cx="2859141" cy="1906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2" descr="Chuông đồng là gì? Ý nghĩa và Những điều cần biết về chuô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9" y="2131228"/>
            <a:ext cx="1949926" cy="189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ượng đài Vua Lý Thái Tổ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9" y="4583861"/>
            <a:ext cx="1949926" cy="189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697305" y="1143000"/>
            <a:ext cx="7960660" cy="11663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3203295" y="1405786"/>
            <a:ext cx="8988705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Những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đồ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dùng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bên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được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làm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bằng</a:t>
            </a:r>
            <a:r>
              <a:rPr lang="en-US" sz="4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4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59" y="4716645"/>
            <a:ext cx="3679045" cy="10856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33" y="3023816"/>
            <a:ext cx="3683353" cy="10856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05" y="4823938"/>
            <a:ext cx="3679045" cy="10856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4" y="3023816"/>
            <a:ext cx="3683353" cy="10856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5073068" y="5058971"/>
            <a:ext cx="117500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Đồng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4578862" y="3191706"/>
            <a:ext cx="2163414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Thủy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tinh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9501703" y="3179714"/>
            <a:ext cx="132408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Nhôm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9701296" y="4942195"/>
            <a:ext cx="1091646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4" grpId="0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607</Words>
  <Application>Microsoft Office PowerPoint</Application>
  <PresentationFormat>Widescreen</PresentationFormat>
  <Paragraphs>116</Paragraphs>
  <Slides>32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微软雅黑</vt:lpstr>
      <vt:lpstr>Arial</vt:lpstr>
      <vt:lpstr>iCiel Cadena</vt:lpstr>
      <vt:lpstr>iCiel Soup of Justice</vt:lpstr>
      <vt:lpstr>SVN-Candy Script</vt:lpstr>
      <vt:lpstr>SVN-Mutlu</vt:lpstr>
      <vt:lpstr>SVN-Nexa Rush Script</vt:lpstr>
      <vt:lpstr>SVN-Poky's</vt:lpstr>
      <vt:lpstr>SVN-Shintia Script</vt:lpstr>
      <vt:lpstr>SVN-Sofia</vt:lpstr>
      <vt:lpstr>Times New Roman</vt:lpstr>
      <vt:lpstr>UTM A&amp;S Graceland</vt:lpstr>
      <vt:lpstr>UTM American Sans</vt:lpstr>
      <vt:lpstr>UTM Deutsch Gothic</vt:lpstr>
      <vt:lpstr>UTM French Vanilla</vt:lpstr>
      <vt:lpstr>UTM Isadora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Chèn video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EDZ</dc:creator>
  <cp:lastModifiedBy>Admin</cp:lastModifiedBy>
  <cp:revision>268</cp:revision>
  <dcterms:created xsi:type="dcterms:W3CDTF">2019-06-19T02:08:00Z</dcterms:created>
  <dcterms:modified xsi:type="dcterms:W3CDTF">2021-11-20T07:50:20Z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D8035981213B476193BCA3BFEC5B2F1E</vt:lpwstr>
  </property>
</Properties>
</file>