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256" r:id="rId2"/>
    <p:sldId id="265" r:id="rId3"/>
    <p:sldId id="311" r:id="rId4"/>
    <p:sldId id="303" r:id="rId5"/>
    <p:sldId id="300" r:id="rId6"/>
    <p:sldId id="305" r:id="rId7"/>
    <p:sldId id="306" r:id="rId8"/>
    <p:sldId id="308" r:id="rId9"/>
    <p:sldId id="307" r:id="rId10"/>
    <p:sldId id="257" r:id="rId11"/>
    <p:sldId id="298" r:id="rId12"/>
    <p:sldId id="310" r:id="rId13"/>
    <p:sldId id="312" r:id="rId14"/>
    <p:sldId id="299" r:id="rId15"/>
    <p:sldId id="313" r:id="rId16"/>
    <p:sldId id="320" r:id="rId17"/>
    <p:sldId id="321" r:id="rId18"/>
    <p:sldId id="323" r:id="rId19"/>
    <p:sldId id="324" r:id="rId20"/>
    <p:sldId id="325" r:id="rId21"/>
    <p:sldId id="273" r:id="rId22"/>
    <p:sldId id="326" r:id="rId23"/>
    <p:sldId id="336" r:id="rId24"/>
    <p:sldId id="337" r:id="rId25"/>
    <p:sldId id="338" r:id="rId26"/>
    <p:sldId id="340" r:id="rId27"/>
    <p:sldId id="341" r:id="rId28"/>
  </p:sldIdLst>
  <p:sldSz cx="9144000" cy="5143500" type="screen16x9"/>
  <p:notesSz cx="6858000" cy="9144000"/>
  <p:embeddedFontLst>
    <p:embeddedFont>
      <p:font typeface="Bevan" panose="020B0604020202020204" charset="0"/>
      <p:regular r:id="rId30"/>
    </p:embeddedFont>
    <p:embeddedFont>
      <p:font typeface="UTM Atlas" panose="02040603050506020204" pitchFamily="18" charset="0"/>
      <p:regular r:id="rId31"/>
      <p:bold r:id="rId32"/>
    </p:embeddedFont>
    <p:embeddedFont>
      <p:font typeface="UTM Alpine KT" panose="02040603050506020204" pitchFamily="18" charset="0"/>
      <p:regular r:id="rId33"/>
    </p:embeddedFont>
    <p:embeddedFont>
      <p:font typeface="UVN Hai Long" panose="020D0800030108070604" pitchFamily="34" charset="0"/>
      <p:regular r:id="rId34"/>
    </p:embeddedFont>
    <p:embeddedFont>
      <p:font typeface="UTM A&amp;S Graceland" panose="02040603050506020204" pitchFamily="18" charset="0"/>
      <p:regular r:id="rId35"/>
    </p:embeddedFont>
    <p:embeddedFont>
      <p:font typeface="UTM Flamenco" panose="02040603050506020204" pitchFamily="18" charset="0"/>
      <p:regular r:id="rId36"/>
    </p:embeddedFont>
    <p:embeddedFont>
      <p:font typeface="UTM Isadora" panose="02040603050506020204" pitchFamily="18" charset="0"/>
      <p:regular r:id="rId37"/>
      <p:bold r:id="rId38"/>
    </p:embeddedFont>
    <p:embeddedFont>
      <p:font typeface="UTM Erie Black" panose="02040603050506020204" pitchFamily="18" charset="0"/>
      <p:regular r:id="rId39"/>
    </p:embeddedFont>
    <p:embeddedFont>
      <p:font typeface="Courier Prime" panose="020B0604020202020204" charset="0"/>
      <p:regular r:id="rId40"/>
      <p:bold r:id="rId41"/>
      <p:italic r:id="rId42"/>
      <p:boldItalic r:id="rId43"/>
    </p:embeddedFont>
    <p:embeddedFont>
      <p:font typeface="宋体" panose="02010600030101010101" pitchFamily="2" charset="-122"/>
      <p:regular r:id="rId44"/>
    </p:embeddedFont>
    <p:embeddedFont>
      <p:font typeface="UTM Alberta Heavy" panose="02040603050506020204" pitchFamily="18" charset="0"/>
      <p:regular r:id="rId45"/>
    </p:embeddedFont>
    <p:embeddedFont>
      <p:font typeface="UTM Flavour" panose="02040603050506020204" pitchFamily="18" charset="0"/>
      <p:regular r:id="rId46"/>
    </p:embeddedFont>
    <p:embeddedFont>
      <p:font typeface="UTM Cooper Black" panose="02040603050506020204" pitchFamily="18" charset="0"/>
      <p:regular r:id="rId47"/>
      <p:italic r:id="rId48"/>
    </p:embeddedFont>
    <p:embeddedFont>
      <p:font typeface="UTM Loko" panose="02040603050506020204" pitchFamily="18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8C4B0-0A7A-4DC0-BA4F-58DB50867AF3}">
  <a:tblStyle styleId="{F188C4B0-0A7A-4DC0-BA4F-58DB50867A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66" autoAdjust="0"/>
  </p:normalViewPr>
  <p:slideViewPr>
    <p:cSldViewPr>
      <p:cViewPr varScale="1">
        <p:scale>
          <a:sx n="81" d="100"/>
          <a:sy n="81" d="100"/>
        </p:scale>
        <p:origin x="3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39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64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59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Lồng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GDMT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sạch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,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3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8" name="Google Shape;4698;ge7d95815de_0_23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9" name="Google Shape;4699;ge7d95815de_0_23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139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250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play</a:t>
            </a:r>
          </a:p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muỗi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xịt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win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1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đấu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diệt</a:t>
            </a:r>
            <a:r>
              <a:rPr lang="en-US" baseline="0" dirty="0"/>
              <a:t> </a:t>
            </a:r>
            <a:r>
              <a:rPr lang="en-US" baseline="0" dirty="0" err="1"/>
              <a:t>muỗi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0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nhặt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4FB8B4-69F4-4557-98B9-6AE516ABFB0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3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e7d95815de_0_3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e7d95815de_0_3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4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01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6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84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87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e7d95815de_0_3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e7d95815de_0_3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46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7" name="Google Shape;4037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8" name="Google Shape;4038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4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" name="Google Shape;65;p2"/>
          <p:cNvGrpSpPr/>
          <p:nvPr/>
        </p:nvGrpSpPr>
        <p:grpSpPr>
          <a:xfrm>
            <a:off x="66150" y="67346"/>
            <a:ext cx="1556085" cy="1704769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498913" y="-310087"/>
            <a:ext cx="1729771" cy="1759030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977425" y="629625"/>
            <a:ext cx="77040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58875" y="511050"/>
            <a:ext cx="77040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858825" y="511050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720000" y="374500"/>
            <a:ext cx="7704000" cy="4202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763800" y="3747075"/>
            <a:ext cx="3573600" cy="1313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719950" y="374500"/>
            <a:ext cx="7704000" cy="297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672300" y="3655600"/>
            <a:ext cx="3573600" cy="1313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672275" y="3655600"/>
            <a:ext cx="35736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897875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107650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1317425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7537050" y="374695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193950" y="1702375"/>
            <a:ext cx="6756000" cy="1738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A35C35-39A0-4D59-A986-0958E21BFDA7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228" y="-149382"/>
            <a:ext cx="913067" cy="91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984" y="1057549"/>
            <a:ext cx="913067" cy="913067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5104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" name="Google Shape;236;p3"/>
          <p:cNvGrpSpPr/>
          <p:nvPr/>
        </p:nvGrpSpPr>
        <p:grpSpPr>
          <a:xfrm>
            <a:off x="-147543" y="1951477"/>
            <a:ext cx="2153989" cy="4314973"/>
            <a:chOff x="4607800" y="1290325"/>
            <a:chExt cx="523550" cy="1048800"/>
          </a:xfrm>
        </p:grpSpPr>
        <p:sp>
          <p:nvSpPr>
            <p:cNvPr id="237" name="Google Shape;237;p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7810413" y="2044588"/>
            <a:ext cx="1729771" cy="1759030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"/>
          <p:cNvGrpSpPr/>
          <p:nvPr/>
        </p:nvGrpSpPr>
        <p:grpSpPr>
          <a:xfrm>
            <a:off x="-49195" y="-229156"/>
            <a:ext cx="2115483" cy="2001926"/>
            <a:chOff x="2334550" y="3821100"/>
            <a:chExt cx="1037815" cy="982106"/>
          </a:xfrm>
        </p:grpSpPr>
        <p:sp>
          <p:nvSpPr>
            <p:cNvPr id="478" name="Google Shape;478;p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3949200" y="19532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3"/>
          <p:cNvSpPr txBox="1">
            <a:spLocks noGrp="1"/>
          </p:cNvSpPr>
          <p:nvPr>
            <p:ph type="title" idx="2" hasCustomPrompt="1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4522500" y="2696025"/>
            <a:ext cx="3328200" cy="4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445475"/>
            <a:ext cx="7704000" cy="31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63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8"/>
          <p:cNvGrpSpPr/>
          <p:nvPr/>
        </p:nvGrpSpPr>
        <p:grpSpPr>
          <a:xfrm>
            <a:off x="-693668" y="1795727"/>
            <a:ext cx="2153989" cy="4314973"/>
            <a:chOff x="4607800" y="1290325"/>
            <a:chExt cx="523550" cy="1048800"/>
          </a:xfrm>
        </p:grpSpPr>
        <p:sp>
          <p:nvSpPr>
            <p:cNvPr id="1408" name="Google Shape;1408;p8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8"/>
          <p:cNvSpPr/>
          <p:nvPr/>
        </p:nvSpPr>
        <p:spPr>
          <a:xfrm>
            <a:off x="977425" y="937263"/>
            <a:ext cx="7704000" cy="337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858875" y="818688"/>
            <a:ext cx="7704000" cy="337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858825" y="818688"/>
            <a:ext cx="77040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720000" y="682138"/>
            <a:ext cx="7704000" cy="3371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8"/>
          <p:cNvSpPr/>
          <p:nvPr/>
        </p:nvSpPr>
        <p:spPr>
          <a:xfrm>
            <a:off x="719950" y="682138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8"/>
          <p:cNvSpPr/>
          <p:nvPr/>
        </p:nvSpPr>
        <p:spPr>
          <a:xfrm>
            <a:off x="897875" y="783638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8"/>
          <p:cNvSpPr/>
          <p:nvPr/>
        </p:nvSpPr>
        <p:spPr>
          <a:xfrm>
            <a:off x="1107650" y="783638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"/>
          <p:cNvSpPr/>
          <p:nvPr/>
        </p:nvSpPr>
        <p:spPr>
          <a:xfrm>
            <a:off x="1317425" y="783638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8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2" name="Google Shape;1562;p8"/>
          <p:cNvGrpSpPr/>
          <p:nvPr/>
        </p:nvGrpSpPr>
        <p:grpSpPr>
          <a:xfrm>
            <a:off x="7366255" y="-335306"/>
            <a:ext cx="2115483" cy="2001926"/>
            <a:chOff x="2334550" y="3821100"/>
            <a:chExt cx="1037815" cy="982106"/>
          </a:xfrm>
        </p:grpSpPr>
        <p:sp>
          <p:nvSpPr>
            <p:cNvPr id="1563" name="Google Shape;1563;p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11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650" name="Google Shape;1650;p1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77" name="Google Shape;1677;p1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78" name="Google Shape;1678;p1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1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1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1" name="Google Shape;1681;p1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2" name="Google Shape;1682;p1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3" name="Google Shape;1683;p1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4" name="Google Shape;1684;p1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5" name="Google Shape;1685;p1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6" name="Google Shape;1686;p1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7" name="Google Shape;1687;p1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8" name="Google Shape;1688;p1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9" name="Google Shape;1689;p1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0" name="Google Shape;1690;p1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1" name="Google Shape;1691;p1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2" name="Google Shape;1692;p1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3" name="Google Shape;1693;p1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4" name="Google Shape;1694;p1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05" name="Google Shape;1705;p11"/>
          <p:cNvGrpSpPr/>
          <p:nvPr/>
        </p:nvGrpSpPr>
        <p:grpSpPr>
          <a:xfrm>
            <a:off x="5853292" y="327931"/>
            <a:ext cx="2115483" cy="2001926"/>
            <a:chOff x="2334550" y="3821100"/>
            <a:chExt cx="1037815" cy="982106"/>
          </a:xfrm>
        </p:grpSpPr>
        <p:sp>
          <p:nvSpPr>
            <p:cNvPr id="1706" name="Google Shape;1706;p11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11"/>
          <p:cNvSpPr/>
          <p:nvPr/>
        </p:nvSpPr>
        <p:spPr>
          <a:xfrm>
            <a:off x="8051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1"/>
          <p:cNvSpPr/>
          <p:nvPr/>
        </p:nvSpPr>
        <p:spPr>
          <a:xfrm>
            <a:off x="6759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1"/>
          <p:cNvSpPr/>
          <p:nvPr/>
        </p:nvSpPr>
        <p:spPr>
          <a:xfrm>
            <a:off x="6759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1"/>
          <p:cNvSpPr/>
          <p:nvPr/>
        </p:nvSpPr>
        <p:spPr>
          <a:xfrm>
            <a:off x="524759" y="37450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1"/>
          <p:cNvSpPr/>
          <p:nvPr/>
        </p:nvSpPr>
        <p:spPr>
          <a:xfrm>
            <a:off x="524725" y="374500"/>
            <a:ext cx="51873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1"/>
          <p:cNvSpPr/>
          <p:nvPr/>
        </p:nvSpPr>
        <p:spPr>
          <a:xfrm>
            <a:off x="7026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1"/>
          <p:cNvSpPr/>
          <p:nvPr/>
        </p:nvSpPr>
        <p:spPr>
          <a:xfrm>
            <a:off x="9124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1"/>
          <p:cNvSpPr/>
          <p:nvPr/>
        </p:nvSpPr>
        <p:spPr>
          <a:xfrm>
            <a:off x="11222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1"/>
          <p:cNvSpPr/>
          <p:nvPr/>
        </p:nvSpPr>
        <p:spPr>
          <a:xfrm>
            <a:off x="5343822" y="2116123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1"/>
          <p:cNvSpPr/>
          <p:nvPr/>
        </p:nvSpPr>
        <p:spPr>
          <a:xfrm>
            <a:off x="5209000" y="1974050"/>
            <a:ext cx="3404100" cy="232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1"/>
          <p:cNvSpPr/>
          <p:nvPr/>
        </p:nvSpPr>
        <p:spPr>
          <a:xfrm>
            <a:off x="5208975" y="1974050"/>
            <a:ext cx="34041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1"/>
          <p:cNvSpPr/>
          <p:nvPr/>
        </p:nvSpPr>
        <p:spPr>
          <a:xfrm>
            <a:off x="7901350" y="206540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1"/>
          <p:cNvSpPr txBox="1">
            <a:spLocks noGrp="1"/>
          </p:cNvSpPr>
          <p:nvPr>
            <p:ph type="title" hasCustomPrompt="1"/>
          </p:nvPr>
        </p:nvSpPr>
        <p:spPr>
          <a:xfrm>
            <a:off x="747250" y="2307350"/>
            <a:ext cx="4190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27" name="Google Shape;1727;p11"/>
          <p:cNvSpPr txBox="1">
            <a:spLocks noGrp="1"/>
          </p:cNvSpPr>
          <p:nvPr>
            <p:ph type="subTitle" idx="1"/>
          </p:nvPr>
        </p:nvSpPr>
        <p:spPr>
          <a:xfrm>
            <a:off x="5486750" y="2791850"/>
            <a:ext cx="29100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2_2"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20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0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20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20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20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1902300" y="3701700"/>
            <a:ext cx="53394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847900" y="-686563"/>
            <a:ext cx="2667530" cy="2712652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7235582" y="1951477"/>
            <a:ext cx="2153989" cy="4314973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2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2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2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2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2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Google Shape;3778;p2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779" name="Google Shape;3779;p2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806" name="Google Shape;3806;p2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07" name="Google Shape;3807;p2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8" name="Google Shape;3808;p2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9" name="Google Shape;3809;p2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0" name="Google Shape;3810;p2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1" name="Google Shape;3811;p2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2" name="Google Shape;3812;p2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3" name="Google Shape;3813;p2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4" name="Google Shape;3814;p2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5" name="Google Shape;3815;p2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6" name="Google Shape;3816;p2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7" name="Google Shape;3817;p2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8" name="Google Shape;3818;p2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9" name="Google Shape;3819;p2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0" name="Google Shape;3820;p2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1" name="Google Shape;3821;p2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2" name="Google Shape;3822;p2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3" name="Google Shape;3823;p2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4" name="Google Shape;3824;p2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5" name="Google Shape;3825;p2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6" name="Google Shape;3826;p2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7" name="Google Shape;3827;p2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8" name="Google Shape;3828;p2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2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2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2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2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2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Google Shape;3834;p23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3835" name="Google Shape;3835;p2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23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844" name="Google Shape;3844;p2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2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2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2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2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pic>
        <p:nvPicPr>
          <p:cNvPr id="5" name="Content Placeholder 12" descr="cdc42615100be655bf1a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1600" y="1079398"/>
            <a:ext cx="1143318" cy="1143318"/>
          </a:xfrm>
          <a:prstGeom prst="rect">
            <a:avLst/>
          </a:prstGeom>
          <a:effectLst>
            <a:softEdge rad="127000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73" r:id="rId4"/>
    <p:sldLayoutId id="2147483654" r:id="rId5"/>
    <p:sldLayoutId id="2147483657" r:id="rId6"/>
    <p:sldLayoutId id="2147483666" r:id="rId7"/>
    <p:sldLayoutId id="2147483668" r:id="rId8"/>
    <p:sldLayoutId id="2147483669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6.xml"/><Relationship Id="rId18" Type="http://schemas.openxmlformats.org/officeDocument/2006/relationships/slide" Target="slide25.xml"/><Relationship Id="rId26" Type="http://schemas.openxmlformats.org/officeDocument/2006/relationships/image" Target="../media/image57.sv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7" Type="http://schemas.openxmlformats.org/officeDocument/2006/relationships/image" Target="../media/image42.svg"/><Relationship Id="rId12" Type="http://schemas.openxmlformats.org/officeDocument/2006/relationships/image" Target="../media/image46.svg"/><Relationship Id="rId17" Type="http://schemas.openxmlformats.org/officeDocument/2006/relationships/image" Target="../media/image50.sv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20" Type="http://schemas.openxmlformats.org/officeDocument/2006/relationships/image" Target="../media/image52.sv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24" Type="http://schemas.openxmlformats.org/officeDocument/2006/relationships/image" Target="../media/image6.sv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43.png"/><Relationship Id="rId28" Type="http://schemas.openxmlformats.org/officeDocument/2006/relationships/image" Target="../media/image46.png"/><Relationship Id="rId10" Type="http://schemas.openxmlformats.org/officeDocument/2006/relationships/slide" Target="slide24.xml"/><Relationship Id="rId19" Type="http://schemas.openxmlformats.org/officeDocument/2006/relationships/image" Target="../media/image41.png"/><Relationship Id="rId31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4.svg"/><Relationship Id="rId14" Type="http://schemas.openxmlformats.org/officeDocument/2006/relationships/image" Target="../media/image39.png"/><Relationship Id="rId22" Type="http://schemas.openxmlformats.org/officeDocument/2006/relationships/image" Target="../media/image54.svg"/><Relationship Id="rId27" Type="http://schemas.openxmlformats.org/officeDocument/2006/relationships/image" Target="../media/image45.png"/><Relationship Id="rId30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7.svg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52.svg"/><Relationship Id="rId5" Type="http://schemas.openxmlformats.org/officeDocument/2006/relationships/image" Target="../media/image49.png"/><Relationship Id="rId15" Type="http://schemas.openxmlformats.org/officeDocument/2006/relationships/image" Target="../media/image47.png"/><Relationship Id="rId10" Type="http://schemas.openxmlformats.org/officeDocument/2006/relationships/image" Target="../media/image41.png"/><Relationship Id="rId4" Type="http://schemas.openxmlformats.org/officeDocument/2006/relationships/audio" Target="../media/audio1.wav"/><Relationship Id="rId9" Type="http://schemas.openxmlformats.org/officeDocument/2006/relationships/image" Target="../media/image51.png"/><Relationship Id="rId1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slide" Target="slide23.xml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3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11" Type="http://schemas.openxmlformats.org/officeDocument/2006/relationships/image" Target="../media/image32.png"/><Relationship Id="rId5" Type="http://schemas.openxmlformats.org/officeDocument/2006/relationships/image" Target="../media/image49.png"/><Relationship Id="rId10" Type="http://schemas.openxmlformats.org/officeDocument/2006/relationships/image" Target="../media/image38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svg"/><Relationship Id="rId5" Type="http://schemas.openxmlformats.org/officeDocument/2006/relationships/image" Target="../media/image54.png"/><Relationship Id="rId4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283500" y="1754163"/>
            <a:ext cx="6756000" cy="188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600"/>
              </a:spcAft>
              <a:buNone/>
            </a:pPr>
            <a: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PHÒNG BỆNH</a:t>
            </a:r>
            <a:b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</a:br>
            <a:r>
              <a:rPr lang="e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tlas" pitchFamily="18" charset="0"/>
              </a:rPr>
              <a:t>VIÊM NÃO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chemeClr val="accent3"/>
              </a:highlight>
              <a:latin typeface="UTM Atlas" pitchFamily="18" charset="0"/>
            </a:endParaRPr>
          </a:p>
        </p:txBody>
      </p:sp>
      <p:sp>
        <p:nvSpPr>
          <p:cNvPr id="4004" name="Google Shape;4004;p26"/>
          <p:cNvSpPr txBox="1">
            <a:spLocks noGrp="1"/>
          </p:cNvSpPr>
          <p:nvPr>
            <p:ph type="subTitle" idx="1"/>
          </p:nvPr>
        </p:nvSpPr>
        <p:spPr>
          <a:xfrm>
            <a:off x="4842084" y="3627951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6"/>
                </a:solidFill>
                <a:latin typeface="UTM Isadora" pitchFamily="18" charset="0"/>
              </a:rPr>
              <a:t>GV: </a:t>
            </a:r>
            <a:r>
              <a:rPr lang="en-US" b="1" dirty="0" err="1" smtClean="0">
                <a:solidFill>
                  <a:schemeClr val="accent6"/>
                </a:solidFill>
                <a:latin typeface="UTM Isadora" pitchFamily="18" charset="0"/>
              </a:rPr>
              <a:t>Đỗ</a:t>
            </a:r>
            <a:r>
              <a:rPr lang="en-US" b="1" dirty="0" smtClean="0">
                <a:solidFill>
                  <a:schemeClr val="accent6"/>
                </a:solidFill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UTM Isadora" pitchFamily="18" charset="0"/>
              </a:rPr>
              <a:t>Thị</a:t>
            </a:r>
            <a:r>
              <a:rPr lang="en-US" b="1" dirty="0" smtClean="0">
                <a:solidFill>
                  <a:schemeClr val="accent6"/>
                </a:solidFill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UTM Isadora" pitchFamily="18" charset="0"/>
              </a:rPr>
              <a:t>Kiều</a:t>
            </a:r>
            <a:r>
              <a:rPr lang="en-US" b="1" dirty="0" smtClean="0">
                <a:solidFill>
                  <a:schemeClr val="accent6"/>
                </a:solidFill>
                <a:latin typeface="UTM Isadora" pitchFamily="18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UTM Isadora" pitchFamily="18" charset="0"/>
              </a:rPr>
              <a:t>Hoa</a:t>
            </a:r>
            <a:endParaRPr lang="en-US" b="1" dirty="0" smtClean="0">
              <a:solidFill>
                <a:schemeClr val="accent6"/>
              </a:solidFill>
              <a:latin typeface="UTM Isadora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>
              <a:latin typeface="UTM Isadora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UTM Isadora" pitchFamily="18" charset="0"/>
              </a:rPr>
              <a:t>Trang </a:t>
            </a:r>
            <a:r>
              <a:rPr lang="en-US" b="1" dirty="0">
                <a:latin typeface="UTM Isadora" pitchFamily="18" charset="0"/>
              </a:rPr>
              <a:t>30, 31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 CV3969)</a:t>
            </a:r>
          </a:p>
        </p:txBody>
      </p:sp>
      <p:grpSp>
        <p:nvGrpSpPr>
          <p:cNvPr id="4005" name="Google Shape;4005;p26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6" name="Google Shape;4006;p26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5" name="Google Shape;4025;p26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004;p26"/>
          <p:cNvSpPr txBox="1">
            <a:spLocks/>
          </p:cNvSpPr>
          <p:nvPr/>
        </p:nvSpPr>
        <p:spPr>
          <a:xfrm>
            <a:off x="1219200" y="604926"/>
            <a:ext cx="67056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indent="0"/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Trường</a:t>
            </a:r>
            <a:r>
              <a:rPr lang="en-US" sz="3200" dirty="0" smtClean="0">
                <a:solidFill>
                  <a:srgbClr val="0070C0"/>
                </a:solidFill>
                <a:latin typeface="UTM A&amp;S Graceland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Tiểu</a:t>
            </a:r>
            <a:r>
              <a:rPr lang="en-US" sz="3200" dirty="0" smtClean="0">
                <a:solidFill>
                  <a:srgbClr val="0070C0"/>
                </a:solidFill>
                <a:latin typeface="UTM A&amp;S Graceland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  <a:latin typeface="UTM A&amp;S Graceland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Ngọc</a:t>
            </a:r>
            <a:r>
              <a:rPr lang="en-US" sz="3200" dirty="0" smtClean="0">
                <a:solidFill>
                  <a:srgbClr val="0070C0"/>
                </a:solidFill>
                <a:latin typeface="UTM A&amp;S Graceland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Lâm</a:t>
            </a:r>
            <a:endParaRPr lang="en-US" sz="3200" dirty="0" smtClean="0">
              <a:solidFill>
                <a:srgbClr val="0070C0"/>
              </a:solidFill>
              <a:latin typeface="UTM A&amp;S Graceland" pitchFamily="18" charset="0"/>
            </a:endParaRPr>
          </a:p>
          <a:p>
            <a:pPr marL="0" indent="0"/>
            <a:r>
              <a:rPr lang="en-US" sz="3200" dirty="0" err="1" smtClean="0">
                <a:solidFill>
                  <a:srgbClr val="0070C0"/>
                </a:solidFill>
                <a:latin typeface="UTM A&amp;S Graceland" pitchFamily="18" charset="0"/>
              </a:rPr>
              <a:t>Khoa</a:t>
            </a:r>
            <a:r>
              <a:rPr lang="en-US" sz="3200" dirty="0" smtClean="0">
                <a:solidFill>
                  <a:srgbClr val="0070C0"/>
                </a:solidFill>
                <a:latin typeface="UTM A&amp;S Graceland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&amp;S Graceland" pitchFamily="18" charset="0"/>
              </a:rPr>
              <a:t>học</a:t>
            </a:r>
            <a:endParaRPr lang="en-US" dirty="0">
              <a:solidFill>
                <a:srgbClr val="0070C0"/>
              </a:solidFill>
              <a:latin typeface="UTM A&amp;S Gracela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4004" grpId="0" build="p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5429" y="0"/>
            <a:ext cx="2900361" cy="3152566"/>
          </a:xfrm>
          <a:prstGeom prst="rect">
            <a:avLst/>
          </a:prstGeom>
        </p:spPr>
      </p:pic>
      <p:grpSp>
        <p:nvGrpSpPr>
          <p:cNvPr id="4041" name="Google Shape;4041;p27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27"/>
          <p:cNvGrpSpPr/>
          <p:nvPr/>
        </p:nvGrpSpPr>
        <p:grpSpPr>
          <a:xfrm>
            <a:off x="6868887" y="4126286"/>
            <a:ext cx="1008653" cy="954509"/>
            <a:chOff x="2334550" y="3821100"/>
            <a:chExt cx="1037815" cy="982106"/>
          </a:xfrm>
        </p:grpSpPr>
        <p:sp>
          <p:nvSpPr>
            <p:cNvPr id="4047" name="Google Shape;4047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2" descr="JEVAX – Vắc xin phòng viêm não Nhật Bản B - Y Khoa Hợp Nh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06"/>
            <a:ext cx="5856083" cy="47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256355" y="1047750"/>
            <a:ext cx="2658508" cy="17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Erie Black" pitchFamily="18" charset="0"/>
              </a:rPr>
              <a:t>Xem</a:t>
            </a:r>
            <a:r>
              <a:rPr lang="en-US" dirty="0">
                <a:latin typeface="UTM Erie Black" pitchFamily="18" charset="0"/>
              </a:rPr>
              <a:t> video </a:t>
            </a:r>
            <a:r>
              <a:rPr lang="en-US" dirty="0" err="1">
                <a:latin typeface="UTM Erie Black" pitchFamily="18" charset="0"/>
              </a:rPr>
              <a:t>về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bệnh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viêm</a:t>
            </a:r>
            <a:r>
              <a:rPr lang="en-US" dirty="0">
                <a:latin typeface="UTM Erie Black" pitchFamily="18" charset="0"/>
              </a:rPr>
              <a:t> </a:t>
            </a:r>
            <a:r>
              <a:rPr lang="en-US" dirty="0" err="1">
                <a:latin typeface="UTM Erie Black" pitchFamily="18" charset="0"/>
              </a:rPr>
              <a:t>não</a:t>
            </a:r>
            <a:r>
              <a:rPr lang="en-US" dirty="0">
                <a:latin typeface="UTM Erie Black" pitchFamily="18" charset="0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ctr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930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9047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thuốc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đặc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trị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chưa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059" y="23431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Hiện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nay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chưa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trị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nhưng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thuốc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não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tiêm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đúng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dẫn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bác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5257800" y="2017696"/>
            <a:ext cx="3319894" cy="22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294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UTM Alberta Heavy" pitchFamily="18" charset="0"/>
              </a:rPr>
              <a:t>Cách</a:t>
            </a:r>
            <a:r>
              <a:rPr lang="en-US" sz="7200" dirty="0">
                <a:latin typeface="UTM Alberta Heavy" pitchFamily="18" charset="0"/>
              </a:rPr>
              <a:t> </a:t>
            </a:r>
            <a:r>
              <a:rPr lang="en-US" sz="7200" dirty="0" err="1">
                <a:latin typeface="UTM Alberta Heavy" pitchFamily="18" charset="0"/>
              </a:rPr>
              <a:t>phòng</a:t>
            </a:r>
            <a:r>
              <a:rPr lang="en-US" sz="7200" dirty="0">
                <a:latin typeface="UTM Alberta Heavy" pitchFamily="18" charset="0"/>
              </a:rPr>
              <a:t> </a:t>
            </a:r>
            <a:br>
              <a:rPr lang="en-US" sz="7200" dirty="0">
                <a:latin typeface="UTM Alberta Heavy" pitchFamily="18" charset="0"/>
              </a:rPr>
            </a:br>
            <a:r>
              <a:rPr lang="en" sz="7200" dirty="0">
                <a:latin typeface="UTM Alberta Heavy" pitchFamily="18" charset="0"/>
              </a:rPr>
              <a:t>bệnh viêm não</a:t>
            </a:r>
            <a:endParaRPr sz="72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77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UTM Flavour" pitchFamily="18" charset="0"/>
              </a:rPr>
              <a:t>Theo </a:t>
            </a:r>
            <a:r>
              <a:rPr lang="en-US" sz="3000" b="1" dirty="0" err="1">
                <a:latin typeface="UTM Flavour" pitchFamily="18" charset="0"/>
              </a:rPr>
              <a:t>em</a:t>
            </a:r>
            <a:r>
              <a:rPr lang="en-US" sz="3000" b="1" dirty="0">
                <a:latin typeface="UTM Flavour" pitchFamily="18" charset="0"/>
              </a:rPr>
              <a:t>, ta </a:t>
            </a:r>
            <a:r>
              <a:rPr lang="en-US" sz="3000" b="1" dirty="0" err="1">
                <a:latin typeface="UTM Flavour" pitchFamily="18" charset="0"/>
              </a:rPr>
              <a:t>cần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làm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gì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để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phòng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bệnh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viêm</a:t>
            </a:r>
            <a:r>
              <a:rPr lang="en-US" sz="3000" b="1" dirty="0">
                <a:latin typeface="UTM Flavour" pitchFamily="18" charset="0"/>
              </a:rPr>
              <a:t> </a:t>
            </a:r>
            <a:r>
              <a:rPr lang="en-US" sz="3000" b="1" dirty="0" err="1">
                <a:latin typeface="UTM Flavour" pitchFamily="18" charset="0"/>
              </a:rPr>
              <a:t>não</a:t>
            </a:r>
            <a:r>
              <a:rPr lang="en-US" sz="3000" b="1" dirty="0">
                <a:latin typeface="UTM Flavour" pitchFamily="18" charset="0"/>
              </a:rPr>
              <a:t>?</a:t>
            </a:r>
          </a:p>
        </p:txBody>
      </p:sp>
      <p:pic>
        <p:nvPicPr>
          <p:cNvPr id="4" name="Picture 6" descr="Chương trình tiêm chủng trọn gói cho người lớn - Gói toàn diện | Vinme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6097"/>
          <a:stretch/>
        </p:blipFill>
        <p:spPr bwMode="auto">
          <a:xfrm>
            <a:off x="609600" y="1581150"/>
            <a:ext cx="3048000" cy="204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8593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02" y="1651502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149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ắc chắn mẹ chưa biết: Muỗi đốt vào ban đêm ngứa hơn ban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4" y="971550"/>
            <a:ext cx="2668397" cy="2063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ịch vụ phun thuốc diệt muỗi tại nhà Hà Nội An toàn &amp;amp; Hiệu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50"/>
            <a:ext cx="2056003" cy="19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99250"/>
            <a:ext cx="7704000" cy="1029900"/>
          </a:xfrm>
        </p:spPr>
        <p:txBody>
          <a:bodyPr/>
          <a:lstStyle/>
          <a:p>
            <a:r>
              <a:rPr lang="en-US" b="1" dirty="0" err="1">
                <a:latin typeface="UTM Flavour" pitchFamily="18" charset="0"/>
              </a:rPr>
              <a:t>Để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diệt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muỗi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và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tránh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bị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muỗi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đốt</a:t>
            </a:r>
            <a:r>
              <a:rPr lang="en-US" b="1" dirty="0">
                <a:latin typeface="UTM Flavour" pitchFamily="18" charset="0"/>
              </a:rPr>
              <a:t>, ta </a:t>
            </a:r>
            <a:r>
              <a:rPr lang="en-US" b="1" dirty="0" err="1">
                <a:latin typeface="UTM Flavour" pitchFamily="18" charset="0"/>
              </a:rPr>
              <a:t>cần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thực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hiện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các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việc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làm</a:t>
            </a:r>
            <a:r>
              <a:rPr lang="en-US" b="1" dirty="0">
                <a:latin typeface="UTM Flavour" pitchFamily="18" charset="0"/>
              </a:rPr>
              <a:t> </a:t>
            </a:r>
            <a:r>
              <a:rPr lang="en-US" b="1" dirty="0" err="1">
                <a:latin typeface="UTM Flavour" pitchFamily="18" charset="0"/>
              </a:rPr>
              <a:t>sau</a:t>
            </a:r>
            <a:r>
              <a:rPr lang="en-US" b="1" dirty="0">
                <a:latin typeface="UTM Flavour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9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UTM Flavour" pitchFamily="18" charset="0"/>
              </a:rPr>
              <a:t>Vệ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sinh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nhà</a:t>
            </a:r>
            <a:r>
              <a:rPr lang="en-US" sz="3200" dirty="0">
                <a:latin typeface="UTM Flavour" pitchFamily="18" charset="0"/>
              </a:rPr>
              <a:t> ở </a:t>
            </a:r>
            <a:r>
              <a:rPr lang="en-US" sz="3200" dirty="0" err="1">
                <a:latin typeface="UTM Flavour" pitchFamily="18" charset="0"/>
              </a:rPr>
              <a:t>và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môi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trường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xung</a:t>
            </a:r>
            <a:r>
              <a:rPr lang="en-US" sz="3200" dirty="0">
                <a:latin typeface="UTM Flavour" pitchFamily="18" charset="0"/>
              </a:rPr>
              <a:t> </a:t>
            </a:r>
            <a:r>
              <a:rPr lang="en-US" sz="3200" dirty="0" err="1">
                <a:latin typeface="UTM Flavour" pitchFamily="18" charset="0"/>
              </a:rPr>
              <a:t>quanh</a:t>
            </a:r>
            <a:r>
              <a:rPr lang="en-US" sz="3200" dirty="0">
                <a:latin typeface="UTM Flavour" pitchFamily="18" charset="0"/>
              </a:rPr>
              <a:t>.</a:t>
            </a:r>
          </a:p>
        </p:txBody>
      </p:sp>
      <p:pic>
        <p:nvPicPr>
          <p:cNvPr id="4" name="Picture 3" descr="Hiệu quả từ các mô hình cải thiện môi trường có sự tham gia của cộng đồng |  www.tinmoitruong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3733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17 mẹo dọn dẹp và vệ sinh nhà cửa thần tốc – bTask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495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05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Khai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thông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cống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rãnh</a:t>
            </a:r>
            <a:r>
              <a:rPr lang="en-US" sz="3000" dirty="0">
                <a:latin typeface="UTM Flavour" pitchFamily="18" charset="0"/>
              </a:rPr>
              <a:t>., </a:t>
            </a:r>
            <a:r>
              <a:rPr lang="en-US" sz="3000" dirty="0" err="1">
                <a:latin typeface="UTM Flavour" pitchFamily="18" charset="0"/>
              </a:rPr>
              <a:t>không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để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ao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tù</a:t>
            </a:r>
            <a:r>
              <a:rPr lang="en-US" sz="3000" dirty="0">
                <a:latin typeface="UTM Flavour" pitchFamily="18" charset="0"/>
              </a:rPr>
              <a:t>, </a:t>
            </a:r>
            <a:r>
              <a:rPr lang="en-US" sz="3000" dirty="0" err="1">
                <a:latin typeface="UTM Flavour" pitchFamily="18" charset="0"/>
              </a:rPr>
              <a:t>nước</a:t>
            </a:r>
            <a:r>
              <a:rPr lang="en-US" sz="3000" dirty="0">
                <a:latin typeface="UTM Flavour" pitchFamily="18" charset="0"/>
              </a:rPr>
              <a:t> </a:t>
            </a:r>
            <a:r>
              <a:rPr lang="en-US" sz="3000" dirty="0" err="1">
                <a:latin typeface="UTM Flavour" pitchFamily="18" charset="0"/>
              </a:rPr>
              <a:t>đọng</a:t>
            </a:r>
            <a:r>
              <a:rPr lang="en-US" sz="3000" dirty="0">
                <a:latin typeface="UTM Flavour" pitchFamily="18" charset="0"/>
              </a:rPr>
              <a:t>.</a:t>
            </a:r>
            <a:endParaRPr lang="en-US" dirty="0">
              <a:latin typeface="UTM Flavour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4010969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13" y="1504950"/>
            <a:ext cx="3821787" cy="267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737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Diệt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muỗi</a:t>
            </a:r>
            <a:r>
              <a:rPr lang="en-US" dirty="0">
                <a:latin typeface="UTM Flavour" pitchFamily="18" charset="0"/>
              </a:rPr>
              <a:t>, </a:t>
            </a:r>
            <a:r>
              <a:rPr lang="en-US" dirty="0" err="1">
                <a:latin typeface="UTM Flavour" pitchFamily="18" charset="0"/>
              </a:rPr>
              <a:t>diệt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bọ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gậy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3929242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Đặc điểm và cách nuôi thả các loài cá diệt bọ gậy muỗi - Trung Tâm Diệt Mối  Si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92" y="1581150"/>
            <a:ext cx="3825414" cy="2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21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Flavour" pitchFamily="18" charset="0"/>
              </a:rPr>
              <a:t>Tránh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để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muỗi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đốt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6800" y="1428750"/>
            <a:ext cx="3429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57800" y="1428750"/>
            <a:ext cx="2861882" cy="30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6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2" name="Google Shape;4252;p35"/>
          <p:cNvSpPr txBox="1">
            <a:spLocks noGrp="1"/>
          </p:cNvSpPr>
          <p:nvPr>
            <p:ph type="title" idx="2"/>
          </p:nvPr>
        </p:nvSpPr>
        <p:spPr>
          <a:xfrm>
            <a:off x="762000" y="2343150"/>
            <a:ext cx="2895600" cy="905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viêm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&amp;S Graceland" pitchFamily="18" charset="0"/>
              </a:rPr>
              <a:t>não</a:t>
            </a:r>
            <a:r>
              <a:rPr lang="en-US" sz="4000" dirty="0">
                <a:solidFill>
                  <a:srgbClr val="002060"/>
                </a:solidFill>
                <a:latin typeface="UTM A&amp;S Graceland" pitchFamily="18" charset="0"/>
              </a:rPr>
              <a:t>?</a:t>
            </a:r>
            <a:endParaRPr sz="4000" dirty="0">
              <a:solidFill>
                <a:srgbClr val="002060"/>
              </a:solidFill>
              <a:latin typeface="UTM A&amp;S Graceland" pitchFamily="18" charset="0"/>
            </a:endParaRPr>
          </a:p>
        </p:txBody>
      </p:sp>
      <p:grpSp>
        <p:nvGrpSpPr>
          <p:cNvPr id="4254" name="Google Shape;4254;p35"/>
          <p:cNvGrpSpPr/>
          <p:nvPr/>
        </p:nvGrpSpPr>
        <p:grpSpPr>
          <a:xfrm rot="5400000">
            <a:off x="6661450" y="3323300"/>
            <a:ext cx="653494" cy="2478093"/>
            <a:chOff x="393250" y="2490600"/>
            <a:chExt cx="653494" cy="2478093"/>
          </a:xfrm>
        </p:grpSpPr>
        <p:sp>
          <p:nvSpPr>
            <p:cNvPr id="4255" name="Google Shape;4255;p35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5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5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5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5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5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5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5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5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5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Viêm não - Y Học Cộ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4" y="971550"/>
            <a:ext cx="4205021" cy="2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UTM Flavour" pitchFamily="18" charset="0"/>
              </a:rPr>
              <a:t>Vận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dụng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tại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trường</a:t>
            </a:r>
            <a:r>
              <a:rPr lang="en-US" dirty="0">
                <a:latin typeface="UTM Flavour" pitchFamily="18" charset="0"/>
              </a:rPr>
              <a:t> </a:t>
            </a:r>
            <a:r>
              <a:rPr lang="en-US" dirty="0" err="1">
                <a:latin typeface="UTM Flavour" pitchFamily="18" charset="0"/>
              </a:rPr>
              <a:t>học</a:t>
            </a:r>
            <a:endParaRPr lang="en-US" dirty="0"/>
          </a:p>
        </p:txBody>
      </p:sp>
      <p:sp>
        <p:nvSpPr>
          <p:cNvPr id="4" name="AutoShape 2" descr="Chiến dịch vệ sinh môi trường, diệt bọ gậy chủ động phòng chống bệnh sốt  xu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" y="1733549"/>
            <a:ext cx="3810000" cy="236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3549"/>
            <a:ext cx="3708187" cy="236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610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1" name="Google Shape;4701;p43"/>
          <p:cNvSpPr txBox="1">
            <a:spLocks noGrp="1"/>
          </p:cNvSpPr>
          <p:nvPr>
            <p:ph type="title"/>
          </p:nvPr>
        </p:nvSpPr>
        <p:spPr>
          <a:xfrm>
            <a:off x="428554" y="246450"/>
            <a:ext cx="3886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 err="1">
                <a:latin typeface="UTM Flavour" pitchFamily="18" charset="0"/>
              </a:rPr>
              <a:t>Nội</a:t>
            </a:r>
            <a:r>
              <a:rPr lang="en-US" sz="2400" dirty="0">
                <a:latin typeface="UTM Flavour" pitchFamily="18" charset="0"/>
              </a:rPr>
              <a:t> dung </a:t>
            </a:r>
            <a:r>
              <a:rPr lang="en-US" sz="2400" dirty="0" err="1">
                <a:latin typeface="UTM Flavour" pitchFamily="18" charset="0"/>
              </a:rPr>
              <a:t>bài</a:t>
            </a:r>
            <a:r>
              <a:rPr lang="en-US" sz="2400" dirty="0">
                <a:latin typeface="UTM Flavour" pitchFamily="18" charset="0"/>
              </a:rPr>
              <a:t> </a:t>
            </a:r>
            <a:r>
              <a:rPr lang="en-US" sz="2400" dirty="0" err="1">
                <a:latin typeface="UTM Flavour" pitchFamily="18" charset="0"/>
              </a:rPr>
              <a:t>học</a:t>
            </a:r>
            <a:endParaRPr sz="2400" dirty="0"/>
          </a:p>
        </p:txBody>
      </p:sp>
      <p:grpSp>
        <p:nvGrpSpPr>
          <p:cNvPr id="4707" name="Google Shape;4707;p43"/>
          <p:cNvGrpSpPr/>
          <p:nvPr/>
        </p:nvGrpSpPr>
        <p:grpSpPr>
          <a:xfrm>
            <a:off x="8229600" y="-171450"/>
            <a:ext cx="727223" cy="1010432"/>
            <a:chOff x="3670375" y="3008850"/>
            <a:chExt cx="255175" cy="354525"/>
          </a:xfrm>
        </p:grpSpPr>
        <p:sp>
          <p:nvSpPr>
            <p:cNvPr id="4708" name="Google Shape;4708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2" name="Google Shape;4712;p43"/>
          <p:cNvGrpSpPr/>
          <p:nvPr/>
        </p:nvGrpSpPr>
        <p:grpSpPr>
          <a:xfrm flipH="1">
            <a:off x="0" y="2915853"/>
            <a:ext cx="727223" cy="1010432"/>
            <a:chOff x="3670375" y="3008850"/>
            <a:chExt cx="255175" cy="354525"/>
          </a:xfrm>
        </p:grpSpPr>
        <p:sp>
          <p:nvSpPr>
            <p:cNvPr id="4713" name="Google Shape;4713;p4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7997" y="666750"/>
            <a:ext cx="790346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nhiễm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do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loại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gia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súc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chim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chuột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khỉ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,…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ra.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máu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con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vật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truyền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vi-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rút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sang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này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hiện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nay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chưa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trị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một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rất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nguy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hiểm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mọi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người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biệt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trẻ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em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thể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gây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tử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vong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hoặc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lại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di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chứng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lâu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UTM Flamenco" pitchFamily="18" charset="0"/>
              </a:rPr>
              <a:t>dài</a:t>
            </a:r>
            <a:r>
              <a:rPr lang="en-US" sz="2200" dirty="0">
                <a:solidFill>
                  <a:srgbClr val="0000FF"/>
                </a:solidFill>
                <a:latin typeface="UTM Flamenco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Cách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tốt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nhất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là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giữ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vệ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sinh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nhà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ở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và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môi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trường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xung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quanh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không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để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ao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tù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nước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đọng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;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muỗi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diệt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bọ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gậy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thói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quen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ngủ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màn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-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Hiện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nay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đã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có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thuốc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bệnh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viêm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não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Cần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đi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tiêm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phòng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theo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đúng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chỉ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dẫn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của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bác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UTM Flamenco" pitchFamily="18" charset="0"/>
              </a:rPr>
              <a:t>sĩ</a:t>
            </a:r>
            <a:r>
              <a:rPr lang="en-US" sz="2200" dirty="0">
                <a:solidFill>
                  <a:srgbClr val="008000"/>
                </a:solidFill>
                <a:latin typeface="UTM Flamenco" pitchFamily="18" charset="0"/>
              </a:rPr>
              <a:t>.</a:t>
            </a:r>
          </a:p>
          <a:p>
            <a:pPr algn="just"/>
            <a:endParaRPr lang="en-US" sz="2200" dirty="0">
              <a:latin typeface="UTM Flamenco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1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Trò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chơi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: </a:t>
            </a:r>
            <a:b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</a:b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“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Diệt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UTM Alberta Heavy" pitchFamily="18" charset="0"/>
              </a:rPr>
              <a:t>muỗi</a:t>
            </a:r>
            <a:r>
              <a:rPr lang="en-US" sz="6600" dirty="0">
                <a:solidFill>
                  <a:schemeClr val="tx1"/>
                </a:solidFill>
                <a:latin typeface="UTM Alberta Heavy" pitchFamily="18" charset="0"/>
              </a:rPr>
              <a:t>”</a:t>
            </a:r>
            <a:endParaRPr sz="6600" dirty="0">
              <a:solidFill>
                <a:schemeClr val="tx1"/>
              </a:solidFill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0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53525" cy="516255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7996" y="1997099"/>
            <a:ext cx="686038" cy="1699644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44640" y="2452414"/>
            <a:ext cx="2572643" cy="1395659"/>
          </a:xfrm>
          <a:prstGeom prst="rect">
            <a:avLst/>
          </a:prstGeom>
        </p:spPr>
      </p:pic>
      <p:pic>
        <p:nvPicPr>
          <p:cNvPr id="26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228151" y="-1353094"/>
            <a:ext cx="958438" cy="1173298"/>
          </a:xfrm>
          <a:prstGeom prst="rect">
            <a:avLst/>
          </a:prstGeom>
        </p:spPr>
      </p:pic>
      <p:pic>
        <p:nvPicPr>
          <p:cNvPr id="27" name="Picture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0058400" y="3062289"/>
            <a:ext cx="1344542" cy="1310928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267200" y="2846921"/>
            <a:ext cx="1067726" cy="986312"/>
          </a:xfrm>
          <a:prstGeom prst="rect">
            <a:avLst/>
          </a:prstGeom>
        </p:spPr>
      </p:pic>
      <p:pic>
        <p:nvPicPr>
          <p:cNvPr id="29" name="Picture 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467045" flipH="1">
            <a:off x="-1470412" y="-78675"/>
            <a:ext cx="674798" cy="599727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0800000">
            <a:off x="1166367" y="3630646"/>
            <a:ext cx="814833" cy="815853"/>
          </a:xfrm>
          <a:prstGeom prst="rect">
            <a:avLst/>
          </a:prstGeom>
        </p:spPr>
      </p:pic>
      <p:pic>
        <p:nvPicPr>
          <p:cNvPr id="36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6571282">
            <a:off x="6568996" y="3814732"/>
            <a:ext cx="1263813" cy="1265395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1981200" y="2330349"/>
            <a:ext cx="2410779" cy="145085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7508632">
            <a:off x="3816705" y="3797224"/>
            <a:ext cx="1150547" cy="1151987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flipH="1">
            <a:off x="1128267" y="1412843"/>
            <a:ext cx="1493064" cy="1494309"/>
          </a:xfrm>
          <a:prstGeom prst="rect">
            <a:avLst/>
          </a:prstGeom>
        </p:spPr>
      </p:pic>
      <p:pic>
        <p:nvPicPr>
          <p:cNvPr id="33" name="Picture 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3261678" y="1249944"/>
            <a:ext cx="1493064" cy="1494309"/>
          </a:xfrm>
          <a:prstGeom prst="rect">
            <a:avLst/>
          </a:prstGeom>
        </p:spPr>
      </p:pic>
      <p:pic>
        <p:nvPicPr>
          <p:cNvPr id="37" name="Picture 1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6124219" y="1099666"/>
            <a:ext cx="1493064" cy="1494309"/>
          </a:xfrm>
          <a:prstGeom prst="rect">
            <a:avLst/>
          </a:prstGeom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733443" y="2875402"/>
            <a:ext cx="1460677" cy="618796"/>
          </a:xfrm>
          <a:prstGeom prst="rect">
            <a:avLst/>
          </a:prstGeom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228600" y="3698818"/>
            <a:ext cx="445008" cy="1390650"/>
          </a:xfrm>
          <a:prstGeom prst="rect">
            <a:avLst/>
          </a:prstGeom>
        </p:spPr>
      </p:pic>
      <p:pic>
        <p:nvPicPr>
          <p:cNvPr id="41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82000" y="4394143"/>
            <a:ext cx="636933" cy="6369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368821" y="195404"/>
            <a:ext cx="4041080" cy="34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648 C 0.00052 -0.02469 -0.00209 -0.04475 0.00277 -0.0608 C 0.00555 -0.07037 0.00989 -0.07376 0.01388 -0.08241 C 0.01909 -0.09413 0.0243 -0.10741 0.03055 -0.11821 C 0.04375 -0.14074 0.0592 -0.15463 0.075 -0.17068 C 0.07725 -0.17315 0.07934 -0.17623 0.08194 -0.17778 C 0.08906 -0.1821 0.10069 -0.18364 0.10833 -0.18518 C 0.11718 -0.18426 0.12604 -0.18457 0.13472 -0.18271 C 0.15086 -0.17932 0.16145 -0.15988 0.17361 -0.14444 C 0.17864 -0.13796 0.1842 -0.13333 0.18888 -0.12531 C 0.1901 -0.12315 0.19045 -0.11975 0.19166 -0.11821 C 0.20486 -0.09938 0.18941 -0.12932 0.20277 -0.10617 C 0.20781 -0.09753 0.21093 -0.08241 0.21527 -0.07284 C 0.22031 -0.03889 0.21927 -0.00216 0.21388 0.03179 C 0.21284 0.03796 0.21336 0.04568 0.21111 0.05093 C 0.20694 0.0605 0.20434 0.07284 0.19861 0.07901 C 0.19322 0.0858 0.19444 0.08303 0.19027 0.09383 C 0.18506 0.10679 0.18159 0.12654 0.17222 0.1321 C 0.16996 0.13117 0.16701 0.13272 0.16527 0.12963 C 0.16319 0.12593 0.1625 0.11543 0.1625 0.11574 C 0.16302 0.10679 0.16284 0.0821 0.16666 0.07222 C 0.17621 0.04784 0.19895 0.04105 0.21388 0.03858 C 0.23159 0.04043 0.24357 0.04167 0.25972 0.04846 C 0.26753 0.0571 0.27656 0.05833 0.28472 0.06759 C 0.29253 0.07654 0.29774 0.08951 0.30555 0.09877 C 0.31197 0.11482 0.30798 0.11111 0.31527 0.11543 C 0.31753 0.12685 0.31979 0.13272 0.325 0.14167 C 0.32691 0.15185 0.33142 0.15617 0.33472 0.16543 C 0.33888 0.17716 0.33888 0.18827 0.34583 0.1963 C 0.34895 0.2179 0.34739 0.20926 0.35 0.22284 C 0.3526 0.26759 0.35312 0.28333 0.35138 0.33889 C 0.35104 0.35278 0.35 0.36883 0.34305 0.37778 C 0.34097 0.38488 0.33871 0.39414 0.33611 0.40093 C 0.33506 0.4034 0.33316 0.40587 0.33194 0.40833 C 0.32604 0.42315 0.32291 0.43673 0.31388 0.44691 C 0.30954 0.45833 0.29322 0.47315 0.28611 0.48056 C 0.27881 0.48766 0.27309 0.49537 0.26527 0.50185 C 0.26319 0.5037 0.2618 0.50741 0.25972 0.50895 C 0.25138 0.51512 0.24027 0.51512 0.23194 0.51636 C 0.23072 0.51605 0.21614 0.51636 0.21111 0.51142 C 0.20816 0.50864 0.20277 0.50185 0.20277 0.50216 C 0.19531 0.48272 0.20503 0.50587 0.19583 0.48982 C 0.18368 0.46914 0.19878 0.49167 0.18888 0.47099 C 0.18593 0.46482 0.18246 0.45988 0.17916 0.45401 C 0.17777 0.45185 0.17743 0.44753 0.17638 0.44475 C 0.17465 0.43982 0.17274 0.43519 0.17083 0.43025 C 0.16649 0.41883 0.16684 0.42747 0.16388 0.41605 C 0.1592 0.39784 0.15694 0.37809 0.15555 0.35864 C 0.1559 0.35 0.15659 0.31142 0.16111 0.29908 C 0.1625 0.29506 0.16527 0.2929 0.16666 0.28951 C 0.16996 0.28117 0.17204 0.27191 0.175 0.26296 C 0.17795 0.25463 0.18159 0.24352 0.18611 0.23704 C 0.18767 0.23457 0.18993 0.23426 0.19166 0.2321 C 0.19635 0.22593 0.19826 0.22068 0.20416 0.2179 C 0.20781 0.21605 0.21527 0.21327 0.21527 0.21358 C 0.21944 0.2142 0.22378 0.21327 0.22777 0.21543 C 0.2342 0.21914 0.24062 0.23241 0.24583 0.23951 C 0.24861 0.24908 0.24947 0.25494 0.25555 0.25833 C 0.26927 0.28982 0.25347 0.25124 0.26111 0.27531 C 0.27083 0.30525 0.26805 0.28519 0.26805 0.33426 " pathEditMode="relative" rAng="0" ptsTypes="fffffffffffffffffffffffffffffffffffffffffffffffffffffffffffA">
                                      <p:cBhvr>
                                        <p:cTn id="6" dur="3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171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5.67901E-6 C 0.00521 0.0031 0.00729 0.00927 0.0125 0.01235 C 0.0151 0.01698 0.01667 0.02285 0.01944 0.02717 C 0.02188 0.03118 0.02778 0.03705 0.02778 0.03705 C 0.02865 0.04198 0.02969 0.04692 0.03056 0.05186 C 0.03108 0.05433 0.03194 0.05927 0.03194 0.05927 C 0.03403 0.09538 0.0342 0.08797 0.03194 0.13581 C 0.03142 0.14754 0.02917 0.17038 0.02917 0.17038 C 0.0283 0.1926 0.02795 0.21328 0.025 0.23458 C 0.02257 0.28797 0.02031 0.34168 0.025 0.39507 C 0.02691 0.41729 0.02899 0.44908 0.03611 0.46914 C 0.03924 0.47779 0.04063 0.47501 0.04444 0.48149 C 0.04792 0.48705 0.05052 0.49384 0.05417 0.49877 C 0.05972 0.5068 0.06337 0.51668 0.06944 0.52347 C 0.08229 0.53766 0.09688 0.54939 0.11111 0.55803 C 0.12431 0.55649 0.13385 0.55587 0.14583 0.55063 C 0.15174 0.54816 0.15208 0.54569 0.15833 0.53828 C 0.15972 0.53674 0.1625 0.53303 0.1625 0.53303 C 0.16615 0.51359 0.16059 0.53674 0.16806 0.52347 C 0.17396 0.51297 0.17483 0.50217 0.18194 0.49384 C 0.18524 0.47624 0.18056 0.49754 0.1875 0.47902 C 0.19045 0.47131 0.1934 0.45371 0.19722 0.44692 L 0.18472 0.45186 " pathEditMode="relative" ptsTypes="fffffffffffffffffffffAA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3.08642E-6 C -0.06823 0.00247 -0.12292 0.00401 -0.19306 0.00247 C -0.19827 -0.00463 -0.20886 -0.01574 -0.21389 -0.02469 C -0.21667 -0.02963 -0.21806 -0.03704 -0.22084 -0.04198 C -0.22518 -0.04969 -0.22969 -0.05834 -0.23473 -0.0642 C -0.24115 -0.08149 -0.2507 -0.09198 -0.25695 -0.10865 C -0.26441 -0.1284 -0.27205 -0.14784 -0.27917 -0.1679 C -0.28403 -0.18179 -0.28039 -0.17346 -0.28334 -0.18766 C -0.28785 -0.20895 -0.29236 -0.22963 -0.29584 -0.25186 C -0.29966 -0.27655 -0.30504 -0.30278 -0.30695 -0.3284 C -0.30799 -0.34321 -0.30973 -0.37284 -0.30973 -0.37284 C -0.31025 -0.39013 -0.31042 -0.40741 -0.31111 -0.42469 C -0.31164 -0.43704 -0.31302 -0.43272 -0.31528 -0.44445 C -0.31736 -0.45556 -0.31771 -0.47284 -0.32084 -0.48395 C -0.32466 -0.49784 -0.32414 -0.49414 -0.32639 -0.51358 C -0.33004 -0.54661 -0.33247 -0.58149 -0.34306 -0.60988 C -0.34532 -0.62624 -0.35434 -0.63611 -0.3625 -0.64445 C -0.37848 -0.66081 -0.39566 -0.66451 -0.41389 -0.66667 C -0.42344 -0.66513 -0.43004 -0.66513 -0.43889 -0.66173 C -0.44271 -0.66019 -0.44636 -0.65834 -0.45 -0.65679 C -0.45191 -0.65587 -0.45556 -0.65432 -0.45556 -0.65432 C -0.46094 -0.64476 -0.46893 -0.64044 -0.47639 -0.63704 C -0.47778 -0.6355 -0.479 -0.63334 -0.48056 -0.6321 C -0.48195 -0.63087 -0.48351 -0.63118 -0.48473 -0.62963 C -0.49462 -0.61852 -0.5033 -0.60463 -0.51389 -0.59507 C -0.51789 -0.58581 -0.52188 -0.58087 -0.52639 -0.57284 C -0.53924 -0.55 -0.52101 -0.57624 -0.53611 -0.55309 C -0.5408 -0.54599 -0.54514 -0.54044 -0.54861 -0.53087 C -0.55226 -0.50494 -0.55886 -0.48025 -0.5625 -0.45432 C -0.56181 -0.43395 -0.56198 -0.41544 -0.55695 -0.39753 C -0.55348 -0.38488 -0.54549 -0.37223 -0.54028 -0.36297 C -0.53889 -0.3605 -0.53854 -0.35618 -0.5375 -0.35309 C -0.53664 -0.35062 -0.53577 -0.34784 -0.53473 -0.34568 C -0.53351 -0.3429 -0.5316 -0.34136 -0.53056 -0.33828 C -0.5283 -0.3321 -0.52604 -0.32562 -0.525 -0.31852 C -0.52448 -0.31513 -0.52466 -0.31142 -0.52361 -0.30865 C -0.52275 -0.30618 -0.52066 -0.30587 -0.51945 -0.30371 C -0.51789 -0.30093 -0.5165 -0.29723 -0.51528 -0.29383 C -0.51337 -0.28858 -0.51354 -0.28087 -0.51111 -0.27655 C -0.50573 -0.26698 -0.49618 -0.25865 -0.48889 -0.25432 C -0.47778 -0.25525 -0.46667 -0.25525 -0.45556 -0.25679 C -0.45139 -0.25741 -0.4507 -0.26111 -0.44723 -0.2642 C -0.44289 -0.26821 -0.43768 -0.2676 -0.43334 -0.27161 C -0.42813 -0.27624 -0.42969 -0.27716 -0.425 -0.28395 C -0.41563 -0.29784 -0.40608 -0.30834 -0.39861 -0.32593 C -0.39479 -0.34661 -0.38229 -0.36173 -0.38195 -0.38519 C -0.3816 -0.40895 -0.38195 -0.43303 -0.38195 -0.45679 " pathEditMode="relative" ptsTypes="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2" y="1138154"/>
            <a:ext cx="559865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Con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gian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truyền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002" y="2419350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24189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3291678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432741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2747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23982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3304760"/>
            <a:ext cx="583191" cy="583191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7045">
            <a:off x="7529640" y="210382"/>
            <a:ext cx="1258998" cy="1118935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04135" y="2932293"/>
            <a:ext cx="1734217" cy="2266950"/>
          </a:xfrm>
          <a:prstGeom prst="rect">
            <a:avLst/>
          </a:prstGeom>
        </p:spPr>
      </p:pic>
      <p:pic>
        <p:nvPicPr>
          <p:cNvPr id="4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515600" y="4857750"/>
            <a:ext cx="838200" cy="838200"/>
          </a:xfrm>
          <a:prstGeom prst="rect">
            <a:avLst/>
          </a:prstGeom>
        </p:spPr>
      </p:pic>
      <p:sp>
        <p:nvSpPr>
          <p:cNvPr id="7" name="矩形: 圆角 8">
            <a:extLst>
              <a:ext uri="{FF2B5EF4-FFF2-40B4-BE49-F238E27FC236}">
                <a16:creationId xmlns:a16="http://schemas.microsoft.com/office/drawing/2014/main" xmlns="" id="{54880120-3F84-4E1C-9CCD-419800E6AFC2}"/>
              </a:ext>
            </a:extLst>
          </p:cNvPr>
          <p:cNvSpPr/>
          <p:nvPr/>
        </p:nvSpPr>
        <p:spPr>
          <a:xfrm>
            <a:off x="228600" y="201346"/>
            <a:ext cx="8735152" cy="4732604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85750"/>
            <a:ext cx="6855552" cy="436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941" y="1138154"/>
            <a:ext cx="5872227" cy="53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Nguyên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Cooper Black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Cooper Black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7068" y="2862204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D.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Muỗi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2700" y="1961775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C. Vi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khuẩn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768" y="2847422"/>
            <a:ext cx="2760932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Bọ</a:t>
            </a: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gậy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370" y="1962150"/>
            <a:ext cx="2760932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UTM Cooper Black" pitchFamily="18" charset="0"/>
              </a:rPr>
              <a:t>A. Vi-</a:t>
            </a:r>
            <a:r>
              <a:rPr lang="en-US" sz="2800" dirty="0" err="1">
                <a:solidFill>
                  <a:srgbClr val="0070C0"/>
                </a:solidFill>
                <a:latin typeface="UTM Cooper Black" pitchFamily="18" charset="0"/>
              </a:rPr>
              <a:t>rút</a:t>
            </a:r>
            <a:endParaRPr lang="en-US" sz="2800" dirty="0">
              <a:solidFill>
                <a:srgbClr val="0070C0"/>
              </a:solidFill>
              <a:latin typeface="UTM Cooper Black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00" y="2889566"/>
            <a:ext cx="583191" cy="58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71" y="1903195"/>
            <a:ext cx="579784" cy="66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02" y="1941010"/>
            <a:ext cx="583191" cy="583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02" y="2847560"/>
            <a:ext cx="583191" cy="58319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72400" y="254000"/>
            <a:ext cx="958438" cy="1173298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6979169" y="2831264"/>
            <a:ext cx="2164831" cy="2312236"/>
          </a:xfrm>
          <a:prstGeom prst="rect">
            <a:avLst/>
          </a:prstGeom>
        </p:spPr>
      </p:pic>
      <p:pic>
        <p:nvPicPr>
          <p:cNvPr id="19" name="Picture 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14300" y="43053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54880120-3F84-4E1C-9CCD-419800E6AFC2}"/>
              </a:ext>
            </a:extLst>
          </p:cNvPr>
          <p:cNvSpPr/>
          <p:nvPr/>
        </p:nvSpPr>
        <p:spPr>
          <a:xfrm>
            <a:off x="304676" y="389782"/>
            <a:ext cx="8534649" cy="4533900"/>
          </a:xfrm>
          <a:prstGeom prst="roundRect">
            <a:avLst>
              <a:gd name="adj" fmla="val 6700"/>
            </a:avLst>
          </a:prstGeom>
          <a:solidFill>
            <a:srgbClr val="F3FAF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5C8D89"/>
              </a:solidFill>
              <a:latin typeface="UVN Hai Long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69455">
            <a:off x="271338" y="888300"/>
            <a:ext cx="3738800" cy="383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190749"/>
            <a:ext cx="2551384" cy="13295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latin typeface="UTM Cooper Black" pitchFamily="18" charset="0"/>
              </a:rPr>
              <a:t>Làm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cách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nào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để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phòng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bệnh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viêm</a:t>
            </a:r>
            <a:r>
              <a:rPr lang="en-US" sz="2100" dirty="0">
                <a:latin typeface="UTM Cooper Black" pitchFamily="18" charset="0"/>
              </a:rPr>
              <a:t> </a:t>
            </a:r>
            <a:r>
              <a:rPr lang="en-US" sz="2100" dirty="0" err="1">
                <a:latin typeface="UTM Cooper Black" pitchFamily="18" charset="0"/>
              </a:rPr>
              <a:t>não</a:t>
            </a:r>
            <a:r>
              <a:rPr lang="en-US" sz="2100" dirty="0">
                <a:latin typeface="UTM Cooper Black" pitchFamily="18" charset="0"/>
              </a:rPr>
              <a:t>?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038600" y="648328"/>
            <a:ext cx="3810000" cy="401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0099" y="915379"/>
            <a:ext cx="2933701" cy="34301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Giữ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vệ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sinh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nhà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ở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môi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xung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quanh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diệt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bọ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gậy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ao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tù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nước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đọng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tránh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muỗi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đốt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, …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tiêm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vắc-xin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phòng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Cooper Black" pitchFamily="18" charset="0"/>
              </a:rPr>
              <a:t>bệnh</a:t>
            </a:r>
            <a:r>
              <a:rPr lang="en-US" sz="2100" dirty="0">
                <a:solidFill>
                  <a:schemeClr val="tx1"/>
                </a:solidFill>
                <a:latin typeface="UTM Cooper Black" pitchFamily="18" charset="0"/>
              </a:rPr>
              <a:t>.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837670" y="2876550"/>
            <a:ext cx="1306330" cy="226695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8564" y="252774"/>
            <a:ext cx="1344542" cy="13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879" y="252880"/>
            <a:ext cx="8545156" cy="6739016"/>
            <a:chOff x="0" y="0"/>
            <a:chExt cx="20896174" cy="179707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0896174" cy="1797070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6567233" y="1477849"/>
              <a:ext cx="10377934" cy="7180795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19185" y="1327175"/>
            <a:ext cx="5780158" cy="1317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Cảm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ơn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đã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ý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bài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  <a:p>
            <a:pPr algn="ctr">
              <a:lnSpc>
                <a:spcPts val="3405"/>
              </a:lnSpc>
            </a:pPr>
            <a:endParaRPr lang="en-US" sz="3300" dirty="0">
              <a:solidFill>
                <a:srgbClr val="C00000"/>
              </a:solidFill>
              <a:latin typeface="UTM Alpine KT" pitchFamily="18" charset="0"/>
            </a:endParaRPr>
          </a:p>
          <a:p>
            <a:pPr algn="ctr">
              <a:lnSpc>
                <a:spcPts val="3405"/>
              </a:lnSpc>
            </a:pP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Chúc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các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em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học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UTM Alpine KT" pitchFamily="18" charset="0"/>
              </a:rPr>
              <a:t>tốt</a:t>
            </a:r>
            <a:r>
              <a:rPr lang="en-US" sz="3300" dirty="0">
                <a:solidFill>
                  <a:srgbClr val="C00000"/>
                </a:solidFill>
                <a:latin typeface="UTM Alpine KT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20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title"/>
          </p:nvPr>
        </p:nvSpPr>
        <p:spPr>
          <a:xfrm>
            <a:off x="838200" y="1276350"/>
            <a:ext cx="7396572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UTM Alberta Heavy" pitchFamily="18" charset="0"/>
              </a:rPr>
              <a:t>N</a:t>
            </a:r>
            <a:r>
              <a:rPr lang="en" sz="6600" dirty="0">
                <a:latin typeface="UTM Alberta Heavy" pitchFamily="18" charset="0"/>
              </a:rPr>
              <a:t>guyên nhân gây bệnh viêm não</a:t>
            </a:r>
            <a:endParaRPr sz="6600" dirty="0">
              <a:latin typeface="UTM Alberta Heavy" pitchFamily="18" charset="0"/>
            </a:endParaRPr>
          </a:p>
        </p:txBody>
      </p:sp>
      <p:grpSp>
        <p:nvGrpSpPr>
          <p:cNvPr id="4189" name="Google Shape;4189;p33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190" name="Google Shape;4190;p33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3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3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3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3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3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3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3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3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3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0" name="Google Shape;4200;p33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01" name="Google Shape;4201;p33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3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3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3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81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" y="1276350"/>
            <a:ext cx="5235922" cy="32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977582" y="666749"/>
            <a:ext cx="2556818" cy="2109750"/>
            <a:chOff x="5977582" y="666749"/>
            <a:chExt cx="2556818" cy="2109750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977582" y="666749"/>
              <a:ext cx="2556818" cy="21097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3491" y="92589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mảnh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00800" y="2776499"/>
            <a:ext cx="1947250" cy="20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9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-2125797" y="2411180"/>
            <a:ext cx="4998815" cy="5021221"/>
            <a:chOff x="14167" y="0"/>
            <a:chExt cx="6321665" cy="6350000"/>
          </a:xfrm>
        </p:grpSpPr>
        <p:sp>
          <p:nvSpPr>
            <p:cNvPr id="83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C2F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620000" y="-476250"/>
            <a:ext cx="2667000" cy="624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-86713" y="-39947"/>
            <a:ext cx="3188928" cy="1369309"/>
            <a:chOff x="228600" y="133350"/>
            <a:chExt cx="3305175" cy="14192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98" b="100000" l="1729" r="98559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33350"/>
              <a:ext cx="330517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8299" y="514350"/>
              <a:ext cx="26733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-13785" y="1263497"/>
            <a:ext cx="3115408" cy="1332549"/>
            <a:chOff x="285750" y="1603444"/>
            <a:chExt cx="3228975" cy="13811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90" b="98621" l="1475" r="98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603444"/>
              <a:ext cx="32289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3374" y="1786173"/>
              <a:ext cx="2743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ờng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3" name="Group 1032"/>
          <p:cNvGrpSpPr/>
          <p:nvPr/>
        </p:nvGrpSpPr>
        <p:grpSpPr>
          <a:xfrm>
            <a:off x="-13193" y="2542731"/>
            <a:ext cx="3115408" cy="1314169"/>
            <a:chOff x="315058" y="2962275"/>
            <a:chExt cx="3228975" cy="13620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99" b="97203" l="1475" r="994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58" y="2962275"/>
              <a:ext cx="3228975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7710" y="3285372"/>
              <a:ext cx="2633945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lây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037" name="Group 1036"/>
          <p:cNvGrpSpPr/>
          <p:nvPr/>
        </p:nvGrpSpPr>
        <p:grpSpPr>
          <a:xfrm>
            <a:off x="0" y="3806619"/>
            <a:ext cx="3087838" cy="1286599"/>
            <a:chOff x="9935" y="3834668"/>
            <a:chExt cx="3200400" cy="1333500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43" b="98571" l="298" r="991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" y="3834668"/>
              <a:ext cx="3200400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740" y="4137252"/>
              <a:ext cx="2951944" cy="73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viêm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nguy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hiểm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b="1" dirty="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61901" y="3764118"/>
            <a:ext cx="5515299" cy="1371600"/>
            <a:chOff x="2970588" y="183266"/>
            <a:chExt cx="5531281" cy="13755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4049" y="2549836"/>
            <a:ext cx="5486400" cy="1371600"/>
            <a:chOff x="2978320" y="1636419"/>
            <a:chExt cx="5495925" cy="1447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2581340" y="7850"/>
            <a:ext cx="5432558" cy="1371600"/>
            <a:chOff x="2997370" y="2962483"/>
            <a:chExt cx="5448300" cy="14097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5" name="Group 1034"/>
          <p:cNvGrpSpPr/>
          <p:nvPr/>
        </p:nvGrpSpPr>
        <p:grpSpPr>
          <a:xfrm>
            <a:off x="2599399" y="1263497"/>
            <a:ext cx="5461050" cy="1371600"/>
            <a:chOff x="2951944" y="4047916"/>
            <a:chExt cx="5476875" cy="1438275"/>
          </a:xfrm>
        </p:grpSpPr>
        <p:pic>
          <p:nvPicPr>
            <p:cNvPr id="1034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944" y="4047916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429000" y="4248150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43731" y="-32591"/>
            <a:ext cx="5515299" cy="1371600"/>
            <a:chOff x="2970588" y="183266"/>
            <a:chExt cx="5531281" cy="1375574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9142">
                          <a14:backgroundMark x1="3087" y1="13014" x2="1372" y2="22603"/>
                          <a14:backgroundMark x1="5146" y1="13014" x2="7719" y2="2740"/>
                          <a14:backgroundMark x1="4974" y1="93836" x2="6175" y2="97260"/>
                          <a14:backgroundMark x1="8576" y1="6164" x2="8576" y2="6164"/>
                          <a14:backgroundMark x1="8405" y1="19863" x2="8405" y2="19863"/>
                          <a14:backgroundMark x1="8405" y1="93836" x2="8405" y2="93836"/>
                          <a14:backgroundMark x1="8405" y1="80137" x2="8405" y2="80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88" y="183266"/>
              <a:ext cx="5531281" cy="13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3538117" y="363221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19679" y="1304987"/>
            <a:ext cx="5486400" cy="1371600"/>
            <a:chOff x="2978320" y="1636419"/>
            <a:chExt cx="5495925" cy="144780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16" b="92105" l="520" r="98440">
                          <a14:backgroundMark x1="5026" y1="4605" x2="5719" y2="8553"/>
                          <a14:backgroundMark x1="6412" y1="7237" x2="7106" y2="1974"/>
                          <a14:backgroundMark x1="4679" y1="87500" x2="7452" y2="96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320" y="1636419"/>
              <a:ext cx="5495925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609339" y="1940064"/>
              <a:ext cx="45864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Muỗi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ời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30791" y="2514015"/>
            <a:ext cx="5432558" cy="1371600"/>
            <a:chOff x="2997370" y="2962483"/>
            <a:chExt cx="5448300" cy="1409700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703" b="95946" l="524" r="99476">
                          <a14:backgroundMark x1="4196" y1="10135" x2="7168" y2="2703"/>
                          <a14:backgroundMark x1="4545" y1="91216" x2="6119" y2="986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370" y="2962483"/>
              <a:ext cx="5448300" cy="140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534947" y="3159502"/>
              <a:ext cx="47485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vi-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ộng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khỉ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…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ra.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60873" y="3766704"/>
            <a:ext cx="5461050" cy="1371600"/>
            <a:chOff x="2878806" y="8053087"/>
            <a:chExt cx="5476875" cy="1438275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36" b="95364" l="696" r="98435">
                          <a14:backgroundMark x1="5043" y1="11258" x2="6783" y2="3311"/>
                          <a14:backgroundMark x1="4174" y1="87417" x2="7478" y2="980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806" y="8053087"/>
              <a:ext cx="547687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386214" y="8248661"/>
              <a:ext cx="48339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mắc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ến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ề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kháng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297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28826"/>
            <a:ext cx="5029200" cy="1057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200150"/>
            <a:ext cx="5105400" cy="5832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Tác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gây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ra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bệnh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viêm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não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Loko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UTM Loko" pitchFamily="18" charset="0"/>
              </a:rPr>
              <a:t>?</a:t>
            </a:r>
            <a:endParaRPr sz="2400" dirty="0">
              <a:solidFill>
                <a:srgbClr val="7030A0"/>
              </a:solidFill>
              <a:latin typeface="UTM Loko" pitchFamily="18" charset="0"/>
            </a:endParaRPr>
          </a:p>
        </p:txBody>
      </p: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45814" y="2495550"/>
            <a:ext cx="44958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b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vi-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súc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dã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chuột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ra.</a:t>
            </a: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6146" name="Picture 2" descr="Di chứng nặng nề từ viêm não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9" y="2343150"/>
            <a:ext cx="322036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84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762000" y="1352550"/>
            <a:ext cx="4191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Ai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3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ến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15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đ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ề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kháng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yếu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7170" name="Picture 2" descr="Bệnh viêm não &amp;#39;vào mùa&amp;#39;, nhiều trẻ bị biến chứng nặng nề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038350"/>
            <a:ext cx="3319895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16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1047750"/>
            <a:ext cx="47244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mắc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chết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nếu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di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bại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liệt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2050" name="Picture 2" descr="Nhiều trẻ di chứng nặng do viêm não Nhật bản - Đài Phát Thanh và Truyền  Hình Thái Bì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0671"/>
          <a:stretch/>
        </p:blipFill>
        <p:spPr bwMode="auto">
          <a:xfrm>
            <a:off x="5196689" y="1975816"/>
            <a:ext cx="338663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12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6" name="Google Shape;4676;p42"/>
          <p:cNvGrpSpPr/>
          <p:nvPr/>
        </p:nvGrpSpPr>
        <p:grpSpPr>
          <a:xfrm rot="5400000">
            <a:off x="1685600" y="3323300"/>
            <a:ext cx="653494" cy="2478093"/>
            <a:chOff x="393250" y="2490600"/>
            <a:chExt cx="653494" cy="2478093"/>
          </a:xfrm>
        </p:grpSpPr>
        <p:sp>
          <p:nvSpPr>
            <p:cNvPr id="4677" name="Google Shape;4677;p42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2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2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2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2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2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2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2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42"/>
          <p:cNvGrpSpPr/>
          <p:nvPr/>
        </p:nvGrpSpPr>
        <p:grpSpPr>
          <a:xfrm>
            <a:off x="7856101" y="381930"/>
            <a:ext cx="727223" cy="1010432"/>
            <a:chOff x="3670375" y="3008850"/>
            <a:chExt cx="255175" cy="354525"/>
          </a:xfrm>
        </p:grpSpPr>
        <p:sp>
          <p:nvSpPr>
            <p:cNvPr id="4688" name="Google Shape;4688;p42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2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2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2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252;p35"/>
          <p:cNvSpPr txBox="1">
            <a:spLocks noGrp="1"/>
          </p:cNvSpPr>
          <p:nvPr>
            <p:ph type="title" idx="4294967295"/>
          </p:nvPr>
        </p:nvSpPr>
        <p:spPr>
          <a:xfrm>
            <a:off x="609600" y="438150"/>
            <a:ext cx="4842849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Muỗi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hút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máu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vi-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rút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gây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bệnh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 sang 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ời</a:t>
            </a:r>
            <a: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  <a:t>.</a:t>
            </a:r>
            <a:br>
              <a:rPr lang="en-US" b="1" dirty="0">
                <a:solidFill>
                  <a:srgbClr val="0070C0"/>
                </a:solidFill>
                <a:latin typeface="UTM Isadora" pitchFamily="18" charset="0"/>
                <a:cs typeface="Times New Roman" pitchFamily="18" charset="0"/>
              </a:rPr>
            </a:br>
            <a:endParaRPr lang="en-US" b="1" dirty="0">
              <a:solidFill>
                <a:srgbClr val="0070C0"/>
              </a:solidFill>
              <a:latin typeface="UTM Isadora" pitchFamily="18" charset="0"/>
              <a:cs typeface="Times New Roman" pitchFamily="18" charset="0"/>
            </a:endParaRPr>
          </a:p>
        </p:txBody>
      </p:sp>
      <p:pic>
        <p:nvPicPr>
          <p:cNvPr id="1026" name="Picture 2" descr="Cách tốt nhất để phòng ngừa viêm não Nhật Bản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49" y="2008063"/>
            <a:ext cx="3319895" cy="224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ẻ sơ sinh bị muỗi đốt “chuyện nhỏ” nhưng hậu quả 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0" y="2371561"/>
            <a:ext cx="1892415" cy="151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858</Words>
  <Application>Microsoft Office PowerPoint</Application>
  <PresentationFormat>On-screen Show (16:9)</PresentationFormat>
  <Paragraphs>71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Bevan</vt:lpstr>
      <vt:lpstr>UTM Atlas</vt:lpstr>
      <vt:lpstr>UTM Alpine KT</vt:lpstr>
      <vt:lpstr>Arial</vt:lpstr>
      <vt:lpstr>UVN Hai Long</vt:lpstr>
      <vt:lpstr>UTM A&amp;S Graceland</vt:lpstr>
      <vt:lpstr>UTM Flamenco</vt:lpstr>
      <vt:lpstr>UTM Isadora</vt:lpstr>
      <vt:lpstr>Times New Roman</vt:lpstr>
      <vt:lpstr>UTM Erie Black</vt:lpstr>
      <vt:lpstr>Courier Prime</vt:lpstr>
      <vt:lpstr>宋体</vt:lpstr>
      <vt:lpstr>UTM Alberta Heavy</vt:lpstr>
      <vt:lpstr>UTM Flavour</vt:lpstr>
      <vt:lpstr>UTM Cooper Black</vt:lpstr>
      <vt:lpstr>UTM Loko</vt:lpstr>
      <vt:lpstr>How to Work on Excel Sheets Workshop by Slidesgo</vt:lpstr>
      <vt:lpstr>PHÒNG BỆNH VIÊM NÃO</vt:lpstr>
      <vt:lpstr>Em biết gì về bệnh viêm não?</vt:lpstr>
      <vt:lpstr>Nguyên nhân gây bệnh viêm não</vt:lpstr>
      <vt:lpstr>PowerPoint Presentation</vt:lpstr>
      <vt:lpstr>PowerPoint Presentation</vt:lpstr>
      <vt:lpstr>Tác nhân gây ra bệnh viêm não là gì?</vt:lpstr>
      <vt:lpstr>Ai cũng có thể mắc bệnh này, nhưng nhiều nhất là trẻ em từ 3 đến 15 tuổi vì sức đề kháng yếu. </vt:lpstr>
      <vt:lpstr>Người mắc bệnh này có thể bị chết, nếu sống cũng sẽ bị di chứng như bại liệt, mất trí nhớ …</vt:lpstr>
      <vt:lpstr> Muỗi hút máu các con vật bị bệnh và truyền vi-rút gây bệnh sang người. </vt:lpstr>
      <vt:lpstr> Muỗi là con vật trung gian truyền bệnh viêm não cho người.</vt:lpstr>
      <vt:lpstr>Xem video về bệnh viêm não.</vt:lpstr>
      <vt:lpstr>Đã có thuốc đặc trị cho bệnh viêm não chưa?</vt:lpstr>
      <vt:lpstr>Cách phòng  bệnh viêm não</vt:lpstr>
      <vt:lpstr>Theo em, ta cần làm gì để phòng bệnh viêm não?</vt:lpstr>
      <vt:lpstr>Để diệt muỗi và tránh bị muỗi đốt, ta cần thực hiện các việc làm sau:</vt:lpstr>
      <vt:lpstr>Vệ sinh nhà ở và môi trường xung quanh.</vt:lpstr>
      <vt:lpstr> Khai thông cống rãnh., không để ao tù, nước đọng.</vt:lpstr>
      <vt:lpstr> Diệt muỗi, diệt bọ gậy</vt:lpstr>
      <vt:lpstr>Tránh để muỗi đốt</vt:lpstr>
      <vt:lpstr>Vận dụng tại trường học</vt:lpstr>
      <vt:lpstr>Nội dung bài học</vt:lpstr>
      <vt:lpstr>Trò chơi:  “Diệt muỗi”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VIÊM NÃO</dc:title>
  <dc:creator>NguyenHuyThienTho</dc:creator>
  <cp:lastModifiedBy>admin</cp:lastModifiedBy>
  <cp:revision>56</cp:revision>
  <dcterms:modified xsi:type="dcterms:W3CDTF">2022-10-14T01:29:03Z</dcterms:modified>
</cp:coreProperties>
</file>