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27" r:id="rId2"/>
    <p:sldId id="260" r:id="rId3"/>
    <p:sldId id="317" r:id="rId4"/>
    <p:sldId id="315" r:id="rId5"/>
    <p:sldId id="316" r:id="rId6"/>
    <p:sldId id="318" r:id="rId7"/>
    <p:sldId id="320" r:id="rId8"/>
    <p:sldId id="259" r:id="rId9"/>
    <p:sldId id="319" r:id="rId10"/>
    <p:sldId id="328" r:id="rId11"/>
    <p:sldId id="329" r:id="rId12"/>
    <p:sldId id="321" r:id="rId13"/>
    <p:sldId id="330" r:id="rId14"/>
    <p:sldId id="338" r:id="rId15"/>
    <p:sldId id="331" r:id="rId16"/>
    <p:sldId id="332" r:id="rId17"/>
    <p:sldId id="333" r:id="rId18"/>
    <p:sldId id="337" r:id="rId19"/>
    <p:sldId id="334" r:id="rId20"/>
    <p:sldId id="335" r:id="rId21"/>
    <p:sldId id="336" r:id="rId22"/>
    <p:sldId id="294" r:id="rId23"/>
    <p:sldId id="267" r:id="rId24"/>
    <p:sldId id="284"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14" r:id="rId40"/>
    <p:sldId id="27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2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38" autoAdjust="0"/>
    <p:restoredTop sz="89327" autoAdjust="0"/>
  </p:normalViewPr>
  <p:slideViewPr>
    <p:cSldViewPr showGuides="1">
      <p:cViewPr>
        <p:scale>
          <a:sx n="44" d="100"/>
          <a:sy n="44" d="100"/>
        </p:scale>
        <p:origin x="882" y="72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6DD34-46F6-479C-BE64-E08106DBA2D5}" type="datetimeFigureOut">
              <a:rPr lang="en-US" smtClean="0"/>
              <a:t>10/14/2022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CB3FD-F646-4634-AD8A-1E1727ACE85E}" type="slidenum">
              <a:rPr lang="en-US" smtClean="0"/>
              <a:t>‹#›</a:t>
            </a:fld>
            <a:endParaRPr lang="en-US"/>
          </a:p>
        </p:txBody>
      </p:sp>
    </p:spTree>
    <p:extLst>
      <p:ext uri="{BB962C8B-B14F-4D97-AF65-F5344CB8AC3E}">
        <p14:creationId xmlns:p14="http://schemas.microsoft.com/office/powerpoint/2010/main" val="1508354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a:t>
            </a:fld>
            <a:endParaRPr lang="zh-CN" altLang="en-US"/>
          </a:p>
        </p:txBody>
      </p:sp>
    </p:spTree>
    <p:extLst>
      <p:ext uri="{BB962C8B-B14F-4D97-AF65-F5344CB8AC3E}">
        <p14:creationId xmlns:p14="http://schemas.microsoft.com/office/powerpoint/2010/main" val="1104787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12</a:t>
            </a:fld>
            <a:endParaRPr lang="zh-CN" altLang="en-US"/>
          </a:p>
        </p:txBody>
      </p:sp>
    </p:spTree>
    <p:extLst>
      <p:ext uri="{BB962C8B-B14F-4D97-AF65-F5344CB8AC3E}">
        <p14:creationId xmlns:p14="http://schemas.microsoft.com/office/powerpoint/2010/main" val="2158415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15</a:t>
            </a:fld>
            <a:endParaRPr lang="zh-CN" altLang="en-US"/>
          </a:p>
        </p:txBody>
      </p:sp>
    </p:spTree>
    <p:extLst>
      <p:ext uri="{BB962C8B-B14F-4D97-AF65-F5344CB8AC3E}">
        <p14:creationId xmlns:p14="http://schemas.microsoft.com/office/powerpoint/2010/main" val="171750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16</a:t>
            </a:fld>
            <a:endParaRPr lang="zh-CN" altLang="en-US"/>
          </a:p>
        </p:txBody>
      </p:sp>
    </p:spTree>
    <p:extLst>
      <p:ext uri="{BB962C8B-B14F-4D97-AF65-F5344CB8AC3E}">
        <p14:creationId xmlns:p14="http://schemas.microsoft.com/office/powerpoint/2010/main" val="153412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19</a:t>
            </a:fld>
            <a:endParaRPr lang="zh-CN" altLang="en-US"/>
          </a:p>
        </p:txBody>
      </p:sp>
    </p:spTree>
    <p:extLst>
      <p:ext uri="{BB962C8B-B14F-4D97-AF65-F5344CB8AC3E}">
        <p14:creationId xmlns:p14="http://schemas.microsoft.com/office/powerpoint/2010/main" val="1960527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20</a:t>
            </a:fld>
            <a:endParaRPr lang="zh-CN" altLang="en-US"/>
          </a:p>
        </p:txBody>
      </p:sp>
    </p:spTree>
    <p:extLst>
      <p:ext uri="{BB962C8B-B14F-4D97-AF65-F5344CB8AC3E}">
        <p14:creationId xmlns:p14="http://schemas.microsoft.com/office/powerpoint/2010/main" val="925295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50000"/>
                    <a:lumOff val="50000"/>
                  </a:schemeClr>
                </a:solidFill>
              </a:rPr>
              <a:t>Click vào chú cảnh sát để qua slide mới</a:t>
            </a:r>
          </a:p>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24</a:t>
            </a:fld>
            <a:endParaRPr lang="zh-CN" altLang="en-US"/>
          </a:p>
        </p:txBody>
      </p:sp>
    </p:spTree>
    <p:extLst>
      <p:ext uri="{BB962C8B-B14F-4D97-AF65-F5344CB8AC3E}">
        <p14:creationId xmlns:p14="http://schemas.microsoft.com/office/powerpoint/2010/main" val="2880602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25</a:t>
            </a:fld>
            <a:endParaRPr lang="zh-CN" altLang="en-US"/>
          </a:p>
        </p:txBody>
      </p:sp>
    </p:spTree>
    <p:extLst>
      <p:ext uri="{BB962C8B-B14F-4D97-AF65-F5344CB8AC3E}">
        <p14:creationId xmlns:p14="http://schemas.microsoft.com/office/powerpoint/2010/main" val="882253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26</a:t>
            </a:fld>
            <a:endParaRPr lang="zh-CN" altLang="en-US"/>
          </a:p>
        </p:txBody>
      </p:sp>
    </p:spTree>
    <p:extLst>
      <p:ext uri="{BB962C8B-B14F-4D97-AF65-F5344CB8AC3E}">
        <p14:creationId xmlns:p14="http://schemas.microsoft.com/office/powerpoint/2010/main" val="378706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27</a:t>
            </a:fld>
            <a:endParaRPr lang="zh-CN" altLang="en-US"/>
          </a:p>
        </p:txBody>
      </p:sp>
    </p:spTree>
    <p:extLst>
      <p:ext uri="{BB962C8B-B14F-4D97-AF65-F5344CB8AC3E}">
        <p14:creationId xmlns:p14="http://schemas.microsoft.com/office/powerpoint/2010/main" val="2702205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28</a:t>
            </a:fld>
            <a:endParaRPr lang="zh-CN" altLang="en-US"/>
          </a:p>
        </p:txBody>
      </p:sp>
    </p:spTree>
    <p:extLst>
      <p:ext uri="{BB962C8B-B14F-4D97-AF65-F5344CB8AC3E}">
        <p14:creationId xmlns:p14="http://schemas.microsoft.com/office/powerpoint/2010/main" val="383266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a:t>
            </a:fld>
            <a:endParaRPr lang="zh-CN" altLang="en-US"/>
          </a:p>
        </p:txBody>
      </p:sp>
    </p:spTree>
    <p:extLst>
      <p:ext uri="{BB962C8B-B14F-4D97-AF65-F5344CB8AC3E}">
        <p14:creationId xmlns:p14="http://schemas.microsoft.com/office/powerpoint/2010/main" val="3069465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29</a:t>
            </a:fld>
            <a:endParaRPr lang="zh-CN" altLang="en-US"/>
          </a:p>
        </p:txBody>
      </p:sp>
    </p:spTree>
    <p:extLst>
      <p:ext uri="{BB962C8B-B14F-4D97-AF65-F5344CB8AC3E}">
        <p14:creationId xmlns:p14="http://schemas.microsoft.com/office/powerpoint/2010/main" val="3593163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30</a:t>
            </a:fld>
            <a:endParaRPr lang="zh-CN" altLang="en-US"/>
          </a:p>
        </p:txBody>
      </p:sp>
    </p:spTree>
    <p:extLst>
      <p:ext uri="{BB962C8B-B14F-4D97-AF65-F5344CB8AC3E}">
        <p14:creationId xmlns:p14="http://schemas.microsoft.com/office/powerpoint/2010/main" val="447541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31</a:t>
            </a:fld>
            <a:endParaRPr lang="zh-CN" altLang="en-US"/>
          </a:p>
        </p:txBody>
      </p:sp>
    </p:spTree>
    <p:extLst>
      <p:ext uri="{BB962C8B-B14F-4D97-AF65-F5344CB8AC3E}">
        <p14:creationId xmlns:p14="http://schemas.microsoft.com/office/powerpoint/2010/main" val="232201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32</a:t>
            </a:fld>
            <a:endParaRPr lang="zh-CN" altLang="en-US"/>
          </a:p>
        </p:txBody>
      </p:sp>
    </p:spTree>
    <p:extLst>
      <p:ext uri="{BB962C8B-B14F-4D97-AF65-F5344CB8AC3E}">
        <p14:creationId xmlns:p14="http://schemas.microsoft.com/office/powerpoint/2010/main" val="560643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33</a:t>
            </a:fld>
            <a:endParaRPr lang="zh-CN" altLang="en-US"/>
          </a:p>
        </p:txBody>
      </p:sp>
    </p:spTree>
    <p:extLst>
      <p:ext uri="{BB962C8B-B14F-4D97-AF65-F5344CB8AC3E}">
        <p14:creationId xmlns:p14="http://schemas.microsoft.com/office/powerpoint/2010/main" val="1266395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34</a:t>
            </a:fld>
            <a:endParaRPr lang="zh-CN" altLang="en-US"/>
          </a:p>
        </p:txBody>
      </p:sp>
    </p:spTree>
    <p:extLst>
      <p:ext uri="{BB962C8B-B14F-4D97-AF65-F5344CB8AC3E}">
        <p14:creationId xmlns:p14="http://schemas.microsoft.com/office/powerpoint/2010/main" val="2977918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35</a:t>
            </a:fld>
            <a:endParaRPr lang="zh-CN" altLang="en-US"/>
          </a:p>
        </p:txBody>
      </p:sp>
    </p:spTree>
    <p:extLst>
      <p:ext uri="{BB962C8B-B14F-4D97-AF65-F5344CB8AC3E}">
        <p14:creationId xmlns:p14="http://schemas.microsoft.com/office/powerpoint/2010/main" val="4059525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36</a:t>
            </a:fld>
            <a:endParaRPr lang="zh-CN" altLang="en-US"/>
          </a:p>
        </p:txBody>
      </p:sp>
    </p:spTree>
    <p:extLst>
      <p:ext uri="{BB962C8B-B14F-4D97-AF65-F5344CB8AC3E}">
        <p14:creationId xmlns:p14="http://schemas.microsoft.com/office/powerpoint/2010/main" val="3716764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37</a:t>
            </a:fld>
            <a:endParaRPr lang="zh-CN" altLang="en-US"/>
          </a:p>
        </p:txBody>
      </p:sp>
    </p:spTree>
    <p:extLst>
      <p:ext uri="{BB962C8B-B14F-4D97-AF65-F5344CB8AC3E}">
        <p14:creationId xmlns:p14="http://schemas.microsoft.com/office/powerpoint/2010/main" val="260076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39</a:t>
            </a:fld>
            <a:endParaRPr lang="zh-CN" altLang="en-US"/>
          </a:p>
        </p:txBody>
      </p:sp>
    </p:spTree>
    <p:extLst>
      <p:ext uri="{BB962C8B-B14F-4D97-AF65-F5344CB8AC3E}">
        <p14:creationId xmlns:p14="http://schemas.microsoft.com/office/powerpoint/2010/main" val="843221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a:t>
            </a:fld>
            <a:endParaRPr lang="zh-CN" altLang="en-US"/>
          </a:p>
        </p:txBody>
      </p:sp>
    </p:spTree>
    <p:extLst>
      <p:ext uri="{BB962C8B-B14F-4D97-AF65-F5344CB8AC3E}">
        <p14:creationId xmlns:p14="http://schemas.microsoft.com/office/powerpoint/2010/main" val="369276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4</a:t>
            </a:fld>
            <a:endParaRPr lang="zh-CN" altLang="en-US"/>
          </a:p>
        </p:txBody>
      </p:sp>
    </p:spTree>
    <p:extLst>
      <p:ext uri="{BB962C8B-B14F-4D97-AF65-F5344CB8AC3E}">
        <p14:creationId xmlns:p14="http://schemas.microsoft.com/office/powerpoint/2010/main" val="1605314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5</a:t>
            </a:fld>
            <a:endParaRPr lang="zh-CN" altLang="en-US"/>
          </a:p>
        </p:txBody>
      </p:sp>
    </p:spTree>
    <p:extLst>
      <p:ext uri="{BB962C8B-B14F-4D97-AF65-F5344CB8AC3E}">
        <p14:creationId xmlns:p14="http://schemas.microsoft.com/office/powerpoint/2010/main" val="3218364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6</a:t>
            </a:fld>
            <a:endParaRPr lang="zh-CN" altLang="en-US"/>
          </a:p>
        </p:txBody>
      </p:sp>
    </p:spTree>
    <p:extLst>
      <p:ext uri="{BB962C8B-B14F-4D97-AF65-F5344CB8AC3E}">
        <p14:creationId xmlns:p14="http://schemas.microsoft.com/office/powerpoint/2010/main" val="3914419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7</a:t>
            </a:fld>
            <a:endParaRPr lang="zh-CN" altLang="en-US"/>
          </a:p>
        </p:txBody>
      </p:sp>
    </p:spTree>
    <p:extLst>
      <p:ext uri="{BB962C8B-B14F-4D97-AF65-F5344CB8AC3E}">
        <p14:creationId xmlns:p14="http://schemas.microsoft.com/office/powerpoint/2010/main" val="356602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8</a:t>
            </a:fld>
            <a:endParaRPr lang="zh-CN" altLang="en-US"/>
          </a:p>
        </p:txBody>
      </p:sp>
    </p:spTree>
    <p:extLst>
      <p:ext uri="{BB962C8B-B14F-4D97-AF65-F5344CB8AC3E}">
        <p14:creationId xmlns:p14="http://schemas.microsoft.com/office/powerpoint/2010/main" val="80485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11</a:t>
            </a:fld>
            <a:endParaRPr lang="zh-CN" altLang="en-US"/>
          </a:p>
        </p:txBody>
      </p:sp>
    </p:spTree>
    <p:extLst>
      <p:ext uri="{BB962C8B-B14F-4D97-AF65-F5344CB8AC3E}">
        <p14:creationId xmlns:p14="http://schemas.microsoft.com/office/powerpoint/2010/main" val="3383106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10/14/2022</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10/14/2022</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10/14/2022</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10/14/2022</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10/14/2022</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7651"/>
            <a:ext cx="10972800" cy="5878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E01DAAD0-1AB1-4848-BC9D-32A2806AD99E}"/>
              </a:ext>
            </a:extLst>
          </p:cNvPr>
          <p:cNvSpPr>
            <a:spLocks noGrp="1"/>
          </p:cNvSpPr>
          <p:nvPr>
            <p:ph type="dt" sz="half" idx="10"/>
          </p:nvPr>
        </p:nvSpPr>
        <p:spPr/>
        <p:txBody>
          <a:bodyPr/>
          <a:lstStyle>
            <a:lvl1pPr>
              <a:defRPr/>
            </a:lvl1pPr>
          </a:lstStyle>
          <a:p>
            <a:pPr>
              <a:defRPr/>
            </a:pPr>
            <a:r>
              <a:rPr lang="en-US"/>
              <a:t>GV:NGUYỄN VĂN ĐỨC</a:t>
            </a:r>
          </a:p>
        </p:txBody>
      </p:sp>
      <p:sp>
        <p:nvSpPr>
          <p:cNvPr id="4" name="Footer Placeholder 4">
            <a:extLst>
              <a:ext uri="{FF2B5EF4-FFF2-40B4-BE49-F238E27FC236}">
                <a16:creationId xmlns:a16="http://schemas.microsoft.com/office/drawing/2014/main" xmlns="" id="{FBFFC08A-7DB9-4C96-B962-97A1F111BDE7}"/>
              </a:ext>
            </a:extLst>
          </p:cNvPr>
          <p:cNvSpPr>
            <a:spLocks noGrp="1"/>
          </p:cNvSpPr>
          <p:nvPr>
            <p:ph type="ftr" sz="quarter" idx="11"/>
          </p:nvPr>
        </p:nvSpPr>
        <p:spPr/>
        <p:txBody>
          <a:bodyPr/>
          <a:lstStyle>
            <a:lvl1pPr>
              <a:defRPr/>
            </a:lvl1pPr>
          </a:lstStyle>
          <a:p>
            <a:pPr>
              <a:defRPr/>
            </a:pPr>
            <a:r>
              <a:rPr lang="en-US"/>
              <a:t>TRƯỜNG TH VẠN THẮNG 3</a:t>
            </a:r>
          </a:p>
        </p:txBody>
      </p:sp>
      <p:sp>
        <p:nvSpPr>
          <p:cNvPr id="5" name="Slide Number Placeholder 5">
            <a:extLst>
              <a:ext uri="{FF2B5EF4-FFF2-40B4-BE49-F238E27FC236}">
                <a16:creationId xmlns:a16="http://schemas.microsoft.com/office/drawing/2014/main" xmlns="" id="{0748BBE4-7E65-485F-BCF2-B2738A5C6088}"/>
              </a:ext>
            </a:extLst>
          </p:cNvPr>
          <p:cNvSpPr>
            <a:spLocks noGrp="1"/>
          </p:cNvSpPr>
          <p:nvPr>
            <p:ph type="sldNum" sz="quarter" idx="12"/>
          </p:nvPr>
        </p:nvSpPr>
        <p:spPr/>
        <p:txBody>
          <a:bodyPr/>
          <a:lstStyle>
            <a:lvl1pPr>
              <a:defRPr/>
            </a:lvl1pPr>
          </a:lstStyle>
          <a:p>
            <a:fld id="{CE9011F6-BC9A-468E-A3BB-7BC17973E49F}" type="slidenum">
              <a:rPr lang="en-US" altLang="en-US"/>
              <a:pPr/>
              <a:t>‹#›</a:t>
            </a:fld>
            <a:endParaRPr lang="en-US" altLang="en-US"/>
          </a:p>
        </p:txBody>
      </p:sp>
    </p:spTree>
    <p:extLst>
      <p:ext uri="{BB962C8B-B14F-4D97-AF65-F5344CB8AC3E}">
        <p14:creationId xmlns:p14="http://schemas.microsoft.com/office/powerpoint/2010/main" val="4013340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5.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xmlns="" id="{DD566F2C-987B-42F1-832B-7F50A689CAAF}"/>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10/14/2022</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CAF99D9B-4EAD-43A5-B556-0EA77A5F0C34}"/>
              </a:ext>
            </a:extLst>
          </p:cNvPr>
          <p:cNvSpPr/>
          <p:nvPr userDrawn="1">
            <p:custDataLst>
              <p:tags r:id="rId11"/>
            </p:custDataLst>
          </p:nvPr>
        </p:nvSpPr>
        <p:spPr>
          <a:xfrm>
            <a:off x="-2202100" y="0"/>
            <a:ext cx="1905000" cy="1905000"/>
          </a:xfrm>
          <a:prstGeom prst="ellipse">
            <a:avLst/>
          </a:prstGeom>
          <a:blipFill dpi="0" rotWithShape="1">
            <a:blip r:embed="rId13" cstate="print">
              <a:alphaModFix amt="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0A7236C0-4AE7-45C7-A066-26782640293B}"/>
              </a:ext>
            </a:extLst>
          </p:cNvPr>
          <p:cNvPicPr>
            <a:picLocks noChangeAspect="1"/>
          </p:cNvPicPr>
          <p:nvPr userDrawn="1"/>
        </p:nvPicPr>
        <p:blipFill>
          <a:blip r:embed="rId14">
            <a:clrChange>
              <a:clrFrom>
                <a:srgbClr val="FFE1E3"/>
              </a:clrFrom>
              <a:clrTo>
                <a:srgbClr val="FFE1E3">
                  <a:alpha val="0"/>
                </a:srgbClr>
              </a:clrTo>
            </a:clrChange>
            <a:extLst>
              <a:ext uri="{28A0092B-C50C-407E-A947-70E740481C1C}">
                <a14:useLocalDpi xmlns:a14="http://schemas.microsoft.com/office/drawing/2010/main" val="0"/>
              </a:ext>
            </a:extLst>
          </a:blip>
          <a:stretch>
            <a:fillRect/>
          </a:stretch>
        </p:blipFill>
        <p:spPr>
          <a:xfrm>
            <a:off x="-2190608" y="2174867"/>
            <a:ext cx="2190608" cy="2190608"/>
          </a:xfrm>
          <a:prstGeom prst="ellipse">
            <a:avLst/>
          </a:prstGeom>
        </p:spPr>
      </p:pic>
      <p:sp>
        <p:nvSpPr>
          <p:cNvPr id="16" name="Rectangle 15">
            <a:extLst>
              <a:ext uri="{FF2B5EF4-FFF2-40B4-BE49-F238E27FC236}">
                <a16:creationId xmlns:a16="http://schemas.microsoft.com/office/drawing/2014/main" xmlns="" id="{A24946B9-C530-4067-BCBA-63DE766C6FBD}"/>
              </a:ext>
            </a:extLst>
          </p:cNvPr>
          <p:cNvSpPr/>
          <p:nvPr userDrawn="1">
            <p:custDataLst>
              <p:tags r:id="rId12"/>
            </p:custDataLst>
          </p:nvPr>
        </p:nvSpPr>
        <p:spPr>
          <a:xfrm>
            <a:off x="0" y="-45719"/>
            <a:ext cx="12192000" cy="6903719"/>
          </a:xfrm>
          <a:prstGeom prst="rect">
            <a:avLst/>
          </a:prstGeom>
          <a:blipFill dpi="0" rotWithShape="1">
            <a:blip r:embed="rId14">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39.svg"/><Relationship Id="rId3" Type="http://schemas.openxmlformats.org/officeDocument/2006/relationships/image" Target="../media/image43.png"/><Relationship Id="rId7" Type="http://schemas.openxmlformats.org/officeDocument/2006/relationships/image" Target="../media/image25.png"/><Relationship Id="rId12" Type="http://schemas.openxmlformats.org/officeDocument/2006/relationships/image" Target="../media/image47.png"/><Relationship Id="rId2" Type="http://schemas.openxmlformats.org/officeDocument/2006/relationships/notesSlide" Target="../notesSlides/notesSlide9.xml"/><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7.svg"/><Relationship Id="rId5" Type="http://schemas.openxmlformats.org/officeDocument/2006/relationships/image" Target="../media/image45.png"/><Relationship Id="rId15" Type="http://schemas.openxmlformats.org/officeDocument/2006/relationships/image" Target="../media/image49.png"/><Relationship Id="rId10"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8.png"/><Relationship Id="rId14" Type="http://schemas.openxmlformats.org/officeDocument/2006/relationships/image" Target="../media/image48.jpe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4.png"/><Relationship Id="rId3" Type="http://schemas.openxmlformats.org/officeDocument/2006/relationships/image" Target="../media/image43.png"/><Relationship Id="rId7" Type="http://schemas.openxmlformats.org/officeDocument/2006/relationships/image" Target="../media/image8.png"/><Relationship Id="rId12"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54.jpeg"/><Relationship Id="rId5" Type="http://schemas.openxmlformats.org/officeDocument/2006/relationships/image" Target="../media/image44.svg"/><Relationship Id="rId10" Type="http://schemas.openxmlformats.org/officeDocument/2006/relationships/image" Target="../media/image53.jpeg"/><Relationship Id="rId4" Type="http://schemas.openxmlformats.org/officeDocument/2006/relationships/image" Target="../media/image51.png"/><Relationship Id="rId9" Type="http://schemas.openxmlformats.org/officeDocument/2006/relationships/image" Target="../media/image39.sv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9.png"/><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39.svg"/><Relationship Id="rId3" Type="http://schemas.openxmlformats.org/officeDocument/2006/relationships/image" Target="../media/image43.png"/><Relationship Id="rId7" Type="http://schemas.openxmlformats.org/officeDocument/2006/relationships/image" Target="../media/image25.png"/><Relationship Id="rId12" Type="http://schemas.openxmlformats.org/officeDocument/2006/relationships/image" Target="../media/image47.png"/><Relationship Id="rId2" Type="http://schemas.openxmlformats.org/officeDocument/2006/relationships/notesSlide" Target="../notesSlides/notesSlide11.xml"/><Relationship Id="rId16"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7.svg"/><Relationship Id="rId5" Type="http://schemas.openxmlformats.org/officeDocument/2006/relationships/image" Target="../media/image58.png"/><Relationship Id="rId15" Type="http://schemas.openxmlformats.org/officeDocument/2006/relationships/image" Target="../media/image60.jpeg"/><Relationship Id="rId10" Type="http://schemas.openxmlformats.org/officeDocument/2006/relationships/image" Target="../media/image46.png"/><Relationship Id="rId4" Type="http://schemas.openxmlformats.org/officeDocument/2006/relationships/image" Target="../media/image57.png"/><Relationship Id="rId9" Type="http://schemas.openxmlformats.org/officeDocument/2006/relationships/image" Target="../media/image8.png"/><Relationship Id="rId14" Type="http://schemas.openxmlformats.org/officeDocument/2006/relationships/image" Target="../media/image59.jpe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5.png"/><Relationship Id="rId3" Type="http://schemas.openxmlformats.org/officeDocument/2006/relationships/image" Target="../media/image43.png"/><Relationship Id="rId7" Type="http://schemas.openxmlformats.org/officeDocument/2006/relationships/image" Target="../media/image8.png"/><Relationship Id="rId12"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63.jpeg"/><Relationship Id="rId5" Type="http://schemas.openxmlformats.org/officeDocument/2006/relationships/image" Target="../media/image44.svg"/><Relationship Id="rId10" Type="http://schemas.openxmlformats.org/officeDocument/2006/relationships/image" Target="../media/image62.jpeg"/><Relationship Id="rId4" Type="http://schemas.openxmlformats.org/officeDocument/2006/relationships/image" Target="../media/image51.png"/><Relationship Id="rId9" Type="http://schemas.openxmlformats.org/officeDocument/2006/relationships/image" Target="../media/image39.svg"/><Relationship Id="rId14"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1.xml"/><Relationship Id="rId7" Type="http://schemas.openxmlformats.org/officeDocument/2006/relationships/image" Target="../media/image4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8.png"/><Relationship Id="rId10" Type="http://schemas.microsoft.com/office/2007/relationships/hdphoto" Target="../media/hdphoto6.wdp"/><Relationship Id="rId4" Type="http://schemas.openxmlformats.org/officeDocument/2006/relationships/image" Target="../media/image39.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39.svg"/><Relationship Id="rId3" Type="http://schemas.openxmlformats.org/officeDocument/2006/relationships/image" Target="../media/image43.png"/><Relationship Id="rId7" Type="http://schemas.openxmlformats.org/officeDocument/2006/relationships/image" Target="../media/image25.png"/><Relationship Id="rId12" Type="http://schemas.openxmlformats.org/officeDocument/2006/relationships/image" Target="../media/image68.png"/><Relationship Id="rId17" Type="http://schemas.openxmlformats.org/officeDocument/2006/relationships/image" Target="../media/image72.png"/><Relationship Id="rId2" Type="http://schemas.openxmlformats.org/officeDocument/2006/relationships/notesSlide" Target="../notesSlides/notesSlide13.xml"/><Relationship Id="rId16"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7.svg"/><Relationship Id="rId5" Type="http://schemas.openxmlformats.org/officeDocument/2006/relationships/image" Target="../media/image66.png"/><Relationship Id="rId15" Type="http://schemas.openxmlformats.org/officeDocument/2006/relationships/image" Target="../media/image70.jpeg"/><Relationship Id="rId10" Type="http://schemas.openxmlformats.org/officeDocument/2006/relationships/image" Target="../media/image46.png"/><Relationship Id="rId4" Type="http://schemas.openxmlformats.org/officeDocument/2006/relationships/image" Target="../media/image65.png"/><Relationship Id="rId9" Type="http://schemas.openxmlformats.org/officeDocument/2006/relationships/image" Target="../media/image8.png"/><Relationship Id="rId14" Type="http://schemas.openxmlformats.org/officeDocument/2006/relationships/image" Target="../media/image69.jpe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svg"/><Relationship Id="rId5" Type="http://schemas.openxmlformats.org/officeDocument/2006/relationships/image" Target="../media/image16.png"/><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6.png"/><Relationship Id="rId3" Type="http://schemas.openxmlformats.org/officeDocument/2006/relationships/image" Target="../media/image43.png"/><Relationship Id="rId7" Type="http://schemas.openxmlformats.org/officeDocument/2006/relationships/image" Target="../media/image20.png"/><Relationship Id="rId12"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4.svg"/><Relationship Id="rId11" Type="http://schemas.openxmlformats.org/officeDocument/2006/relationships/image" Target="../media/image72.png"/><Relationship Id="rId5" Type="http://schemas.openxmlformats.org/officeDocument/2006/relationships/image" Target="../media/image51.png"/><Relationship Id="rId10" Type="http://schemas.openxmlformats.org/officeDocument/2006/relationships/image" Target="../media/image39.svg"/><Relationship Id="rId4" Type="http://schemas.openxmlformats.org/officeDocument/2006/relationships/image" Target="../media/image73.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6.wdp"/><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56.png"/><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slide" Target="slide34.xml"/><Relationship Id="rId13"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80.png"/><Relationship Id="rId12" Type="http://schemas.openxmlformats.org/officeDocument/2006/relationships/image" Target="../media/image81.png"/><Relationship Id="rId2" Type="http://schemas.openxmlformats.org/officeDocument/2006/relationships/notesSlide" Target="../notesSlides/notesSlide15.xml"/><Relationship Id="rId16"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slide" Target="slide25.xml"/><Relationship Id="rId5" Type="http://schemas.openxmlformats.org/officeDocument/2006/relationships/image" Target="../media/image78.png"/><Relationship Id="rId15" Type="http://schemas.openxmlformats.org/officeDocument/2006/relationships/slide" Target="slide38.xml"/><Relationship Id="rId10" Type="http://schemas.openxmlformats.org/officeDocument/2006/relationships/slide" Target="slide29.xml"/><Relationship Id="rId4" Type="http://schemas.openxmlformats.org/officeDocument/2006/relationships/audio" Target="../media/audio2.wav"/><Relationship Id="rId9" Type="http://schemas.openxmlformats.org/officeDocument/2006/relationships/image" Target="../media/image20.png"/><Relationship Id="rId14" Type="http://schemas.openxmlformats.org/officeDocument/2006/relationships/image" Target="../media/image82.gif"/></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5.png"/><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5.png"/><Relationship Id="rId4" Type="http://schemas.openxmlformats.org/officeDocument/2006/relationships/image" Target="../media/image84.jpe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5.png"/><Relationship Id="rId4" Type="http://schemas.openxmlformats.org/officeDocument/2006/relationships/image" Target="../media/image84.jpeg"/></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image" Target="../media/image85.png"/><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85.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85.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85.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85.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image" Target="../media/image85.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85.pn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85.pn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85.pn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image" Target="../media/image85.png"/><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14.xml"/><Relationship Id="rId7" Type="http://schemas.openxmlformats.org/officeDocument/2006/relationships/image" Target="../media/image8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86.png"/><Relationship Id="rId11" Type="http://schemas.microsoft.com/office/2007/relationships/hdphoto" Target="../media/hdphoto6.wdp"/><Relationship Id="rId5" Type="http://schemas.openxmlformats.org/officeDocument/2006/relationships/slideLayout" Target="../slideLayouts/slideLayout1.xml"/><Relationship Id="rId10" Type="http://schemas.openxmlformats.org/officeDocument/2006/relationships/image" Target="../media/image56.png"/><Relationship Id="rId4" Type="http://schemas.openxmlformats.org/officeDocument/2006/relationships/tags" Target="../tags/tag15.xml"/><Relationship Id="rId9" Type="http://schemas.openxmlformats.org/officeDocument/2006/relationships/image" Target="../media/image88.png"/></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3.svg"/><Relationship Id="rId2" Type="http://schemas.openxmlformats.org/officeDocument/2006/relationships/notesSlide" Target="../notesSlides/notesSlide4.xml"/><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30.png"/><Relationship Id="rId10" Type="http://schemas.openxmlformats.org/officeDocument/2006/relationships/image" Target="../media/image21.svg"/><Relationship Id="rId4" Type="http://schemas.openxmlformats.org/officeDocument/2006/relationships/image" Target="../media/image27.png"/><Relationship Id="rId9" Type="http://schemas.openxmlformats.org/officeDocument/2006/relationships/image" Target="../media/image28.png"/><Relationship Id="rId1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31.png"/><Relationship Id="rId12"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1.svg"/><Relationship Id="rId4" Type="http://schemas.openxmlformats.org/officeDocument/2006/relationships/image" Target="../media/image18.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3.svg"/><Relationship Id="rId3" Type="http://schemas.openxmlformats.org/officeDocument/2006/relationships/image" Target="../media/image14.png"/><Relationship Id="rId7" Type="http://schemas.openxmlformats.org/officeDocument/2006/relationships/image" Target="../media/image8.pn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1.sv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8.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8.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3.svg"/><Relationship Id="rId5" Type="http://schemas.openxmlformats.org/officeDocument/2006/relationships/image" Target="../media/image19.png"/><Relationship Id="rId10"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8079" y="2813403"/>
            <a:ext cx="1912160" cy="3692013"/>
          </a:xfrm>
          <a:prstGeom prst="rect">
            <a:avLst/>
          </a:prstGeom>
        </p:spPr>
      </p:pic>
      <p:pic>
        <p:nvPicPr>
          <p:cNvPr id="10"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3035839" y="807202"/>
            <a:ext cx="8554135" cy="255454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8000">
                <a:ln w="12700">
                  <a:noFill/>
                </a:ln>
                <a:solidFill>
                  <a:schemeClr val="accent6">
                    <a:lumMod val="75000"/>
                  </a:schemeClr>
                </a:solidFill>
                <a:effectLst>
                  <a:glow rad="228600">
                    <a:schemeClr val="accent2">
                      <a:satMod val="175000"/>
                      <a:alpha val="40000"/>
                    </a:schemeClr>
                  </a:glow>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rPr>
              <a:t>KHOA HỌC</a:t>
            </a:r>
          </a:p>
          <a:p>
            <a:pPr algn="ctr"/>
            <a:r>
              <a:rPr lang="en-US" altLang="zh-CN" sz="8000">
                <a:ln w="12700">
                  <a:noFill/>
                </a:ln>
                <a:solidFill>
                  <a:schemeClr val="accent6">
                    <a:lumMod val="75000"/>
                  </a:schemeClr>
                </a:solidFill>
                <a:effectLst>
                  <a:glow rad="228600">
                    <a:schemeClr val="accent2">
                      <a:satMod val="175000"/>
                      <a:alpha val="40000"/>
                    </a:schemeClr>
                  </a:glow>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rPr>
              <a:t>LỚP 5</a:t>
            </a:r>
            <a:endParaRPr lang="zh-CN" altLang="en-US" sz="8000" dirty="0">
              <a:ln w="12700">
                <a:noFill/>
              </a:ln>
              <a:solidFill>
                <a:schemeClr val="accent6">
                  <a:lumMod val="75000"/>
                </a:schemeClr>
              </a:solidFill>
              <a:effectLst>
                <a:glow rad="228600">
                  <a:schemeClr val="accent2">
                    <a:satMod val="175000"/>
                    <a:alpha val="40000"/>
                  </a:schemeClr>
                </a:glow>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endParaRPr>
          </a:p>
        </p:txBody>
      </p:sp>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4676" y="352584"/>
            <a:ext cx="694074" cy="892946"/>
          </a:xfrm>
          <a:prstGeom prst="rect">
            <a:avLst/>
          </a:prstGeom>
        </p:spPr>
      </p:pic>
      <p:pic>
        <p:nvPicPr>
          <p:cNvPr id="17" name="嘉芙姐姐、嘉芙姐姐儿童合唱团 - 蔬菜好味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pic>
        <p:nvPicPr>
          <p:cNvPr id="16" name="图片 7">
            <a:extLst>
              <a:ext uri="{FF2B5EF4-FFF2-40B4-BE49-F238E27FC236}">
                <a16:creationId xmlns:a16="http://schemas.microsoft.com/office/drawing/2014/main" xmlns="" id="{2FF24289-6938-415E-9F47-BC8F4A7B82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443" y="2754410"/>
            <a:ext cx="2615497" cy="3751006"/>
          </a:xfrm>
          <a:prstGeom prst="rect">
            <a:avLst/>
          </a:prstGeom>
        </p:spPr>
      </p:pic>
      <p:pic>
        <p:nvPicPr>
          <p:cNvPr id="18" name="图片 9">
            <a:extLst>
              <a:ext uri="{FF2B5EF4-FFF2-40B4-BE49-F238E27FC236}">
                <a16:creationId xmlns:a16="http://schemas.microsoft.com/office/drawing/2014/main" xmlns="" id="{4DB193D0-8EDE-493C-B23D-8BDA482FC9B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09174" y="2463574"/>
            <a:ext cx="2531002" cy="3424146"/>
          </a:xfrm>
          <a:prstGeom prst="rect">
            <a:avLst/>
          </a:prstGeom>
        </p:spPr>
      </p:pic>
    </p:spTree>
    <p:extLst>
      <p:ext uri="{BB962C8B-B14F-4D97-AF65-F5344CB8AC3E}">
        <p14:creationId xmlns:p14="http://schemas.microsoft.com/office/powerpoint/2010/main" val="3771638879"/>
      </p:ext>
    </p:extLst>
  </p:cSld>
  <p:clrMapOvr>
    <a:masterClrMapping/>
  </p:clrMapOvr>
  <mc:AlternateContent xmlns:mc="http://schemas.openxmlformats.org/markup-compatibility/2006" xmlns:p14="http://schemas.microsoft.com/office/powerpoint/2010/main">
    <mc:Choice Requires="p14">
      <p:transition spd="slow" p14:dur="3000" advTm="3000">
        <p14:shre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56" presetClass="path" presetSubtype="0" accel="50000" decel="50000" fill="hold" nodeType="withEffect">
                                  <p:stCondLst>
                                    <p:cond delay="0"/>
                                  </p:stCondLst>
                                  <p:childTnLst>
                                    <p:animMotion origin="layout" path="M -8.33333E-7 3.7037E-6 L -0.10013 -0.11436 " pathEditMode="relative" rAng="0" ptsTypes="AA">
                                      <p:cBhvr>
                                        <p:cTn id="8" dur="2000" fill="hold"/>
                                        <p:tgtEl>
                                          <p:spTgt spid="8"/>
                                        </p:tgtEl>
                                        <p:attrNameLst>
                                          <p:attrName>ppt_x</p:attrName>
                                          <p:attrName>ppt_y</p:attrName>
                                        </p:attrNameLst>
                                      </p:cBhvr>
                                      <p:rCtr x="-5013" y="-5718"/>
                                    </p:animMotion>
                                  </p:childTnLst>
                                </p:cTn>
                              </p:par>
                              <p:par>
                                <p:cTn id="9" presetID="37"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6" presetClass="entr" presetSubtype="16" fill="hold" nodeType="withEffect">
                                  <p:stCondLst>
                                    <p:cond delay="110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1000"/>
                                        <p:tgtEl>
                                          <p:spTgt spid="9"/>
                                        </p:tgtEl>
                                      </p:cBhvr>
                                    </p:animEffect>
                                  </p:childTnLst>
                                </p:cTn>
                              </p:par>
                            </p:childTnLst>
                          </p:cTn>
                        </p:par>
                        <p:par>
                          <p:cTn id="18" fill="hold">
                            <p:stCondLst>
                              <p:cond delay="21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60" presetClass="path" presetSubtype="0" accel="50000" decel="50000" fill="hold" nodeType="withEffect">
                                  <p:stCondLst>
                                    <p:cond delay="0"/>
                                  </p:stCondLst>
                                  <p:childTnLst>
                                    <p:animMotion origin="layout" path="M 2.29167E-6 0.03842 C 0.00143 0.09305 0.03138 0.10023 0.05091 0.10648 C 0.07018 0.11273 0.09661 0.07476 0.11653 0.07638 C 0.13672 0.07847 0.14961 0.11712 0.17044 0.11689 C 0.1914 0.11666 0.22357 0.07916 0.24258 0.07453 C 0.27161 0.06041 0.32122 0.11296 0.34258 0.10995 " pathEditMode="relative" rAng="120000" ptsTypes="AAAAAA">
                                      <p:cBhvr>
                                        <p:cTn id="22" dur="2000" fill="hold"/>
                                        <p:tgtEl>
                                          <p:spTgt spid="2"/>
                                        </p:tgtEl>
                                        <p:attrNameLst>
                                          <p:attrName>ppt_x</p:attrName>
                                          <p:attrName>ppt_y</p:attrName>
                                        </p:attrNameLst>
                                      </p:cBhvr>
                                      <p:rCtr x="17109" y="4444"/>
                                    </p:animMotion>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2000"/>
                                        <p:tgtEl>
                                          <p:spTgt spid="13"/>
                                        </p:tgtEl>
                                      </p:cBhvr>
                                    </p:animEffect>
                                  </p:childTnLst>
                                </p:cTn>
                              </p:par>
                            </p:childTnLst>
                          </p:cTn>
                        </p:par>
                        <p:par>
                          <p:cTn id="26" fill="hold">
                            <p:stCondLst>
                              <p:cond delay="41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par>
                          <p:cTn id="37" fill="hold">
                            <p:stCondLst>
                              <p:cond delay="5100"/>
                            </p:stCondLst>
                            <p:childTnLst>
                              <p:par>
                                <p:cTn id="38" presetID="55"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strVal val="#ppt_w*0.70"/>
                                          </p:val>
                                        </p:tav>
                                        <p:tav tm="100000">
                                          <p:val>
                                            <p:strVal val="#ppt_w"/>
                                          </p:val>
                                        </p:tav>
                                      </p:tavLst>
                                    </p:anim>
                                    <p:anim calcmode="lin" valueType="num">
                                      <p:cBhvr>
                                        <p:cTn id="41" dur="1000" fill="hold"/>
                                        <p:tgtEl>
                                          <p:spTgt spid="18"/>
                                        </p:tgtEl>
                                        <p:attrNameLst>
                                          <p:attrName>ppt_h</p:attrName>
                                        </p:attrNameLst>
                                      </p:cBhvr>
                                      <p:tavLst>
                                        <p:tav tm="0">
                                          <p:val>
                                            <p:strVal val="#ppt_h"/>
                                          </p:val>
                                        </p:tav>
                                        <p:tav tm="100000">
                                          <p:val>
                                            <p:strVal val="#ppt_h"/>
                                          </p:val>
                                        </p:tav>
                                      </p:tavLst>
                                    </p:anim>
                                    <p:animEffect transition="in" filter="fade">
                                      <p:cBhvr>
                                        <p:cTn id="42" dur="1000"/>
                                        <p:tgtEl>
                                          <p:spTgt spid="18"/>
                                        </p:tgtEl>
                                      </p:cBhvr>
                                    </p:animEffect>
                                  </p:childTnLst>
                                </p:cTn>
                              </p:par>
                              <p:par>
                                <p:cTn id="43" presetID="42"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17"/>
                </p:tgtEl>
              </p:cMediaNode>
            </p:audio>
          </p:childTnLst>
        </p:cTn>
      </p:par>
    </p:tnLst>
    <p:bldLst>
      <p:bldP spid="13" grpId="0"/>
    </p:bldLst>
  </p:timing>
  <p:extLst>
    <p:ext uri="{E180D4A7-C9FB-4DFB-919C-405C955672EB}">
      <p14:showEvtLst xmlns:p14="http://schemas.microsoft.com/office/powerpoint/2010/main">
        <p14:playEvt time="197"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FEFC0F4-04DE-4D3E-A277-718FAD28F08D}"/>
              </a:ext>
            </a:extLst>
          </p:cNvPr>
          <p:cNvSpPr>
            <a:spLocks noChangeAspect="1"/>
          </p:cNvSpPr>
          <p:nvPr>
            <p:custDataLst>
              <p:tags r:id="rId1"/>
            </p:custDataLst>
          </p:nvPr>
        </p:nvSpPr>
        <p:spPr>
          <a:xfrm>
            <a:off x="-38100" y="0"/>
            <a:ext cx="12192000" cy="6858000"/>
          </a:xfrm>
          <a:prstGeom prst="rect">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DDEACC4D-2D0A-483C-87A6-3244670F49A2}"/>
              </a:ext>
            </a:extLst>
          </p:cNvPr>
          <p:cNvSpPr/>
          <p:nvPr/>
        </p:nvSpPr>
        <p:spPr>
          <a:xfrm>
            <a:off x="2608036" y="1752600"/>
            <a:ext cx="7336955" cy="3165537"/>
          </a:xfrm>
          <a:prstGeom prst="rect">
            <a:avLst/>
          </a:prstGeom>
          <a:solidFill>
            <a:schemeClr val="accent4">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604219FA-170E-481D-82A1-5084770B0401}"/>
              </a:ext>
            </a:extLst>
          </p:cNvPr>
          <p:cNvSpPr txBox="1"/>
          <p:nvPr/>
        </p:nvSpPr>
        <p:spPr>
          <a:xfrm>
            <a:off x="2571750" y="2321005"/>
            <a:ext cx="7048500" cy="2215991"/>
          </a:xfrm>
          <a:prstGeom prst="rect">
            <a:avLst/>
          </a:prstGeom>
          <a:solidFill>
            <a:schemeClr val="accent3">
              <a:lumMod val="60000"/>
              <a:lumOff val="40000"/>
              <a:alpha val="35000"/>
            </a:schemeClr>
          </a:solidFill>
          <a:ln w="57150">
            <a:solidFill>
              <a:srgbClr val="00B050"/>
            </a:solidFill>
            <a:prstDash val="lgDashDot"/>
          </a:ln>
          <a:scene3d>
            <a:camera prst="orthographicFront"/>
            <a:lightRig rig="threePt" dir="t"/>
          </a:scene3d>
          <a:sp3d>
            <a:bevelT/>
          </a:sp3d>
        </p:spPr>
        <p:txBody>
          <a:bodyPr wrap="square" lIns="0" tIns="0" rIns="0" bIns="0" rtlCol="0">
            <a:spAutoFit/>
          </a:bodyPr>
          <a:lstStyle/>
          <a:p>
            <a:pPr algn="ctr"/>
            <a:r>
              <a:rPr lang="en-US" sz="7200" b="1">
                <a:solidFill>
                  <a:schemeClr val="accent6">
                    <a:lumMod val="75000"/>
                  </a:schemeClr>
                </a:solidFill>
                <a:latin typeface="Times New Roman" panose="02020603050405020304" pitchFamily="18" charset="0"/>
                <a:cs typeface="Times New Roman" panose="02020603050405020304" pitchFamily="18" charset="0"/>
              </a:rPr>
              <a:t>TÁC HẠI CỦA THUỐC LÁ</a:t>
            </a:r>
          </a:p>
        </p:txBody>
      </p:sp>
      <p:pic>
        <p:nvPicPr>
          <p:cNvPr id="6" name="图片 2">
            <a:extLst>
              <a:ext uri="{FF2B5EF4-FFF2-40B4-BE49-F238E27FC236}">
                <a16:creationId xmlns:a16="http://schemas.microsoft.com/office/drawing/2014/main" xmlns="" id="{83702E65-5E53-478B-900E-638329C088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7" name="Group 6">
            <a:extLst>
              <a:ext uri="{FF2B5EF4-FFF2-40B4-BE49-F238E27FC236}">
                <a16:creationId xmlns:a16="http://schemas.microsoft.com/office/drawing/2014/main" xmlns="" id="{17241664-50E7-47CF-9FB8-B1B8873CA2BD}"/>
              </a:ext>
            </a:extLst>
          </p:cNvPr>
          <p:cNvGrpSpPr/>
          <p:nvPr/>
        </p:nvGrpSpPr>
        <p:grpSpPr>
          <a:xfrm>
            <a:off x="10744200" y="36286"/>
            <a:ext cx="1371600" cy="1524000"/>
            <a:chOff x="2895600" y="3210735"/>
            <a:chExt cx="2105829" cy="2898466"/>
          </a:xfrm>
        </p:grpSpPr>
        <p:pic>
          <p:nvPicPr>
            <p:cNvPr id="8" name="图片 2">
              <a:extLst>
                <a:ext uri="{FF2B5EF4-FFF2-40B4-BE49-F238E27FC236}">
                  <a16:creationId xmlns:a16="http://schemas.microsoft.com/office/drawing/2014/main" xmlns="" id="{463D4F02-CF4C-4FCD-9A42-E0FE9CC4EC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9" name="图片 5">
              <a:extLst>
                <a:ext uri="{FF2B5EF4-FFF2-40B4-BE49-F238E27FC236}">
                  <a16:creationId xmlns:a16="http://schemas.microsoft.com/office/drawing/2014/main" xmlns="" id="{97F5ACE9-0696-4C4C-A57A-DC50C53368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11" name="图片 5">
            <a:extLst>
              <a:ext uri="{FF2B5EF4-FFF2-40B4-BE49-F238E27FC236}">
                <a16:creationId xmlns:a16="http://schemas.microsoft.com/office/drawing/2014/main" xmlns="" id="{F06D34CF-B13C-4BA1-8E23-5D09172F73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7720" y="3749275"/>
            <a:ext cx="2524751" cy="3108725"/>
          </a:xfrm>
          <a:prstGeom prst="rect">
            <a:avLst/>
          </a:prstGeom>
        </p:spPr>
      </p:pic>
    </p:spTree>
    <p:extLst>
      <p:ext uri="{BB962C8B-B14F-4D97-AF65-F5344CB8AC3E}">
        <p14:creationId xmlns:p14="http://schemas.microsoft.com/office/powerpoint/2010/main" val="1327457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iterate type="lt">
                                    <p:tmPct val="15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strVal val="4*#ppt_w"/>
                                          </p:val>
                                        </p:tav>
                                        <p:tav tm="100000">
                                          <p:val>
                                            <p:strVal val="#ppt_w"/>
                                          </p:val>
                                        </p:tav>
                                      </p:tavLst>
                                    </p:anim>
                                    <p:anim calcmode="lin" valueType="num">
                                      <p:cBhvr>
                                        <p:cTn id="20"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1" name="Group 30">
            <a:extLst>
              <a:ext uri="{FF2B5EF4-FFF2-40B4-BE49-F238E27FC236}">
                <a16:creationId xmlns:a16="http://schemas.microsoft.com/office/drawing/2014/main" xmlns="" id="{877C14BD-D540-4A86-9E3E-9A5CB88AE787}"/>
              </a:ext>
            </a:extLst>
          </p:cNvPr>
          <p:cNvGrpSpPr/>
          <p:nvPr/>
        </p:nvGrpSpPr>
        <p:grpSpPr>
          <a:xfrm>
            <a:off x="11385158" y="152400"/>
            <a:ext cx="695656" cy="1315784"/>
            <a:chOff x="2895600" y="3210735"/>
            <a:chExt cx="2105829" cy="2898466"/>
          </a:xfrm>
        </p:grpSpPr>
        <p:pic>
          <p:nvPicPr>
            <p:cNvPr id="32" name="图片 2">
              <a:extLst>
                <a:ext uri="{FF2B5EF4-FFF2-40B4-BE49-F238E27FC236}">
                  <a16:creationId xmlns:a16="http://schemas.microsoft.com/office/drawing/2014/main" xmlns="" id="{22CD938B-9BED-49D9-B631-3D58AC1A0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3" name="图片 5">
              <a:extLst>
                <a:ext uri="{FF2B5EF4-FFF2-40B4-BE49-F238E27FC236}">
                  <a16:creationId xmlns:a16="http://schemas.microsoft.com/office/drawing/2014/main" xmlns="" id="{428BBDF1-D4A8-44A2-9F93-95367DB4FD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1" name="Picture 2">
            <a:extLst>
              <a:ext uri="{FF2B5EF4-FFF2-40B4-BE49-F238E27FC236}">
                <a16:creationId xmlns:a16="http://schemas.microsoft.com/office/drawing/2014/main" xmlns=""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6898935" y="2961593"/>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xmlns=""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22053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xmlns="" id="{437FD087-791D-4C83-AE86-8E2B3356E9D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485844" y="896817"/>
            <a:ext cx="2972355" cy="2181252"/>
          </a:xfrm>
          <a:prstGeom prst="rect">
            <a:avLst/>
          </a:prstGeom>
        </p:spPr>
      </p:pic>
      <p:pic>
        <p:nvPicPr>
          <p:cNvPr id="25" name="图片 2">
            <a:extLst>
              <a:ext uri="{FF2B5EF4-FFF2-40B4-BE49-F238E27FC236}">
                <a16:creationId xmlns:a16="http://schemas.microsoft.com/office/drawing/2014/main" xmlns="" id="{E95F18C8-D958-4574-B277-189C0AA578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7608" y="2265693"/>
            <a:ext cx="2813755" cy="4457441"/>
          </a:xfrm>
          <a:prstGeom prst="rect">
            <a:avLst/>
          </a:prstGeom>
        </p:spPr>
      </p:pic>
      <p:pic>
        <p:nvPicPr>
          <p:cNvPr id="16" name="Picture 11">
            <a:extLst>
              <a:ext uri="{FF2B5EF4-FFF2-40B4-BE49-F238E27FC236}">
                <a16:creationId xmlns:a16="http://schemas.microsoft.com/office/drawing/2014/main" xmlns="" id="{AAD12791-1943-4510-9E48-02D18235517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784720" y="574812"/>
            <a:ext cx="4360721" cy="3083767"/>
          </a:xfrm>
          <a:prstGeom prst="rect">
            <a:avLst/>
          </a:prstGeom>
        </p:spPr>
      </p:pic>
      <p:pic>
        <p:nvPicPr>
          <p:cNvPr id="17" name="Picture 6">
            <a:extLst>
              <a:ext uri="{FF2B5EF4-FFF2-40B4-BE49-F238E27FC236}">
                <a16:creationId xmlns:a16="http://schemas.microsoft.com/office/drawing/2014/main" xmlns="" id="{459BC902-BFAC-4BB3-84E9-8C2DAB33FDB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5245" y="0"/>
            <a:ext cx="5520338" cy="3031486"/>
          </a:xfrm>
          <a:prstGeom prst="rect">
            <a:avLst/>
          </a:prstGeom>
        </p:spPr>
      </p:pic>
      <p:sp>
        <p:nvSpPr>
          <p:cNvPr id="18" name="TextBox 17">
            <a:extLst>
              <a:ext uri="{FF2B5EF4-FFF2-40B4-BE49-F238E27FC236}">
                <a16:creationId xmlns:a16="http://schemas.microsoft.com/office/drawing/2014/main" xmlns="" id="{09E0A88A-611C-46AC-99FF-FC1FC9BA9A80}"/>
              </a:ext>
            </a:extLst>
          </p:cNvPr>
          <p:cNvSpPr txBox="1"/>
          <p:nvPr/>
        </p:nvSpPr>
        <p:spPr>
          <a:xfrm>
            <a:off x="5651268" y="1248779"/>
            <a:ext cx="2664663"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sao thuốc lá gọi là </a:t>
            </a:r>
            <a:r>
              <a:rPr lang="en-US" sz="3200" b="1" i="1">
                <a:solidFill>
                  <a:sysClr val="windowText" lastClr="000000"/>
                </a:solidFill>
                <a:latin typeface="Times New Roman" panose="02020603050405020304" pitchFamily="18" charset="0"/>
                <a:cs typeface="Times New Roman" panose="02020603050405020304" pitchFamily="18" charset="0"/>
              </a:rPr>
              <a:t>chất gây nghiện</a:t>
            </a:r>
            <a:r>
              <a:rPr lang="en-US" sz="3200">
                <a:solidFill>
                  <a:sysClr val="windowText" lastClr="000000"/>
                </a:solidFill>
                <a:latin typeface="Times New Roman" panose="02020603050405020304" pitchFamily="18" charset="0"/>
                <a:cs typeface="Times New Roman" panose="02020603050405020304" pitchFamily="18" charset="0"/>
              </a:rPr>
              <a:t> vậy ạ?</a:t>
            </a:r>
          </a:p>
        </p:txBody>
      </p:sp>
      <p:sp>
        <p:nvSpPr>
          <p:cNvPr id="19" name="TextBox 18">
            <a:extLst>
              <a:ext uri="{FF2B5EF4-FFF2-40B4-BE49-F238E27FC236}">
                <a16:creationId xmlns:a16="http://schemas.microsoft.com/office/drawing/2014/main" xmlns="" id="{120797B6-05B5-4688-BB6B-7D977F184828}"/>
              </a:ext>
            </a:extLst>
          </p:cNvPr>
          <p:cNvSpPr txBox="1"/>
          <p:nvPr/>
        </p:nvSpPr>
        <p:spPr>
          <a:xfrm>
            <a:off x="8030635" y="1163767"/>
            <a:ext cx="3750735"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cho sức khỏe của </a:t>
            </a:r>
            <a:r>
              <a:rPr lang="en-US" sz="3200" b="1" i="1">
                <a:solidFill>
                  <a:sysClr val="windowText" lastClr="000000"/>
                </a:solidFill>
                <a:latin typeface="Times New Roman" panose="02020603050405020304" pitchFamily="18" charset="0"/>
                <a:cs typeface="Times New Roman" panose="02020603050405020304" pitchFamily="18" charset="0"/>
              </a:rPr>
              <a:t>người hút</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sp>
        <p:nvSpPr>
          <p:cNvPr id="20" name="TextBox 19">
            <a:extLst>
              <a:ext uri="{FF2B5EF4-FFF2-40B4-BE49-F238E27FC236}">
                <a16:creationId xmlns:a16="http://schemas.microsoft.com/office/drawing/2014/main" xmlns="" id="{DD7A9F46-2FC9-402B-A702-FB3A4F72BA85}"/>
              </a:ext>
            </a:extLst>
          </p:cNvPr>
          <p:cNvSpPr txBox="1"/>
          <p:nvPr/>
        </p:nvSpPr>
        <p:spPr>
          <a:xfrm>
            <a:off x="315712" y="811538"/>
            <a:ext cx="4565686" cy="1384995"/>
          </a:xfrm>
          <a:prstGeom prst="rect">
            <a:avLst/>
          </a:prstGeom>
          <a:noFill/>
        </p:spPr>
        <p:txBody>
          <a:bodyPr wrap="square" lIns="0" tIns="0" rIns="0" bIns="0" rtlCol="0">
            <a:spAutoFit/>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Vì làm cho người hút thuốc phụ thuộc vào thuốc lá, dẫn đến nghiện.</a:t>
            </a:r>
          </a:p>
        </p:txBody>
      </p:sp>
      <p:sp>
        <p:nvSpPr>
          <p:cNvPr id="26" name="TextBox 25">
            <a:extLst>
              <a:ext uri="{FF2B5EF4-FFF2-40B4-BE49-F238E27FC236}">
                <a16:creationId xmlns:a16="http://schemas.microsoft.com/office/drawing/2014/main" xmlns="" id="{035C26ED-5DDD-45F4-842F-626E5318613F}"/>
              </a:ext>
            </a:extLst>
          </p:cNvPr>
          <p:cNvSpPr txBox="1"/>
          <p:nvPr/>
        </p:nvSpPr>
        <p:spPr>
          <a:xfrm>
            <a:off x="304800" y="303799"/>
            <a:ext cx="4814046" cy="2166619"/>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Khói thuốc lá chứa rất nhiều chất độc, có thể gây ra nhiều căn bệnh như ung thư phổi, các bệnh về đường hô hấp và tim mạch,...</a:t>
            </a:r>
          </a:p>
        </p:txBody>
      </p:sp>
      <p:sp>
        <p:nvSpPr>
          <p:cNvPr id="27" name="TextBox 26">
            <a:extLst>
              <a:ext uri="{FF2B5EF4-FFF2-40B4-BE49-F238E27FC236}">
                <a16:creationId xmlns:a16="http://schemas.microsoft.com/office/drawing/2014/main" xmlns="" id="{0AE301BF-8F72-4B6B-9998-5681CA6CB7B6}"/>
              </a:ext>
            </a:extLst>
          </p:cNvPr>
          <p:cNvSpPr txBox="1"/>
          <p:nvPr/>
        </p:nvSpPr>
        <p:spPr>
          <a:xfrm>
            <a:off x="261573" y="730913"/>
            <a:ext cx="5033798" cy="1569660"/>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Khói thuốc lá làm hơi thở hôi, răng ố vàng, môi thâm, da sớm bị nhăn,...</a:t>
            </a:r>
          </a:p>
        </p:txBody>
      </p:sp>
      <p:pic>
        <p:nvPicPr>
          <p:cNvPr id="24" name="Picture 4" descr="Thông số ung thư: Ung thư phổi và phế quản | Ung Thư Phổi">
            <a:extLst>
              <a:ext uri="{FF2B5EF4-FFF2-40B4-BE49-F238E27FC236}">
                <a16:creationId xmlns:a16="http://schemas.microsoft.com/office/drawing/2014/main" xmlns="" id="{A31FA3BB-823C-46C8-A349-2812103B6FE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606" b="850"/>
          <a:stretch/>
        </p:blipFill>
        <p:spPr bwMode="auto">
          <a:xfrm>
            <a:off x="-47145" y="3254437"/>
            <a:ext cx="3657600" cy="3261664"/>
          </a:xfrm>
          <a:prstGeom prst="ellipse">
            <a:avLst/>
          </a:prstGeom>
          <a:noFill/>
          <a:ln>
            <a:noFill/>
          </a:ln>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xmlns="" id="{F27584DF-6884-4A50-AF0C-4EEF7F57BDC8}"/>
              </a:ext>
            </a:extLst>
          </p:cNvPr>
          <p:cNvPicPr>
            <a:picLocks noChangeAspect="1"/>
          </p:cNvPicPr>
          <p:nvPr/>
        </p:nvPicPr>
        <p:blipFill>
          <a:blip r:embed="rId15"/>
          <a:stretch>
            <a:fillRect/>
          </a:stretch>
        </p:blipFill>
        <p:spPr>
          <a:xfrm>
            <a:off x="25434" y="2972664"/>
            <a:ext cx="3455020" cy="3775501"/>
          </a:xfrm>
          <a:prstGeom prst="ellipse">
            <a:avLst/>
          </a:prstGeom>
        </p:spPr>
      </p:pic>
      <p:pic>
        <p:nvPicPr>
          <p:cNvPr id="30" name="Picture 29">
            <a:extLst>
              <a:ext uri="{FF2B5EF4-FFF2-40B4-BE49-F238E27FC236}">
                <a16:creationId xmlns:a16="http://schemas.microsoft.com/office/drawing/2014/main" xmlns="" id="{9C3FB286-C91B-4921-BD53-ECBE13DE8393}"/>
              </a:ext>
            </a:extLst>
          </p:cNvPr>
          <p:cNvPicPr>
            <a:picLocks noChangeAspect="1"/>
          </p:cNvPicPr>
          <p:nvPr/>
        </p:nvPicPr>
        <p:blipFill>
          <a:blip r:embed="rId16"/>
          <a:stretch>
            <a:fillRect/>
          </a:stretch>
        </p:blipFill>
        <p:spPr>
          <a:xfrm>
            <a:off x="136780" y="3256305"/>
            <a:ext cx="3333750" cy="3387571"/>
          </a:xfrm>
          <a:prstGeom prst="rect">
            <a:avLst/>
          </a:prstGeom>
        </p:spPr>
      </p:pic>
    </p:spTree>
    <p:extLst>
      <p:ext uri="{BB962C8B-B14F-4D97-AF65-F5344CB8AC3E}">
        <p14:creationId xmlns:p14="http://schemas.microsoft.com/office/powerpoint/2010/main" val="95776146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1+#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42" presetClass="path" presetSubtype="0" accel="50000" decel="50000" fill="hold" nodeType="withEffect">
                                  <p:stCondLst>
                                    <p:cond delay="0"/>
                                  </p:stCondLst>
                                  <p:childTnLst>
                                    <p:animMotion origin="layout" path="M -1.04167E-6 -4.07407E-6 L 0.49935 0.02246 " pathEditMode="relative" rAng="0" ptsTypes="AA">
                                      <p:cBhvr>
                                        <p:cTn id="14" dur="2000" fill="hold"/>
                                        <p:tgtEl>
                                          <p:spTgt spid="25"/>
                                        </p:tgtEl>
                                        <p:attrNameLst>
                                          <p:attrName>ppt_x</p:attrName>
                                          <p:attrName>ppt_y</p:attrName>
                                        </p:attrNameLst>
                                      </p:cBhvr>
                                      <p:rCtr x="24961" y="1111"/>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1" nodeType="clickEffect">
                                  <p:stCondLst>
                                    <p:cond delay="0"/>
                                  </p:stCondLst>
                                  <p:childTnLst>
                                    <p:animEffect transition="out" filter="wipe(left)">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22" presetClass="exit" presetSubtype="8" fill="hold" grpId="1" nodeType="withEffect">
                                  <p:stCondLst>
                                    <p:cond delay="0"/>
                                  </p:stCondLst>
                                  <p:childTnLst>
                                    <p:animEffect transition="out" filter="wipe(left)">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22" presetClass="exit" presetSubtype="8" fill="hold" nodeType="withEffect">
                                  <p:stCondLst>
                                    <p:cond delay="0"/>
                                  </p:stCondLst>
                                  <p:childTnLst>
                                    <p:animEffect transition="out" filter="wipe(left)">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22" presetClass="exit" presetSubtype="8" fill="hold" nodeType="withEffect">
                                  <p:stCondLst>
                                    <p:cond delay="0"/>
                                  </p:stCondLst>
                                  <p:childTnLst>
                                    <p:animEffect transition="out" filter="wipe(left)">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par>
                          <p:cTn id="68" fill="hold">
                            <p:stCondLst>
                              <p:cond delay="500"/>
                            </p:stCondLst>
                            <p:childTnLst>
                              <p:par>
                                <p:cTn id="69" presetID="10" presetClass="exit" presetSubtype="0" fill="hold" nodeType="afterEffect">
                                  <p:stCondLst>
                                    <p:cond delay="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53" presetClass="entr" presetSubtype="16"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fltVal val="0"/>
                                          </p:val>
                                        </p:tav>
                                        <p:tav tm="100000">
                                          <p:val>
                                            <p:strVal val="#ppt_h"/>
                                          </p:val>
                                        </p:tav>
                                      </p:tavLst>
                                    </p:anim>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nodeType="clickEffect">
                                  <p:stCondLst>
                                    <p:cond delay="0"/>
                                  </p:stCondLst>
                                  <p:childTnLst>
                                    <p:animEffect transition="out" filter="wipe(down)">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500" fill="hold"/>
                                        <p:tgtEl>
                                          <p:spTgt spid="30"/>
                                        </p:tgtEl>
                                        <p:attrNameLst>
                                          <p:attrName>ppt_w</p:attrName>
                                        </p:attrNameLst>
                                      </p:cBhvr>
                                      <p:tavLst>
                                        <p:tav tm="0">
                                          <p:val>
                                            <p:fltVal val="0"/>
                                          </p:val>
                                        </p:tav>
                                        <p:tav tm="100000">
                                          <p:val>
                                            <p:strVal val="#ppt_w"/>
                                          </p:val>
                                        </p:tav>
                                      </p:tavLst>
                                    </p:anim>
                                    <p:anim calcmode="lin" valueType="num">
                                      <p:cBhvr>
                                        <p:cTn id="87" dur="500" fill="hold"/>
                                        <p:tgtEl>
                                          <p:spTgt spid="30"/>
                                        </p:tgtEl>
                                        <p:attrNameLst>
                                          <p:attrName>ppt_h</p:attrName>
                                        </p:attrNameLst>
                                      </p:cBhvr>
                                      <p:tavLst>
                                        <p:tav tm="0">
                                          <p:val>
                                            <p:fltVal val="0"/>
                                          </p:val>
                                        </p:tav>
                                        <p:tav tm="100000">
                                          <p:val>
                                            <p:strVal val="#ppt_h"/>
                                          </p:val>
                                        </p:tav>
                                      </p:tavLst>
                                    </p:anim>
                                    <p:animEffect transition="in" filter="fade">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xit" presetSubtype="8" fill="hold" grpId="1" nodeType="clickEffect">
                                  <p:stCondLst>
                                    <p:cond delay="0"/>
                                  </p:stCondLst>
                                  <p:childTnLst>
                                    <p:animEffect transition="out" filter="wipe(left)">
                                      <p:cBhvr>
                                        <p:cTn id="97" dur="500"/>
                                        <p:tgtEl>
                                          <p:spTgt spid="26"/>
                                        </p:tgtEl>
                                      </p:cBhvr>
                                    </p:animEffect>
                                    <p:set>
                                      <p:cBhvr>
                                        <p:cTn id="98" dur="1" fill="hold">
                                          <p:stCondLst>
                                            <p:cond delay="499"/>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left)">
                                      <p:cBhvr>
                                        <p:cTn id="10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0" grpId="1"/>
      <p:bldP spid="26" grpId="0"/>
      <p:bldP spid="26" grpId="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11">
            <a:extLst>
              <a:ext uri="{FF2B5EF4-FFF2-40B4-BE49-F238E27FC236}">
                <a16:creationId xmlns:a16="http://schemas.microsoft.com/office/drawing/2014/main" xmlns="" id="{3529E87D-21EA-4784-A1BD-1545097C76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15620" y="421030"/>
            <a:ext cx="5180980" cy="3031485"/>
          </a:xfrm>
          <a:prstGeom prst="rect">
            <a:avLst/>
          </a:prstGeom>
        </p:spPr>
      </p:pic>
      <p:pic>
        <p:nvPicPr>
          <p:cNvPr id="21" name="Picture 2">
            <a:extLst>
              <a:ext uri="{FF2B5EF4-FFF2-40B4-BE49-F238E27FC236}">
                <a16:creationId xmlns:a16="http://schemas.microsoft.com/office/drawing/2014/main" xmlns=""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92569" y="29458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xmlns=""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58042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
            <a:extLst>
              <a:ext uri="{FF2B5EF4-FFF2-40B4-BE49-F238E27FC236}">
                <a16:creationId xmlns:a16="http://schemas.microsoft.com/office/drawing/2014/main" xmlns="" id="{E95F18C8-D958-4574-B277-189C0AA578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913" y="2353059"/>
            <a:ext cx="2813755" cy="4457441"/>
          </a:xfrm>
          <a:prstGeom prst="rect">
            <a:avLst/>
          </a:prstGeom>
        </p:spPr>
      </p:pic>
      <p:pic>
        <p:nvPicPr>
          <p:cNvPr id="17" name="Picture 6">
            <a:extLst>
              <a:ext uri="{FF2B5EF4-FFF2-40B4-BE49-F238E27FC236}">
                <a16:creationId xmlns:a16="http://schemas.microsoft.com/office/drawing/2014/main" xmlns="" id="{459BC902-BFAC-4BB3-84E9-8C2DAB33FD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2400" y="1"/>
            <a:ext cx="5999956" cy="3031486"/>
          </a:xfrm>
          <a:prstGeom prst="rect">
            <a:avLst/>
          </a:prstGeom>
        </p:spPr>
      </p:pic>
      <p:sp>
        <p:nvSpPr>
          <p:cNvPr id="20" name="TextBox 19">
            <a:extLst>
              <a:ext uri="{FF2B5EF4-FFF2-40B4-BE49-F238E27FC236}">
                <a16:creationId xmlns:a16="http://schemas.microsoft.com/office/drawing/2014/main" xmlns="" id="{DD7A9F46-2FC9-402B-A702-FB3A4F72BA85}"/>
              </a:ext>
            </a:extLst>
          </p:cNvPr>
          <p:cNvSpPr txBox="1"/>
          <p:nvPr/>
        </p:nvSpPr>
        <p:spPr>
          <a:xfrm>
            <a:off x="239050" y="341899"/>
            <a:ext cx="4997084" cy="1969770"/>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Những người không hút thuốc lá nhưng hít phải khói thuốc lá cũng dẫn đến bị các bệnh như người hút thuốc lá.</a:t>
            </a:r>
          </a:p>
        </p:txBody>
      </p:sp>
      <p:sp>
        <p:nvSpPr>
          <p:cNvPr id="26" name="TextBox 25">
            <a:extLst>
              <a:ext uri="{FF2B5EF4-FFF2-40B4-BE49-F238E27FC236}">
                <a16:creationId xmlns:a16="http://schemas.microsoft.com/office/drawing/2014/main" xmlns="" id="{035C26ED-5DDD-45F4-842F-626E5318613F}"/>
              </a:ext>
            </a:extLst>
          </p:cNvPr>
          <p:cNvSpPr txBox="1"/>
          <p:nvPr/>
        </p:nvSpPr>
        <p:spPr>
          <a:xfrm>
            <a:off x="316036" y="284637"/>
            <a:ext cx="5159148" cy="1969770"/>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Trẻ em sống trong môi trường có khói thuốc lá dễ mắc các bệnh nhiễm khuẩn đường hô hấp, viêm tai giữa.</a:t>
            </a:r>
          </a:p>
        </p:txBody>
      </p:sp>
      <p:sp>
        <p:nvSpPr>
          <p:cNvPr id="27" name="TextBox 26">
            <a:extLst>
              <a:ext uri="{FF2B5EF4-FFF2-40B4-BE49-F238E27FC236}">
                <a16:creationId xmlns:a16="http://schemas.microsoft.com/office/drawing/2014/main" xmlns="" id="{0AE301BF-8F72-4B6B-9998-5681CA6CB7B6}"/>
              </a:ext>
            </a:extLst>
          </p:cNvPr>
          <p:cNvSpPr txBox="1"/>
          <p:nvPr/>
        </p:nvSpPr>
        <p:spPr>
          <a:xfrm>
            <a:off x="399026" y="550272"/>
            <a:ext cx="5033798" cy="1569660"/>
          </a:xfrm>
          <a:prstGeom prst="rect">
            <a:avLst/>
          </a:prstGeom>
          <a:noFill/>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Sống gần người hút thuốc lá, trẻ em dễ bắt chước và dễ trở thành nghiện thuốc lá .</a:t>
            </a:r>
          </a:p>
        </p:txBody>
      </p:sp>
      <p:sp>
        <p:nvSpPr>
          <p:cNvPr id="28" name="TextBox 27">
            <a:extLst>
              <a:ext uri="{FF2B5EF4-FFF2-40B4-BE49-F238E27FC236}">
                <a16:creationId xmlns:a16="http://schemas.microsoft.com/office/drawing/2014/main" xmlns="" id="{EAC173C6-9D53-4E33-8BFE-8528B9483F57}"/>
              </a:ext>
            </a:extLst>
          </p:cNvPr>
          <p:cNvSpPr txBox="1"/>
          <p:nvPr/>
        </p:nvSpPr>
        <p:spPr>
          <a:xfrm rot="165590">
            <a:off x="6032922" y="982612"/>
            <a:ext cx="448548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đến sức khỏe của </a:t>
            </a:r>
            <a:r>
              <a:rPr lang="en-US" sz="3200" b="1" i="1">
                <a:solidFill>
                  <a:sysClr val="windowText" lastClr="000000"/>
                </a:solidFill>
                <a:latin typeface="Times New Roman" panose="02020603050405020304" pitchFamily="18" charset="0"/>
                <a:cs typeface="Times New Roman" panose="02020603050405020304" pitchFamily="18" charset="0"/>
              </a:rPr>
              <a:t>những người xung quanh</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pic>
        <p:nvPicPr>
          <p:cNvPr id="32" name="Picture 14" descr="Nguy cơ bệnh tật vì hút thuốc lá thụ động">
            <a:extLst>
              <a:ext uri="{FF2B5EF4-FFF2-40B4-BE49-F238E27FC236}">
                <a16:creationId xmlns:a16="http://schemas.microsoft.com/office/drawing/2014/main" xmlns="" id="{AB8232DA-FA9B-4241-8B79-294105DBD5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106" y="3239860"/>
            <a:ext cx="3411494" cy="3070343"/>
          </a:xfrm>
          <a:prstGeom prst="ellipse">
            <a:avLst/>
          </a:prstGeom>
          <a:noFill/>
          <a:extLst>
            <a:ext uri="{909E8E84-426E-40DD-AFC4-6F175D3DCCD1}">
              <a14:hiddenFill xmlns:a14="http://schemas.microsoft.com/office/drawing/2010/main">
                <a:solidFill>
                  <a:srgbClr val="FFFFFF"/>
                </a:solidFill>
              </a14:hiddenFill>
            </a:ext>
          </a:extLst>
        </p:spPr>
      </p:pic>
      <p:pic>
        <p:nvPicPr>
          <p:cNvPr id="33" name="Picture 8" descr="1 điếu thuốc lá có 7000 chất độc và khoảng 70 chất gây ung thư!">
            <a:extLst>
              <a:ext uri="{FF2B5EF4-FFF2-40B4-BE49-F238E27FC236}">
                <a16:creationId xmlns:a16="http://schemas.microsoft.com/office/drawing/2014/main" xmlns="" id="{6E531641-145E-4B17-8DFB-ED3DD8E0C7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38" y="4006629"/>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CÁCH PHÒNG TRÁNH UNG THƯ PHỔI">
            <a:extLst>
              <a:ext uri="{FF2B5EF4-FFF2-40B4-BE49-F238E27FC236}">
                <a16:creationId xmlns:a16="http://schemas.microsoft.com/office/drawing/2014/main" xmlns="" id="{8AAE75EB-8A9D-48FD-86AE-E648CC8250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62" y="3228974"/>
            <a:ext cx="3423726" cy="3152775"/>
          </a:xfrm>
          <a:prstGeom prst="ellipse">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xmlns="" id="{764E15AF-B57C-4595-9A95-FCB15A21291C}"/>
              </a:ext>
            </a:extLst>
          </p:cNvPr>
          <p:cNvGrpSpPr/>
          <p:nvPr/>
        </p:nvGrpSpPr>
        <p:grpSpPr>
          <a:xfrm>
            <a:off x="11385158" y="152400"/>
            <a:ext cx="695656" cy="1315784"/>
            <a:chOff x="2895600" y="3210735"/>
            <a:chExt cx="2105829" cy="2898466"/>
          </a:xfrm>
        </p:grpSpPr>
        <p:pic>
          <p:nvPicPr>
            <p:cNvPr id="35" name="图片 2">
              <a:extLst>
                <a:ext uri="{FF2B5EF4-FFF2-40B4-BE49-F238E27FC236}">
                  <a16:creationId xmlns:a16="http://schemas.microsoft.com/office/drawing/2014/main" xmlns="" id="{B9BD19F2-6BF7-4550-8B24-54E88FFAF50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6" name="图片 5">
              <a:extLst>
                <a:ext uri="{FF2B5EF4-FFF2-40B4-BE49-F238E27FC236}">
                  <a16:creationId xmlns:a16="http://schemas.microsoft.com/office/drawing/2014/main" xmlns="" id="{15EE176F-69CC-4BEE-BF60-0C0DD704F4A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spTree>
    <p:extLst>
      <p:ext uri="{BB962C8B-B14F-4D97-AF65-F5344CB8AC3E}">
        <p14:creationId xmlns:p14="http://schemas.microsoft.com/office/powerpoint/2010/main" val="19839821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grpId="1" nodeType="clickEffect">
                                  <p:stCondLst>
                                    <p:cond delay="0"/>
                                  </p:stCondLst>
                                  <p:childTnLst>
                                    <p:animEffect transition="out" filter="wipe(left)">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2"/>
                                        </p:tgtEl>
                                      </p:cBhvr>
                                    </p:animEffect>
                                    <p:set>
                                      <p:cBhvr>
                                        <p:cTn id="33" dur="1" fill="hold">
                                          <p:stCondLst>
                                            <p:cond delay="499"/>
                                          </p:stCondLst>
                                        </p:cTn>
                                        <p:tgtEl>
                                          <p:spTgt spid="32"/>
                                        </p:tgtEl>
                                        <p:attrNameLst>
                                          <p:attrName>style.visibility</p:attrName>
                                        </p:attrNameLst>
                                      </p:cBhvr>
                                      <p:to>
                                        <p:strVal val="hidden"/>
                                      </p:to>
                                    </p:set>
                                  </p:childTnLst>
                                </p:cTn>
                              </p:par>
                              <p:par>
                                <p:cTn id="34" presetID="22" presetClass="entr" presetSubtype="8"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grpId="1" nodeType="clickEffect">
                                  <p:stCondLst>
                                    <p:cond delay="0"/>
                                  </p:stCondLst>
                                  <p:childTnLst>
                                    <p:animEffect transition="out" filter="wipe(left)">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22" presetClass="entr" presetSubtype="8"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Effect transition="in" filter="fad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6" grpId="0"/>
      <p:bldP spid="26" grpId="1"/>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64" name="Group 28">
            <a:extLst>
              <a:ext uri="{FF2B5EF4-FFF2-40B4-BE49-F238E27FC236}">
                <a16:creationId xmlns:a16="http://schemas.microsoft.com/office/drawing/2014/main" xmlns="" id="{0F07171B-4D35-447C-A835-A0CD0AFCDACE}"/>
              </a:ext>
            </a:extLst>
          </p:cNvPr>
          <p:cNvGraphicFramePr>
            <a:graphicFrameLocks noGrp="1"/>
          </p:cNvGraphicFramePr>
          <p:nvPr>
            <p:extLst>
              <p:ext uri="{D42A27DB-BD31-4B8C-83A1-F6EECF244321}">
                <p14:modId xmlns:p14="http://schemas.microsoft.com/office/powerpoint/2010/main" val="810469694"/>
              </p:ext>
            </p:extLst>
          </p:nvPr>
        </p:nvGraphicFramePr>
        <p:xfrm>
          <a:off x="0" y="684213"/>
          <a:ext cx="26060400" cy="6173787"/>
        </p:xfrm>
        <a:graphic>
          <a:graphicData uri="http://schemas.openxmlformats.org/drawingml/2006/table">
            <a:tbl>
              <a:tblPr/>
              <a:tblGrid>
                <a:gridCol w="1905000">
                  <a:extLst>
                    <a:ext uri="{9D8B030D-6E8A-4147-A177-3AD203B41FA5}">
                      <a16:colId xmlns:a16="http://schemas.microsoft.com/office/drawing/2014/main" xmlns="" val="20000"/>
                    </a:ext>
                  </a:extLst>
                </a:gridCol>
                <a:gridCol w="10287000">
                  <a:extLst>
                    <a:ext uri="{9D8B030D-6E8A-4147-A177-3AD203B41FA5}">
                      <a16:colId xmlns:a16="http://schemas.microsoft.com/office/drawing/2014/main" xmlns="" val="20001"/>
                    </a:ext>
                  </a:extLst>
                </a:gridCol>
                <a:gridCol w="9305296">
                  <a:extLst>
                    <a:ext uri="{9D8B030D-6E8A-4147-A177-3AD203B41FA5}">
                      <a16:colId xmlns:a16="http://schemas.microsoft.com/office/drawing/2014/main" xmlns="" val="20002"/>
                    </a:ext>
                  </a:extLst>
                </a:gridCol>
                <a:gridCol w="4563104">
                  <a:extLst>
                    <a:ext uri="{9D8B030D-6E8A-4147-A177-3AD203B41FA5}">
                      <a16:colId xmlns:a16="http://schemas.microsoft.com/office/drawing/2014/main" xmlns="" val="20003"/>
                    </a:ext>
                  </a:extLst>
                </a:gridCol>
              </a:tblGrid>
              <a:tr h="6873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thuốc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lá</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rượu</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bia</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0"/>
                  </a:ext>
                </a:extLst>
              </a:tr>
              <a:tr h="23180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1"/>
                  </a:ext>
                </a:extLst>
              </a:tr>
              <a:tr h="31683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bl>
          </a:graphicData>
        </a:graphic>
      </p:graphicFrame>
      <p:sp>
        <p:nvSpPr>
          <p:cNvPr id="14386" name="Rectangle 50">
            <a:extLst>
              <a:ext uri="{FF2B5EF4-FFF2-40B4-BE49-F238E27FC236}">
                <a16:creationId xmlns:a16="http://schemas.microsoft.com/office/drawing/2014/main" xmlns="" id="{E72B52BD-EA61-4082-B7BE-B66D9CC5FC86}"/>
              </a:ext>
            </a:extLst>
          </p:cNvPr>
          <p:cNvSpPr>
            <a:spLocks noGrp="1" noChangeArrowheads="1"/>
          </p:cNvSpPr>
          <p:nvPr>
            <p:ph type="title" idx="4294967295"/>
          </p:nvPr>
        </p:nvSpPr>
        <p:spPr>
          <a:xfrm>
            <a:off x="1524000" y="0"/>
            <a:ext cx="9144000" cy="684213"/>
          </a:xfrm>
          <a:prstGeom prst="rect">
            <a:avLst/>
          </a:prstGeom>
        </p:spPr>
        <p:txBody>
          <a:bodyPr rtlCol="0">
            <a:normAutofit/>
          </a:body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a:t>
            </a:r>
            <a:r>
              <a:rPr lang="en-US" sz="4000" b="1" dirty="0" err="1">
                <a:solidFill>
                  <a:srgbClr val="FF0000"/>
                </a:solidFill>
                <a:latin typeface="Times New Roman" panose="02020603050405020304" pitchFamily="18" charset="0"/>
                <a:cs typeface="Times New Roman" panose="02020603050405020304" pitchFamily="18" charset="0"/>
              </a:rPr>
              <a:t>hoàn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r>
              <a:rPr lang="en-US" sz="4000" b="1" dirty="0">
                <a:solidFill>
                  <a:srgbClr val="FF0000"/>
                </a:solidFill>
                <a:latin typeface="Times New Roman" panose="02020603050405020304" pitchFamily="18" charset="0"/>
                <a:cs typeface="Times New Roman" panose="02020603050405020304" pitchFamily="18" charset="0"/>
              </a:rPr>
              <a:t> </a:t>
            </a:r>
          </a:p>
        </p:txBody>
      </p:sp>
      <p:sp>
        <p:nvSpPr>
          <p:cNvPr id="30723" name="Rectangle 24">
            <a:extLst>
              <a:ext uri="{FF2B5EF4-FFF2-40B4-BE49-F238E27FC236}">
                <a16:creationId xmlns:a16="http://schemas.microsoft.com/office/drawing/2014/main" xmlns="" id="{3FCCC31B-B96D-45A0-BCEA-30155A4F22DA}"/>
              </a:ext>
            </a:extLst>
          </p:cNvPr>
          <p:cNvSpPr>
            <a:spLocks noGrp="1" noChangeArrowheads="1"/>
          </p:cNvSpPr>
          <p:nvPr>
            <p:ph idx="4294967295"/>
          </p:nvPr>
        </p:nvSpPr>
        <p:spPr>
          <a:xfrm>
            <a:off x="0" y="3124200"/>
            <a:ext cx="9144000" cy="990600"/>
          </a:xfrm>
          <a:prstGeom prst="rect">
            <a:avLst/>
          </a:prstGeom>
        </p:spPr>
        <p:txBody>
          <a:bodyPr/>
          <a:lstStyle/>
          <a:p>
            <a:pPr algn="ctr" eaLnBrk="1" hangingPunct="1">
              <a:buFontTx/>
              <a:buNone/>
            </a:pPr>
            <a:r>
              <a:rPr lang="en-US" altLang="en-US"/>
              <a:t>    </a:t>
            </a:r>
          </a:p>
        </p:txBody>
      </p:sp>
      <p:sp>
        <p:nvSpPr>
          <p:cNvPr id="5" name="TextBox 4">
            <a:extLst>
              <a:ext uri="{FF2B5EF4-FFF2-40B4-BE49-F238E27FC236}">
                <a16:creationId xmlns:a16="http://schemas.microsoft.com/office/drawing/2014/main" xmlns="" id="{000EF0B8-AF7B-471D-B17B-59D39C26648F}"/>
              </a:ext>
            </a:extLst>
          </p:cNvPr>
          <p:cNvSpPr txBox="1"/>
          <p:nvPr/>
        </p:nvSpPr>
        <p:spPr>
          <a:xfrm>
            <a:off x="2134548" y="3886200"/>
            <a:ext cx="9754386" cy="923330"/>
          </a:xfrm>
          <a:prstGeom prst="rect">
            <a:avLst/>
          </a:prstGeom>
          <a:noFill/>
        </p:spPr>
        <p:txBody>
          <a:bodyPr wrap="square" lIns="0" tIns="0" rIns="0" bIns="0" rtlCol="0">
            <a:spAutoFit/>
          </a:bodyPr>
          <a:lstStyle/>
          <a:p>
            <a:pPr algn="just">
              <a:spcBef>
                <a:spcPct val="50000"/>
              </a:spcBef>
            </a:pPr>
            <a:r>
              <a:rPr lang="en-US" altLang="en-US" sz="3000">
                <a:latin typeface="Times New Roman" panose="02020603050405020304" pitchFamily="18" charset="0"/>
                <a:cs typeface="Times New Roman" panose="02020603050405020304" pitchFamily="18" charset="0"/>
              </a:rPr>
              <a:t>- Những người không hút thuốc lá nhưng hít phải khói thuốc lá cũng dẫn đến bị các bệnh như người hút thuốc lá.</a:t>
            </a:r>
          </a:p>
        </p:txBody>
      </p:sp>
      <p:sp>
        <p:nvSpPr>
          <p:cNvPr id="6" name="TextBox 5">
            <a:extLst>
              <a:ext uri="{FF2B5EF4-FFF2-40B4-BE49-F238E27FC236}">
                <a16:creationId xmlns:a16="http://schemas.microsoft.com/office/drawing/2014/main" xmlns="" id="{68259533-4B54-407F-B698-4269FA98B47B}"/>
              </a:ext>
            </a:extLst>
          </p:cNvPr>
          <p:cNvSpPr txBox="1"/>
          <p:nvPr/>
        </p:nvSpPr>
        <p:spPr>
          <a:xfrm>
            <a:off x="2021114" y="4828529"/>
            <a:ext cx="9906786" cy="923330"/>
          </a:xfrm>
          <a:prstGeom prst="rect">
            <a:avLst/>
          </a:prstGeom>
          <a:noFill/>
        </p:spPr>
        <p:txBody>
          <a:bodyPr wrap="square" lIns="0" tIns="0" rIns="0" bIns="0" rtlCol="0">
            <a:spAutoFit/>
          </a:bodyPr>
          <a:lstStyle/>
          <a:p>
            <a:pPr algn="just">
              <a:spcBef>
                <a:spcPct val="50000"/>
              </a:spcBef>
            </a:pPr>
            <a:r>
              <a:rPr lang="en-US" altLang="en-US" sz="3000">
                <a:latin typeface="Times New Roman" panose="02020603050405020304" pitchFamily="18" charset="0"/>
                <a:cs typeface="Times New Roman" panose="02020603050405020304" pitchFamily="18" charset="0"/>
              </a:rPr>
              <a:t>- Trẻ em sống trong môi trường có khói thuốc lá dễ mắc các bệnh nhiễm khuẩn đường hô hấp, viêm tai giữa.</a:t>
            </a:r>
          </a:p>
        </p:txBody>
      </p:sp>
      <p:sp>
        <p:nvSpPr>
          <p:cNvPr id="7" name="TextBox 6">
            <a:extLst>
              <a:ext uri="{FF2B5EF4-FFF2-40B4-BE49-F238E27FC236}">
                <a16:creationId xmlns:a16="http://schemas.microsoft.com/office/drawing/2014/main" xmlns="" id="{1E121BE6-CB83-41DE-9F13-C40A465566ED}"/>
              </a:ext>
            </a:extLst>
          </p:cNvPr>
          <p:cNvSpPr txBox="1"/>
          <p:nvPr/>
        </p:nvSpPr>
        <p:spPr>
          <a:xfrm>
            <a:off x="1922196" y="5780867"/>
            <a:ext cx="9981252" cy="1015663"/>
          </a:xfrm>
          <a:prstGeom prst="rect">
            <a:avLst/>
          </a:prstGeom>
          <a:noFill/>
        </p:spPr>
        <p:txBody>
          <a:bodyPr wrap="square">
            <a:spAutoFit/>
          </a:bodyPr>
          <a:lstStyle/>
          <a:p>
            <a:pPr algn="just">
              <a:spcBef>
                <a:spcPct val="50000"/>
              </a:spcBef>
            </a:pPr>
            <a:r>
              <a:rPr lang="en-US" altLang="en-US" sz="3000">
                <a:latin typeface="Times New Roman" panose="02020603050405020304" pitchFamily="18" charset="0"/>
                <a:cs typeface="Times New Roman" panose="02020603050405020304" pitchFamily="18" charset="0"/>
              </a:rPr>
              <a:t>- Sống gần người hút thuốc lá, trẻ em dễ bắt chước và dễ trở thành nghiện thuốc lá .</a:t>
            </a:r>
          </a:p>
        </p:txBody>
      </p:sp>
      <p:sp>
        <p:nvSpPr>
          <p:cNvPr id="9" name="TextBox 8">
            <a:extLst>
              <a:ext uri="{FF2B5EF4-FFF2-40B4-BE49-F238E27FC236}">
                <a16:creationId xmlns:a16="http://schemas.microsoft.com/office/drawing/2014/main" xmlns="" id="{0E33B986-A133-4D06-8142-9D7AC12AA489}"/>
              </a:ext>
            </a:extLst>
          </p:cNvPr>
          <p:cNvSpPr txBox="1"/>
          <p:nvPr/>
        </p:nvSpPr>
        <p:spPr>
          <a:xfrm>
            <a:off x="2021114" y="1431459"/>
            <a:ext cx="9831534" cy="1299971"/>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Khói thuốc lá chứa rất nhiều chất độc, có thể gây ra nhiều căn bệnh như ung thư phổi, các bệnh về đường hô hấp và tim mạch,...</a:t>
            </a:r>
          </a:p>
        </p:txBody>
      </p:sp>
      <p:sp>
        <p:nvSpPr>
          <p:cNvPr id="10" name="TextBox 9">
            <a:extLst>
              <a:ext uri="{FF2B5EF4-FFF2-40B4-BE49-F238E27FC236}">
                <a16:creationId xmlns:a16="http://schemas.microsoft.com/office/drawing/2014/main" xmlns="" id="{FA29113A-0D5A-49C4-9A97-C7F339124C27}"/>
              </a:ext>
            </a:extLst>
          </p:cNvPr>
          <p:cNvSpPr txBox="1"/>
          <p:nvPr/>
        </p:nvSpPr>
        <p:spPr>
          <a:xfrm>
            <a:off x="1905000" y="2585591"/>
            <a:ext cx="9831534" cy="1077218"/>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Khói thuốc lá làm hơi thở hôi, răng ố vàng, môi thâm, da sớm bị nhăn,...</a:t>
            </a:r>
          </a:p>
        </p:txBody>
      </p:sp>
    </p:spTree>
    <p:extLst>
      <p:ext uri="{BB962C8B-B14F-4D97-AF65-F5344CB8AC3E}">
        <p14:creationId xmlns:p14="http://schemas.microsoft.com/office/powerpoint/2010/main" val="6455139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4386"/>
                                        </p:tgtEl>
                                        <p:attrNameLst>
                                          <p:attrName>style.visibility</p:attrName>
                                        </p:attrNameLst>
                                      </p:cBhvr>
                                      <p:to>
                                        <p:strVal val="visible"/>
                                      </p:to>
                                    </p:set>
                                    <p:animEffect transition="in" filter="box(in)">
                                      <p:cBhvr>
                                        <p:cTn id="7" dur="500"/>
                                        <p:tgtEl>
                                          <p:spTgt spid="1438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364"/>
                                        </p:tgtEl>
                                        <p:attrNameLst>
                                          <p:attrName>style.visibility</p:attrName>
                                        </p:attrNameLst>
                                      </p:cBhvr>
                                      <p:to>
                                        <p:strVal val="visible"/>
                                      </p:to>
                                    </p:set>
                                    <p:animEffect transition="in" filter="box(in)">
                                      <p:cBhvr>
                                        <p:cTn id="12" dur="500"/>
                                        <p:tgtEl>
                                          <p:spTgt spid="143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6" grpId="0" autoUpdateAnimBg="0"/>
      <p:bldP spid="5" grpId="0"/>
      <p:bldP spid="6"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E4DA824-81E2-4F3C-922B-0CBC05725EED}"/>
              </a:ext>
            </a:extLst>
          </p:cNvPr>
          <p:cNvSpPr>
            <a:spLocks noChangeAspect="1"/>
          </p:cNvSpPr>
          <p:nvPr>
            <p:custDataLst>
              <p:tags r:id="rId1"/>
            </p:custDataLst>
          </p:nvPr>
        </p:nvSpPr>
        <p:spPr>
          <a:xfrm>
            <a:off x="0" y="0"/>
            <a:ext cx="12192000" cy="6858000"/>
          </a:xfrm>
          <a:prstGeom prst="rect">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83EC611-E109-4FA8-8873-128348E2E61A}"/>
              </a:ext>
            </a:extLst>
          </p:cNvPr>
          <p:cNvSpPr/>
          <p:nvPr/>
        </p:nvSpPr>
        <p:spPr>
          <a:xfrm>
            <a:off x="2589893" y="1752600"/>
            <a:ext cx="7336955" cy="3165537"/>
          </a:xfrm>
          <a:prstGeom prst="rect">
            <a:avLst/>
          </a:prstGeom>
          <a:solidFill>
            <a:schemeClr val="accent6">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F68D3E61-161F-4F3D-8E4F-FECD4C9021DC}"/>
              </a:ext>
            </a:extLst>
          </p:cNvPr>
          <p:cNvSpPr txBox="1"/>
          <p:nvPr/>
        </p:nvSpPr>
        <p:spPr>
          <a:xfrm>
            <a:off x="2734120" y="2412039"/>
            <a:ext cx="7048500" cy="1846659"/>
          </a:xfrm>
          <a:prstGeom prst="rect">
            <a:avLst/>
          </a:prstGeom>
          <a:solidFill>
            <a:schemeClr val="bg1">
              <a:alpha val="45000"/>
            </a:schemeClr>
          </a:solidFill>
        </p:spPr>
        <p:txBody>
          <a:bodyPr wrap="square" lIns="0" tIns="0" rIns="0" bIns="0" rtlCol="0">
            <a:spAutoFit/>
          </a:bodyPr>
          <a:lstStyle/>
          <a:p>
            <a:pPr algn="ctr"/>
            <a:r>
              <a:rPr lang="en-US" sz="6000" b="1">
                <a:solidFill>
                  <a:schemeClr val="accent6">
                    <a:lumMod val="75000"/>
                  </a:schemeClr>
                </a:solidFill>
                <a:latin typeface="Times New Roman" panose="02020603050405020304" pitchFamily="18" charset="0"/>
                <a:cs typeface="Times New Roman" panose="02020603050405020304" pitchFamily="18" charset="0"/>
              </a:rPr>
              <a:t>TÁC HẠI CỦA RƯỢU, BIA</a:t>
            </a:r>
          </a:p>
        </p:txBody>
      </p:sp>
      <p:pic>
        <p:nvPicPr>
          <p:cNvPr id="5" name="图片 2">
            <a:extLst>
              <a:ext uri="{FF2B5EF4-FFF2-40B4-BE49-F238E27FC236}">
                <a16:creationId xmlns:a16="http://schemas.microsoft.com/office/drawing/2014/main" xmlns="" id="{9BFE596F-D20B-42F6-95F7-0442DADDA4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6" name="Group 5">
            <a:extLst>
              <a:ext uri="{FF2B5EF4-FFF2-40B4-BE49-F238E27FC236}">
                <a16:creationId xmlns:a16="http://schemas.microsoft.com/office/drawing/2014/main" xmlns="" id="{10B6036E-5D69-4A74-82F5-FBCD37CB4112}"/>
              </a:ext>
            </a:extLst>
          </p:cNvPr>
          <p:cNvGrpSpPr/>
          <p:nvPr/>
        </p:nvGrpSpPr>
        <p:grpSpPr>
          <a:xfrm>
            <a:off x="10744200" y="36286"/>
            <a:ext cx="1371600" cy="1524000"/>
            <a:chOff x="2895600" y="3210735"/>
            <a:chExt cx="2105829" cy="2898466"/>
          </a:xfrm>
        </p:grpSpPr>
        <p:pic>
          <p:nvPicPr>
            <p:cNvPr id="7" name="图片 2">
              <a:extLst>
                <a:ext uri="{FF2B5EF4-FFF2-40B4-BE49-F238E27FC236}">
                  <a16:creationId xmlns:a16="http://schemas.microsoft.com/office/drawing/2014/main" xmlns="" id="{8329FF5B-418A-4C21-9C7A-765E6C0C5E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8" name="图片 5">
              <a:extLst>
                <a:ext uri="{FF2B5EF4-FFF2-40B4-BE49-F238E27FC236}">
                  <a16:creationId xmlns:a16="http://schemas.microsoft.com/office/drawing/2014/main" xmlns="" id="{E0E37053-DB7B-44FB-9EA7-D97AB7103A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10" name="图片 4">
            <a:extLst>
              <a:ext uri="{FF2B5EF4-FFF2-40B4-BE49-F238E27FC236}">
                <a16:creationId xmlns:a16="http://schemas.microsoft.com/office/drawing/2014/main" xmlns="" id="{BF19ECA9-35A6-4AAB-AAD6-AB2D37319F1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64154" y="36286"/>
            <a:ext cx="1885728" cy="1610292"/>
          </a:xfrm>
          <a:prstGeom prst="rect">
            <a:avLst/>
          </a:prstGeom>
        </p:spPr>
      </p:pic>
    </p:spTree>
    <p:extLst>
      <p:ext uri="{BB962C8B-B14F-4D97-AF65-F5344CB8AC3E}">
        <p14:creationId xmlns:p14="http://schemas.microsoft.com/office/powerpoint/2010/main" val="26993452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1.66667E-6 4.81481E-6 L 0.82734 0.75509 " pathEditMode="relative" rAng="0" ptsTypes="AA">
                                      <p:cBhvr>
                                        <p:cTn id="23" dur="2000" fill="hold"/>
                                        <p:tgtEl>
                                          <p:spTgt spid="10"/>
                                        </p:tgtEl>
                                        <p:attrNameLst>
                                          <p:attrName>ppt_x</p:attrName>
                                          <p:attrName>ppt_y</p:attrName>
                                        </p:attrNameLst>
                                      </p:cBhvr>
                                      <p:rCtr x="41367" y="37755"/>
                                    </p:animMotion>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iterate type="lt">
                                    <p:tmPct val="15000"/>
                                  </p:iterate>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strVal val="4*#ppt_w"/>
                                          </p:val>
                                        </p:tav>
                                        <p:tav tm="100000">
                                          <p:val>
                                            <p:strVal val="#ppt_w"/>
                                          </p:val>
                                        </p:tav>
                                      </p:tavLst>
                                    </p:anim>
                                    <p:anim calcmode="lin" valueType="num">
                                      <p:cBhvr>
                                        <p:cTn id="29"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Group 29">
            <a:extLst>
              <a:ext uri="{FF2B5EF4-FFF2-40B4-BE49-F238E27FC236}">
                <a16:creationId xmlns:a16="http://schemas.microsoft.com/office/drawing/2014/main" xmlns="" id="{BA3B9343-EA20-4810-A65B-D673B79F87A7}"/>
              </a:ext>
            </a:extLst>
          </p:cNvPr>
          <p:cNvGrpSpPr/>
          <p:nvPr/>
        </p:nvGrpSpPr>
        <p:grpSpPr>
          <a:xfrm>
            <a:off x="11385158" y="267248"/>
            <a:ext cx="695656" cy="1200936"/>
            <a:chOff x="2895600" y="3210735"/>
            <a:chExt cx="2105829" cy="2898466"/>
          </a:xfrm>
        </p:grpSpPr>
        <p:pic>
          <p:nvPicPr>
            <p:cNvPr id="31" name="图片 2">
              <a:extLst>
                <a:ext uri="{FF2B5EF4-FFF2-40B4-BE49-F238E27FC236}">
                  <a16:creationId xmlns:a16="http://schemas.microsoft.com/office/drawing/2014/main" xmlns="" id="{1A5A0AC0-0C2B-47BA-B03D-B3F7ED70BE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2" name="图片 5">
              <a:extLst>
                <a:ext uri="{FF2B5EF4-FFF2-40B4-BE49-F238E27FC236}">
                  <a16:creationId xmlns:a16="http://schemas.microsoft.com/office/drawing/2014/main" xmlns="" id="{E2C50A3D-3ADD-45BC-9A09-7E5DFE6678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1" name="Picture 2">
            <a:extLst>
              <a:ext uri="{FF2B5EF4-FFF2-40B4-BE49-F238E27FC236}">
                <a16:creationId xmlns:a16="http://schemas.microsoft.com/office/drawing/2014/main" xmlns=""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474347" y="2726107"/>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xmlns=""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22053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xmlns="" id="{437FD087-791D-4C83-AE86-8E2B3356E9D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485844" y="896817"/>
            <a:ext cx="3505756" cy="2181252"/>
          </a:xfrm>
          <a:prstGeom prst="rect">
            <a:avLst/>
          </a:prstGeom>
        </p:spPr>
      </p:pic>
      <p:pic>
        <p:nvPicPr>
          <p:cNvPr id="25" name="图片 2">
            <a:extLst>
              <a:ext uri="{FF2B5EF4-FFF2-40B4-BE49-F238E27FC236}">
                <a16:creationId xmlns:a16="http://schemas.microsoft.com/office/drawing/2014/main" xmlns="" id="{E95F18C8-D958-4574-B277-189C0AA578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7608" y="2265693"/>
            <a:ext cx="2813755" cy="4457441"/>
          </a:xfrm>
          <a:prstGeom prst="rect">
            <a:avLst/>
          </a:prstGeom>
        </p:spPr>
      </p:pic>
      <p:pic>
        <p:nvPicPr>
          <p:cNvPr id="16" name="Picture 11">
            <a:extLst>
              <a:ext uri="{FF2B5EF4-FFF2-40B4-BE49-F238E27FC236}">
                <a16:creationId xmlns:a16="http://schemas.microsoft.com/office/drawing/2014/main" xmlns="" id="{AAD12791-1943-4510-9E48-02D18235517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543800" y="267248"/>
            <a:ext cx="4723795" cy="3412593"/>
          </a:xfrm>
          <a:prstGeom prst="rect">
            <a:avLst/>
          </a:prstGeom>
        </p:spPr>
      </p:pic>
      <p:pic>
        <p:nvPicPr>
          <p:cNvPr id="17" name="Picture 6">
            <a:extLst>
              <a:ext uri="{FF2B5EF4-FFF2-40B4-BE49-F238E27FC236}">
                <a16:creationId xmlns:a16="http://schemas.microsoft.com/office/drawing/2014/main" xmlns="" id="{459BC902-BFAC-4BB3-84E9-8C2DAB33FDB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5245" y="0"/>
            <a:ext cx="5520338" cy="3031486"/>
          </a:xfrm>
          <a:prstGeom prst="rect">
            <a:avLst/>
          </a:prstGeom>
        </p:spPr>
      </p:pic>
      <p:sp>
        <p:nvSpPr>
          <p:cNvPr id="18" name="TextBox 17">
            <a:extLst>
              <a:ext uri="{FF2B5EF4-FFF2-40B4-BE49-F238E27FC236}">
                <a16:creationId xmlns:a16="http://schemas.microsoft.com/office/drawing/2014/main" xmlns="" id="{09E0A88A-611C-46AC-99FF-FC1FC9BA9A80}"/>
              </a:ext>
            </a:extLst>
          </p:cNvPr>
          <p:cNvSpPr txBox="1"/>
          <p:nvPr/>
        </p:nvSpPr>
        <p:spPr>
          <a:xfrm>
            <a:off x="5651268" y="1248779"/>
            <a:ext cx="314284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sao </a:t>
            </a:r>
            <a:r>
              <a:rPr lang="en-US" sz="3200" b="1" i="1">
                <a:solidFill>
                  <a:sysClr val="windowText" lastClr="000000"/>
                </a:solidFill>
                <a:latin typeface="Times New Roman" panose="02020603050405020304" pitchFamily="18" charset="0"/>
                <a:cs typeface="Times New Roman" panose="02020603050405020304" pitchFamily="18" charset="0"/>
              </a:rPr>
              <a:t>rượu, bia</a:t>
            </a:r>
            <a:r>
              <a:rPr lang="en-US" sz="3200">
                <a:solidFill>
                  <a:sysClr val="windowText" lastClr="000000"/>
                </a:solidFill>
                <a:latin typeface="Times New Roman" panose="02020603050405020304" pitchFamily="18" charset="0"/>
                <a:cs typeface="Times New Roman" panose="02020603050405020304" pitchFamily="18" charset="0"/>
              </a:rPr>
              <a:t> gọi là </a:t>
            </a:r>
            <a:r>
              <a:rPr lang="en-US" sz="3200" b="1" i="1">
                <a:solidFill>
                  <a:sysClr val="windowText" lastClr="000000"/>
                </a:solidFill>
                <a:latin typeface="Times New Roman" panose="02020603050405020304" pitchFamily="18" charset="0"/>
                <a:cs typeface="Times New Roman" panose="02020603050405020304" pitchFamily="18" charset="0"/>
              </a:rPr>
              <a:t>chất gây nghiện</a:t>
            </a:r>
            <a:r>
              <a:rPr lang="en-US" sz="3200">
                <a:solidFill>
                  <a:sysClr val="windowText" lastClr="000000"/>
                </a:solidFill>
                <a:latin typeface="Times New Roman" panose="02020603050405020304" pitchFamily="18" charset="0"/>
                <a:cs typeface="Times New Roman" panose="02020603050405020304" pitchFamily="18" charset="0"/>
              </a:rPr>
              <a:t> vậy ạ?</a:t>
            </a:r>
          </a:p>
        </p:txBody>
      </p:sp>
      <p:sp>
        <p:nvSpPr>
          <p:cNvPr id="19" name="TextBox 18">
            <a:extLst>
              <a:ext uri="{FF2B5EF4-FFF2-40B4-BE49-F238E27FC236}">
                <a16:creationId xmlns:a16="http://schemas.microsoft.com/office/drawing/2014/main" xmlns="" id="{120797B6-05B5-4688-BB6B-7D977F184828}"/>
              </a:ext>
            </a:extLst>
          </p:cNvPr>
          <p:cNvSpPr txBox="1"/>
          <p:nvPr/>
        </p:nvSpPr>
        <p:spPr>
          <a:xfrm>
            <a:off x="7961410" y="896817"/>
            <a:ext cx="4063022" cy="1969770"/>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cho sức khỏe, nhân cách của </a:t>
            </a:r>
            <a:r>
              <a:rPr lang="en-US" sz="3200" b="1" i="1">
                <a:solidFill>
                  <a:sysClr val="windowText" lastClr="000000"/>
                </a:solidFill>
                <a:latin typeface="Times New Roman" panose="02020603050405020304" pitchFamily="18" charset="0"/>
                <a:cs typeface="Times New Roman" panose="02020603050405020304" pitchFamily="18" charset="0"/>
              </a:rPr>
              <a:t>người nghiện rượu, bia</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sp>
        <p:nvSpPr>
          <p:cNvPr id="20" name="TextBox 19">
            <a:extLst>
              <a:ext uri="{FF2B5EF4-FFF2-40B4-BE49-F238E27FC236}">
                <a16:creationId xmlns:a16="http://schemas.microsoft.com/office/drawing/2014/main" xmlns="" id="{DD7A9F46-2FC9-402B-A702-FB3A4F72BA85}"/>
              </a:ext>
            </a:extLst>
          </p:cNvPr>
          <p:cNvSpPr txBox="1"/>
          <p:nvPr/>
        </p:nvSpPr>
        <p:spPr>
          <a:xfrm>
            <a:off x="315712" y="811538"/>
            <a:ext cx="4565686"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làm cho người uống phụ thuộc vào rượu, bia, dẫn đến nghiện.</a:t>
            </a:r>
          </a:p>
        </p:txBody>
      </p:sp>
      <p:sp>
        <p:nvSpPr>
          <p:cNvPr id="26" name="TextBox 25">
            <a:extLst>
              <a:ext uri="{FF2B5EF4-FFF2-40B4-BE49-F238E27FC236}">
                <a16:creationId xmlns:a16="http://schemas.microsoft.com/office/drawing/2014/main" xmlns="" id="{035C26ED-5DDD-45F4-842F-626E5318613F}"/>
              </a:ext>
            </a:extLst>
          </p:cNvPr>
          <p:cNvSpPr txBox="1"/>
          <p:nvPr/>
        </p:nvSpPr>
        <p:spPr>
          <a:xfrm>
            <a:off x="307216" y="670958"/>
            <a:ext cx="4814046" cy="1299971"/>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Rượu, bia có thể gây ra các  căn bệnh về đường tiêu hóa, tim mạch và thần kinh,...</a:t>
            </a:r>
          </a:p>
        </p:txBody>
      </p:sp>
      <p:sp>
        <p:nvSpPr>
          <p:cNvPr id="27" name="TextBox 26">
            <a:extLst>
              <a:ext uri="{FF2B5EF4-FFF2-40B4-BE49-F238E27FC236}">
                <a16:creationId xmlns:a16="http://schemas.microsoft.com/office/drawing/2014/main" xmlns="" id="{0AE301BF-8F72-4B6B-9998-5681CA6CB7B6}"/>
              </a:ext>
            </a:extLst>
          </p:cNvPr>
          <p:cNvSpPr txBox="1"/>
          <p:nvPr/>
        </p:nvSpPr>
        <p:spPr>
          <a:xfrm>
            <a:off x="158025" y="401463"/>
            <a:ext cx="5033798" cy="1924116"/>
          </a:xfrm>
          <a:prstGeom prst="rect">
            <a:avLst/>
          </a:prstGeom>
          <a:noFill/>
        </p:spPr>
        <p:txBody>
          <a:bodyPr wrap="square">
            <a:spAutoFit/>
          </a:bodyPr>
          <a:lstStyle/>
          <a:p>
            <a:pPr marL="0" marR="0" lvl="0" indent="0" algn="just" defTabSz="914400" rtl="0" eaLnBrk="1" fontAlgn="auto" latinLnBrk="0" hangingPunct="1">
              <a:lnSpc>
                <a:spcPct val="93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Người</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say rượu, bia thường bê tha, quần áo xộc xệch, mặt đỏ, dáng đi loạng choạng, nói lảm nhảm, ói mửa, bất tỉnh,...</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4" descr="Top 10 Bài văn thuyết minh về tác hại của rượu đối với đời sống con người -  Toplist.vn">
            <a:extLst>
              <a:ext uri="{FF2B5EF4-FFF2-40B4-BE49-F238E27FC236}">
                <a16:creationId xmlns:a16="http://schemas.microsoft.com/office/drawing/2014/main" xmlns="" id="{C884D2D0-7851-4FB0-86E6-C875C47D9C8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200" r="8445"/>
          <a:stretch/>
        </p:blipFill>
        <p:spPr bwMode="auto">
          <a:xfrm>
            <a:off x="203300" y="3326381"/>
            <a:ext cx="3699380" cy="3031486"/>
          </a:xfrm>
          <a:prstGeom prst="round2DiagRect">
            <a:avLst>
              <a:gd name="adj1" fmla="val 4500"/>
              <a:gd name="adj2" fmla="val 12500"/>
            </a:avLst>
          </a:prstGeom>
          <a:noFill/>
          <a:extLst>
            <a:ext uri="{909E8E84-426E-40DD-AFC4-6F175D3DCCD1}">
              <a14:hiddenFill xmlns:a14="http://schemas.microsoft.com/office/drawing/2010/main">
                <a:solidFill>
                  <a:srgbClr val="FFFFFF"/>
                </a:solidFill>
              </a14:hiddenFill>
            </a:ext>
          </a:extLst>
        </p:spPr>
      </p:pic>
      <p:pic>
        <p:nvPicPr>
          <p:cNvPr id="15" name="Picture 2" descr="TÁC HẠI CỦA RƯỢU BIA ẢNH HƯỞNG ĐẾN SỨC KHỎE CON NGƯỜI - OIC NANOTECHNOLOGY  : OIC NANOTECHNOLOGY">
            <a:extLst>
              <a:ext uri="{FF2B5EF4-FFF2-40B4-BE49-F238E27FC236}">
                <a16:creationId xmlns:a16="http://schemas.microsoft.com/office/drawing/2014/main" xmlns="" id="{50E9C942-C8C7-47CB-B508-210618B0612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300" y="3300981"/>
            <a:ext cx="3718424" cy="31555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Ảnh hưởng của rượu bia tới nhan sắc và sức khỏe của phụ nữ">
            <a:extLst>
              <a:ext uri="{FF2B5EF4-FFF2-40B4-BE49-F238E27FC236}">
                <a16:creationId xmlns:a16="http://schemas.microsoft.com/office/drawing/2014/main" xmlns="" id="{45BCA66C-FACF-49F2-BDFC-1E74329DCBE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3400" y="3326381"/>
            <a:ext cx="3699280" cy="310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70765"/>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1+#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42" presetClass="path" presetSubtype="0" accel="50000" decel="50000" fill="hold" nodeType="withEffect">
                                  <p:stCondLst>
                                    <p:cond delay="0"/>
                                  </p:stCondLst>
                                  <p:childTnLst>
                                    <p:animMotion origin="layout" path="M -1.04167E-6 -4.07407E-6 L 0.54974 0.01135 " pathEditMode="relative" rAng="0" ptsTypes="AA">
                                      <p:cBhvr>
                                        <p:cTn id="14" dur="2000" fill="hold"/>
                                        <p:tgtEl>
                                          <p:spTgt spid="25"/>
                                        </p:tgtEl>
                                        <p:attrNameLst>
                                          <p:attrName>ppt_x</p:attrName>
                                          <p:attrName>ppt_y</p:attrName>
                                        </p:attrNameLst>
                                      </p:cBhvr>
                                      <p:rCtr x="27487" y="556"/>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1" nodeType="clickEffect">
                                  <p:stCondLst>
                                    <p:cond delay="0"/>
                                  </p:stCondLst>
                                  <p:childTnLst>
                                    <p:animEffect transition="out" filter="wipe(left)">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22" presetClass="exit" presetSubtype="8" fill="hold" grpId="1" nodeType="withEffect">
                                  <p:stCondLst>
                                    <p:cond delay="0"/>
                                  </p:stCondLst>
                                  <p:childTnLst>
                                    <p:animEffect transition="out" filter="wipe(left)">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22" presetClass="exit" presetSubtype="8" fill="hold" nodeType="withEffect">
                                  <p:stCondLst>
                                    <p:cond delay="0"/>
                                  </p:stCondLst>
                                  <p:childTnLst>
                                    <p:animEffect transition="out" filter="wipe(left)">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22" presetClass="exit" presetSubtype="8" fill="hold" nodeType="withEffect">
                                  <p:stCondLst>
                                    <p:cond delay="0"/>
                                  </p:stCondLst>
                                  <p:childTnLst>
                                    <p:animEffect transition="out" filter="wipe(left)">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p:stCondLst>
                              <p:cond delay="500"/>
                            </p:stCondLst>
                            <p:childTnLst>
                              <p:par>
                                <p:cTn id="74" presetID="53" presetClass="entr" presetSubtype="16"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Effect transition="in" filter="fade">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5"/>
                                        </p:tgtEl>
                                      </p:cBhvr>
                                    </p:animEffect>
                                    <p:set>
                                      <p:cBhvr>
                                        <p:cTn id="83" dur="1" fill="hold">
                                          <p:stCondLst>
                                            <p:cond delay="499"/>
                                          </p:stCondLst>
                                        </p:cTn>
                                        <p:tgtEl>
                                          <p:spTgt spid="15"/>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xit" presetSubtype="8" fill="hold" grpId="1" nodeType="clickEffect">
                                  <p:stCondLst>
                                    <p:cond delay="0"/>
                                  </p:stCondLst>
                                  <p:childTnLst>
                                    <p:animEffect transition="out" filter="wipe(left)">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22" presetClass="entr" presetSubtype="8"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wipe(left)">
                                      <p:cBhvr>
                                        <p:cTn id="91" dur="500"/>
                                        <p:tgtEl>
                                          <p:spTgt spid="27"/>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p:cTn id="96" dur="500" fill="hold"/>
                                        <p:tgtEl>
                                          <p:spTgt spid="29"/>
                                        </p:tgtEl>
                                        <p:attrNameLst>
                                          <p:attrName>ppt_w</p:attrName>
                                        </p:attrNameLst>
                                      </p:cBhvr>
                                      <p:tavLst>
                                        <p:tav tm="0">
                                          <p:val>
                                            <p:fltVal val="0"/>
                                          </p:val>
                                        </p:tav>
                                        <p:tav tm="100000">
                                          <p:val>
                                            <p:strVal val="#ppt_w"/>
                                          </p:val>
                                        </p:tav>
                                      </p:tavLst>
                                    </p:anim>
                                    <p:anim calcmode="lin" valueType="num">
                                      <p:cBhvr>
                                        <p:cTn id="97" dur="500" fill="hold"/>
                                        <p:tgtEl>
                                          <p:spTgt spid="29"/>
                                        </p:tgtEl>
                                        <p:attrNameLst>
                                          <p:attrName>ppt_h</p:attrName>
                                        </p:attrNameLst>
                                      </p:cBhvr>
                                      <p:tavLst>
                                        <p:tav tm="0">
                                          <p:val>
                                            <p:fltVal val="0"/>
                                          </p:val>
                                        </p:tav>
                                        <p:tav tm="100000">
                                          <p:val>
                                            <p:strVal val="#ppt_h"/>
                                          </p:val>
                                        </p:tav>
                                      </p:tavLst>
                                    </p:anim>
                                    <p:animEffect transition="in" filter="fad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0" grpId="1"/>
      <p:bldP spid="26" grpId="0"/>
      <p:bldP spid="26" grpId="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11">
            <a:extLst>
              <a:ext uri="{FF2B5EF4-FFF2-40B4-BE49-F238E27FC236}">
                <a16:creationId xmlns:a16="http://schemas.microsoft.com/office/drawing/2014/main" xmlns="" id="{3529E87D-21EA-4784-A1BD-1545097C76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15620" y="421030"/>
            <a:ext cx="5180980" cy="3031485"/>
          </a:xfrm>
          <a:prstGeom prst="rect">
            <a:avLst/>
          </a:prstGeom>
        </p:spPr>
      </p:pic>
      <p:pic>
        <p:nvPicPr>
          <p:cNvPr id="21" name="Picture 2">
            <a:extLst>
              <a:ext uri="{FF2B5EF4-FFF2-40B4-BE49-F238E27FC236}">
                <a16:creationId xmlns:a16="http://schemas.microsoft.com/office/drawing/2014/main" xmlns=""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92569" y="29458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xmlns=""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58042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
            <a:extLst>
              <a:ext uri="{FF2B5EF4-FFF2-40B4-BE49-F238E27FC236}">
                <a16:creationId xmlns:a16="http://schemas.microsoft.com/office/drawing/2014/main" xmlns="" id="{E95F18C8-D958-4574-B277-189C0AA578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913" y="2353059"/>
            <a:ext cx="2813755" cy="4457441"/>
          </a:xfrm>
          <a:prstGeom prst="rect">
            <a:avLst/>
          </a:prstGeom>
        </p:spPr>
      </p:pic>
      <p:pic>
        <p:nvPicPr>
          <p:cNvPr id="17" name="Picture 6">
            <a:extLst>
              <a:ext uri="{FF2B5EF4-FFF2-40B4-BE49-F238E27FC236}">
                <a16:creationId xmlns:a16="http://schemas.microsoft.com/office/drawing/2014/main" xmlns="" id="{459BC902-BFAC-4BB3-84E9-8C2DAB33FD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2400" y="1"/>
            <a:ext cx="5999956" cy="3031486"/>
          </a:xfrm>
          <a:prstGeom prst="rect">
            <a:avLst/>
          </a:prstGeom>
        </p:spPr>
      </p:pic>
      <p:sp>
        <p:nvSpPr>
          <p:cNvPr id="20" name="TextBox 19">
            <a:extLst>
              <a:ext uri="{FF2B5EF4-FFF2-40B4-BE49-F238E27FC236}">
                <a16:creationId xmlns:a16="http://schemas.microsoft.com/office/drawing/2014/main" xmlns="" id="{DD7A9F46-2FC9-402B-A702-FB3A4F72BA85}"/>
              </a:ext>
            </a:extLst>
          </p:cNvPr>
          <p:cNvSpPr txBox="1"/>
          <p:nvPr/>
        </p:nvSpPr>
        <p:spPr>
          <a:xfrm>
            <a:off x="239050" y="341899"/>
            <a:ext cx="4997084" cy="1969770"/>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Người say rượu, bia hay gây sự, đánh lộn, có thể gây tai nạn giao thông, vi phạm pháp luật,...</a:t>
            </a:r>
          </a:p>
        </p:txBody>
      </p:sp>
      <p:sp>
        <p:nvSpPr>
          <p:cNvPr id="28" name="TextBox 27">
            <a:extLst>
              <a:ext uri="{FF2B5EF4-FFF2-40B4-BE49-F238E27FC236}">
                <a16:creationId xmlns:a16="http://schemas.microsoft.com/office/drawing/2014/main" xmlns="" id="{EAC173C6-9D53-4E33-8BFE-8528B9483F57}"/>
              </a:ext>
            </a:extLst>
          </p:cNvPr>
          <p:cNvSpPr txBox="1"/>
          <p:nvPr/>
        </p:nvSpPr>
        <p:spPr>
          <a:xfrm rot="165590">
            <a:off x="6032922" y="982612"/>
            <a:ext cx="448548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ảnh hưởng đến </a:t>
            </a:r>
            <a:r>
              <a:rPr lang="en-US" sz="3200" b="1" i="1">
                <a:solidFill>
                  <a:sysClr val="windowText" lastClr="000000"/>
                </a:solidFill>
                <a:latin typeface="Times New Roman" panose="02020603050405020304" pitchFamily="18" charset="0"/>
                <a:cs typeface="Times New Roman" panose="02020603050405020304" pitchFamily="18" charset="0"/>
              </a:rPr>
              <a:t>những người xung quanh</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pic>
        <p:nvPicPr>
          <p:cNvPr id="13" name="Picture 8" descr="Nghị luận: Ma túy là hiểm họa đe dọa cuộc sống của chúng ta - Theki.vn">
            <a:extLst>
              <a:ext uri="{FF2B5EF4-FFF2-40B4-BE49-F238E27FC236}">
                <a16:creationId xmlns:a16="http://schemas.microsoft.com/office/drawing/2014/main" xmlns="" id="{00ADBF13-C6C0-416C-9182-9CBA9FE998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 y="3034777"/>
            <a:ext cx="3475700" cy="3629025"/>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6" descr="Ai thấy CSGT chưa nghiêm, hãy gửi bằng chứng để chúng tôi xử lý' - VnExpress">
            <a:extLst>
              <a:ext uri="{FF2B5EF4-FFF2-40B4-BE49-F238E27FC236}">
                <a16:creationId xmlns:a16="http://schemas.microsoft.com/office/drawing/2014/main" xmlns="" id="{497485DF-72C3-492C-B7AB-40D6DB6662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9" y="-25783"/>
            <a:ext cx="5644282" cy="28098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ác hại của việc lạm dụng rượu với sức khỏe">
            <a:extLst>
              <a:ext uri="{FF2B5EF4-FFF2-40B4-BE49-F238E27FC236}">
                <a16:creationId xmlns:a16="http://schemas.microsoft.com/office/drawing/2014/main" xmlns="" id="{8EA6BE86-B0BA-4221-9AEF-E07F0F7462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24" y="-17893"/>
            <a:ext cx="5644282" cy="280987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xmlns="" id="{4BEAE781-4CF0-410E-A56B-DAE787B758F3}"/>
              </a:ext>
            </a:extLst>
          </p:cNvPr>
          <p:cNvGrpSpPr/>
          <p:nvPr/>
        </p:nvGrpSpPr>
        <p:grpSpPr>
          <a:xfrm>
            <a:off x="11385158" y="510682"/>
            <a:ext cx="695656" cy="957502"/>
            <a:chOff x="2895600" y="3210735"/>
            <a:chExt cx="2105829" cy="2898466"/>
          </a:xfrm>
        </p:grpSpPr>
        <p:pic>
          <p:nvPicPr>
            <p:cNvPr id="18" name="图片 2">
              <a:extLst>
                <a:ext uri="{FF2B5EF4-FFF2-40B4-BE49-F238E27FC236}">
                  <a16:creationId xmlns:a16="http://schemas.microsoft.com/office/drawing/2014/main" xmlns="" id="{4FD97468-E3BA-4E04-A0EC-58B4F4BE780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19" name="图片 5">
              <a:extLst>
                <a:ext uri="{FF2B5EF4-FFF2-40B4-BE49-F238E27FC236}">
                  <a16:creationId xmlns:a16="http://schemas.microsoft.com/office/drawing/2014/main" xmlns="" id="{02FE0D98-B77B-4319-8D5C-207CBED8FB6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spTree>
    <p:extLst>
      <p:ext uri="{BB962C8B-B14F-4D97-AF65-F5344CB8AC3E}">
        <p14:creationId xmlns:p14="http://schemas.microsoft.com/office/powerpoint/2010/main" val="116942758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xit" presetSubtype="8" fill="hold" grpId="1" nodeType="clickEffect">
                                  <p:stCondLst>
                                    <p:cond delay="0"/>
                                  </p:stCondLst>
                                  <p:childTnLst>
                                    <p:animEffect transition="out" filter="wipe(left)">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8">
            <a:extLst>
              <a:ext uri="{FF2B5EF4-FFF2-40B4-BE49-F238E27FC236}">
                <a16:creationId xmlns:a16="http://schemas.microsoft.com/office/drawing/2014/main" xmlns="" id="{ED3CAA6F-0FDF-4EB0-94C7-A443F8D67BC9}"/>
              </a:ext>
            </a:extLst>
          </p:cNvPr>
          <p:cNvGraphicFramePr>
            <a:graphicFrameLocks noGrp="1"/>
          </p:cNvGraphicFramePr>
          <p:nvPr>
            <p:extLst>
              <p:ext uri="{D42A27DB-BD31-4B8C-83A1-F6EECF244321}">
                <p14:modId xmlns:p14="http://schemas.microsoft.com/office/powerpoint/2010/main" val="4102801046"/>
              </p:ext>
            </p:extLst>
          </p:nvPr>
        </p:nvGraphicFramePr>
        <p:xfrm>
          <a:off x="0" y="703263"/>
          <a:ext cx="18973800" cy="6173787"/>
        </p:xfrm>
        <a:graphic>
          <a:graphicData uri="http://schemas.openxmlformats.org/drawingml/2006/table">
            <a:tbl>
              <a:tblPr/>
              <a:tblGrid>
                <a:gridCol w="1600200">
                  <a:extLst>
                    <a:ext uri="{9D8B030D-6E8A-4147-A177-3AD203B41FA5}">
                      <a16:colId xmlns:a16="http://schemas.microsoft.com/office/drawing/2014/main" xmlns="" val="20000"/>
                    </a:ext>
                  </a:extLst>
                </a:gridCol>
                <a:gridCol w="10591800">
                  <a:extLst>
                    <a:ext uri="{9D8B030D-6E8A-4147-A177-3AD203B41FA5}">
                      <a16:colId xmlns:a16="http://schemas.microsoft.com/office/drawing/2014/main" xmlns="" val="20002"/>
                    </a:ext>
                  </a:extLst>
                </a:gridCol>
                <a:gridCol w="6781800">
                  <a:extLst>
                    <a:ext uri="{9D8B030D-6E8A-4147-A177-3AD203B41FA5}">
                      <a16:colId xmlns:a16="http://schemas.microsoft.com/office/drawing/2014/main" xmlns="" val="20003"/>
                    </a:ext>
                  </a:extLst>
                </a:gridCol>
              </a:tblGrid>
              <a:tr h="8559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rượu</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bia</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0"/>
                  </a:ext>
                </a:extLst>
              </a:tr>
              <a:tr h="23180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1"/>
                  </a:ext>
                </a:extLst>
              </a:tr>
              <a:tr h="29997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bl>
          </a:graphicData>
        </a:graphic>
      </p:graphicFrame>
      <p:sp>
        <p:nvSpPr>
          <p:cNvPr id="4" name="Rectangle 50">
            <a:extLst>
              <a:ext uri="{FF2B5EF4-FFF2-40B4-BE49-F238E27FC236}">
                <a16:creationId xmlns:a16="http://schemas.microsoft.com/office/drawing/2014/main" xmlns="" id="{1DF62878-7876-49D6-B1F6-1537AB930DD9}"/>
              </a:ext>
            </a:extLst>
          </p:cNvPr>
          <p:cNvSpPr txBox="1">
            <a:spLocks noChangeArrowheads="1"/>
          </p:cNvSpPr>
          <p:nvPr/>
        </p:nvSpPr>
        <p:spPr>
          <a:xfrm>
            <a:off x="1524000" y="0"/>
            <a:ext cx="9144000" cy="684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hoàn thành bảng sau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BEAA93DB-3433-4C0A-8971-D50EAC788203}"/>
              </a:ext>
            </a:extLst>
          </p:cNvPr>
          <p:cNvSpPr txBox="1"/>
          <p:nvPr/>
        </p:nvSpPr>
        <p:spPr>
          <a:xfrm>
            <a:off x="1815483" y="1759872"/>
            <a:ext cx="10110020" cy="866648"/>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Rượu, bia có thể gây ra các  căn bệnh về đường tiêu hóa, tim mạch và thần kinh,...</a:t>
            </a:r>
          </a:p>
        </p:txBody>
      </p:sp>
      <p:sp>
        <p:nvSpPr>
          <p:cNvPr id="6" name="TextBox 5">
            <a:extLst>
              <a:ext uri="{FF2B5EF4-FFF2-40B4-BE49-F238E27FC236}">
                <a16:creationId xmlns:a16="http://schemas.microsoft.com/office/drawing/2014/main" xmlns="" id="{63B3D77B-C7D7-4A61-BBED-AD5835620C6E}"/>
              </a:ext>
            </a:extLst>
          </p:cNvPr>
          <p:cNvSpPr txBox="1"/>
          <p:nvPr/>
        </p:nvSpPr>
        <p:spPr>
          <a:xfrm>
            <a:off x="1815483" y="2781931"/>
            <a:ext cx="10123337" cy="1008225"/>
          </a:xfrm>
          <a:prstGeom prst="rect">
            <a:avLst/>
          </a:prstGeom>
          <a:noFill/>
        </p:spPr>
        <p:txBody>
          <a:bodyPr wrap="square">
            <a:spAutoFit/>
          </a:bodyPr>
          <a:lstStyle/>
          <a:p>
            <a:pPr marL="0" marR="0" lvl="0" indent="0" algn="just" defTabSz="914400" rtl="0" eaLnBrk="1" fontAlgn="auto" latinLnBrk="0" hangingPunct="1">
              <a:lnSpc>
                <a:spcPct val="93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Người</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say rượu, bia thường bê tha, quần áo xộc xệch, mặt đỏ, dáng đi loạng choạng, nói lảm nhảm, ói mửa, bất tỉnh,...</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6A1E937A-9468-47F5-8179-26CA2D5E1968}"/>
              </a:ext>
            </a:extLst>
          </p:cNvPr>
          <p:cNvSpPr txBox="1"/>
          <p:nvPr/>
        </p:nvSpPr>
        <p:spPr>
          <a:xfrm>
            <a:off x="1853583" y="4347131"/>
            <a:ext cx="10071920" cy="984885"/>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Người say rượu, bia hay gây sự, đánh lộn, có thể gây tai nạn giao thông, vi phạm pháp luật,...</a:t>
            </a:r>
          </a:p>
        </p:txBody>
      </p:sp>
    </p:spTree>
    <p:extLst>
      <p:ext uri="{BB962C8B-B14F-4D97-AF65-F5344CB8AC3E}">
        <p14:creationId xmlns:p14="http://schemas.microsoft.com/office/powerpoint/2010/main" val="18097442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CAEB82E-417F-444D-9EA8-26ED00509586}"/>
              </a:ext>
            </a:extLst>
          </p:cNvPr>
          <p:cNvSpPr>
            <a:spLocks noChangeAspect="1"/>
          </p:cNvSpPr>
          <p:nvPr>
            <p:custDataLst>
              <p:tags r:id="rId1"/>
            </p:custDataLst>
          </p:nvPr>
        </p:nvSpPr>
        <p:spPr>
          <a:xfrm>
            <a:off x="0" y="0"/>
            <a:ext cx="12192000" cy="6858000"/>
          </a:xfrm>
          <a:prstGeom prst="rect">
            <a:avLst/>
          </a:prstGeom>
          <a:blipFill dpi="0" rotWithShape="0">
            <a:blip r:embed="rId4">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E6BDA1B-FC45-419B-918D-60C0412AD3F2}"/>
              </a:ext>
            </a:extLst>
          </p:cNvPr>
          <p:cNvSpPr/>
          <p:nvPr/>
        </p:nvSpPr>
        <p:spPr>
          <a:xfrm>
            <a:off x="2608036" y="1752600"/>
            <a:ext cx="7336955" cy="3165537"/>
          </a:xfrm>
          <a:prstGeom prst="rect">
            <a:avLst/>
          </a:prstGeom>
          <a:solidFill>
            <a:schemeClr val="bg1">
              <a:lumMod val="8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C5B7FC9-5ED6-4343-B22B-4EC0AE1A096C}"/>
              </a:ext>
            </a:extLst>
          </p:cNvPr>
          <p:cNvSpPr txBox="1"/>
          <p:nvPr/>
        </p:nvSpPr>
        <p:spPr>
          <a:xfrm>
            <a:off x="3152775" y="2505671"/>
            <a:ext cx="5886450" cy="1846659"/>
          </a:xfrm>
          <a:prstGeom prst="rect">
            <a:avLst/>
          </a:prstGeom>
          <a:solidFill>
            <a:schemeClr val="bg1">
              <a:alpha val="29000"/>
            </a:schemeClr>
          </a:solidFill>
        </p:spPr>
        <p:txBody>
          <a:bodyPr wrap="square" lIns="0" tIns="0" rIns="0" bIns="0" rtlCol="0">
            <a:spAutoFit/>
          </a:bodyPr>
          <a:lstStyle/>
          <a:p>
            <a:pPr algn="ctr"/>
            <a:r>
              <a:rPr lang="en-US" sz="6000" b="1">
                <a:solidFill>
                  <a:schemeClr val="accent6">
                    <a:lumMod val="75000"/>
                  </a:schemeClr>
                </a:solidFill>
                <a:latin typeface="Times New Roman" panose="02020603050405020304" pitchFamily="18" charset="0"/>
                <a:cs typeface="Times New Roman" panose="02020603050405020304" pitchFamily="18" charset="0"/>
              </a:rPr>
              <a:t>TÁC HẠI CỦA MA TÚY</a:t>
            </a:r>
          </a:p>
        </p:txBody>
      </p:sp>
      <p:pic>
        <p:nvPicPr>
          <p:cNvPr id="5" name="图片 2">
            <a:extLst>
              <a:ext uri="{FF2B5EF4-FFF2-40B4-BE49-F238E27FC236}">
                <a16:creationId xmlns:a16="http://schemas.microsoft.com/office/drawing/2014/main" xmlns="" id="{E67516E2-6929-4C83-8C96-D68F3E99AB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6" name="Group 5">
            <a:extLst>
              <a:ext uri="{FF2B5EF4-FFF2-40B4-BE49-F238E27FC236}">
                <a16:creationId xmlns:a16="http://schemas.microsoft.com/office/drawing/2014/main" xmlns="" id="{B6D8AA28-CB21-4851-939A-C425ECB71D1F}"/>
              </a:ext>
            </a:extLst>
          </p:cNvPr>
          <p:cNvGrpSpPr/>
          <p:nvPr/>
        </p:nvGrpSpPr>
        <p:grpSpPr>
          <a:xfrm>
            <a:off x="10744200" y="36286"/>
            <a:ext cx="1371600" cy="1524000"/>
            <a:chOff x="2895600" y="3210735"/>
            <a:chExt cx="2105829" cy="2898466"/>
          </a:xfrm>
        </p:grpSpPr>
        <p:pic>
          <p:nvPicPr>
            <p:cNvPr id="7" name="图片 2">
              <a:extLst>
                <a:ext uri="{FF2B5EF4-FFF2-40B4-BE49-F238E27FC236}">
                  <a16:creationId xmlns:a16="http://schemas.microsoft.com/office/drawing/2014/main" xmlns="" id="{E22E7BC4-B69A-43C3-A97D-29C24A79137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8" name="图片 5">
              <a:extLst>
                <a:ext uri="{FF2B5EF4-FFF2-40B4-BE49-F238E27FC236}">
                  <a16:creationId xmlns:a16="http://schemas.microsoft.com/office/drawing/2014/main" xmlns="" id="{1A2938A2-00CA-4ED9-AF83-1AE4092490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9" name="PA_图片 12">
            <a:extLst>
              <a:ext uri="{FF2B5EF4-FFF2-40B4-BE49-F238E27FC236}">
                <a16:creationId xmlns:a16="http://schemas.microsoft.com/office/drawing/2014/main" xmlns="" id="{8B3B6185-3C1F-458A-8018-434E3D956C2B}"/>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val="0"/>
              </a:ext>
            </a:extLst>
          </a:blip>
          <a:stretch>
            <a:fillRect/>
          </a:stretch>
        </p:blipFill>
        <p:spPr>
          <a:xfrm flipH="1">
            <a:off x="9264592" y="4440137"/>
            <a:ext cx="2959216" cy="2454149"/>
          </a:xfrm>
          <a:prstGeom prst="rect">
            <a:avLst/>
          </a:prstGeom>
        </p:spPr>
      </p:pic>
      <p:pic>
        <p:nvPicPr>
          <p:cNvPr id="10" name="图片 4">
            <a:extLst>
              <a:ext uri="{FF2B5EF4-FFF2-40B4-BE49-F238E27FC236}">
                <a16:creationId xmlns:a16="http://schemas.microsoft.com/office/drawing/2014/main" xmlns="" id="{DEBFDEBD-2313-46ED-B450-8FF8E66CFDB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09771" y="140652"/>
            <a:ext cx="1885728" cy="1610292"/>
          </a:xfrm>
          <a:prstGeom prst="rect">
            <a:avLst/>
          </a:prstGeom>
        </p:spPr>
      </p:pic>
    </p:spTree>
    <p:extLst>
      <p:ext uri="{BB962C8B-B14F-4D97-AF65-F5344CB8AC3E}">
        <p14:creationId xmlns:p14="http://schemas.microsoft.com/office/powerpoint/2010/main" val="4937044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grpId="0" nodeType="clickEffect">
                                  <p:stCondLst>
                                    <p:cond delay="0"/>
                                  </p:stCondLst>
                                  <p:iterate type="lt">
                                    <p:tmPct val="15000"/>
                                  </p:iterate>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strVal val="4*#ppt_w"/>
                                          </p:val>
                                        </p:tav>
                                        <p:tav tm="100000">
                                          <p:val>
                                            <p:strVal val="#ppt_w"/>
                                          </p:val>
                                        </p:tav>
                                      </p:tavLst>
                                    </p:anim>
                                    <p:anim calcmode="lin" valueType="num">
                                      <p:cBhvr>
                                        <p:cTn id="19"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9" name="Group 28">
            <a:extLst>
              <a:ext uri="{FF2B5EF4-FFF2-40B4-BE49-F238E27FC236}">
                <a16:creationId xmlns:a16="http://schemas.microsoft.com/office/drawing/2014/main" xmlns="" id="{D3AB9FD2-7136-4471-AFB1-B33BF2DC4954}"/>
              </a:ext>
            </a:extLst>
          </p:cNvPr>
          <p:cNvGrpSpPr/>
          <p:nvPr/>
        </p:nvGrpSpPr>
        <p:grpSpPr>
          <a:xfrm>
            <a:off x="11385158" y="510682"/>
            <a:ext cx="695656" cy="957502"/>
            <a:chOff x="2895600" y="3210735"/>
            <a:chExt cx="2105829" cy="2898466"/>
          </a:xfrm>
        </p:grpSpPr>
        <p:pic>
          <p:nvPicPr>
            <p:cNvPr id="30" name="图片 2">
              <a:extLst>
                <a:ext uri="{FF2B5EF4-FFF2-40B4-BE49-F238E27FC236}">
                  <a16:creationId xmlns:a16="http://schemas.microsoft.com/office/drawing/2014/main" xmlns="" id="{8451215A-C437-4071-8681-86AC5EA626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1" name="图片 5">
              <a:extLst>
                <a:ext uri="{FF2B5EF4-FFF2-40B4-BE49-F238E27FC236}">
                  <a16:creationId xmlns:a16="http://schemas.microsoft.com/office/drawing/2014/main" xmlns="" id="{E1B320B6-BA68-4B43-9613-0023430BCD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1" name="Picture 2">
            <a:extLst>
              <a:ext uri="{FF2B5EF4-FFF2-40B4-BE49-F238E27FC236}">
                <a16:creationId xmlns:a16="http://schemas.microsoft.com/office/drawing/2014/main" xmlns=""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474347" y="2726107"/>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xmlns=""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22053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xmlns="" id="{437FD087-791D-4C83-AE86-8E2B3356E9D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485844" y="896817"/>
            <a:ext cx="3505756" cy="2181252"/>
          </a:xfrm>
          <a:prstGeom prst="rect">
            <a:avLst/>
          </a:prstGeom>
        </p:spPr>
      </p:pic>
      <p:pic>
        <p:nvPicPr>
          <p:cNvPr id="25" name="图片 2">
            <a:extLst>
              <a:ext uri="{FF2B5EF4-FFF2-40B4-BE49-F238E27FC236}">
                <a16:creationId xmlns:a16="http://schemas.microsoft.com/office/drawing/2014/main" xmlns="" id="{E95F18C8-D958-4574-B277-189C0AA578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1670" y="2353059"/>
            <a:ext cx="2813755" cy="4457441"/>
          </a:xfrm>
          <a:prstGeom prst="rect">
            <a:avLst/>
          </a:prstGeom>
        </p:spPr>
      </p:pic>
      <p:pic>
        <p:nvPicPr>
          <p:cNvPr id="16" name="Picture 11">
            <a:extLst>
              <a:ext uri="{FF2B5EF4-FFF2-40B4-BE49-F238E27FC236}">
                <a16:creationId xmlns:a16="http://schemas.microsoft.com/office/drawing/2014/main" xmlns="" id="{AAD12791-1943-4510-9E48-02D18235517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230155" y="316656"/>
            <a:ext cx="4723795" cy="3262079"/>
          </a:xfrm>
          <a:prstGeom prst="rect">
            <a:avLst/>
          </a:prstGeom>
        </p:spPr>
      </p:pic>
      <p:pic>
        <p:nvPicPr>
          <p:cNvPr id="17" name="Picture 6">
            <a:extLst>
              <a:ext uri="{FF2B5EF4-FFF2-40B4-BE49-F238E27FC236}">
                <a16:creationId xmlns:a16="http://schemas.microsoft.com/office/drawing/2014/main" xmlns="" id="{459BC902-BFAC-4BB3-84E9-8C2DAB33FDB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400" y="-152400"/>
            <a:ext cx="5571089" cy="3185792"/>
          </a:xfrm>
          <a:prstGeom prst="rect">
            <a:avLst/>
          </a:prstGeom>
        </p:spPr>
      </p:pic>
      <p:sp>
        <p:nvSpPr>
          <p:cNvPr id="18" name="TextBox 17">
            <a:extLst>
              <a:ext uri="{FF2B5EF4-FFF2-40B4-BE49-F238E27FC236}">
                <a16:creationId xmlns:a16="http://schemas.microsoft.com/office/drawing/2014/main" xmlns="" id="{09E0A88A-611C-46AC-99FF-FC1FC9BA9A80}"/>
              </a:ext>
            </a:extLst>
          </p:cNvPr>
          <p:cNvSpPr txBox="1"/>
          <p:nvPr/>
        </p:nvSpPr>
        <p:spPr>
          <a:xfrm>
            <a:off x="5763701" y="1495000"/>
            <a:ext cx="3075499" cy="1107996"/>
          </a:xfrm>
          <a:prstGeom prst="rect">
            <a:avLst/>
          </a:prstGeom>
          <a:noFill/>
        </p:spPr>
        <p:txBody>
          <a:bodyPr wrap="square" lIns="0" tIns="0" rIns="0" bIns="0" rtlCol="0">
            <a:spAutoFit/>
          </a:bodyPr>
          <a:lstStyle/>
          <a:p>
            <a:pPr algn="ctr"/>
            <a:r>
              <a:rPr lang="en-US" sz="3600" b="1" i="1">
                <a:solidFill>
                  <a:sysClr val="windowText" lastClr="000000"/>
                </a:solidFill>
                <a:latin typeface="Times New Roman" panose="02020603050405020304" pitchFamily="18" charset="0"/>
                <a:cs typeface="Times New Roman" panose="02020603050405020304" pitchFamily="18" charset="0"/>
              </a:rPr>
              <a:t>Ma túy</a:t>
            </a:r>
            <a:r>
              <a:rPr lang="en-US" sz="3600">
                <a:solidFill>
                  <a:sysClr val="windowText" lastClr="000000"/>
                </a:solidFill>
                <a:latin typeface="Times New Roman" panose="02020603050405020304" pitchFamily="18" charset="0"/>
                <a:cs typeface="Times New Roman" panose="02020603050405020304" pitchFamily="18" charset="0"/>
              </a:rPr>
              <a:t> là gì vậy ạ?</a:t>
            </a:r>
          </a:p>
        </p:txBody>
      </p:sp>
      <p:sp>
        <p:nvSpPr>
          <p:cNvPr id="19" name="TextBox 18">
            <a:extLst>
              <a:ext uri="{FF2B5EF4-FFF2-40B4-BE49-F238E27FC236}">
                <a16:creationId xmlns:a16="http://schemas.microsoft.com/office/drawing/2014/main" xmlns="" id="{120797B6-05B5-4688-BB6B-7D977F184828}"/>
              </a:ext>
            </a:extLst>
          </p:cNvPr>
          <p:cNvSpPr txBox="1"/>
          <p:nvPr/>
        </p:nvSpPr>
        <p:spPr>
          <a:xfrm>
            <a:off x="7588647" y="812684"/>
            <a:ext cx="4063022" cy="1969770"/>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cho sức khỏe, nhân cách của </a:t>
            </a:r>
            <a:r>
              <a:rPr lang="en-US" sz="3200" b="1" i="1">
                <a:solidFill>
                  <a:sysClr val="windowText" lastClr="000000"/>
                </a:solidFill>
                <a:latin typeface="Times New Roman" panose="02020603050405020304" pitchFamily="18" charset="0"/>
                <a:cs typeface="Times New Roman" panose="02020603050405020304" pitchFamily="18" charset="0"/>
              </a:rPr>
              <a:t>người nghiện ma túy</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sp>
        <p:nvSpPr>
          <p:cNvPr id="20" name="TextBox 19">
            <a:extLst>
              <a:ext uri="{FF2B5EF4-FFF2-40B4-BE49-F238E27FC236}">
                <a16:creationId xmlns:a16="http://schemas.microsoft.com/office/drawing/2014/main" xmlns="" id="{DD7A9F46-2FC9-402B-A702-FB3A4F72BA85}"/>
              </a:ext>
            </a:extLst>
          </p:cNvPr>
          <p:cNvSpPr txBox="1"/>
          <p:nvPr/>
        </p:nvSpPr>
        <p:spPr>
          <a:xfrm>
            <a:off x="305426" y="510115"/>
            <a:ext cx="4565686" cy="1969770"/>
          </a:xfrm>
          <a:prstGeom prst="rect">
            <a:avLst/>
          </a:prstGeom>
          <a:noFill/>
        </p:spPr>
        <p:txBody>
          <a:bodyPr wrap="square" lIns="0" tIns="0" rIns="0" bIns="0" rtlCol="0">
            <a:spAutoFit/>
          </a:bodyPr>
          <a:lstStyle/>
          <a:p>
            <a:pPr algn="ctr"/>
            <a:r>
              <a:rPr lang="en-US" sz="3200" b="1" i="1">
                <a:solidFill>
                  <a:sysClr val="windowText" lastClr="000000"/>
                </a:solidFill>
                <a:latin typeface="Times New Roman" panose="02020603050405020304" pitchFamily="18" charset="0"/>
                <a:cs typeface="Times New Roman" panose="02020603050405020304" pitchFamily="18" charset="0"/>
              </a:rPr>
              <a:t>Ma túy </a:t>
            </a:r>
            <a:r>
              <a:rPr lang="en-US" sz="3200">
                <a:solidFill>
                  <a:sysClr val="windowText" lastClr="000000"/>
                </a:solidFill>
                <a:latin typeface="Times New Roman" panose="02020603050405020304" pitchFamily="18" charset="0"/>
                <a:cs typeface="Times New Roman" panose="02020603050405020304" pitchFamily="18" charset="0"/>
              </a:rPr>
              <a:t>là chất gây nghiện, có loại chỉ cần thử một lần đã nghiện. Người đã nghiện ma túy rất khó cai nghiện.</a:t>
            </a:r>
          </a:p>
        </p:txBody>
      </p:sp>
      <p:sp>
        <p:nvSpPr>
          <p:cNvPr id="26" name="TextBox 25">
            <a:extLst>
              <a:ext uri="{FF2B5EF4-FFF2-40B4-BE49-F238E27FC236}">
                <a16:creationId xmlns:a16="http://schemas.microsoft.com/office/drawing/2014/main" xmlns="" id="{035C26ED-5DDD-45F4-842F-626E5318613F}"/>
              </a:ext>
            </a:extLst>
          </p:cNvPr>
          <p:cNvSpPr txBox="1"/>
          <p:nvPr/>
        </p:nvSpPr>
        <p:spPr>
          <a:xfrm>
            <a:off x="159984" y="155403"/>
            <a:ext cx="4912008" cy="2570704"/>
          </a:xfrm>
          <a:prstGeom prst="rect">
            <a:avLst/>
          </a:prstGeom>
          <a:noFill/>
        </p:spPr>
        <p:txBody>
          <a:bodyPr wrap="square" lIns="0" tIns="0" rIns="0" bIns="0" rtlCol="0">
            <a:spAutoFit/>
          </a:bodyPr>
          <a:lstStyle/>
          <a:p>
            <a:pPr algn="just">
              <a:lnSpc>
                <a:spcPct val="87000"/>
              </a:lnSpc>
              <a:spcBef>
                <a:spcPct val="50000"/>
              </a:spcBef>
            </a:pPr>
            <a:r>
              <a:rPr lang="en-US" altLang="en-US" sz="3200">
                <a:latin typeface="Times New Roman" panose="02020603050405020304" pitchFamily="18" charset="0"/>
                <a:cs typeface="Times New Roman" panose="02020603050405020304" pitchFamily="18" charset="0"/>
              </a:rPr>
              <a:t>- Sức khỏe của người nghiện bị hủy hoại; mất khả năng lao động, học tập; hệ thần kinh bị tổn hại. Tiêm chích ma túy dễ bị lây nhiễm HIV, nếu quá liều có thể bị chết.</a:t>
            </a:r>
          </a:p>
        </p:txBody>
      </p:sp>
      <p:sp>
        <p:nvSpPr>
          <p:cNvPr id="27" name="TextBox 26">
            <a:extLst>
              <a:ext uri="{FF2B5EF4-FFF2-40B4-BE49-F238E27FC236}">
                <a16:creationId xmlns:a16="http://schemas.microsoft.com/office/drawing/2014/main" xmlns="" id="{0AE301BF-8F72-4B6B-9998-5681CA6CB7B6}"/>
              </a:ext>
            </a:extLst>
          </p:cNvPr>
          <p:cNvSpPr txBox="1"/>
          <p:nvPr/>
        </p:nvSpPr>
        <p:spPr>
          <a:xfrm>
            <a:off x="213996" y="178664"/>
            <a:ext cx="5033798" cy="2603790"/>
          </a:xfrm>
          <a:prstGeom prst="rect">
            <a:avLst/>
          </a:prstGeom>
          <a:noFill/>
        </p:spPr>
        <p:txBody>
          <a:bodyPr wrap="square">
            <a:spAutoFit/>
          </a:bodyPr>
          <a:lstStyle/>
          <a:p>
            <a:pPr marL="0" marR="0" lvl="0" indent="0" algn="just" defTabSz="914400" rtl="0" eaLnBrk="1" fontAlgn="auto" latinLnBrk="0" hangingPunct="1">
              <a:lnSpc>
                <a:spcPct val="85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Khi lên</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cơn nghiện, không làm chủ được bản thân, người nghiện có thể làm bất cứ việc gì kể cả ăn cắp, cướp của, giết người để có tiền mua ma túy.</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4" descr="Các yếu tố dẫn đến hành vi tái sử dụng, tái nghiện ma túy | Cơ sở cai  nghiện ma túy tự nguyện Lê Hà Nguyễn">
            <a:extLst>
              <a:ext uri="{FF2B5EF4-FFF2-40B4-BE49-F238E27FC236}">
                <a16:creationId xmlns:a16="http://schemas.microsoft.com/office/drawing/2014/main" xmlns="" id="{6F2B188A-291F-4781-AE1B-C92562B7F50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9983" y="3002839"/>
            <a:ext cx="365001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Ma túy tàn phá sức khỏe và tuổi trẻ như thế nào? - Báo Bà Rịa Vũng Tàu  Online">
            <a:extLst>
              <a:ext uri="{FF2B5EF4-FFF2-40B4-BE49-F238E27FC236}">
                <a16:creationId xmlns:a16="http://schemas.microsoft.com/office/drawing/2014/main" xmlns="" id="{B1F314BA-A53E-4B09-8EEA-4BBECEC1FA4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5143" y="2516"/>
            <a:ext cx="5399461" cy="2879914"/>
          </a:xfrm>
          <a:prstGeom prst="ellipse">
            <a:avLst/>
          </a:prstGeom>
          <a:noFill/>
          <a:extLst>
            <a:ext uri="{909E8E84-426E-40DD-AFC4-6F175D3DCCD1}">
              <a14:hiddenFill xmlns:a14="http://schemas.microsoft.com/office/drawing/2010/main">
                <a:solidFill>
                  <a:srgbClr val="FFFFFF"/>
                </a:solidFill>
              </a14:hiddenFill>
            </a:ext>
          </a:extLst>
        </p:spPr>
      </p:pic>
      <p:pic>
        <p:nvPicPr>
          <p:cNvPr id="24" name="Picture 2" descr="Sưu tầm tranh ảnh, sách báo nói về tác hại của rượu, bia, thuốc lá, ma tuý  | SGK Khoa học lớp 5">
            <a:extLst>
              <a:ext uri="{FF2B5EF4-FFF2-40B4-BE49-F238E27FC236}">
                <a16:creationId xmlns:a16="http://schemas.microsoft.com/office/drawing/2014/main" xmlns="" id="{F0E3428C-9AB8-4E7E-8FA4-A1C465D77B4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9800" y="3002839"/>
            <a:ext cx="3661944" cy="37400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6E711B89-1E6A-41AA-8665-02CA876CA1D0}"/>
              </a:ext>
            </a:extLst>
          </p:cNvPr>
          <p:cNvPicPr>
            <a:picLocks noChangeAspect="1"/>
          </p:cNvPicPr>
          <p:nvPr/>
        </p:nvPicPr>
        <p:blipFill rotWithShape="1">
          <a:blip r:embed="rId17"/>
          <a:srcRect l="2083" t="28889" r="49395" b="9342"/>
          <a:stretch/>
        </p:blipFill>
        <p:spPr>
          <a:xfrm>
            <a:off x="232206" y="3154208"/>
            <a:ext cx="3505570" cy="3190048"/>
          </a:xfrm>
          <a:prstGeom prst="ellipse">
            <a:avLst/>
          </a:prstGeom>
        </p:spPr>
      </p:pic>
    </p:spTree>
    <p:extLst>
      <p:ext uri="{BB962C8B-B14F-4D97-AF65-F5344CB8AC3E}">
        <p14:creationId xmlns:p14="http://schemas.microsoft.com/office/powerpoint/2010/main" val="16969398"/>
      </p:ext>
    </p:extLst>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1" nodeType="clickEffect">
                                  <p:stCondLst>
                                    <p:cond delay="0"/>
                                  </p:stCondLst>
                                  <p:childTnLst>
                                    <p:animEffect transition="out" filter="wipe(left)">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22" presetClass="exit" presetSubtype="8" fill="hold" grpId="1" nodeType="withEffect">
                                  <p:stCondLst>
                                    <p:cond delay="0"/>
                                  </p:stCondLst>
                                  <p:childTnLst>
                                    <p:animEffect transition="out" filter="wipe(left)">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par>
                                <p:cTn id="27" presetID="22" presetClass="exit" presetSubtype="8" fill="hold" nodeType="withEffect">
                                  <p:stCondLst>
                                    <p:cond delay="0"/>
                                  </p:stCondLst>
                                  <p:childTnLst>
                                    <p:animEffect transition="out" filter="wipe(left)">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22" presetClass="exit" presetSubtype="8" fill="hold" nodeType="withEffect">
                                  <p:stCondLst>
                                    <p:cond delay="0"/>
                                  </p:stCondLst>
                                  <p:childTnLst>
                                    <p:animEffect transition="out" filter="wipe(left)">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8" fill="hold" nodeType="clickEffect">
                                  <p:stCondLst>
                                    <p:cond delay="0"/>
                                  </p:stCondLst>
                                  <p:childTnLst>
                                    <p:animEffect transition="out" filter="wipe(left)">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par>
                                <p:cTn id="68" presetID="53" presetClass="entr" presetSubtype="16"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p:cTn id="70" dur="500" fill="hold"/>
                                        <p:tgtEl>
                                          <p:spTgt spid="24"/>
                                        </p:tgtEl>
                                        <p:attrNameLst>
                                          <p:attrName>ppt_w</p:attrName>
                                        </p:attrNameLst>
                                      </p:cBhvr>
                                      <p:tavLst>
                                        <p:tav tm="0">
                                          <p:val>
                                            <p:fltVal val="0"/>
                                          </p:val>
                                        </p:tav>
                                        <p:tav tm="100000">
                                          <p:val>
                                            <p:strVal val="#ppt_w"/>
                                          </p:val>
                                        </p:tav>
                                      </p:tavLst>
                                    </p:anim>
                                    <p:anim calcmode="lin" valueType="num">
                                      <p:cBhvr>
                                        <p:cTn id="71" dur="500" fill="hold"/>
                                        <p:tgtEl>
                                          <p:spTgt spid="24"/>
                                        </p:tgtEl>
                                        <p:attrNameLst>
                                          <p:attrName>ppt_h</p:attrName>
                                        </p:attrNameLst>
                                      </p:cBhvr>
                                      <p:tavLst>
                                        <p:tav tm="0">
                                          <p:val>
                                            <p:fltVal val="0"/>
                                          </p:val>
                                        </p:tav>
                                        <p:tav tm="100000">
                                          <p:val>
                                            <p:strVal val="#ppt_h"/>
                                          </p:val>
                                        </p:tav>
                                      </p:tavLst>
                                    </p:anim>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grpId="1" nodeType="clickEffect">
                                  <p:stCondLst>
                                    <p:cond delay="0"/>
                                  </p:stCondLst>
                                  <p:childTnLst>
                                    <p:animEffect transition="out" filter="wipe(left)">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left)">
                                      <p:cBhvr>
                                        <p:cTn id="90" dur="500"/>
                                        <p:tgtEl>
                                          <p:spTgt spid="27"/>
                                        </p:tgtEl>
                                      </p:cBhvr>
                                    </p:animEffect>
                                  </p:childTnLst>
                                </p:cTn>
                              </p:par>
                            </p:childTnLst>
                          </p:cTn>
                        </p:par>
                        <p:par>
                          <p:cTn id="91" fill="hold">
                            <p:stCondLst>
                              <p:cond delay="500"/>
                            </p:stCondLst>
                            <p:childTnLst>
                              <p:par>
                                <p:cTn id="92" presetID="53" presetClass="entr" presetSubtype="16" fill="hold" nodeType="after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Effect transition="in" filter="fade">
                                      <p:cBhvr>
                                        <p:cTn id="9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0" grpId="1"/>
      <p:bldP spid="26" grpId="0"/>
      <p:bldP spid="26" grpId="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grpSp>
        <p:nvGrpSpPr>
          <p:cNvPr id="18" name="组合 13">
            <a:extLst>
              <a:ext uri="{FF2B5EF4-FFF2-40B4-BE49-F238E27FC236}">
                <a16:creationId xmlns:a16="http://schemas.microsoft.com/office/drawing/2014/main" xmlns="" id="{05770BC3-9C1E-42E0-B3D3-C4FCD98E5604}"/>
              </a:ext>
            </a:extLst>
          </p:cNvPr>
          <p:cNvGrpSpPr/>
          <p:nvPr/>
        </p:nvGrpSpPr>
        <p:grpSpPr>
          <a:xfrm>
            <a:off x="12426688" y="1700596"/>
            <a:ext cx="3319591" cy="3434448"/>
            <a:chOff x="8752760" y="1700596"/>
            <a:chExt cx="3319591" cy="3434448"/>
          </a:xfrm>
        </p:grpSpPr>
        <p:pic>
          <p:nvPicPr>
            <p:cNvPr id="19" name="图片 9">
              <a:extLst>
                <a:ext uri="{FF2B5EF4-FFF2-40B4-BE49-F238E27FC236}">
                  <a16:creationId xmlns:a16="http://schemas.microsoft.com/office/drawing/2014/main" xmlns="" id="{F885F15E-36F8-46F9-AE09-DBDBFB2A2F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760" y="2055440"/>
              <a:ext cx="2813555" cy="3079604"/>
            </a:xfrm>
            <a:prstGeom prst="rect">
              <a:avLst/>
            </a:prstGeom>
          </p:spPr>
        </p:pic>
        <p:pic>
          <p:nvPicPr>
            <p:cNvPr id="20" name="图片 6">
              <a:extLst>
                <a:ext uri="{FF2B5EF4-FFF2-40B4-BE49-F238E27FC236}">
                  <a16:creationId xmlns:a16="http://schemas.microsoft.com/office/drawing/2014/main" xmlns="" id="{88CB5DF5-D02C-43D6-8C0A-8A7204043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15386">
              <a:off x="10164999" y="1700596"/>
              <a:ext cx="1907352" cy="1745407"/>
            </a:xfrm>
            <a:prstGeom prst="rect">
              <a:avLst/>
            </a:prstGeom>
          </p:spPr>
        </p:pic>
        <p:sp>
          <p:nvSpPr>
            <p:cNvPr id="21" name="文本框 12">
              <a:extLst>
                <a:ext uri="{FF2B5EF4-FFF2-40B4-BE49-F238E27FC236}">
                  <a16:creationId xmlns:a16="http://schemas.microsoft.com/office/drawing/2014/main" xmlns="" id="{F89B0CD8-FECD-4805-946D-7ACE6B937EEA}"/>
                </a:ext>
              </a:extLst>
            </p:cNvPr>
            <p:cNvSpPr txBox="1"/>
            <p:nvPr/>
          </p:nvSpPr>
          <p:spPr>
            <a:xfrm rot="554692">
              <a:off x="10313772" y="2051816"/>
              <a:ext cx="1742302" cy="400110"/>
            </a:xfrm>
            <a:prstGeom prst="rect">
              <a:avLst/>
            </a:prstGeom>
            <a:noFill/>
          </p:spPr>
          <p:txBody>
            <a:bodyPr wrap="square" rtlCol="0">
              <a:spAutoFit/>
            </a:bodyPr>
            <a:lstStyle/>
            <a:p>
              <a:endParaRPr lang="zh-CN" altLang="en-US" sz="2000" dirty="0">
                <a:solidFill>
                  <a:srgbClr val="724502"/>
                </a:solidFill>
                <a:latin typeface="华康海报体W12" panose="040B0C09000000000000" pitchFamily="81" charset="-122"/>
                <a:ea typeface="华康海报体W12" panose="040B0C09000000000000" pitchFamily="81" charset="-122"/>
              </a:endParaRPr>
            </a:p>
          </p:txBody>
        </p:sp>
      </p:grpSp>
      <p:grpSp>
        <p:nvGrpSpPr>
          <p:cNvPr id="29" name="组合 16">
            <a:extLst>
              <a:ext uri="{FF2B5EF4-FFF2-40B4-BE49-F238E27FC236}">
                <a16:creationId xmlns:a16="http://schemas.microsoft.com/office/drawing/2014/main" xmlns="" id="{7F131FCC-76D7-46CD-83A2-2B73A285DA5F}"/>
              </a:ext>
            </a:extLst>
          </p:cNvPr>
          <p:cNvGrpSpPr/>
          <p:nvPr/>
        </p:nvGrpSpPr>
        <p:grpSpPr>
          <a:xfrm>
            <a:off x="12426688" y="1914460"/>
            <a:ext cx="3248065" cy="4318791"/>
            <a:chOff x="11916104" y="1673156"/>
            <a:chExt cx="3248065" cy="4318791"/>
          </a:xfrm>
        </p:grpSpPr>
        <p:pic>
          <p:nvPicPr>
            <p:cNvPr id="32" name="图片 5">
              <a:extLst>
                <a:ext uri="{FF2B5EF4-FFF2-40B4-BE49-F238E27FC236}">
                  <a16:creationId xmlns:a16="http://schemas.microsoft.com/office/drawing/2014/main" xmlns="" id="{3FF9024A-9820-47B9-8B24-55A2C47C67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6104" y="1673156"/>
              <a:ext cx="3244556" cy="4318791"/>
            </a:xfrm>
            <a:prstGeom prst="rect">
              <a:avLst/>
            </a:prstGeom>
          </p:spPr>
        </p:pic>
        <p:sp>
          <p:nvSpPr>
            <p:cNvPr id="34" name="文本框 14">
              <a:extLst>
                <a:ext uri="{FF2B5EF4-FFF2-40B4-BE49-F238E27FC236}">
                  <a16:creationId xmlns:a16="http://schemas.microsoft.com/office/drawing/2014/main" xmlns="" id="{2B5BB0D5-639B-470C-B93C-07C43511CE75}"/>
                </a:ext>
              </a:extLst>
            </p:cNvPr>
            <p:cNvSpPr txBox="1"/>
            <p:nvPr/>
          </p:nvSpPr>
          <p:spPr>
            <a:xfrm>
              <a:off x="13893996" y="1853163"/>
              <a:ext cx="1270173" cy="461665"/>
            </a:xfrm>
            <a:prstGeom prst="rect">
              <a:avLst/>
            </a:prstGeom>
            <a:noFill/>
          </p:spPr>
          <p:txBody>
            <a:bodyPr wrap="square" rtlCol="0">
              <a:spAutoFit/>
            </a:bodyPr>
            <a:lstStyle/>
            <a:p>
              <a:pPr algn="ctr"/>
              <a:endParaRPr lang="en-US" altLang="zh-CN" sz="2400" dirty="0">
                <a:solidFill>
                  <a:srgbClr val="724502"/>
                </a:solidFill>
                <a:latin typeface="华康海报体W12" panose="040B0C09000000000000" pitchFamily="81" charset="-122"/>
                <a:ea typeface="华康海报体W12" panose="040B0C09000000000000" pitchFamily="81" charset="-122"/>
              </a:endParaRPr>
            </a:p>
          </p:txBody>
        </p:sp>
        <p:sp>
          <p:nvSpPr>
            <p:cNvPr id="35" name="文本框 15">
              <a:extLst>
                <a:ext uri="{FF2B5EF4-FFF2-40B4-BE49-F238E27FC236}">
                  <a16:creationId xmlns:a16="http://schemas.microsoft.com/office/drawing/2014/main" xmlns="" id="{87A11A4A-0A4F-47C5-B1A7-8E7A43D83AD2}"/>
                </a:ext>
              </a:extLst>
            </p:cNvPr>
            <p:cNvSpPr txBox="1"/>
            <p:nvPr/>
          </p:nvSpPr>
          <p:spPr>
            <a:xfrm>
              <a:off x="14177265" y="3296996"/>
              <a:ext cx="878847" cy="461665"/>
            </a:xfrm>
            <a:prstGeom prst="rect">
              <a:avLst/>
            </a:prstGeom>
            <a:noFill/>
          </p:spPr>
          <p:txBody>
            <a:bodyPr wrap="square" rtlCol="0">
              <a:spAutoFit/>
            </a:bodyPr>
            <a:lstStyle/>
            <a:p>
              <a:pPr algn="ctr"/>
              <a:endParaRPr lang="zh-CN" altLang="en-US" sz="2400" dirty="0">
                <a:solidFill>
                  <a:srgbClr val="724502"/>
                </a:solidFill>
                <a:latin typeface="华康海报体W12" panose="040B0C09000000000000" pitchFamily="81" charset="-122"/>
                <a:ea typeface="华康海报体W12" panose="040B0C09000000000000" pitchFamily="81" charset="-122"/>
              </a:endParaRPr>
            </a:p>
          </p:txBody>
        </p:sp>
      </p:gr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xmlns="" id="{AA293BB7-CC2C-432D-BEB4-378D68EF707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xmlns="" id="{11E343D3-0BE6-4FF2-8CB8-572C34B42D7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xmlns="" id="{418BB577-3892-4B2B-84B2-D6C6965B662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xmlns="" id="{37165D7D-B8B6-4A70-BFBC-CC39633723F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907483" y="319137"/>
            <a:ext cx="3048000" cy="1832390"/>
          </a:xfrm>
          <a:prstGeom prst="rect">
            <a:avLst/>
          </a:prstGeom>
        </p:spPr>
      </p:pic>
      <p:pic>
        <p:nvPicPr>
          <p:cNvPr id="31" name="Picture 6">
            <a:extLst>
              <a:ext uri="{FF2B5EF4-FFF2-40B4-BE49-F238E27FC236}">
                <a16:creationId xmlns:a16="http://schemas.microsoft.com/office/drawing/2014/main" xmlns="" id="{10ABE63C-DA29-4231-A772-1F54378D4B4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921662" y="-31554"/>
            <a:ext cx="3048000" cy="2318526"/>
          </a:xfrm>
          <a:prstGeom prst="rect">
            <a:avLst/>
          </a:prstGeom>
        </p:spPr>
      </p:pic>
      <p:sp>
        <p:nvSpPr>
          <p:cNvPr id="12" name="TextBox 11">
            <a:extLst>
              <a:ext uri="{FF2B5EF4-FFF2-40B4-BE49-F238E27FC236}">
                <a16:creationId xmlns:a16="http://schemas.microsoft.com/office/drawing/2014/main" xmlns="" id="{9AB6C72F-2C23-4117-BE58-26BD063594E4}"/>
              </a:ext>
            </a:extLst>
          </p:cNvPr>
          <p:cNvSpPr txBox="1"/>
          <p:nvPr/>
        </p:nvSpPr>
        <p:spPr>
          <a:xfrm>
            <a:off x="9252733" y="700282"/>
            <a:ext cx="2533363" cy="1107996"/>
          </a:xfrm>
          <a:prstGeom prst="rect">
            <a:avLst/>
          </a:prstGeom>
          <a:noFill/>
        </p:spPr>
        <p:txBody>
          <a:bodyPr wrap="square" lIns="0" tIns="0" rIns="0" bIns="0" rtlCol="0">
            <a:spAutoFit/>
          </a:bodyPr>
          <a:lstStyle/>
          <a:p>
            <a:pPr algn="just"/>
            <a:r>
              <a:rPr lang="en-US" sz="2400">
                <a:solidFill>
                  <a:sysClr val="windowText" lastClr="000000"/>
                </a:solidFill>
                <a:latin typeface="Times New Roman" panose="02020603050405020304" pitchFamily="18" charset="0"/>
                <a:cs typeface="Times New Roman" panose="02020603050405020304" pitchFamily="18" charset="0"/>
              </a:rPr>
              <a:t>Tuần trước chúng ta đã học bài </a:t>
            </a:r>
            <a:r>
              <a:rPr lang="en-US" sz="2400" b="1" i="1">
                <a:solidFill>
                  <a:sysClr val="windowText" lastClr="000000"/>
                </a:solidFill>
                <a:latin typeface="Times New Roman" panose="02020603050405020304" pitchFamily="18" charset="0"/>
                <a:cs typeface="Times New Roman" panose="02020603050405020304" pitchFamily="18" charset="0"/>
              </a:rPr>
              <a:t>"Vệ sinh tuổi dậy thì"</a:t>
            </a:r>
            <a:r>
              <a:rPr lang="en-US" sz="2400">
                <a:solidFill>
                  <a:sysClr val="windowText" lastClr="000000"/>
                </a:solidFill>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xmlns="" id="{94AEC777-1302-401B-82D1-34515AAC3421}"/>
              </a:ext>
            </a:extLst>
          </p:cNvPr>
          <p:cNvSpPr txBox="1"/>
          <p:nvPr/>
        </p:nvSpPr>
        <p:spPr>
          <a:xfrm>
            <a:off x="6234606" y="391504"/>
            <a:ext cx="2555533" cy="830997"/>
          </a:xfrm>
          <a:prstGeom prst="rect">
            <a:avLst/>
          </a:prstGeom>
          <a:noFill/>
        </p:spPr>
        <p:txBody>
          <a:bodyPr wrap="square">
            <a:spAutoFit/>
          </a:bodyPr>
          <a:lstStyle/>
          <a:p>
            <a:pPr algn="just"/>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Tuần trước chúng ta đã học bài gì?</a:t>
            </a:r>
            <a:endParaRPr lang="en-US" b="1">
              <a:solidFill>
                <a:srgbClr val="0070C0"/>
              </a:solidFill>
            </a:endParaRPr>
          </a:p>
        </p:txBody>
      </p:sp>
      <p:pic>
        <p:nvPicPr>
          <p:cNvPr id="27" name="图片 7">
            <a:extLst>
              <a:ext uri="{FF2B5EF4-FFF2-40B4-BE49-F238E27FC236}">
                <a16:creationId xmlns:a16="http://schemas.microsoft.com/office/drawing/2014/main" xmlns="" id="{E92D0D3D-A434-4AE3-A60C-A64088AE26B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97140" y="4606374"/>
            <a:ext cx="1142020" cy="1133465"/>
          </a:xfrm>
          <a:prstGeom prst="rect">
            <a:avLst/>
          </a:prstGeom>
        </p:spPr>
      </p:pic>
      <p:pic>
        <p:nvPicPr>
          <p:cNvPr id="28" name="图片 8">
            <a:extLst>
              <a:ext uri="{FF2B5EF4-FFF2-40B4-BE49-F238E27FC236}">
                <a16:creationId xmlns:a16="http://schemas.microsoft.com/office/drawing/2014/main" xmlns="" id="{DE0FAAE4-B620-488F-9A02-8B586C7796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920049" y="4866849"/>
            <a:ext cx="872554" cy="872554"/>
          </a:xfrm>
          <a:prstGeom prst="rect">
            <a:avLst/>
          </a:prstGeom>
        </p:spPr>
      </p:pic>
    </p:spTree>
    <p:extLst>
      <p:ext uri="{BB962C8B-B14F-4D97-AF65-F5344CB8AC3E}">
        <p14:creationId xmlns:p14="http://schemas.microsoft.com/office/powerpoint/2010/main" val="2711439736"/>
      </p:ext>
    </p:extLst>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63" presetClass="path" presetSubtype="0" accel="50000" decel="50000" fill="hold" nodeType="withEffect">
                                  <p:stCondLst>
                                    <p:cond delay="0"/>
                                  </p:stCondLst>
                                  <p:childTnLst>
                                    <p:animMotion origin="layout" path="M -0.20625 1.48148E-6 L 0.94831 1.48148E-6 " pathEditMode="relative" rAng="0" ptsTypes="AA">
                                      <p:cBhvr>
                                        <p:cTn id="11" dur="6750" fill="hold"/>
                                        <p:tgtEl>
                                          <p:spTgt spid="23"/>
                                        </p:tgtEl>
                                        <p:attrNameLst>
                                          <p:attrName>ppt_x</p:attrName>
                                          <p:attrName>ppt_y</p:attrName>
                                        </p:attrNameLst>
                                      </p:cBhvr>
                                      <p:rCtr x="57721" y="0"/>
                                    </p:animMotion>
                                  </p:childTnLst>
                                </p:cTn>
                              </p:par>
                              <p:par>
                                <p:cTn id="12" presetID="32" presetClass="emph" presetSubtype="0" fill="hold" nodeType="withEffect">
                                  <p:stCondLst>
                                    <p:cond delay="0"/>
                                  </p:stCondLst>
                                  <p:childTnLst>
                                    <p:animRot by="120000">
                                      <p:cBhvr>
                                        <p:cTn id="13" dur="500" fill="hold">
                                          <p:stCondLst>
                                            <p:cond delay="0"/>
                                          </p:stCondLst>
                                        </p:cTn>
                                        <p:tgtEl>
                                          <p:spTgt spid="22"/>
                                        </p:tgtEl>
                                        <p:attrNameLst>
                                          <p:attrName>r</p:attrName>
                                        </p:attrNameLst>
                                      </p:cBhvr>
                                    </p:animRot>
                                    <p:animRot by="-240000">
                                      <p:cBhvr>
                                        <p:cTn id="14" dur="1000" fill="hold">
                                          <p:stCondLst>
                                            <p:cond delay="1000"/>
                                          </p:stCondLst>
                                        </p:cTn>
                                        <p:tgtEl>
                                          <p:spTgt spid="22"/>
                                        </p:tgtEl>
                                        <p:attrNameLst>
                                          <p:attrName>r</p:attrName>
                                        </p:attrNameLst>
                                      </p:cBhvr>
                                    </p:animRot>
                                    <p:animRot by="240000">
                                      <p:cBhvr>
                                        <p:cTn id="15" dur="1000" fill="hold">
                                          <p:stCondLst>
                                            <p:cond delay="2000"/>
                                          </p:stCondLst>
                                        </p:cTn>
                                        <p:tgtEl>
                                          <p:spTgt spid="22"/>
                                        </p:tgtEl>
                                        <p:attrNameLst>
                                          <p:attrName>r</p:attrName>
                                        </p:attrNameLst>
                                      </p:cBhvr>
                                    </p:animRot>
                                    <p:animRot by="-240000">
                                      <p:cBhvr>
                                        <p:cTn id="16" dur="1000" fill="hold">
                                          <p:stCondLst>
                                            <p:cond delay="3000"/>
                                          </p:stCondLst>
                                        </p:cTn>
                                        <p:tgtEl>
                                          <p:spTgt spid="22"/>
                                        </p:tgtEl>
                                        <p:attrNameLst>
                                          <p:attrName>r</p:attrName>
                                        </p:attrNameLst>
                                      </p:cBhvr>
                                    </p:animRot>
                                    <p:animRot by="120000">
                                      <p:cBhvr>
                                        <p:cTn id="17" dur="1000" fill="hold">
                                          <p:stCondLst>
                                            <p:cond delay="4000"/>
                                          </p:stCondLst>
                                        </p:cTn>
                                        <p:tgtEl>
                                          <p:spTgt spid="22"/>
                                        </p:tgtEl>
                                        <p:attrNameLst>
                                          <p:attrName>r</p:attrName>
                                        </p:attrNameLst>
                                      </p:cBhvr>
                                    </p:animRot>
                                  </p:childTnLst>
                                </p:cTn>
                              </p:par>
                              <p:par>
                                <p:cTn id="18" presetID="35" presetClass="path" presetSubtype="0" accel="50000" decel="50000" fill="hold" nodeType="withEffect">
                                  <p:stCondLst>
                                    <p:cond delay="0"/>
                                  </p:stCondLst>
                                  <p:childTnLst>
                                    <p:animMotion origin="layout" path="M 1.45833E-6 3.7037E-7 L -1.29909 0.00671 " pathEditMode="relative" rAng="0" ptsTypes="AA">
                                      <p:cBhvr>
                                        <p:cTn id="19" dur="3000" fill="hold"/>
                                        <p:tgtEl>
                                          <p:spTgt spid="18"/>
                                        </p:tgtEl>
                                        <p:attrNameLst>
                                          <p:attrName>ppt_x</p:attrName>
                                          <p:attrName>ppt_y</p:attrName>
                                        </p:attrNameLst>
                                      </p:cBhvr>
                                      <p:rCtr x="-64961" y="324"/>
                                    </p:animMotion>
                                  </p:childTnLst>
                                </p:cTn>
                              </p:par>
                              <p:par>
                                <p:cTn id="20" presetID="35" presetClass="path" presetSubtype="0" accel="50000" decel="50000" fill="hold" nodeType="withEffect">
                                  <p:stCondLst>
                                    <p:cond delay="0"/>
                                  </p:stCondLst>
                                  <p:childTnLst>
                                    <p:animMotion origin="layout" path="M 1.875E-6 1.85185E-6 L -1.29883 1.85185E-6 " pathEditMode="relative" rAng="0" ptsTypes="AA">
                                      <p:cBhvr>
                                        <p:cTn id="21" dur="3000" fill="hold"/>
                                        <p:tgtEl>
                                          <p:spTgt spid="27"/>
                                        </p:tgtEl>
                                        <p:attrNameLst>
                                          <p:attrName>ppt_x</p:attrName>
                                          <p:attrName>ppt_y</p:attrName>
                                        </p:attrNameLst>
                                      </p:cBhvr>
                                      <p:rCtr x="-64948" y="0"/>
                                    </p:animMotion>
                                  </p:childTnLst>
                                </p:cTn>
                              </p:par>
                              <p:par>
                                <p:cTn id="22" presetID="35" presetClass="path" presetSubtype="0" accel="50000" decel="50000" fill="hold" nodeType="withEffect">
                                  <p:stCondLst>
                                    <p:cond delay="0"/>
                                  </p:stCondLst>
                                  <p:childTnLst>
                                    <p:animMotion origin="layout" path="M -3.95833E-6 1.85185E-6 L -1.27994 1.85185E-6 " pathEditMode="relative" rAng="0" ptsTypes="AA">
                                      <p:cBhvr>
                                        <p:cTn id="23" dur="3000" fill="hold"/>
                                        <p:tgtEl>
                                          <p:spTgt spid="28"/>
                                        </p:tgtEl>
                                        <p:attrNameLst>
                                          <p:attrName>ppt_x</p:attrName>
                                          <p:attrName>ppt_y</p:attrName>
                                        </p:attrNameLst>
                                      </p:cBhvr>
                                      <p:rCtr x="-63997" y="0"/>
                                    </p:animMotion>
                                  </p:childTnLst>
                                </p:cTn>
                              </p:par>
                              <p:par>
                                <p:cTn id="24" presetID="8" presetClass="emph" presetSubtype="0" fill="hold" nodeType="withEffect">
                                  <p:stCondLst>
                                    <p:cond delay="0"/>
                                  </p:stCondLst>
                                  <p:childTnLst>
                                    <p:animRot by="43200000">
                                      <p:cBhvr>
                                        <p:cTn id="25" dur="3000" fill="hold"/>
                                        <p:tgtEl>
                                          <p:spTgt spid="27"/>
                                        </p:tgtEl>
                                        <p:attrNameLst>
                                          <p:attrName>r</p:attrName>
                                        </p:attrNameLst>
                                      </p:cBhvr>
                                    </p:animRot>
                                  </p:childTnLst>
                                </p:cTn>
                              </p:par>
                              <p:par>
                                <p:cTn id="26" presetID="8" presetClass="emph" presetSubtype="0" fill="hold" nodeType="withEffect">
                                  <p:stCondLst>
                                    <p:cond delay="0"/>
                                  </p:stCondLst>
                                  <p:childTnLst>
                                    <p:animRot by="21600000">
                                      <p:cBhvr>
                                        <p:cTn id="27" dur="3000" fill="hold"/>
                                        <p:tgtEl>
                                          <p:spTgt spid="28"/>
                                        </p:tgtEl>
                                        <p:attrNameLst>
                                          <p:attrName>r</p:attrName>
                                        </p:attrNameLst>
                                      </p:cBhvr>
                                    </p:animRot>
                                  </p:childTnLst>
                                </p:cTn>
                              </p:par>
                              <p:par>
                                <p:cTn id="28" presetID="35" presetClass="path" presetSubtype="0" accel="50000" decel="50000" fill="hold" nodeType="withEffect">
                                  <p:stCondLst>
                                    <p:cond delay="1800"/>
                                  </p:stCondLst>
                                  <p:childTnLst>
                                    <p:animMotion origin="layout" path="M -3.95833E-6 -1.48148E-6 L -1.30247 0.00833 " pathEditMode="relative" rAng="0" ptsTypes="AA">
                                      <p:cBhvr>
                                        <p:cTn id="29" dur="3500" fill="hold"/>
                                        <p:tgtEl>
                                          <p:spTgt spid="29"/>
                                        </p:tgtEl>
                                        <p:attrNameLst>
                                          <p:attrName>ppt_x</p:attrName>
                                          <p:attrName>ppt_y</p:attrName>
                                        </p:attrNameLst>
                                      </p:cBhvr>
                                      <p:rCtr x="-65130" y="417"/>
                                    </p:animMotion>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100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750" fill="hold"/>
                                        <p:tgtEl>
                                          <p:spTgt spid="24"/>
                                        </p:tgtEl>
                                        <p:attrNameLst>
                                          <p:attrName>ppt_x</p:attrName>
                                        </p:attrNameLst>
                                      </p:cBhvr>
                                      <p:tavLst>
                                        <p:tav tm="0">
                                          <p:val>
                                            <p:strVal val="1+#ppt_w/2"/>
                                          </p:val>
                                        </p:tav>
                                        <p:tav tm="100000">
                                          <p:val>
                                            <p:strVal val="#ppt_x"/>
                                          </p:val>
                                        </p:tav>
                                      </p:tavLst>
                                    </p:anim>
                                    <p:anim calcmode="lin" valueType="num">
                                      <p:cBhvr additive="base">
                                        <p:cTn id="35" dur="75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1750"/>
                            </p:stCondLst>
                            <p:childTnLst>
                              <p:par>
                                <p:cTn id="37" presetID="2" presetClass="entr" presetSubtype="2"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1000" fill="hold"/>
                                        <p:tgtEl>
                                          <p:spTgt spid="25"/>
                                        </p:tgtEl>
                                        <p:attrNameLst>
                                          <p:attrName>ppt_x</p:attrName>
                                        </p:attrNameLst>
                                      </p:cBhvr>
                                      <p:tavLst>
                                        <p:tav tm="0">
                                          <p:val>
                                            <p:strVal val="1+#ppt_w/2"/>
                                          </p:val>
                                        </p:tav>
                                        <p:tav tm="100000">
                                          <p:val>
                                            <p:strVal val="#ppt_x"/>
                                          </p:val>
                                        </p:tav>
                                      </p:tavLst>
                                    </p:anim>
                                    <p:anim calcmode="lin" valueType="num">
                                      <p:cBhvr additive="base">
                                        <p:cTn id="40"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par>
                                <p:cTn id="46" presetID="22" presetClass="entr" presetSubtype="8"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par>
                                <p:cTn id="56" presetID="53" presetClass="entr" presetSubtype="16"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500" fill="hold"/>
                                        <p:tgtEl>
                                          <p:spTgt spid="30"/>
                                        </p:tgtEl>
                                        <p:attrNameLst>
                                          <p:attrName>ppt_w</p:attrName>
                                        </p:attrNameLst>
                                      </p:cBhvr>
                                      <p:tavLst>
                                        <p:tav tm="0">
                                          <p:val>
                                            <p:fltVal val="0"/>
                                          </p:val>
                                        </p:tav>
                                        <p:tav tm="100000">
                                          <p:val>
                                            <p:strVal val="#ppt_w"/>
                                          </p:val>
                                        </p:tav>
                                      </p:tavLst>
                                    </p:anim>
                                    <p:anim calcmode="lin" valueType="num">
                                      <p:cBhvr>
                                        <p:cTn id="66" dur="500" fill="hold"/>
                                        <p:tgtEl>
                                          <p:spTgt spid="30"/>
                                        </p:tgtEl>
                                        <p:attrNameLst>
                                          <p:attrName>ppt_h</p:attrName>
                                        </p:attrNameLst>
                                      </p:cBhvr>
                                      <p:tavLst>
                                        <p:tav tm="0">
                                          <p:val>
                                            <p:fltVal val="0"/>
                                          </p:val>
                                        </p:tav>
                                        <p:tav tm="100000">
                                          <p:val>
                                            <p:strVal val="#ppt_h"/>
                                          </p:val>
                                        </p:tav>
                                      </p:tavLst>
                                    </p:anim>
                                    <p:animEffect transition="in" filter="fade">
                                      <p:cBhvr>
                                        <p:cTn id="67" dur="500"/>
                                        <p:tgtEl>
                                          <p:spTgt spid="30"/>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Effect transition="in" filter="fade">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D5CD44D0-996C-432E-9AB3-ACECA271580C}"/>
              </a:ext>
            </a:extLst>
          </p:cNvPr>
          <p:cNvPicPr>
            <a:picLocks noChangeAspect="1"/>
          </p:cNvPicPr>
          <p:nvPr/>
        </p:nvPicPr>
        <p:blipFill>
          <a:blip r:embed="rId4"/>
          <a:stretch>
            <a:fillRect/>
          </a:stretch>
        </p:blipFill>
        <p:spPr>
          <a:xfrm>
            <a:off x="37306" y="3196759"/>
            <a:ext cx="3932726" cy="3543300"/>
          </a:xfrm>
          <a:prstGeom prst="rect">
            <a:avLst/>
          </a:prstGeom>
        </p:spPr>
      </p:pic>
      <p:pic>
        <p:nvPicPr>
          <p:cNvPr id="29" name="Picture 11">
            <a:extLst>
              <a:ext uri="{FF2B5EF4-FFF2-40B4-BE49-F238E27FC236}">
                <a16:creationId xmlns:a16="http://schemas.microsoft.com/office/drawing/2014/main" xmlns="" id="{3529E87D-21EA-4784-A1BD-1545097C76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715620" y="421030"/>
            <a:ext cx="5180980" cy="3031485"/>
          </a:xfrm>
          <a:prstGeom prst="rect">
            <a:avLst/>
          </a:prstGeom>
        </p:spPr>
      </p:pic>
      <p:pic>
        <p:nvPicPr>
          <p:cNvPr id="21" name="Picture 2">
            <a:extLst>
              <a:ext uri="{FF2B5EF4-FFF2-40B4-BE49-F238E27FC236}">
                <a16:creationId xmlns:a16="http://schemas.microsoft.com/office/drawing/2014/main" xmlns="" id="{844C5EB2-6B58-4D15-80E5-03F2D54500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74"/>
          <a:stretch/>
        </p:blipFill>
        <p:spPr bwMode="auto">
          <a:xfrm>
            <a:off x="7592569" y="29458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xmlns="" id="{41DBF79E-003D-4C18-8150-535AAE8A38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205" t="-190" r="39426" b="190"/>
          <a:stretch/>
        </p:blipFill>
        <p:spPr bwMode="auto">
          <a:xfrm>
            <a:off x="958042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
            <a:extLst>
              <a:ext uri="{FF2B5EF4-FFF2-40B4-BE49-F238E27FC236}">
                <a16:creationId xmlns:a16="http://schemas.microsoft.com/office/drawing/2014/main" xmlns="" id="{E95F18C8-D958-4574-B277-189C0AA578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7785" y="2400558"/>
            <a:ext cx="2813755" cy="4457441"/>
          </a:xfrm>
          <a:prstGeom prst="rect">
            <a:avLst/>
          </a:prstGeom>
        </p:spPr>
      </p:pic>
      <p:pic>
        <p:nvPicPr>
          <p:cNvPr id="17" name="Picture 6">
            <a:extLst>
              <a:ext uri="{FF2B5EF4-FFF2-40B4-BE49-F238E27FC236}">
                <a16:creationId xmlns:a16="http://schemas.microsoft.com/office/drawing/2014/main" xmlns="" id="{459BC902-BFAC-4BB3-84E9-8C2DAB33FDB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2400" y="1"/>
            <a:ext cx="5999956" cy="3031486"/>
          </a:xfrm>
          <a:prstGeom prst="rect">
            <a:avLst/>
          </a:prstGeom>
        </p:spPr>
      </p:pic>
      <p:sp>
        <p:nvSpPr>
          <p:cNvPr id="20" name="TextBox 19">
            <a:extLst>
              <a:ext uri="{FF2B5EF4-FFF2-40B4-BE49-F238E27FC236}">
                <a16:creationId xmlns:a16="http://schemas.microsoft.com/office/drawing/2014/main" xmlns="" id="{DD7A9F46-2FC9-402B-A702-FB3A4F72BA85}"/>
              </a:ext>
            </a:extLst>
          </p:cNvPr>
          <p:cNvSpPr txBox="1"/>
          <p:nvPr/>
        </p:nvSpPr>
        <p:spPr>
          <a:xfrm>
            <a:off x="239050" y="341899"/>
            <a:ext cx="5324170" cy="2194512"/>
          </a:xfrm>
          <a:prstGeom prst="rect">
            <a:avLst/>
          </a:prstGeom>
          <a:noFill/>
        </p:spPr>
        <p:txBody>
          <a:bodyPr wrap="square" lIns="0" tIns="0" rIns="0" bIns="0" rtlCol="0">
            <a:spAutoFit/>
          </a:bodyPr>
          <a:lstStyle/>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Gia đình có người nghiện thường bất hòa, con cái bị bỏ rơi, kinh tế bị sa sút,...</a:t>
            </a:r>
          </a:p>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Trật tự an toàn xã hội bị ảnh hưởng, các tội phạm gia tăng,...</a:t>
            </a:r>
          </a:p>
        </p:txBody>
      </p:sp>
      <p:sp>
        <p:nvSpPr>
          <p:cNvPr id="28" name="TextBox 27">
            <a:extLst>
              <a:ext uri="{FF2B5EF4-FFF2-40B4-BE49-F238E27FC236}">
                <a16:creationId xmlns:a16="http://schemas.microsoft.com/office/drawing/2014/main" xmlns="" id="{EAC173C6-9D53-4E33-8BFE-8528B9483F57}"/>
              </a:ext>
            </a:extLst>
          </p:cNvPr>
          <p:cNvSpPr txBox="1"/>
          <p:nvPr/>
        </p:nvSpPr>
        <p:spPr>
          <a:xfrm rot="165590">
            <a:off x="6032922" y="982612"/>
            <a:ext cx="448548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ảnh hưởng đến </a:t>
            </a:r>
            <a:r>
              <a:rPr lang="en-US" sz="3200" b="1" i="1">
                <a:solidFill>
                  <a:sysClr val="windowText" lastClr="000000"/>
                </a:solidFill>
                <a:latin typeface="Times New Roman" panose="02020603050405020304" pitchFamily="18" charset="0"/>
                <a:cs typeface="Times New Roman" panose="02020603050405020304" pitchFamily="18" charset="0"/>
              </a:rPr>
              <a:t>những người xung quanh</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pic>
        <p:nvPicPr>
          <p:cNvPr id="13" name="Picture 12">
            <a:extLst>
              <a:ext uri="{FF2B5EF4-FFF2-40B4-BE49-F238E27FC236}">
                <a16:creationId xmlns:a16="http://schemas.microsoft.com/office/drawing/2014/main" xmlns="" id="{D81BE59D-D9A9-4C52-94AB-0E237A0FBF1C}"/>
              </a:ext>
            </a:extLst>
          </p:cNvPr>
          <p:cNvPicPr>
            <a:picLocks noChangeAspect="1"/>
          </p:cNvPicPr>
          <p:nvPr/>
        </p:nvPicPr>
        <p:blipFill rotWithShape="1">
          <a:blip r:embed="rId11"/>
          <a:srcRect l="49869" t="28889" r="4892" b="9342"/>
          <a:stretch/>
        </p:blipFill>
        <p:spPr>
          <a:xfrm>
            <a:off x="231793" y="3373385"/>
            <a:ext cx="3738239" cy="3190048"/>
          </a:xfrm>
          <a:prstGeom prst="ellipse">
            <a:avLst/>
          </a:prstGeom>
        </p:spPr>
      </p:pic>
      <p:pic>
        <p:nvPicPr>
          <p:cNvPr id="14" name="图片 2">
            <a:extLst>
              <a:ext uri="{FF2B5EF4-FFF2-40B4-BE49-F238E27FC236}">
                <a16:creationId xmlns:a16="http://schemas.microsoft.com/office/drawing/2014/main" xmlns="" id="{2E1FDF61-61A2-44C6-BB48-82D770B4B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741"/>
          <a:stretch/>
        </p:blipFill>
        <p:spPr>
          <a:xfrm>
            <a:off x="13792200" y="3185792"/>
            <a:ext cx="2324832" cy="4051536"/>
          </a:xfrm>
          <a:prstGeom prst="rect">
            <a:avLst/>
          </a:prstGeom>
        </p:spPr>
      </p:pic>
      <p:grpSp>
        <p:nvGrpSpPr>
          <p:cNvPr id="15" name="Group 14">
            <a:extLst>
              <a:ext uri="{FF2B5EF4-FFF2-40B4-BE49-F238E27FC236}">
                <a16:creationId xmlns:a16="http://schemas.microsoft.com/office/drawing/2014/main" xmlns="" id="{57887477-D0F7-4CAA-ABEA-E729380BDA53}"/>
              </a:ext>
            </a:extLst>
          </p:cNvPr>
          <p:cNvGrpSpPr/>
          <p:nvPr/>
        </p:nvGrpSpPr>
        <p:grpSpPr>
          <a:xfrm>
            <a:off x="11385158" y="510682"/>
            <a:ext cx="695656" cy="957502"/>
            <a:chOff x="2895600" y="3210735"/>
            <a:chExt cx="2105829" cy="2898466"/>
          </a:xfrm>
        </p:grpSpPr>
        <p:pic>
          <p:nvPicPr>
            <p:cNvPr id="16" name="图片 2">
              <a:extLst>
                <a:ext uri="{FF2B5EF4-FFF2-40B4-BE49-F238E27FC236}">
                  <a16:creationId xmlns:a16="http://schemas.microsoft.com/office/drawing/2014/main" xmlns="" id="{BEFC4085-D5AD-4AAF-A99B-4114C47C2BE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18" name="图片 5">
              <a:extLst>
                <a:ext uri="{FF2B5EF4-FFF2-40B4-BE49-F238E27FC236}">
                  <a16:creationId xmlns:a16="http://schemas.microsoft.com/office/drawing/2014/main" xmlns="" id="{1368D8A5-63C3-4257-9D6F-AE0E61322B9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spTree>
    <p:extLst>
      <p:ext uri="{BB962C8B-B14F-4D97-AF65-F5344CB8AC3E}">
        <p14:creationId xmlns:p14="http://schemas.microsoft.com/office/powerpoint/2010/main" val="13590210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8">
            <a:extLst>
              <a:ext uri="{FF2B5EF4-FFF2-40B4-BE49-F238E27FC236}">
                <a16:creationId xmlns:a16="http://schemas.microsoft.com/office/drawing/2014/main" xmlns="" id="{B2643B97-B4EE-4D02-B766-09412737023A}"/>
              </a:ext>
            </a:extLst>
          </p:cNvPr>
          <p:cNvGraphicFramePr>
            <a:graphicFrameLocks noGrp="1"/>
          </p:cNvGraphicFramePr>
          <p:nvPr>
            <p:extLst>
              <p:ext uri="{D42A27DB-BD31-4B8C-83A1-F6EECF244321}">
                <p14:modId xmlns:p14="http://schemas.microsoft.com/office/powerpoint/2010/main" val="4270705000"/>
              </p:ext>
            </p:extLst>
          </p:nvPr>
        </p:nvGraphicFramePr>
        <p:xfrm>
          <a:off x="0" y="853380"/>
          <a:ext cx="12192000" cy="6004620"/>
        </p:xfrm>
        <a:graphic>
          <a:graphicData uri="http://schemas.openxmlformats.org/drawingml/2006/table">
            <a:tbl>
              <a:tblPr/>
              <a:tblGrid>
                <a:gridCol w="1676400">
                  <a:extLst>
                    <a:ext uri="{9D8B030D-6E8A-4147-A177-3AD203B41FA5}">
                      <a16:colId xmlns:a16="http://schemas.microsoft.com/office/drawing/2014/main" xmlns="" val="20000"/>
                    </a:ext>
                  </a:extLst>
                </a:gridCol>
                <a:gridCol w="10515600">
                  <a:extLst>
                    <a:ext uri="{9D8B030D-6E8A-4147-A177-3AD203B41FA5}">
                      <a16:colId xmlns:a16="http://schemas.microsoft.com/office/drawing/2014/main" xmlns="" val="20003"/>
                    </a:ext>
                  </a:extLst>
                </a:gridCol>
              </a:tblGrid>
              <a:tr h="6111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0"/>
                  </a:ext>
                </a:extLst>
              </a:tr>
              <a:tr h="30449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1"/>
                  </a:ext>
                </a:extLst>
              </a:tr>
              <a:tr h="23484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bl>
          </a:graphicData>
        </a:graphic>
      </p:graphicFrame>
      <p:sp>
        <p:nvSpPr>
          <p:cNvPr id="4" name="Rectangle 50">
            <a:extLst>
              <a:ext uri="{FF2B5EF4-FFF2-40B4-BE49-F238E27FC236}">
                <a16:creationId xmlns:a16="http://schemas.microsoft.com/office/drawing/2014/main" xmlns="" id="{33B57D9A-9FEF-46F2-849C-9E635EA37E0B}"/>
              </a:ext>
            </a:extLst>
          </p:cNvPr>
          <p:cNvSpPr txBox="1">
            <a:spLocks noChangeArrowheads="1"/>
          </p:cNvSpPr>
          <p:nvPr/>
        </p:nvSpPr>
        <p:spPr>
          <a:xfrm>
            <a:off x="1524000" y="0"/>
            <a:ext cx="9144000" cy="684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hoàn thành bảng sau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AFA8D3A-C836-4790-B439-53D570C23191}"/>
              </a:ext>
            </a:extLst>
          </p:cNvPr>
          <p:cNvSpPr txBox="1"/>
          <p:nvPr/>
        </p:nvSpPr>
        <p:spPr>
          <a:xfrm>
            <a:off x="1722804" y="1738797"/>
            <a:ext cx="10345371" cy="1285352"/>
          </a:xfrm>
          <a:prstGeom prst="rect">
            <a:avLst/>
          </a:prstGeom>
          <a:noFill/>
        </p:spPr>
        <p:txBody>
          <a:bodyPr wrap="square" lIns="0" tIns="0" rIns="0" bIns="0" rtlCol="0">
            <a:spAutoFit/>
          </a:bodyPr>
          <a:lstStyle/>
          <a:p>
            <a:pPr algn="just">
              <a:lnSpc>
                <a:spcPct val="87000"/>
              </a:lnSpc>
              <a:spcBef>
                <a:spcPct val="50000"/>
              </a:spcBef>
            </a:pPr>
            <a:r>
              <a:rPr lang="en-US" altLang="en-US" sz="3200">
                <a:latin typeface="Times New Roman" panose="02020603050405020304" pitchFamily="18" charset="0"/>
                <a:cs typeface="Times New Roman" panose="02020603050405020304" pitchFamily="18" charset="0"/>
              </a:rPr>
              <a:t>- Sức khỏe của người nghiện bị hủy hoại; mất khả năng lao động, học tập; hệ thần kinh bị tổn hại. Tiêm chích ma túy dễ bị lây nhiễm HIV, nếu quá liều có thể bị chết.</a:t>
            </a:r>
          </a:p>
        </p:txBody>
      </p:sp>
      <p:sp>
        <p:nvSpPr>
          <p:cNvPr id="7" name="TextBox 6">
            <a:extLst>
              <a:ext uri="{FF2B5EF4-FFF2-40B4-BE49-F238E27FC236}">
                <a16:creationId xmlns:a16="http://schemas.microsoft.com/office/drawing/2014/main" xmlns="" id="{A670BE3A-5172-41C0-9B00-9AC60FF348A7}"/>
              </a:ext>
            </a:extLst>
          </p:cNvPr>
          <p:cNvSpPr txBox="1"/>
          <p:nvPr/>
        </p:nvSpPr>
        <p:spPr>
          <a:xfrm>
            <a:off x="1722804" y="3108732"/>
            <a:ext cx="10469196" cy="1348061"/>
          </a:xfrm>
          <a:prstGeom prst="rect">
            <a:avLst/>
          </a:prstGeom>
          <a:noFill/>
        </p:spPr>
        <p:txBody>
          <a:bodyPr wrap="square">
            <a:spAutoFit/>
          </a:bodyPr>
          <a:lstStyle/>
          <a:p>
            <a:pPr marL="0" marR="0" lvl="0" indent="0" algn="just" defTabSz="914400" rtl="0" eaLnBrk="1" fontAlgn="auto" latinLnBrk="0" hangingPunct="1">
              <a:lnSpc>
                <a:spcPct val="85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Khi lên</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cơn nghiện, không làm chủ được bản thân, người nghiện có thể làm bất cứ việc gì kể cả ăn cắp, cướp của, giết người để có tiền mua ma túy.</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xmlns="" id="{A755B0F8-42ED-420E-90C5-C4DB88ACBDCC}"/>
              </a:ext>
            </a:extLst>
          </p:cNvPr>
          <p:cNvSpPr txBox="1"/>
          <p:nvPr/>
        </p:nvSpPr>
        <p:spPr>
          <a:xfrm>
            <a:off x="1846629" y="5005355"/>
            <a:ext cx="10221546" cy="1347485"/>
          </a:xfrm>
          <a:prstGeom prst="rect">
            <a:avLst/>
          </a:prstGeom>
          <a:noFill/>
        </p:spPr>
        <p:txBody>
          <a:bodyPr wrap="square" lIns="0" tIns="0" rIns="0" bIns="0" rtlCol="0">
            <a:spAutoFit/>
          </a:bodyPr>
          <a:lstStyle/>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Gia đình có người nghiện thường bất hòa, con cái bị bỏ rơi, kinh tế bị sa sút,...</a:t>
            </a:r>
          </a:p>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Trật tự an toàn xã hội bị ảnh hưởng, các tội phạm gia tăng,...</a:t>
            </a:r>
          </a:p>
        </p:txBody>
      </p:sp>
    </p:spTree>
    <p:extLst>
      <p:ext uri="{BB962C8B-B14F-4D97-AF65-F5344CB8AC3E}">
        <p14:creationId xmlns:p14="http://schemas.microsoft.com/office/powerpoint/2010/main" val="4165608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4264E07-E09D-4EA2-8393-AE6A7FE1CAA9}"/>
              </a:ext>
            </a:extLst>
          </p:cNvPr>
          <p:cNvPicPr>
            <a:picLocks noChangeAspect="1"/>
          </p:cNvPicPr>
          <p:nvPr/>
        </p:nvPicPr>
        <p:blipFill>
          <a:blip r:embed="rId2"/>
          <a:stretch>
            <a:fillRect/>
          </a:stretch>
        </p:blipFill>
        <p:spPr>
          <a:xfrm>
            <a:off x="0" y="-1"/>
            <a:ext cx="6095998" cy="6890657"/>
          </a:xfrm>
          <a:prstGeom prst="rect">
            <a:avLst/>
          </a:prstGeom>
        </p:spPr>
      </p:pic>
      <p:pic>
        <p:nvPicPr>
          <p:cNvPr id="3" name="Picture 2">
            <a:extLst>
              <a:ext uri="{FF2B5EF4-FFF2-40B4-BE49-F238E27FC236}">
                <a16:creationId xmlns:a16="http://schemas.microsoft.com/office/drawing/2014/main" xmlns="" id="{F6BAE0DA-CC32-4A8B-8490-C89FFB652CD4}"/>
              </a:ext>
            </a:extLst>
          </p:cNvPr>
          <p:cNvPicPr>
            <a:picLocks noChangeAspect="1"/>
          </p:cNvPicPr>
          <p:nvPr/>
        </p:nvPicPr>
        <p:blipFill>
          <a:blip r:embed="rId3"/>
          <a:stretch>
            <a:fillRect/>
          </a:stretch>
        </p:blipFill>
        <p:spPr>
          <a:xfrm>
            <a:off x="6095998" y="0"/>
            <a:ext cx="6095998" cy="6890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3)">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xmlns="" id="{FCA4F532-277E-44F0-88B0-5FC99CE443EC}"/>
              </a:ext>
            </a:extLst>
          </p:cNvPr>
          <p:cNvSpPr/>
          <p:nvPr/>
        </p:nvSpPr>
        <p:spPr>
          <a:xfrm>
            <a:off x="-1457981" y="4858497"/>
            <a:ext cx="3410260" cy="3327102"/>
          </a:xfrm>
          <a:prstGeom prst="ellipse">
            <a:avLst/>
          </a:prstGeom>
          <a:solidFill>
            <a:schemeClr val="accent6">
              <a:lumMod val="40000"/>
              <a:lumOff val="6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E21FDE66-7465-4FE1-8EB3-E3EE0362AAB1}"/>
              </a:ext>
            </a:extLst>
          </p:cNvPr>
          <p:cNvSpPr>
            <a:spLocks noChangeAspect="1"/>
          </p:cNvSpPr>
          <p:nvPr>
            <p:custDataLst>
              <p:tags r:id="rId1"/>
            </p:custDataLst>
          </p:nvPr>
        </p:nvSpPr>
        <p:spPr>
          <a:xfrm>
            <a:off x="0" y="0"/>
            <a:ext cx="12192000" cy="6858000"/>
          </a:xfrm>
          <a:prstGeom prst="rect">
            <a:avLst/>
          </a:prstGeom>
          <a:blipFill dpi="0" rotWithShape="0">
            <a:blip r:embed="rId4">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71" name="Text Box 87">
            <a:extLst>
              <a:ext uri="{FF2B5EF4-FFF2-40B4-BE49-F238E27FC236}">
                <a16:creationId xmlns:a16="http://schemas.microsoft.com/office/drawing/2014/main" xmlns="" id="{E144913E-BCB3-4792-BE86-F2888EFA82EA}"/>
              </a:ext>
            </a:extLst>
          </p:cNvPr>
          <p:cNvSpPr txBox="1">
            <a:spLocks noChangeArrowheads="1"/>
          </p:cNvSpPr>
          <p:nvPr/>
        </p:nvSpPr>
        <p:spPr bwMode="auto">
          <a:xfrm>
            <a:off x="1028700" y="1111443"/>
            <a:ext cx="10134600" cy="4635115"/>
          </a:xfrm>
          <a:prstGeom prst="rect">
            <a:avLst/>
          </a:prstGeom>
          <a:solidFill>
            <a:schemeClr val="accent3">
              <a:lumMod val="20000"/>
              <a:lumOff val="80000"/>
            </a:schemeClr>
          </a:solidFill>
          <a:ln>
            <a:solidFill>
              <a:schemeClr val="accent3">
                <a:lumMod val="75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Tx/>
              <a:buNone/>
            </a:pPr>
            <a:r>
              <a:rPr lang="en-US" altLang="en-US" sz="3600">
                <a:latin typeface="Times New Roman" panose="02020603050405020304" pitchFamily="18" charset="0"/>
                <a:cs typeface="Times New Roman" panose="02020603050405020304" pitchFamily="18" charset="0"/>
              </a:rPr>
              <a:t>	Rượu, bia, thuốc lá, ma túy đều là những chất gây nghiện. Riêng ma túy là chất gây nghiện bị nhà nước cấm. Vì vậy sử dụng, buôn bán, vận chuyển ma túy đều là những việc làm vi phạm pháp luật. </a:t>
            </a:r>
          </a:p>
          <a:p>
            <a:pPr algn="just">
              <a:buNone/>
            </a:pPr>
            <a:r>
              <a:rPr lang="en-US" altLang="en-US" sz="3600">
                <a:latin typeface="Times New Roman" panose="02020603050405020304" pitchFamily="18" charset="0"/>
                <a:cs typeface="Times New Roman" panose="02020603050405020304" pitchFamily="18" charset="0"/>
              </a:rPr>
              <a:t>	Các chất gây nghiện đều gây hại cho sức khỏe của người sử dụng và những người xung quanh; làm tiêu hao tiền của của bản thân, gia đình; làm mất trật tự an ninh xã hội.</a:t>
            </a:r>
          </a:p>
        </p:txBody>
      </p:sp>
      <p:sp>
        <p:nvSpPr>
          <p:cNvPr id="6" name="TextBox 5">
            <a:extLst>
              <a:ext uri="{FF2B5EF4-FFF2-40B4-BE49-F238E27FC236}">
                <a16:creationId xmlns:a16="http://schemas.microsoft.com/office/drawing/2014/main" xmlns="" id="{C020DA39-0747-4572-9A6E-B70C2C8B5F23}"/>
              </a:ext>
            </a:extLst>
          </p:cNvPr>
          <p:cNvSpPr txBox="1"/>
          <p:nvPr/>
        </p:nvSpPr>
        <p:spPr>
          <a:xfrm>
            <a:off x="2571750" y="153230"/>
            <a:ext cx="7048500" cy="923330"/>
          </a:xfrm>
          <a:prstGeom prst="rect">
            <a:avLst/>
          </a:prstGeom>
          <a:noFill/>
        </p:spPr>
        <p:txBody>
          <a:bodyPr wrap="square" lIns="0" tIns="0" rIns="0" bIns="0" rtlCol="0">
            <a:spAutoFit/>
          </a:bodyPr>
          <a:lstStyle/>
          <a:p>
            <a:pPr algn="ctr"/>
            <a:r>
              <a:rPr lang="en-US" sz="6000" b="1">
                <a:solidFill>
                  <a:schemeClr val="accent6">
                    <a:lumMod val="75000"/>
                  </a:schemeClr>
                </a:solidFill>
                <a:latin typeface="Times New Roman" panose="02020603050405020304" pitchFamily="18" charset="0"/>
                <a:cs typeface="Times New Roman" panose="02020603050405020304" pitchFamily="18" charset="0"/>
              </a:rPr>
              <a:t>KẾT LUẬN</a:t>
            </a:r>
          </a:p>
        </p:txBody>
      </p:sp>
      <p:pic>
        <p:nvPicPr>
          <p:cNvPr id="9" name="PA_图片 12">
            <a:extLst>
              <a:ext uri="{FF2B5EF4-FFF2-40B4-BE49-F238E27FC236}">
                <a16:creationId xmlns:a16="http://schemas.microsoft.com/office/drawing/2014/main" xmlns="" id="{C82AEE0D-615C-4509-9882-B23453FB0DDA}"/>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22754" y="5257800"/>
            <a:ext cx="1929525" cy="1600200"/>
          </a:xfrm>
          <a:prstGeom prst="rect">
            <a:avLst/>
          </a:prstGeom>
        </p:spPr>
      </p:pic>
      <p:pic>
        <p:nvPicPr>
          <p:cNvPr id="10" name="图片 4">
            <a:extLst>
              <a:ext uri="{FF2B5EF4-FFF2-40B4-BE49-F238E27FC236}">
                <a16:creationId xmlns:a16="http://schemas.microsoft.com/office/drawing/2014/main" xmlns="" id="{6CDB8E27-0FC5-42A1-B449-B374A88508B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34423" r="7853" b="35395"/>
          <a:stretch/>
        </p:blipFill>
        <p:spPr>
          <a:xfrm flipH="1">
            <a:off x="10511897" y="8356"/>
            <a:ext cx="1596423" cy="1363244"/>
          </a:xfrm>
          <a:prstGeom prst="rect">
            <a:avLst/>
          </a:prstGeom>
        </p:spPr>
      </p:pic>
      <p:sp>
        <p:nvSpPr>
          <p:cNvPr id="2" name="Oval 1">
            <a:extLst>
              <a:ext uri="{FF2B5EF4-FFF2-40B4-BE49-F238E27FC236}">
                <a16:creationId xmlns:a16="http://schemas.microsoft.com/office/drawing/2014/main" xmlns="" id="{96B3069B-594A-401D-8C28-56F36F51337C}"/>
              </a:ext>
            </a:extLst>
          </p:cNvPr>
          <p:cNvSpPr/>
          <p:nvPr/>
        </p:nvSpPr>
        <p:spPr>
          <a:xfrm>
            <a:off x="-1332526" y="-1091886"/>
            <a:ext cx="3618526" cy="353028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5CB1FFF5-869A-44AB-9E78-CE805F5331EB}"/>
              </a:ext>
            </a:extLst>
          </p:cNvPr>
          <p:cNvSpPr/>
          <p:nvPr/>
        </p:nvSpPr>
        <p:spPr>
          <a:xfrm>
            <a:off x="-798209" y="-609600"/>
            <a:ext cx="2645364" cy="258085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3B293835-1FE3-41C8-B561-4AC4EAA0427D}"/>
              </a:ext>
            </a:extLst>
          </p:cNvPr>
          <p:cNvSpPr/>
          <p:nvPr/>
        </p:nvSpPr>
        <p:spPr>
          <a:xfrm>
            <a:off x="-398854" y="-219983"/>
            <a:ext cx="1846654" cy="1801622"/>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A43862A-EF62-4B63-9828-D73EFED517AA}"/>
              </a:ext>
            </a:extLst>
          </p:cNvPr>
          <p:cNvSpPr/>
          <p:nvPr/>
        </p:nvSpPr>
        <p:spPr>
          <a:xfrm>
            <a:off x="95472" y="209109"/>
            <a:ext cx="951498" cy="92829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E2F4935B-0B77-43F5-ADC9-16606053988E}"/>
              </a:ext>
            </a:extLst>
          </p:cNvPr>
          <p:cNvSpPr/>
          <p:nvPr/>
        </p:nvSpPr>
        <p:spPr>
          <a:xfrm>
            <a:off x="10210800" y="52578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6436464F-FB74-4CE9-8C7D-2EB45A115C13}"/>
              </a:ext>
            </a:extLst>
          </p:cNvPr>
          <p:cNvSpPr/>
          <p:nvPr/>
        </p:nvSpPr>
        <p:spPr>
          <a:xfrm>
            <a:off x="10668000" y="5699473"/>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3FCD1D51-90F8-41CF-80BF-268B0F8FA515}"/>
              </a:ext>
            </a:extLst>
          </p:cNvPr>
          <p:cNvSpPr/>
          <p:nvPr/>
        </p:nvSpPr>
        <p:spPr>
          <a:xfrm>
            <a:off x="11153664" y="60579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5DB9AC4E-A75F-4F93-A528-D6EF378F25B4}"/>
              </a:ext>
            </a:extLst>
          </p:cNvPr>
          <p:cNvSpPr/>
          <p:nvPr/>
        </p:nvSpPr>
        <p:spPr>
          <a:xfrm>
            <a:off x="11613363" y="6416327"/>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10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900"/>
                                        <p:tgtEl>
                                          <p:spTgt spid="12"/>
                                        </p:tgtEl>
                                      </p:cBhvr>
                                    </p:animEffect>
                                  </p:childTnLst>
                                </p:cTn>
                              </p:par>
                              <p:par>
                                <p:cTn id="16" presetID="21" presetClass="entr" presetSubtype="1" fill="hold" grpId="0" nodeType="withEffect">
                                  <p:stCondLst>
                                    <p:cond delay="30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1700"/>
                                        <p:tgtEl>
                                          <p:spTgt spid="13"/>
                                        </p:tgtEl>
                                      </p:cBhvr>
                                    </p:animEffect>
                                  </p:childTnLst>
                                </p:cTn>
                              </p:par>
                              <p:par>
                                <p:cTn id="19" presetID="21" presetClass="entr" presetSubtype="1"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6"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1+#ppt_w/2"/>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6471">
                                            <p:bg/>
                                          </p:spTgt>
                                        </p:tgtEl>
                                        <p:attrNameLst>
                                          <p:attrName>style.visibility</p:attrName>
                                        </p:attrNameLst>
                                      </p:cBhvr>
                                      <p:to>
                                        <p:strVal val="visible"/>
                                      </p:to>
                                    </p:set>
                                    <p:animEffect transition="in" filter="barn(inVertical)">
                                      <p:cBhvr>
                                        <p:cTn id="54" dur="500"/>
                                        <p:tgtEl>
                                          <p:spTgt spid="16471">
                                            <p:bg/>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471">
                                            <p:txEl>
                                              <p:pRg st="0" end="0"/>
                                            </p:txEl>
                                          </p:spTgt>
                                        </p:tgtEl>
                                        <p:attrNameLst>
                                          <p:attrName>style.visibility</p:attrName>
                                        </p:attrNameLst>
                                      </p:cBhvr>
                                      <p:to>
                                        <p:strVal val="visible"/>
                                      </p:to>
                                    </p:set>
                                    <p:animEffect transition="in" filter="barn(inVertical)">
                                      <p:cBhvr>
                                        <p:cTn id="59" dur="500"/>
                                        <p:tgtEl>
                                          <p:spTgt spid="1647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471">
                                            <p:txEl>
                                              <p:pRg st="1" end="1"/>
                                            </p:txEl>
                                          </p:spTgt>
                                        </p:tgtEl>
                                        <p:attrNameLst>
                                          <p:attrName>style.visibility</p:attrName>
                                        </p:attrNameLst>
                                      </p:cBhvr>
                                      <p:to>
                                        <p:strVal val="visible"/>
                                      </p:to>
                                    </p:set>
                                    <p:animEffect transition="in" filter="barn(inVertical)">
                                      <p:cBhvr>
                                        <p:cTn id="64" dur="500"/>
                                        <p:tgtEl>
                                          <p:spTgt spid="164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71" grpId="0" build="p" animBg="1"/>
      <p:bldP spid="6" grpId="0"/>
      <p:bldP spid="2" grpId="0" animBg="1"/>
      <p:bldP spid="12" grpId="0" animBg="1"/>
      <p:bldP spid="13" grpId="0" animBg="1"/>
      <p:bldP spid="14" grpId="0" animBg="1"/>
      <p:bldP spid="3"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Group 29">
            <a:extLst>
              <a:ext uri="{FF2B5EF4-FFF2-40B4-BE49-F238E27FC236}">
                <a16:creationId xmlns:a16="http://schemas.microsoft.com/office/drawing/2014/main" xmlns="" id="{D25EE7A8-83C0-487E-A6AB-4A42187112B2}"/>
              </a:ext>
            </a:extLst>
          </p:cNvPr>
          <p:cNvGrpSpPr/>
          <p:nvPr/>
        </p:nvGrpSpPr>
        <p:grpSpPr>
          <a:xfrm>
            <a:off x="62107" y="301989"/>
            <a:ext cx="1176670" cy="1619570"/>
            <a:chOff x="2895600" y="3210735"/>
            <a:chExt cx="2105829" cy="2898466"/>
          </a:xfrm>
        </p:grpSpPr>
        <p:pic>
          <p:nvPicPr>
            <p:cNvPr id="31" name="图片 2">
              <a:extLst>
                <a:ext uri="{FF2B5EF4-FFF2-40B4-BE49-F238E27FC236}">
                  <a16:creationId xmlns:a16="http://schemas.microsoft.com/office/drawing/2014/main" xmlns="" id="{7EEE7549-7FE6-406C-A1DD-46FDDE923E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2" name="图片 5">
              <a:extLst>
                <a:ext uri="{FF2B5EF4-FFF2-40B4-BE49-F238E27FC236}">
                  <a16:creationId xmlns:a16="http://schemas.microsoft.com/office/drawing/2014/main" xmlns="" id="{5AA11AF0-3C14-443D-AC69-D0B50352BA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5" name="BOY - 9Slide.vn">
            <a:hlinkClick r:id="rId8" action="ppaction://hlinksldjump"/>
            <a:extLst>
              <a:ext uri="{FF2B5EF4-FFF2-40B4-BE49-F238E27FC236}">
                <a16:creationId xmlns:a16="http://schemas.microsoft.com/office/drawing/2014/main" xmlns="" id="{E3E07C8E-187C-4D3F-806B-3DE9F4B64FF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574" r="13512"/>
          <a:stretch/>
        </p:blipFill>
        <p:spPr bwMode="auto">
          <a:xfrm flipH="1">
            <a:off x="761998" y="1295400"/>
            <a:ext cx="2971799" cy="5183816"/>
          </a:xfrm>
          <a:prstGeom prst="rect">
            <a:avLst/>
          </a:prstGeom>
          <a:noFill/>
          <a:extLst>
            <a:ext uri="{909E8E84-426E-40DD-AFC4-6F175D3DCCD1}">
              <a14:hiddenFill xmlns:a14="http://schemas.microsoft.com/office/drawing/2010/main">
                <a:solidFill>
                  <a:srgbClr val="FFFFFF"/>
                </a:solidFill>
              </a14:hiddenFill>
            </a:ext>
          </a:extLst>
        </p:spPr>
      </p:pic>
      <p:pic>
        <p:nvPicPr>
          <p:cNvPr id="26" name="GIRL  - 9Slide.vn">
            <a:hlinkClick r:id="rId10" action="ppaction://hlinksldjump"/>
            <a:extLst>
              <a:ext uri="{FF2B5EF4-FFF2-40B4-BE49-F238E27FC236}">
                <a16:creationId xmlns:a16="http://schemas.microsoft.com/office/drawing/2014/main" xmlns="" id="{C4081731-36D4-408C-8167-891F8D8E54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205" t="-190" r="39426" b="190"/>
          <a:stretch/>
        </p:blipFill>
        <p:spPr bwMode="auto">
          <a:xfrm>
            <a:off x="8686800" y="1726523"/>
            <a:ext cx="2390772" cy="4862376"/>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8">
            <a:hlinkClick r:id="rId11" action="ppaction://hlinksldjump"/>
            <a:extLst>
              <a:ext uri="{FF2B5EF4-FFF2-40B4-BE49-F238E27FC236}">
                <a16:creationId xmlns:a16="http://schemas.microsoft.com/office/drawing/2014/main" xmlns="" id="{A2549AE1-7195-4484-9819-764A2F509E0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4495800" y="1850720"/>
            <a:ext cx="2819400" cy="4613982"/>
          </a:xfrm>
          <a:prstGeom prst="rect">
            <a:avLst/>
          </a:prstGeom>
        </p:spPr>
      </p:pic>
      <p:sp>
        <p:nvSpPr>
          <p:cNvPr id="7" name="TextBox 6">
            <a:extLst>
              <a:ext uri="{FF2B5EF4-FFF2-40B4-BE49-F238E27FC236}">
                <a16:creationId xmlns:a16="http://schemas.microsoft.com/office/drawing/2014/main" xmlns="" id="{2B6AD576-A9D9-4A17-89D1-F26ECA56D662}"/>
              </a:ext>
            </a:extLst>
          </p:cNvPr>
          <p:cNvSpPr txBox="1"/>
          <p:nvPr/>
        </p:nvSpPr>
        <p:spPr>
          <a:xfrm>
            <a:off x="1933572" y="309264"/>
            <a:ext cx="9144000" cy="1107996"/>
          </a:xfrm>
          <a:prstGeom prst="rect">
            <a:avLst/>
          </a:prstGeom>
          <a:solidFill>
            <a:schemeClr val="bg1">
              <a:alpha val="49000"/>
            </a:schemeClr>
          </a:solidFill>
        </p:spPr>
        <p:txBody>
          <a:bodyPr wrap="square" lIns="0" tIns="0" rIns="0" bIns="0" rtlCol="0">
            <a:spAutoFit/>
          </a:bodyPr>
          <a:lstStyle/>
          <a:p>
            <a:pPr algn="ctr"/>
            <a:r>
              <a:rPr lang="en-US" sz="7200">
                <a:solidFill>
                  <a:srgbClr val="FF0000"/>
                </a:solidFill>
                <a:effectLst>
                  <a:outerShdw blurRad="38100" dist="38100" dir="2700000" algn="tl">
                    <a:srgbClr val="000000">
                      <a:alpha val="43137"/>
                    </a:srgbClr>
                  </a:outerShdw>
                </a:effectLst>
                <a:latin typeface="#9Slide03 Arima Madurai Black" panose="00000A00000000000000" pitchFamily="2" charset="0"/>
                <a:cs typeface="#9Slide03 Arima Madurai Black" panose="00000A00000000000000" pitchFamily="2" charset="0"/>
              </a:rPr>
              <a:t>AI NHANH? AI ĐÚNG?</a:t>
            </a:r>
          </a:p>
        </p:txBody>
      </p:sp>
      <p:pic>
        <p:nvPicPr>
          <p:cNvPr id="28" name="Picture 2" descr="Congratulations - fireworks gif - Download on Funimada.com">
            <a:extLst>
              <a:ext uri="{FF2B5EF4-FFF2-40B4-BE49-F238E27FC236}">
                <a16:creationId xmlns:a16="http://schemas.microsoft.com/office/drawing/2014/main" xmlns="" id="{45337AAE-98A0-420C-9AFF-DF2DBEB1F7FE}"/>
              </a:ext>
            </a:extLst>
          </p:cNvPr>
          <p:cNvPicPr>
            <a:picLocks noChangeAspect="1" noChangeArrowheads="1" noCrop="1"/>
          </p:cNvPicPr>
          <p:nvPr/>
        </p:nvPicPr>
        <p:blipFill>
          <a:blip r:embed="rId1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114300"/>
            <a:ext cx="12192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37E53C0-B976-4D2E-8356-EAB23D548CA5}"/>
              </a:ext>
            </a:extLst>
          </p:cNvPr>
          <p:cNvSpPr txBox="1"/>
          <p:nvPr/>
        </p:nvSpPr>
        <p:spPr>
          <a:xfrm>
            <a:off x="13258800" y="1010710"/>
            <a:ext cx="1981200" cy="830997"/>
          </a:xfrm>
          <a:prstGeom prst="rect">
            <a:avLst/>
          </a:prstGeom>
          <a:noFill/>
        </p:spPr>
        <p:txBody>
          <a:bodyPr wrap="square" lIns="0" tIns="0" rIns="0" bIns="0" rtlCol="0">
            <a:spAutoFit/>
          </a:bodyPr>
          <a:lstStyle/>
          <a:p>
            <a:pPr algn="l"/>
            <a:r>
              <a:rPr lang="en-US">
                <a:solidFill>
                  <a:schemeClr val="tx1">
                    <a:lumMod val="50000"/>
                    <a:lumOff val="50000"/>
                  </a:schemeClr>
                </a:solidFill>
              </a:rPr>
              <a:t>Click vào chú cảnh sát để qua slide mới</a:t>
            </a:r>
          </a:p>
        </p:txBody>
      </p:sp>
      <p:pic>
        <p:nvPicPr>
          <p:cNvPr id="29" name="图片 2">
            <a:hlinkClick r:id="rId15" action="ppaction://hlinksldjump"/>
            <a:extLst>
              <a:ext uri="{FF2B5EF4-FFF2-40B4-BE49-F238E27FC236}">
                <a16:creationId xmlns:a16="http://schemas.microsoft.com/office/drawing/2014/main" xmlns="" id="{83E23E76-9457-40F1-866C-FB5C2CBF4D2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9741"/>
          <a:stretch/>
        </p:blipFill>
        <p:spPr>
          <a:xfrm>
            <a:off x="11186380" y="309264"/>
            <a:ext cx="1005620" cy="1752516"/>
          </a:xfrm>
          <a:prstGeom prst="rect">
            <a:avLst/>
          </a:prstGeom>
        </p:spPr>
      </p:pic>
    </p:spTree>
    <p:extLst>
      <p:ext uri="{BB962C8B-B14F-4D97-AF65-F5344CB8AC3E}">
        <p14:creationId xmlns:p14="http://schemas.microsoft.com/office/powerpoint/2010/main" val="3637304226"/>
      </p:ext>
    </p:extLst>
  </p:cSld>
  <p:clrMapOvr>
    <a:masterClrMapping/>
  </p:clrMapOvr>
  <mc:AlternateContent xmlns:mc="http://schemas.openxmlformats.org/markup-compatibility/2006" xmlns:p14="http://schemas.microsoft.com/office/powerpoint/2010/main">
    <mc:Choice Requires="p14">
      <p:transition spd="slow" p14:dur="1500" advTm="3000">
        <p14:window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grpId="0" nodeType="clickEffect">
                                  <p:stCondLst>
                                    <p:cond delay="0"/>
                                  </p:stCondLst>
                                  <p:iterate type="lt">
                                    <p:tmPct val="17000"/>
                                  </p:iterate>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4*#ppt_w"/>
                                          </p:val>
                                        </p:tav>
                                        <p:tav tm="100000">
                                          <p:val>
                                            <p:strVal val="#ppt_w"/>
                                          </p:val>
                                        </p:tav>
                                      </p:tavLst>
                                    </p:anim>
                                    <p:anim calcmode="lin" valueType="num">
                                      <p:cBhvr>
                                        <p:cTn id="22"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3" presetID="32" presetClass="emph" presetSubtype="0" repeatCount="4000" fill="hold" grpId="1" nodeType="withEffect">
                                  <p:stCondLst>
                                    <p:cond delay="0"/>
                                  </p:stCondLst>
                                  <p:iterate type="lt">
                                    <p:tmPct val="0"/>
                                  </p:iterate>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2000" fill="hold"/>
                                        <p:tgtEl>
                                          <p:spTgt spid="28"/>
                                        </p:tgtEl>
                                        <p:attrNameLst>
                                          <p:attrName>ppt_w</p:attrName>
                                        </p:attrNameLst>
                                      </p:cBhvr>
                                      <p:tavLst>
                                        <p:tav tm="0">
                                          <p:val>
                                            <p:fltVal val="0"/>
                                          </p:val>
                                        </p:tav>
                                        <p:tav tm="100000">
                                          <p:val>
                                            <p:strVal val="#ppt_w"/>
                                          </p:val>
                                        </p:tav>
                                      </p:tavLst>
                                    </p:anim>
                                    <p:anim calcmode="lin" valueType="num">
                                      <p:cBhvr>
                                        <p:cTn id="34" dur="2000" fill="hold"/>
                                        <p:tgtEl>
                                          <p:spTgt spid="28"/>
                                        </p:tgtEl>
                                        <p:attrNameLst>
                                          <p:attrName>ppt_h</p:attrName>
                                        </p:attrNameLst>
                                      </p:cBhvr>
                                      <p:tavLst>
                                        <p:tav tm="0">
                                          <p:val>
                                            <p:fltVal val="0"/>
                                          </p:val>
                                        </p:tav>
                                        <p:tav tm="100000">
                                          <p:val>
                                            <p:strVal val="#ppt_h"/>
                                          </p:val>
                                        </p:tav>
                                      </p:tavLst>
                                    </p:anim>
                                    <p:animEffect transition="in" filter="fade">
                                      <p:cBhvr>
                                        <p:cTn id="35" dur="2000"/>
                                        <p:tgtEl>
                                          <p:spTgt spid="28"/>
                                        </p:tgtEl>
                                      </p:cBhvr>
                                    </p:animEffec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repeatCount="3000" fill="hold" nodeType="clickEffect">
                                  <p:stCondLst>
                                    <p:cond delay="0"/>
                                  </p:stCondLst>
                                  <p:childTnLst>
                                    <p:animRot by="120000">
                                      <p:cBhvr>
                                        <p:cTn id="40" dur="100" fill="hold">
                                          <p:stCondLst>
                                            <p:cond delay="0"/>
                                          </p:stCondLst>
                                        </p:cTn>
                                        <p:tgtEl>
                                          <p:spTgt spid="27"/>
                                        </p:tgtEl>
                                        <p:attrNameLst>
                                          <p:attrName>r</p:attrName>
                                        </p:attrNameLst>
                                      </p:cBhvr>
                                    </p:animRot>
                                    <p:animRot by="-240000">
                                      <p:cBhvr>
                                        <p:cTn id="41" dur="200" fill="hold">
                                          <p:stCondLst>
                                            <p:cond delay="200"/>
                                          </p:stCondLst>
                                        </p:cTn>
                                        <p:tgtEl>
                                          <p:spTgt spid="27"/>
                                        </p:tgtEl>
                                        <p:attrNameLst>
                                          <p:attrName>r</p:attrName>
                                        </p:attrNameLst>
                                      </p:cBhvr>
                                    </p:animRot>
                                    <p:animRot by="240000">
                                      <p:cBhvr>
                                        <p:cTn id="42" dur="200" fill="hold">
                                          <p:stCondLst>
                                            <p:cond delay="400"/>
                                          </p:stCondLst>
                                        </p:cTn>
                                        <p:tgtEl>
                                          <p:spTgt spid="27"/>
                                        </p:tgtEl>
                                        <p:attrNameLst>
                                          <p:attrName>r</p:attrName>
                                        </p:attrNameLst>
                                      </p:cBhvr>
                                    </p:animRot>
                                    <p:animRot by="-240000">
                                      <p:cBhvr>
                                        <p:cTn id="43" dur="200" fill="hold">
                                          <p:stCondLst>
                                            <p:cond delay="600"/>
                                          </p:stCondLst>
                                        </p:cTn>
                                        <p:tgtEl>
                                          <p:spTgt spid="27"/>
                                        </p:tgtEl>
                                        <p:attrNameLst>
                                          <p:attrName>r</p:attrName>
                                        </p:attrNameLst>
                                      </p:cBhvr>
                                    </p:animRot>
                                    <p:animRot by="120000">
                                      <p:cBhvr>
                                        <p:cTn id="44" dur="200" fill="hold">
                                          <p:stCondLst>
                                            <p:cond delay="800"/>
                                          </p:stCondLst>
                                        </p:cTn>
                                        <p:tgtEl>
                                          <p:spTgt spid="27"/>
                                        </p:tgtEl>
                                        <p:attrNameLst>
                                          <p:attrName>r</p:attrName>
                                        </p:attrNameLst>
                                      </p:cBhvr>
                                    </p:animRot>
                                  </p:childTnLst>
                                  <p:subTnLst>
                                    <p:audio>
                                      <p:cMediaNode vol="100000">
                                        <p:cTn display="0" masterRel="sameClick">
                                          <p:stCondLst>
                                            <p:cond evt="begin" delay="0">
                                              <p:tn val="39"/>
                                            </p:cond>
                                          </p:stCondLst>
                                          <p:endCondLst>
                                            <p:cond evt="onStopAudio" delay="0">
                                              <p:tgtEl>
                                                <p:sldTgt/>
                                              </p:tgtEl>
                                            </p:cond>
                                          </p:endCondLst>
                                        </p:cTn>
                                        <p:tgtEl>
                                          <p:sndTgt r:embed="rId3" name="applause.wav"/>
                                        </p:tgtEl>
                                      </p:cMediaNode>
                                    </p:audio>
                                  </p:subTnLst>
                                </p:cTn>
                              </p:par>
                            </p:childTnLst>
                          </p:cTn>
                        </p:par>
                        <p:par>
                          <p:cTn id="45" fill="hold">
                            <p:stCondLst>
                              <p:cond delay="3000"/>
                            </p:stCondLst>
                            <p:childTnLst>
                              <p:par>
                                <p:cTn id="46" presetID="10" presetClass="exit" presetSubtype="0" fill="hold" nodeType="after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32" presetClass="emph" presetSubtype="0" repeatCount="3000" fill="hold" nodeType="withEffect">
                                  <p:stCondLst>
                                    <p:cond delay="0"/>
                                  </p:stCondLst>
                                  <p:childTnLst>
                                    <p:animRot by="120000">
                                      <p:cBhvr>
                                        <p:cTn id="53" dur="100" fill="hold">
                                          <p:stCondLst>
                                            <p:cond delay="0"/>
                                          </p:stCondLst>
                                        </p:cTn>
                                        <p:tgtEl>
                                          <p:spTgt spid="25"/>
                                        </p:tgtEl>
                                        <p:attrNameLst>
                                          <p:attrName>r</p:attrName>
                                        </p:attrNameLst>
                                      </p:cBhvr>
                                    </p:animRot>
                                    <p:animRot by="-240000">
                                      <p:cBhvr>
                                        <p:cTn id="54" dur="200" fill="hold">
                                          <p:stCondLst>
                                            <p:cond delay="200"/>
                                          </p:stCondLst>
                                        </p:cTn>
                                        <p:tgtEl>
                                          <p:spTgt spid="25"/>
                                        </p:tgtEl>
                                        <p:attrNameLst>
                                          <p:attrName>r</p:attrName>
                                        </p:attrNameLst>
                                      </p:cBhvr>
                                    </p:animRot>
                                    <p:animRot by="240000">
                                      <p:cBhvr>
                                        <p:cTn id="55" dur="200" fill="hold">
                                          <p:stCondLst>
                                            <p:cond delay="400"/>
                                          </p:stCondLst>
                                        </p:cTn>
                                        <p:tgtEl>
                                          <p:spTgt spid="25"/>
                                        </p:tgtEl>
                                        <p:attrNameLst>
                                          <p:attrName>r</p:attrName>
                                        </p:attrNameLst>
                                      </p:cBhvr>
                                    </p:animRot>
                                    <p:animRot by="-240000">
                                      <p:cBhvr>
                                        <p:cTn id="56" dur="200" fill="hold">
                                          <p:stCondLst>
                                            <p:cond delay="600"/>
                                          </p:stCondLst>
                                        </p:cTn>
                                        <p:tgtEl>
                                          <p:spTgt spid="25"/>
                                        </p:tgtEl>
                                        <p:attrNameLst>
                                          <p:attrName>r</p:attrName>
                                        </p:attrNameLst>
                                      </p:cBhvr>
                                    </p:animRot>
                                    <p:animRot by="120000">
                                      <p:cBhvr>
                                        <p:cTn id="57" dur="200" fill="hold">
                                          <p:stCondLst>
                                            <p:cond delay="800"/>
                                          </p:stCondLst>
                                        </p:cTn>
                                        <p:tgtEl>
                                          <p:spTgt spid="25"/>
                                        </p:tgtEl>
                                        <p:attrNameLst>
                                          <p:attrName>r</p:attrName>
                                        </p:attrNameLst>
                                      </p:cBhvr>
                                    </p:animRot>
                                  </p:childTnLst>
                                  <p:subTnLst>
                                    <p:audio>
                                      <p:cMediaNode vol="100000">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par>
                          <p:cTn id="58" fill="hold">
                            <p:stCondLst>
                              <p:cond delay="3000"/>
                            </p:stCondLst>
                            <p:childTnLst>
                              <p:par>
                                <p:cTn id="59" presetID="10" presetClass="exit" presetSubtype="0" fill="hold" nodeType="after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26"/>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repeatCount="3000" fill="hold" nodeType="withEffect">
                                  <p:stCondLst>
                                    <p:cond delay="0"/>
                                  </p:stCondLst>
                                  <p:childTnLst>
                                    <p:animRot by="120000">
                                      <p:cBhvr>
                                        <p:cTn id="66" dur="100" fill="hold">
                                          <p:stCondLst>
                                            <p:cond delay="0"/>
                                          </p:stCondLst>
                                        </p:cTn>
                                        <p:tgtEl>
                                          <p:spTgt spid="26"/>
                                        </p:tgtEl>
                                        <p:attrNameLst>
                                          <p:attrName>r</p:attrName>
                                        </p:attrNameLst>
                                      </p:cBhvr>
                                    </p:animRot>
                                    <p:animRot by="-240000">
                                      <p:cBhvr>
                                        <p:cTn id="67" dur="200" fill="hold">
                                          <p:stCondLst>
                                            <p:cond delay="200"/>
                                          </p:stCondLst>
                                        </p:cTn>
                                        <p:tgtEl>
                                          <p:spTgt spid="26"/>
                                        </p:tgtEl>
                                        <p:attrNameLst>
                                          <p:attrName>r</p:attrName>
                                        </p:attrNameLst>
                                      </p:cBhvr>
                                    </p:animRot>
                                    <p:animRot by="240000">
                                      <p:cBhvr>
                                        <p:cTn id="68" dur="200" fill="hold">
                                          <p:stCondLst>
                                            <p:cond delay="400"/>
                                          </p:stCondLst>
                                        </p:cTn>
                                        <p:tgtEl>
                                          <p:spTgt spid="26"/>
                                        </p:tgtEl>
                                        <p:attrNameLst>
                                          <p:attrName>r</p:attrName>
                                        </p:attrNameLst>
                                      </p:cBhvr>
                                    </p:animRot>
                                    <p:animRot by="-240000">
                                      <p:cBhvr>
                                        <p:cTn id="69" dur="200" fill="hold">
                                          <p:stCondLst>
                                            <p:cond delay="600"/>
                                          </p:stCondLst>
                                        </p:cTn>
                                        <p:tgtEl>
                                          <p:spTgt spid="26"/>
                                        </p:tgtEl>
                                        <p:attrNameLst>
                                          <p:attrName>r</p:attrName>
                                        </p:attrNameLst>
                                      </p:cBhvr>
                                    </p:animRot>
                                    <p:animRot by="120000">
                                      <p:cBhvr>
                                        <p:cTn id="70" dur="200" fill="hold">
                                          <p:stCondLst>
                                            <p:cond delay="800"/>
                                          </p:stCondLst>
                                        </p:cTn>
                                        <p:tgtEl>
                                          <p:spTgt spid="26"/>
                                        </p:tgtEl>
                                        <p:attrNameLst>
                                          <p:attrName>r</p:attrName>
                                        </p:attrNameLst>
                                      </p:cBhvr>
                                    </p:animRot>
                                  </p:childTnLst>
                                  <p:subTnLst>
                                    <p:audio>
                                      <p:cMediaNode vol="100000">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par>
                          <p:cTn id="71" fill="hold">
                            <p:stCondLst>
                              <p:cond delay="3000"/>
                            </p:stCondLst>
                            <p:childTnLst>
                              <p:par>
                                <p:cTn id="72" presetID="10" presetClass="exit" presetSubtype="0" fill="hold" nodeType="afterEffect">
                                  <p:stCondLst>
                                    <p:cond delay="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sp>
        <p:nvSpPr>
          <p:cNvPr id="4" name="TextBox 3">
            <a:extLst>
              <a:ext uri="{FF2B5EF4-FFF2-40B4-BE49-F238E27FC236}">
                <a16:creationId xmlns:a16="http://schemas.microsoft.com/office/drawing/2014/main" xmlns="" id="{816F9A21-AA50-465E-BF1C-49FC0C76BDD7}"/>
              </a:ext>
            </a:extLst>
          </p:cNvPr>
          <p:cNvSpPr txBox="1"/>
          <p:nvPr/>
        </p:nvSpPr>
        <p:spPr>
          <a:xfrm>
            <a:off x="2827477" y="1214569"/>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pic>
        <p:nvPicPr>
          <p:cNvPr id="25" name="图片 2">
            <a:extLst>
              <a:ext uri="{FF2B5EF4-FFF2-40B4-BE49-F238E27FC236}">
                <a16:creationId xmlns:a16="http://schemas.microsoft.com/office/drawing/2014/main" xmlns=""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pic>
        <p:nvPicPr>
          <p:cNvPr id="26" name="图片 8">
            <a:extLst>
              <a:ext uri="{FF2B5EF4-FFF2-40B4-BE49-F238E27FC236}">
                <a16:creationId xmlns:a16="http://schemas.microsoft.com/office/drawing/2014/main" xmlns="" id="{0F0B674F-849A-4912-B752-874DCE3ACEF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0" y="2992397"/>
            <a:ext cx="1902015" cy="3837855"/>
          </a:xfrm>
          <a:prstGeom prst="rect">
            <a:avLst/>
          </a:prstGeom>
        </p:spPr>
      </p:pic>
      <p:sp>
        <p:nvSpPr>
          <p:cNvPr id="5" name="TextBox 4">
            <a:extLst>
              <a:ext uri="{FF2B5EF4-FFF2-40B4-BE49-F238E27FC236}">
                <a16:creationId xmlns:a16="http://schemas.microsoft.com/office/drawing/2014/main" xmlns="" id="{3AAEBA18-A140-4DFE-A0B8-6E0F70389945}"/>
              </a:ext>
            </a:extLst>
          </p:cNvPr>
          <p:cNvSpPr txBox="1"/>
          <p:nvPr/>
        </p:nvSpPr>
        <p:spPr>
          <a:xfrm>
            <a:off x="1987784" y="2010952"/>
            <a:ext cx="8216431"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1. Khói thuốc lá có thể gây ra bệnh nào?</a:t>
            </a:r>
          </a:p>
        </p:txBody>
      </p:sp>
      <p:sp>
        <p:nvSpPr>
          <p:cNvPr id="27" name="TextBox 26">
            <a:extLst>
              <a:ext uri="{FF2B5EF4-FFF2-40B4-BE49-F238E27FC236}">
                <a16:creationId xmlns:a16="http://schemas.microsoft.com/office/drawing/2014/main" xmlns="" id="{4FEA3CCE-FD55-44FB-8F31-C7A6B6640A4A}"/>
              </a:ext>
            </a:extLst>
          </p:cNvPr>
          <p:cNvSpPr txBox="1"/>
          <p:nvPr/>
        </p:nvSpPr>
        <p:spPr>
          <a:xfrm>
            <a:off x="2530591" y="2643722"/>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Bệnh về tim mạch.</a:t>
            </a:r>
          </a:p>
        </p:txBody>
      </p:sp>
      <p:sp>
        <p:nvSpPr>
          <p:cNvPr id="28" name="TextBox 27">
            <a:extLst>
              <a:ext uri="{FF2B5EF4-FFF2-40B4-BE49-F238E27FC236}">
                <a16:creationId xmlns:a16="http://schemas.microsoft.com/office/drawing/2014/main" xmlns="" id="{F19A3B3C-9364-456F-9C63-E71044230C75}"/>
              </a:ext>
            </a:extLst>
          </p:cNvPr>
          <p:cNvSpPr txBox="1"/>
          <p:nvPr/>
        </p:nvSpPr>
        <p:spPr>
          <a:xfrm>
            <a:off x="2530591" y="3321959"/>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Ung thư phổi.</a:t>
            </a:r>
          </a:p>
        </p:txBody>
      </p:sp>
      <p:sp>
        <p:nvSpPr>
          <p:cNvPr id="29" name="TextBox 28">
            <a:extLst>
              <a:ext uri="{FF2B5EF4-FFF2-40B4-BE49-F238E27FC236}">
                <a16:creationId xmlns:a16="http://schemas.microsoft.com/office/drawing/2014/main" xmlns="" id="{C07EEEF7-C829-4A64-8CA3-3EC03E4AC7EF}"/>
              </a:ext>
            </a:extLst>
          </p:cNvPr>
          <p:cNvSpPr txBox="1"/>
          <p:nvPr/>
        </p:nvSpPr>
        <p:spPr>
          <a:xfrm>
            <a:off x="2530591" y="4000196"/>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Huyết áp cao.</a:t>
            </a:r>
          </a:p>
        </p:txBody>
      </p:sp>
      <p:sp>
        <p:nvSpPr>
          <p:cNvPr id="30" name="TextBox 29">
            <a:extLst>
              <a:ext uri="{FF2B5EF4-FFF2-40B4-BE49-F238E27FC236}">
                <a16:creationId xmlns:a16="http://schemas.microsoft.com/office/drawing/2014/main" xmlns="" id="{293661CD-A57B-4FE3-98EC-48471E3DD215}"/>
              </a:ext>
            </a:extLst>
          </p:cNvPr>
          <p:cNvSpPr txBox="1"/>
          <p:nvPr/>
        </p:nvSpPr>
        <p:spPr>
          <a:xfrm>
            <a:off x="2492492" y="5356671"/>
            <a:ext cx="7711724"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E. Bệnh về tim mạch, huyết áp; ung thư phổi, viêm phế quản.</a:t>
            </a:r>
          </a:p>
        </p:txBody>
      </p:sp>
      <p:sp>
        <p:nvSpPr>
          <p:cNvPr id="6" name="Oval 5">
            <a:extLst>
              <a:ext uri="{FF2B5EF4-FFF2-40B4-BE49-F238E27FC236}">
                <a16:creationId xmlns:a16="http://schemas.microsoft.com/office/drawing/2014/main" xmlns="" id="{78F57751-FB7D-4828-BEAA-56251F9BE321}"/>
              </a:ext>
            </a:extLst>
          </p:cNvPr>
          <p:cNvSpPr/>
          <p:nvPr/>
        </p:nvSpPr>
        <p:spPr>
          <a:xfrm>
            <a:off x="2286000" y="5334000"/>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31" name="TextBox 30">
            <a:extLst>
              <a:ext uri="{FF2B5EF4-FFF2-40B4-BE49-F238E27FC236}">
                <a16:creationId xmlns:a16="http://schemas.microsoft.com/office/drawing/2014/main" xmlns="" id="{CC5E40FF-B979-494F-8F33-530B0B28D5E4}"/>
              </a:ext>
            </a:extLst>
          </p:cNvPr>
          <p:cNvSpPr txBox="1"/>
          <p:nvPr/>
        </p:nvSpPr>
        <p:spPr>
          <a:xfrm>
            <a:off x="2530591" y="4678433"/>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Viêm phế quản.</a:t>
            </a:r>
          </a:p>
        </p:txBody>
      </p:sp>
    </p:spTree>
    <p:extLst>
      <p:ext uri="{BB962C8B-B14F-4D97-AF65-F5344CB8AC3E}">
        <p14:creationId xmlns:p14="http://schemas.microsoft.com/office/powerpoint/2010/main" val="325248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6" presetClass="entr" presetSubtype="16"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in)">
                                      <p:cBhvr>
                                        <p:cTn id="14" dur="1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1000"/>
                                  </p:stCondLst>
                                  <p:iterate type="lt">
                                    <p:tmPct val="15000"/>
                                  </p:iterate>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strVal val="4*#ppt_w"/>
                                          </p:val>
                                        </p:tav>
                                        <p:tav tm="100000">
                                          <p:val>
                                            <p:strVal val="#ppt_w"/>
                                          </p:val>
                                        </p:tav>
                                      </p:tavLst>
                                    </p:anim>
                                    <p:anim calcmode="lin" valueType="num">
                                      <p:cBhvr>
                                        <p:cTn id="20"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out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heel(1)">
                                      <p:cBhvr>
                                        <p:cTn id="63" dur="2000"/>
                                        <p:tgtEl>
                                          <p:spTgt spid="6"/>
                                        </p:tgtEl>
                                      </p:cBhvr>
                                    </p:animEffect>
                                  </p:childTnLst>
                                  <p:subTnLst>
                                    <p:audio>
                                      <p:cMediaNode vol="100000">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3" grpId="0"/>
      <p:bldP spid="4" grpId="0" animBg="1"/>
      <p:bldP spid="5" grpId="0" animBg="1"/>
      <p:bldP spid="27" grpId="0" animBg="1"/>
      <p:bldP spid="28" grpId="0" animBg="1"/>
      <p:bldP spid="29" grpId="0" animBg="1"/>
      <p:bldP spid="30" grpId="0" animBg="1"/>
      <p:bldP spid="6"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TextBox 28">
            <a:extLst>
              <a:ext uri="{FF2B5EF4-FFF2-40B4-BE49-F238E27FC236}">
                <a16:creationId xmlns:a16="http://schemas.microsoft.com/office/drawing/2014/main" xmlns="" id="{C07EEEF7-C829-4A64-8CA3-3EC03E4AC7EF}"/>
              </a:ext>
            </a:extLst>
          </p:cNvPr>
          <p:cNvSpPr txBox="1"/>
          <p:nvPr/>
        </p:nvSpPr>
        <p:spPr>
          <a:xfrm>
            <a:off x="2530591" y="4835603"/>
            <a:ext cx="7337309"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Hơi thở hôi, răng ố vàng, môi thâm, da sớm bị nhăn.</a:t>
            </a:r>
          </a:p>
        </p:txBody>
      </p:sp>
      <p:sp>
        <p:nvSpPr>
          <p:cNvPr id="6" name="Oval 5">
            <a:extLst>
              <a:ext uri="{FF2B5EF4-FFF2-40B4-BE49-F238E27FC236}">
                <a16:creationId xmlns:a16="http://schemas.microsoft.com/office/drawing/2014/main" xmlns="" id="{78F57751-FB7D-4828-BEAA-56251F9BE321}"/>
              </a:ext>
            </a:extLst>
          </p:cNvPr>
          <p:cNvSpPr/>
          <p:nvPr/>
        </p:nvSpPr>
        <p:spPr>
          <a:xfrm>
            <a:off x="2324100" y="4720645"/>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pic>
        <p:nvPicPr>
          <p:cNvPr id="25" name="图片 2">
            <a:extLst>
              <a:ext uri="{FF2B5EF4-FFF2-40B4-BE49-F238E27FC236}">
                <a16:creationId xmlns:a16="http://schemas.microsoft.com/office/drawing/2014/main" xmlns=""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pic>
        <p:nvPicPr>
          <p:cNvPr id="26" name="图片 8">
            <a:extLst>
              <a:ext uri="{FF2B5EF4-FFF2-40B4-BE49-F238E27FC236}">
                <a16:creationId xmlns:a16="http://schemas.microsoft.com/office/drawing/2014/main" xmlns="" id="{0F0B674F-849A-4912-B752-874DCE3ACEF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0" y="2992397"/>
            <a:ext cx="1902015" cy="3837855"/>
          </a:xfrm>
          <a:prstGeom prst="rect">
            <a:avLst/>
          </a:prstGeom>
        </p:spPr>
      </p:pic>
      <p:sp>
        <p:nvSpPr>
          <p:cNvPr id="5" name="TextBox 4">
            <a:extLst>
              <a:ext uri="{FF2B5EF4-FFF2-40B4-BE49-F238E27FC236}">
                <a16:creationId xmlns:a16="http://schemas.microsoft.com/office/drawing/2014/main" xmlns="" id="{3AAEBA18-A140-4DFE-A0B8-6E0F70389945}"/>
              </a:ext>
            </a:extLst>
          </p:cNvPr>
          <p:cNvSpPr txBox="1"/>
          <p:nvPr/>
        </p:nvSpPr>
        <p:spPr>
          <a:xfrm>
            <a:off x="1902015" y="1460443"/>
            <a:ext cx="8527816"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2. Khói thuốc lá gây hại cho người hút như thế nào?</a:t>
            </a:r>
          </a:p>
        </p:txBody>
      </p:sp>
      <p:sp>
        <p:nvSpPr>
          <p:cNvPr id="27" name="TextBox 26">
            <a:extLst>
              <a:ext uri="{FF2B5EF4-FFF2-40B4-BE49-F238E27FC236}">
                <a16:creationId xmlns:a16="http://schemas.microsoft.com/office/drawing/2014/main" xmlns="" id="{4FEA3CCE-FD55-44FB-8F31-C7A6B6640A4A}"/>
              </a:ext>
            </a:extLst>
          </p:cNvPr>
          <p:cNvSpPr txBox="1"/>
          <p:nvPr/>
        </p:nvSpPr>
        <p:spPr>
          <a:xfrm>
            <a:off x="2530591" y="2753105"/>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Da sớm bị nhăn.</a:t>
            </a:r>
          </a:p>
        </p:txBody>
      </p:sp>
      <p:sp>
        <p:nvSpPr>
          <p:cNvPr id="28" name="TextBox 27">
            <a:extLst>
              <a:ext uri="{FF2B5EF4-FFF2-40B4-BE49-F238E27FC236}">
                <a16:creationId xmlns:a16="http://schemas.microsoft.com/office/drawing/2014/main" xmlns="" id="{F19A3B3C-9364-456F-9C63-E71044230C75}"/>
              </a:ext>
            </a:extLst>
          </p:cNvPr>
          <p:cNvSpPr txBox="1"/>
          <p:nvPr/>
        </p:nvSpPr>
        <p:spPr>
          <a:xfrm>
            <a:off x="2530591" y="3447271"/>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Hơi thở hôi.</a:t>
            </a:r>
          </a:p>
        </p:txBody>
      </p:sp>
      <p:sp>
        <p:nvSpPr>
          <p:cNvPr id="30" name="TextBox 29">
            <a:extLst>
              <a:ext uri="{FF2B5EF4-FFF2-40B4-BE49-F238E27FC236}">
                <a16:creationId xmlns:a16="http://schemas.microsoft.com/office/drawing/2014/main" xmlns="" id="{293661CD-A57B-4FE3-98EC-48471E3DD215}"/>
              </a:ext>
            </a:extLst>
          </p:cNvPr>
          <p:cNvSpPr txBox="1"/>
          <p:nvPr/>
        </p:nvSpPr>
        <p:spPr>
          <a:xfrm>
            <a:off x="2530591" y="4141437"/>
            <a:ext cx="6156208"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Răng ố vàng</a:t>
            </a:r>
          </a:p>
        </p:txBody>
      </p:sp>
      <p:sp>
        <p:nvSpPr>
          <p:cNvPr id="7" name="TextBox 6">
            <a:extLst>
              <a:ext uri="{FF2B5EF4-FFF2-40B4-BE49-F238E27FC236}">
                <a16:creationId xmlns:a16="http://schemas.microsoft.com/office/drawing/2014/main" xmlns=""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4" name="TextBox 13">
            <a:extLst>
              <a:ext uri="{FF2B5EF4-FFF2-40B4-BE49-F238E27FC236}">
                <a16:creationId xmlns:a16="http://schemas.microsoft.com/office/drawing/2014/main" xmlns="" id="{FA085100-25D2-4B08-8287-03CC8CA6C4B7}"/>
              </a:ext>
            </a:extLst>
          </p:cNvPr>
          <p:cNvSpPr txBox="1"/>
          <p:nvPr/>
        </p:nvSpPr>
        <p:spPr>
          <a:xfrm>
            <a:off x="2530591" y="6083767"/>
            <a:ext cx="6156208"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E. Môi thâm.</a:t>
            </a:r>
          </a:p>
        </p:txBody>
      </p:sp>
    </p:spTree>
    <p:extLst>
      <p:ext uri="{BB962C8B-B14F-4D97-AF65-F5344CB8AC3E}">
        <p14:creationId xmlns:p14="http://schemas.microsoft.com/office/powerpoint/2010/main" val="4078971725"/>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5"/>
                    </p:tgtEl>
                  </p:cond>
                </p:stCondLst>
                <p:endSync evt="end" delay="0">
                  <p:rtn val="all"/>
                </p:endSync>
                <p:childTnLst>
                  <p:par>
                    <p:cTn id="34" fill="hold">
                      <p:stCondLst>
                        <p:cond delay="0"/>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subTnLst>
                                    <p:audio>
                                      <p:cMediaNode vol="100000">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29" grpId="0" animBg="1"/>
      <p:bldP spid="6" grpId="0" animBg="1"/>
      <p:bldP spid="5" grpId="0" animBg="1"/>
      <p:bldP spid="27" grpId="0" animBg="1"/>
      <p:bldP spid="28" grpId="0" animBg="1"/>
      <p:bldP spid="30"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TextBox 2">
            <a:extLst>
              <a:ext uri="{FF2B5EF4-FFF2-40B4-BE49-F238E27FC236}">
                <a16:creationId xmlns:a16="http://schemas.microsoft.com/office/drawing/2014/main" xmlns=""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pic>
        <p:nvPicPr>
          <p:cNvPr id="25" name="图片 2">
            <a:extLst>
              <a:ext uri="{FF2B5EF4-FFF2-40B4-BE49-F238E27FC236}">
                <a16:creationId xmlns:a16="http://schemas.microsoft.com/office/drawing/2014/main" xmlns=""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9322" y="2507622"/>
            <a:ext cx="2675077" cy="3837855"/>
          </a:xfrm>
          <a:prstGeom prst="rect">
            <a:avLst/>
          </a:prstGeom>
        </p:spPr>
      </p:pic>
      <p:pic>
        <p:nvPicPr>
          <p:cNvPr id="26" name="图片 8">
            <a:extLst>
              <a:ext uri="{FF2B5EF4-FFF2-40B4-BE49-F238E27FC236}">
                <a16:creationId xmlns:a16="http://schemas.microsoft.com/office/drawing/2014/main" xmlns="" id="{0F0B674F-849A-4912-B752-874DCE3ACEF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92292" y="3020145"/>
            <a:ext cx="1902015" cy="3837855"/>
          </a:xfrm>
          <a:prstGeom prst="rect">
            <a:avLst/>
          </a:prstGeom>
        </p:spPr>
      </p:pic>
      <p:sp>
        <p:nvSpPr>
          <p:cNvPr id="5" name="TextBox 4">
            <a:extLst>
              <a:ext uri="{FF2B5EF4-FFF2-40B4-BE49-F238E27FC236}">
                <a16:creationId xmlns:a16="http://schemas.microsoft.com/office/drawing/2014/main" xmlns="" id="{3AAEBA18-A140-4DFE-A0B8-6E0F70389945}"/>
              </a:ext>
            </a:extLst>
          </p:cNvPr>
          <p:cNvSpPr txBox="1"/>
          <p:nvPr/>
        </p:nvSpPr>
        <p:spPr>
          <a:xfrm>
            <a:off x="1971421" y="1080336"/>
            <a:ext cx="8216431"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3. Hút thuốc lá ảnh hưởng đến người xung quanh như thế nào?</a:t>
            </a:r>
          </a:p>
        </p:txBody>
      </p:sp>
      <p:sp>
        <p:nvSpPr>
          <p:cNvPr id="27" name="TextBox 26">
            <a:extLst>
              <a:ext uri="{FF2B5EF4-FFF2-40B4-BE49-F238E27FC236}">
                <a16:creationId xmlns:a16="http://schemas.microsoft.com/office/drawing/2014/main" xmlns="" id="{4FEA3CCE-FD55-44FB-8F31-C7A6B6640A4A}"/>
              </a:ext>
            </a:extLst>
          </p:cNvPr>
          <p:cNvSpPr txBox="1"/>
          <p:nvPr/>
        </p:nvSpPr>
        <p:spPr>
          <a:xfrm>
            <a:off x="2028572" y="2286000"/>
            <a:ext cx="8216431"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Người hít phải khói thuốc lá cũng dễ bị mắc các bệnh như người hút thuốc lá.</a:t>
            </a:r>
          </a:p>
        </p:txBody>
      </p:sp>
      <p:sp>
        <p:nvSpPr>
          <p:cNvPr id="28" name="TextBox 27">
            <a:extLst>
              <a:ext uri="{FF2B5EF4-FFF2-40B4-BE49-F238E27FC236}">
                <a16:creationId xmlns:a16="http://schemas.microsoft.com/office/drawing/2014/main" xmlns="" id="{F19A3B3C-9364-456F-9C63-E71044230C75}"/>
              </a:ext>
            </a:extLst>
          </p:cNvPr>
          <p:cNvSpPr txBox="1"/>
          <p:nvPr/>
        </p:nvSpPr>
        <p:spPr>
          <a:xfrm>
            <a:off x="2028571" y="3311071"/>
            <a:ext cx="8240346" cy="160043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a:t>
            </a:r>
            <a:r>
              <a:rPr lang="en-US" sz="3200">
                <a:latin typeface="Times New Roman" panose="02020603050405020304" pitchFamily="18" charset="0"/>
                <a:cs typeface="Times New Roman" panose="02020603050405020304" pitchFamily="18" charset="0"/>
              </a:rPr>
              <a:t>Trẻ em sống trong môi trường có khói thuốc lá dễ mắc các bệnh nhiễm khuẩn đường hô hấp, viêm tai giữa</a:t>
            </a:r>
            <a:r>
              <a:rPr lang="en-US" sz="3600">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xmlns="" id="{C07EEEF7-C829-4A64-8CA3-3EC03E4AC7EF}"/>
              </a:ext>
            </a:extLst>
          </p:cNvPr>
          <p:cNvSpPr txBox="1"/>
          <p:nvPr/>
        </p:nvSpPr>
        <p:spPr>
          <a:xfrm>
            <a:off x="2028571" y="4969374"/>
            <a:ext cx="8240345"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a:t>
            </a:r>
            <a:r>
              <a:rPr lang="en-US" sz="3200">
                <a:latin typeface="Times New Roman" panose="02020603050405020304" pitchFamily="18" charset="0"/>
                <a:cs typeface="Times New Roman" panose="02020603050405020304" pitchFamily="18" charset="0"/>
              </a:rPr>
              <a:t>Sống gần người hút thuốc lá, trẻ em dễ bắt chước và trở thành người nghiện thuốc lá</a:t>
            </a:r>
            <a:r>
              <a:rPr lang="en-US" sz="360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xmlns="" id="{293661CD-A57B-4FE3-98EC-48471E3DD215}"/>
              </a:ext>
            </a:extLst>
          </p:cNvPr>
          <p:cNvSpPr txBox="1"/>
          <p:nvPr/>
        </p:nvSpPr>
        <p:spPr>
          <a:xfrm>
            <a:off x="2028570" y="6120751"/>
            <a:ext cx="824034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a:t>
            </a:r>
            <a:r>
              <a:rPr lang="en-US" sz="3200">
                <a:latin typeface="Times New Roman" panose="02020603050405020304" pitchFamily="18" charset="0"/>
                <a:cs typeface="Times New Roman" panose="02020603050405020304" pitchFamily="18" charset="0"/>
              </a:rPr>
              <a:t>Tất cả các ý trên</a:t>
            </a:r>
            <a:r>
              <a:rPr lang="en-US" sz="360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xmlns="" id="{78F57751-FB7D-4828-BEAA-56251F9BE321}"/>
              </a:ext>
            </a:extLst>
          </p:cNvPr>
          <p:cNvSpPr/>
          <p:nvPr/>
        </p:nvSpPr>
        <p:spPr>
          <a:xfrm>
            <a:off x="1884430" y="6035800"/>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3798844366"/>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sp>
        <p:nvSpPr>
          <p:cNvPr id="4" name="TextBox 3">
            <a:extLst>
              <a:ext uri="{FF2B5EF4-FFF2-40B4-BE49-F238E27FC236}">
                <a16:creationId xmlns:a16="http://schemas.microsoft.com/office/drawing/2014/main" xmlns="" id="{816F9A21-AA50-465E-BF1C-49FC0C76BDD7}"/>
              </a:ext>
            </a:extLst>
          </p:cNvPr>
          <p:cNvSpPr txBox="1"/>
          <p:nvPr/>
        </p:nvSpPr>
        <p:spPr>
          <a:xfrm>
            <a:off x="2827476" y="1013946"/>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pic>
        <p:nvPicPr>
          <p:cNvPr id="25" name="图片 2">
            <a:extLst>
              <a:ext uri="{FF2B5EF4-FFF2-40B4-BE49-F238E27FC236}">
                <a16:creationId xmlns:a16="http://schemas.microsoft.com/office/drawing/2014/main" xmlns=""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4045" y="2552829"/>
            <a:ext cx="2675077" cy="3837855"/>
          </a:xfrm>
          <a:prstGeom prst="rect">
            <a:avLst/>
          </a:prstGeom>
        </p:spPr>
      </p:pic>
      <p:pic>
        <p:nvPicPr>
          <p:cNvPr id="26" name="图片 8">
            <a:hlinkClick r:id="rId6" action="ppaction://hlinksldjump"/>
            <a:extLst>
              <a:ext uri="{FF2B5EF4-FFF2-40B4-BE49-F238E27FC236}">
                <a16:creationId xmlns:a16="http://schemas.microsoft.com/office/drawing/2014/main" xmlns="" id="{0F0B674F-849A-4912-B752-874DCE3ACEF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23482" y="2969531"/>
            <a:ext cx="1902015" cy="3837855"/>
          </a:xfrm>
          <a:prstGeom prst="rect">
            <a:avLst/>
          </a:prstGeom>
        </p:spPr>
      </p:pic>
      <p:sp>
        <p:nvSpPr>
          <p:cNvPr id="5" name="TextBox 4">
            <a:extLst>
              <a:ext uri="{FF2B5EF4-FFF2-40B4-BE49-F238E27FC236}">
                <a16:creationId xmlns:a16="http://schemas.microsoft.com/office/drawing/2014/main" xmlns="" id="{3AAEBA18-A140-4DFE-A0B8-6E0F70389945}"/>
              </a:ext>
            </a:extLst>
          </p:cNvPr>
          <p:cNvSpPr txBox="1"/>
          <p:nvPr/>
        </p:nvSpPr>
        <p:spPr>
          <a:xfrm>
            <a:off x="1910347" y="1675565"/>
            <a:ext cx="8293867" cy="861774"/>
          </a:xfrm>
          <a:prstGeom prst="rect">
            <a:avLst/>
          </a:prstGeom>
          <a:solidFill>
            <a:schemeClr val="bg1"/>
          </a:solidFill>
        </p:spPr>
        <p:txBody>
          <a:bodyPr wrap="square" lIns="0" tIns="0" rIns="0" bIns="0" rtlCol="0">
            <a:spAutoFit/>
          </a:bodyPr>
          <a:lstStyle/>
          <a:p>
            <a:pPr algn="just"/>
            <a:r>
              <a:rPr lang="en-US" sz="2800" b="1">
                <a:latin typeface="Times New Roman" panose="02020603050405020304" pitchFamily="18" charset="0"/>
                <a:cs typeface="Times New Roman" panose="02020603050405020304" pitchFamily="18" charset="0"/>
              </a:rPr>
              <a:t>4. Bạn có thể làm gì để giúp bố (hoặc người thân) không hút thuốc lá trong nhà hoặc cai thuốc lá?</a:t>
            </a:r>
          </a:p>
        </p:txBody>
      </p:sp>
      <p:sp>
        <p:nvSpPr>
          <p:cNvPr id="27" name="TextBox 26">
            <a:extLst>
              <a:ext uri="{FF2B5EF4-FFF2-40B4-BE49-F238E27FC236}">
                <a16:creationId xmlns:a16="http://schemas.microsoft.com/office/drawing/2014/main" xmlns="" id="{4FEA3CCE-FD55-44FB-8F31-C7A6B6640A4A}"/>
              </a:ext>
            </a:extLst>
          </p:cNvPr>
          <p:cNvSpPr txBox="1"/>
          <p:nvPr/>
        </p:nvSpPr>
        <p:spPr>
          <a:xfrm>
            <a:off x="1910347" y="2667000"/>
            <a:ext cx="8293867"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Nói với bố (hoặc người thân) về tác hại của việc hít khói thuốc lá do người khác hút.</a:t>
            </a:r>
          </a:p>
        </p:txBody>
      </p:sp>
      <p:sp>
        <p:nvSpPr>
          <p:cNvPr id="28" name="TextBox 27">
            <a:extLst>
              <a:ext uri="{FF2B5EF4-FFF2-40B4-BE49-F238E27FC236}">
                <a16:creationId xmlns:a16="http://schemas.microsoft.com/office/drawing/2014/main" xmlns="" id="{F19A3B3C-9364-456F-9C63-E71044230C75}"/>
              </a:ext>
            </a:extLst>
          </p:cNvPr>
          <p:cNvSpPr txBox="1"/>
          <p:nvPr/>
        </p:nvSpPr>
        <p:spPr>
          <a:xfrm>
            <a:off x="1905363" y="3694747"/>
            <a:ext cx="829386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Cất gạt tàn thuốc lá của bố (hoặc người thân).</a:t>
            </a:r>
          </a:p>
        </p:txBody>
      </p:sp>
      <p:sp>
        <p:nvSpPr>
          <p:cNvPr id="29" name="TextBox 28">
            <a:extLst>
              <a:ext uri="{FF2B5EF4-FFF2-40B4-BE49-F238E27FC236}">
                <a16:creationId xmlns:a16="http://schemas.microsoft.com/office/drawing/2014/main" xmlns="" id="{C07EEEF7-C829-4A64-8CA3-3EC03E4AC7EF}"/>
              </a:ext>
            </a:extLst>
          </p:cNvPr>
          <p:cNvSpPr txBox="1"/>
          <p:nvPr/>
        </p:nvSpPr>
        <p:spPr>
          <a:xfrm>
            <a:off x="1902015" y="4230052"/>
            <a:ext cx="8293867"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Nói với bố (hoặc người thân) là hút thuốc lá có hại cho sức khỏe.</a:t>
            </a:r>
          </a:p>
        </p:txBody>
      </p:sp>
      <p:sp>
        <p:nvSpPr>
          <p:cNvPr id="30" name="TextBox 29">
            <a:extLst>
              <a:ext uri="{FF2B5EF4-FFF2-40B4-BE49-F238E27FC236}">
                <a16:creationId xmlns:a16="http://schemas.microsoft.com/office/drawing/2014/main" xmlns="" id="{293661CD-A57B-4FE3-98EC-48471E3DD215}"/>
              </a:ext>
            </a:extLst>
          </p:cNvPr>
          <p:cNvSpPr txBox="1"/>
          <p:nvPr/>
        </p:nvSpPr>
        <p:spPr>
          <a:xfrm>
            <a:off x="1910348" y="5257800"/>
            <a:ext cx="8293866" cy="1477328"/>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Nói với bố (hoặc người thân) về tác hại thuốc lá đối với bản thân người hút và với những người xung quanh.</a:t>
            </a:r>
          </a:p>
        </p:txBody>
      </p:sp>
      <p:sp>
        <p:nvSpPr>
          <p:cNvPr id="6" name="Oval 5">
            <a:extLst>
              <a:ext uri="{FF2B5EF4-FFF2-40B4-BE49-F238E27FC236}">
                <a16:creationId xmlns:a16="http://schemas.microsoft.com/office/drawing/2014/main" xmlns="" id="{78F57751-FB7D-4828-BEAA-56251F9BE321}"/>
              </a:ext>
            </a:extLst>
          </p:cNvPr>
          <p:cNvSpPr/>
          <p:nvPr/>
        </p:nvSpPr>
        <p:spPr>
          <a:xfrm>
            <a:off x="1670996" y="5201485"/>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4" name="TextBox 13">
            <a:extLst>
              <a:ext uri="{FF2B5EF4-FFF2-40B4-BE49-F238E27FC236}">
                <a16:creationId xmlns:a16="http://schemas.microsoft.com/office/drawing/2014/main" xmlns="" id="{E6351868-4729-4CC7-A808-44F6B8F8C375}"/>
              </a:ext>
            </a:extLst>
          </p:cNvPr>
          <p:cNvSpPr txBox="1"/>
          <p:nvPr/>
        </p:nvSpPr>
        <p:spPr>
          <a:xfrm>
            <a:off x="12466245" y="2906460"/>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Quay về slide trò chơi khi click hình còn lại</a:t>
            </a:r>
          </a:p>
        </p:txBody>
      </p:sp>
    </p:spTree>
    <p:extLst>
      <p:ext uri="{BB962C8B-B14F-4D97-AF65-F5344CB8AC3E}">
        <p14:creationId xmlns:p14="http://schemas.microsoft.com/office/powerpoint/2010/main" val="2323394225"/>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heel(1)">
                                      <p:cBhvr>
                                        <p:cTn id="40" dur="2000"/>
                                        <p:tgtEl>
                                          <p:spTgt spid="6"/>
                                        </p:tgtEl>
                                      </p:cBhvr>
                                    </p:animEffect>
                                  </p:childTnLst>
                                  <p:subTnLst>
                                    <p:audio>
                                      <p:cMediaNode vol="100000">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4" grpId="0" animBg="1"/>
      <p:bldP spid="5" grpId="0" animBg="1"/>
      <p:bldP spid="27" grpId="0" animBg="1"/>
      <p:bldP spid="28" grpId="0" animBg="1"/>
      <p:bldP spid="29" grpId="0" animBg="1"/>
      <p:bldP spid="30"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xmlns=""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2283598"/>
            <a:ext cx="2801273" cy="4018905"/>
          </a:xfrm>
          <a:prstGeom prst="rect">
            <a:avLst/>
          </a:prstGeom>
        </p:spPr>
      </p:pic>
      <p:pic>
        <p:nvPicPr>
          <p:cNvPr id="17" name="Picture 2">
            <a:extLst>
              <a:ext uri="{FF2B5EF4-FFF2-40B4-BE49-F238E27FC236}">
                <a16:creationId xmlns:a16="http://schemas.microsoft.com/office/drawing/2014/main" xmlns=""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1" name="TextBox 20">
            <a:extLst>
              <a:ext uri="{FF2B5EF4-FFF2-40B4-BE49-F238E27FC236}">
                <a16:creationId xmlns:a16="http://schemas.microsoft.com/office/drawing/2014/main" xmlns="" id="{F8EA7526-7093-4DF1-A1AF-CA22313B8D99}"/>
              </a:ext>
            </a:extLst>
          </p:cNvPr>
          <p:cNvSpPr txBox="1"/>
          <p:nvPr/>
        </p:nvSpPr>
        <p:spPr>
          <a:xfrm>
            <a:off x="2827477" y="1214569"/>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
        <p:nvSpPr>
          <p:cNvPr id="22" name="TextBox 21">
            <a:extLst>
              <a:ext uri="{FF2B5EF4-FFF2-40B4-BE49-F238E27FC236}">
                <a16:creationId xmlns:a16="http://schemas.microsoft.com/office/drawing/2014/main" xmlns="" id="{0694B4B3-B8EF-409A-AF0A-AA27051C6ED2}"/>
              </a:ext>
            </a:extLst>
          </p:cNvPr>
          <p:cNvSpPr txBox="1"/>
          <p:nvPr/>
        </p:nvSpPr>
        <p:spPr>
          <a:xfrm>
            <a:off x="1987784" y="2010952"/>
            <a:ext cx="8216431"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1. Rượu, bia là những chất gì?</a:t>
            </a:r>
          </a:p>
        </p:txBody>
      </p:sp>
      <p:sp>
        <p:nvSpPr>
          <p:cNvPr id="23" name="TextBox 22">
            <a:extLst>
              <a:ext uri="{FF2B5EF4-FFF2-40B4-BE49-F238E27FC236}">
                <a16:creationId xmlns:a16="http://schemas.microsoft.com/office/drawing/2014/main" xmlns="" id="{E5DE9C19-5E2C-460F-84DD-90F09726B57D}"/>
              </a:ext>
            </a:extLst>
          </p:cNvPr>
          <p:cNvSpPr txBox="1"/>
          <p:nvPr/>
        </p:nvSpPr>
        <p:spPr>
          <a:xfrm>
            <a:off x="2530591" y="2643722"/>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Kích thích.</a:t>
            </a:r>
          </a:p>
        </p:txBody>
      </p:sp>
      <p:sp>
        <p:nvSpPr>
          <p:cNvPr id="24" name="TextBox 23">
            <a:extLst>
              <a:ext uri="{FF2B5EF4-FFF2-40B4-BE49-F238E27FC236}">
                <a16:creationId xmlns:a16="http://schemas.microsoft.com/office/drawing/2014/main" xmlns="" id="{8DE27221-4222-4FBB-8983-C457D9153985}"/>
              </a:ext>
            </a:extLst>
          </p:cNvPr>
          <p:cNvSpPr txBox="1"/>
          <p:nvPr/>
        </p:nvSpPr>
        <p:spPr>
          <a:xfrm>
            <a:off x="2530591" y="3295673"/>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Gây nghiện.</a:t>
            </a:r>
          </a:p>
        </p:txBody>
      </p:sp>
      <p:sp>
        <p:nvSpPr>
          <p:cNvPr id="25" name="TextBox 24">
            <a:extLst>
              <a:ext uri="{FF2B5EF4-FFF2-40B4-BE49-F238E27FC236}">
                <a16:creationId xmlns:a16="http://schemas.microsoft.com/office/drawing/2014/main" xmlns="" id="{EACC155D-1334-463C-8D7C-07D865DD2F93}"/>
              </a:ext>
            </a:extLst>
          </p:cNvPr>
          <p:cNvSpPr txBox="1"/>
          <p:nvPr/>
        </p:nvSpPr>
        <p:spPr>
          <a:xfrm>
            <a:off x="2530591" y="3947624"/>
            <a:ext cx="668960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Vừa kích thích, vừa gây nghiện.</a:t>
            </a:r>
          </a:p>
        </p:txBody>
      </p:sp>
      <p:sp>
        <p:nvSpPr>
          <p:cNvPr id="27" name="Oval 26">
            <a:extLst>
              <a:ext uri="{FF2B5EF4-FFF2-40B4-BE49-F238E27FC236}">
                <a16:creationId xmlns:a16="http://schemas.microsoft.com/office/drawing/2014/main" xmlns="" id="{B2A503A8-6182-4E4B-B6FF-A6D6FEF70D1E}"/>
              </a:ext>
            </a:extLst>
          </p:cNvPr>
          <p:cNvSpPr/>
          <p:nvPr/>
        </p:nvSpPr>
        <p:spPr>
          <a:xfrm>
            <a:off x="2344049" y="3862672"/>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96C3D652-3229-45CB-8CBD-A1809349926B}"/>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3621027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1000"/>
                                  </p:stCondLst>
                                  <p:iterate type="lt">
                                    <p:tmPct val="15000"/>
                                  </p:iterate>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ppt_w"/>
                                          </p:val>
                                        </p:tav>
                                        <p:tav tm="100000">
                                          <p:val>
                                            <p:strVal val="#ppt_w"/>
                                          </p:val>
                                        </p:tav>
                                      </p:tavLst>
                                    </p:anim>
                                    <p:anim calcmode="lin" valueType="num">
                                      <p:cBhvr>
                                        <p:cTn id="16"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heel(1)">
                                      <p:cBhvr>
                                        <p:cTn id="49" dur="2000"/>
                                        <p:tgtEl>
                                          <p:spTgt spid="27"/>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18" grpId="0"/>
      <p:bldP spid="21" grpId="0" animBg="1"/>
      <p:bldP spid="22" grpId="0" animBg="1"/>
      <p:bldP spid="23" grpId="0" animBg="1"/>
      <p:bldP spid="24" grpId="0" animBg="1"/>
      <p:bldP spid="25"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361" y="-2057400"/>
            <a:ext cx="19714722" cy="11582400"/>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5" name="Picture 2">
            <a:extLst>
              <a:ext uri="{FF2B5EF4-FFF2-40B4-BE49-F238E27FC236}">
                <a16:creationId xmlns:a16="http://schemas.microsoft.com/office/drawing/2014/main" xmlns=""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9983437" y="2840420"/>
            <a:ext cx="1792184" cy="42052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xmlns=""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4975323" y="2639810"/>
            <a:ext cx="3037813" cy="44058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xmlns="" id="{37165D7D-B8B6-4A70-BFBC-CC39633723F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27004" y="715851"/>
            <a:ext cx="3676838" cy="2387835"/>
          </a:xfrm>
          <a:prstGeom prst="rect">
            <a:avLst/>
          </a:prstGeom>
        </p:spPr>
      </p:pic>
      <p:pic>
        <p:nvPicPr>
          <p:cNvPr id="31" name="Picture 6">
            <a:extLst>
              <a:ext uri="{FF2B5EF4-FFF2-40B4-BE49-F238E27FC236}">
                <a16:creationId xmlns:a16="http://schemas.microsoft.com/office/drawing/2014/main" xmlns="" id="{10ABE63C-DA29-4231-A772-1F54378D4B4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344736" y="396584"/>
            <a:ext cx="4196579" cy="3219187"/>
          </a:xfrm>
          <a:prstGeom prst="rect">
            <a:avLst/>
          </a:prstGeom>
        </p:spPr>
      </p:pic>
      <p:sp>
        <p:nvSpPr>
          <p:cNvPr id="34" name="TextBox 33">
            <a:extLst>
              <a:ext uri="{FF2B5EF4-FFF2-40B4-BE49-F238E27FC236}">
                <a16:creationId xmlns:a16="http://schemas.microsoft.com/office/drawing/2014/main" xmlns="" id="{9658721B-4874-46F0-BFDA-9079D7497DC6}"/>
              </a:ext>
            </a:extLst>
          </p:cNvPr>
          <p:cNvSpPr txBox="1"/>
          <p:nvPr/>
        </p:nvSpPr>
        <p:spPr>
          <a:xfrm>
            <a:off x="5211469" y="1037493"/>
            <a:ext cx="3009023" cy="1200329"/>
          </a:xfrm>
          <a:prstGeom prst="rect">
            <a:avLst/>
          </a:prstGeom>
          <a:noFill/>
        </p:spPr>
        <p:txBody>
          <a:bodyPr wrap="square">
            <a:spAutoFit/>
          </a:bodyPr>
          <a:lstStyle/>
          <a:p>
            <a:pPr algn="just"/>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Những việc nên làm để giữ vệ sinh cơ thể ở tuổi dậy thì là gì?</a:t>
            </a:r>
            <a:endParaRPr lang="en-US" b="1">
              <a:solidFill>
                <a:schemeClr val="bg1"/>
              </a:solidFill>
            </a:endParaRPr>
          </a:p>
        </p:txBody>
      </p:sp>
      <p:sp>
        <p:nvSpPr>
          <p:cNvPr id="27" name="TextBox 26">
            <a:extLst>
              <a:ext uri="{FF2B5EF4-FFF2-40B4-BE49-F238E27FC236}">
                <a16:creationId xmlns:a16="http://schemas.microsoft.com/office/drawing/2014/main" xmlns="" id="{56A581F7-0AF8-46BB-A2A5-2AC931A5CDAB}"/>
              </a:ext>
            </a:extLst>
          </p:cNvPr>
          <p:cNvSpPr txBox="1"/>
          <p:nvPr/>
        </p:nvSpPr>
        <p:spPr>
          <a:xfrm>
            <a:off x="8837682" y="1132260"/>
            <a:ext cx="2937939" cy="1477328"/>
          </a:xfrm>
          <a:prstGeom prst="rect">
            <a:avLst/>
          </a:prstGeom>
          <a:noFill/>
        </p:spPr>
        <p:txBody>
          <a:bodyPr wrap="square" lIns="0" tIns="0" rIns="0" bIns="0" rtlCol="0">
            <a:spAutoFit/>
          </a:bodyPr>
          <a:lstStyle/>
          <a:p>
            <a:pPr algn="just"/>
            <a:r>
              <a:rPr lang="en-US" sz="2400">
                <a:solidFill>
                  <a:sysClr val="windowText" lastClr="000000"/>
                </a:solidFill>
                <a:latin typeface="Times New Roman" panose="02020603050405020304" pitchFamily="18" charset="0"/>
                <a:cs typeface="Times New Roman" panose="02020603050405020304" pitchFamily="18" charset="0"/>
              </a:rPr>
              <a:t>Cần vệ sinh thân thể sạch sẽ, thường xuyên tắm giặt, gội đầu và thay quần áo. </a:t>
            </a:r>
          </a:p>
        </p:txBody>
      </p:sp>
      <p:sp>
        <p:nvSpPr>
          <p:cNvPr id="28" name="TextBox 27">
            <a:extLst>
              <a:ext uri="{FF2B5EF4-FFF2-40B4-BE49-F238E27FC236}">
                <a16:creationId xmlns:a16="http://schemas.microsoft.com/office/drawing/2014/main" xmlns="" id="{FFE00D31-7654-48A5-8892-1E24A32FA6C1}"/>
              </a:ext>
            </a:extLst>
          </p:cNvPr>
          <p:cNvSpPr txBox="1"/>
          <p:nvPr/>
        </p:nvSpPr>
        <p:spPr>
          <a:xfrm>
            <a:off x="8669080" y="1091309"/>
            <a:ext cx="3534762" cy="1569660"/>
          </a:xfrm>
          <a:prstGeom prst="rect">
            <a:avLst/>
          </a:prstGeom>
          <a:noFill/>
        </p:spPr>
        <p:txBody>
          <a:bodyPr wrap="square">
            <a:spAutoFit/>
          </a:bodyPr>
          <a:lstStyle/>
          <a:p>
            <a:r>
              <a:rPr kumimoji="0" lang="en-US" sz="24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Đặc biệt phải thay quần áo lót, rửa bộ phận sinh dục ngoài bằng nước sạch và xà phòng tắm hàng ngày.</a:t>
            </a:r>
            <a:endParaRPr lang="en-US"/>
          </a:p>
        </p:txBody>
      </p:sp>
      <p:sp>
        <p:nvSpPr>
          <p:cNvPr id="29" name="TextBox 28">
            <a:extLst>
              <a:ext uri="{FF2B5EF4-FFF2-40B4-BE49-F238E27FC236}">
                <a16:creationId xmlns:a16="http://schemas.microsoft.com/office/drawing/2014/main" xmlns="" id="{16B76993-7288-4CF9-91A4-AE917C4B2786}"/>
              </a:ext>
            </a:extLst>
          </p:cNvPr>
          <p:cNvSpPr txBox="1"/>
          <p:nvPr/>
        </p:nvSpPr>
        <p:spPr>
          <a:xfrm>
            <a:off x="8935200" y="901428"/>
            <a:ext cx="3009023" cy="1938992"/>
          </a:xfrm>
          <a:prstGeom prst="rect">
            <a:avLst/>
          </a:prstGeom>
          <a:noFill/>
        </p:spPr>
        <p:txBody>
          <a:bodyPr wrap="square">
            <a:spAutoFit/>
          </a:bodyPr>
          <a:lstStyle/>
          <a:p>
            <a:pPr algn="just"/>
            <a:r>
              <a:rPr kumimoji="0" lang="en-US"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Chúng ta nên và không nên làm gì để bảo vệ sức khỏe về thể chất và tinh thần tuổi dậy thì?</a:t>
            </a:r>
            <a:endParaRPr lang="en-US">
              <a:solidFill>
                <a:srgbClr val="0070C0"/>
              </a:solidFill>
            </a:endParaRPr>
          </a:p>
        </p:txBody>
      </p:sp>
      <p:sp>
        <p:nvSpPr>
          <p:cNvPr id="32" name="TextBox 31">
            <a:extLst>
              <a:ext uri="{FF2B5EF4-FFF2-40B4-BE49-F238E27FC236}">
                <a16:creationId xmlns:a16="http://schemas.microsoft.com/office/drawing/2014/main" xmlns="" id="{584158B8-9DCE-430D-B1D5-614A22EA46A9}"/>
              </a:ext>
            </a:extLst>
          </p:cNvPr>
          <p:cNvSpPr txBox="1"/>
          <p:nvPr/>
        </p:nvSpPr>
        <p:spPr>
          <a:xfrm>
            <a:off x="4958566" y="852827"/>
            <a:ext cx="3534762" cy="1569660"/>
          </a:xfrm>
          <a:prstGeom prst="rect">
            <a:avLst/>
          </a:prstGeom>
          <a:noFill/>
        </p:spPr>
        <p:txBody>
          <a:bodyPr wrap="square">
            <a:spAutoFit/>
          </a:bodyPr>
          <a:lstStyle/>
          <a:p>
            <a:r>
              <a:rPr kumimoji="0" lang="en-US" sz="24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Cần ăn uống đủ chất, tăng cường luyện tập thể dục thể thao, vui chơi giải trí lành mạnh. </a:t>
            </a:r>
            <a:endParaRPr lang="en-US"/>
          </a:p>
        </p:txBody>
      </p:sp>
      <p:sp>
        <p:nvSpPr>
          <p:cNvPr id="35" name="TextBox 34">
            <a:extLst>
              <a:ext uri="{FF2B5EF4-FFF2-40B4-BE49-F238E27FC236}">
                <a16:creationId xmlns:a16="http://schemas.microsoft.com/office/drawing/2014/main" xmlns="" id="{C366A76C-E072-4BC7-A62C-0CB36F8C7F19}"/>
              </a:ext>
            </a:extLst>
          </p:cNvPr>
          <p:cNvSpPr txBox="1"/>
          <p:nvPr/>
        </p:nvSpPr>
        <p:spPr>
          <a:xfrm>
            <a:off x="4800600" y="792540"/>
            <a:ext cx="3545554" cy="1569660"/>
          </a:xfrm>
          <a:prstGeom prst="rect">
            <a:avLst/>
          </a:prstGeom>
          <a:noFill/>
        </p:spPr>
        <p:txBody>
          <a:bodyPr wrap="square">
            <a:spAutoFit/>
          </a:bodyPr>
          <a:lstStyle/>
          <a:p>
            <a:pPr algn="just"/>
            <a:r>
              <a:rPr kumimoji="0" lang="en-US" sz="24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Tuyệt đối không sử dụng chất gây nghiện; không xem các phim ảnh hoặc sách báo không lành mạnh.</a:t>
            </a:r>
            <a:endParaRPr lang="en-US"/>
          </a:p>
        </p:txBody>
      </p:sp>
    </p:spTree>
    <p:extLst>
      <p:ext uri="{BB962C8B-B14F-4D97-AF65-F5344CB8AC3E}">
        <p14:creationId xmlns:p14="http://schemas.microsoft.com/office/powerpoint/2010/main" val="31157669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22"/>
                                        </p:tgtEl>
                                        <p:attrNameLst>
                                          <p:attrName>r</p:attrName>
                                        </p:attrNameLst>
                                      </p:cBhvr>
                                    </p:animRot>
                                    <p:animRot by="-240000">
                                      <p:cBhvr>
                                        <p:cTn id="12" dur="1000" fill="hold">
                                          <p:stCondLst>
                                            <p:cond delay="1000"/>
                                          </p:stCondLst>
                                        </p:cTn>
                                        <p:tgtEl>
                                          <p:spTgt spid="22"/>
                                        </p:tgtEl>
                                        <p:attrNameLst>
                                          <p:attrName>r</p:attrName>
                                        </p:attrNameLst>
                                      </p:cBhvr>
                                    </p:animRot>
                                    <p:animRot by="240000">
                                      <p:cBhvr>
                                        <p:cTn id="13" dur="1000" fill="hold">
                                          <p:stCondLst>
                                            <p:cond delay="2000"/>
                                          </p:stCondLst>
                                        </p:cTn>
                                        <p:tgtEl>
                                          <p:spTgt spid="22"/>
                                        </p:tgtEl>
                                        <p:attrNameLst>
                                          <p:attrName>r</p:attrName>
                                        </p:attrNameLst>
                                      </p:cBhvr>
                                    </p:animRot>
                                    <p:animRot by="-240000">
                                      <p:cBhvr>
                                        <p:cTn id="14" dur="1000" fill="hold">
                                          <p:stCondLst>
                                            <p:cond delay="3000"/>
                                          </p:stCondLst>
                                        </p:cTn>
                                        <p:tgtEl>
                                          <p:spTgt spid="22"/>
                                        </p:tgtEl>
                                        <p:attrNameLst>
                                          <p:attrName>r</p:attrName>
                                        </p:attrNameLst>
                                      </p:cBhvr>
                                    </p:animRot>
                                    <p:animRot by="120000">
                                      <p:cBhvr>
                                        <p:cTn id="15" dur="1000" fill="hold">
                                          <p:stCondLst>
                                            <p:cond delay="4000"/>
                                          </p:stCondLst>
                                        </p:cTn>
                                        <p:tgtEl>
                                          <p:spTgt spid="2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grpId="1" nodeType="clickEffect">
                                  <p:stCondLst>
                                    <p:cond delay="0"/>
                                  </p:stCondLst>
                                  <p:childTnLst>
                                    <p:animEffect transition="out" filter="wipe(left)">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par>
                                <p:cTn id="31" presetID="22" presetClass="entr" presetSubtype="8"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xit" presetSubtype="8" fill="hold" grpId="1" nodeType="clickEffect">
                                  <p:stCondLst>
                                    <p:cond delay="0"/>
                                  </p:stCondLst>
                                  <p:childTnLst>
                                    <p:animEffect transition="out" filter="wipe(left)">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par>
                                <p:cTn id="39" presetID="22" presetClass="exit" presetSubtype="8" fill="hold" grpId="1" nodeType="withEffect">
                                  <p:stCondLst>
                                    <p:cond delay="0"/>
                                  </p:stCondLst>
                                  <p:childTnLst>
                                    <p:animEffect transition="out" filter="wipe(left)">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righ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righ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2" fill="hold" grpId="1" nodeType="clickEffect">
                                  <p:stCondLst>
                                    <p:cond delay="0"/>
                                  </p:stCondLst>
                                  <p:childTnLst>
                                    <p:animEffect transition="out" filter="wipe(right)">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22" presetClass="entr" presetSubtype="2"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right)">
                                      <p:cBhvr>
                                        <p:cTn id="5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27" grpId="0"/>
      <p:bldP spid="27" grpId="1"/>
      <p:bldP spid="28" grpId="0"/>
      <p:bldP spid="28" grpId="1"/>
      <p:bldP spid="29" grpId="0"/>
      <p:bldP spid="32" grpId="0"/>
      <p:bldP spid="32" grpId="1"/>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xmlns=""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5297" y="2464577"/>
            <a:ext cx="2675077" cy="3837855"/>
          </a:xfrm>
          <a:prstGeom prst="rect">
            <a:avLst/>
          </a:prstGeom>
        </p:spPr>
      </p:pic>
      <p:pic>
        <p:nvPicPr>
          <p:cNvPr id="17" name="Picture 2">
            <a:extLst>
              <a:ext uri="{FF2B5EF4-FFF2-40B4-BE49-F238E27FC236}">
                <a16:creationId xmlns:a16="http://schemas.microsoft.com/office/drawing/2014/main" xmlns=""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1" name="TextBox 20">
            <a:extLst>
              <a:ext uri="{FF2B5EF4-FFF2-40B4-BE49-F238E27FC236}">
                <a16:creationId xmlns:a16="http://schemas.microsoft.com/office/drawing/2014/main" xmlns="" id="{F8EA7526-7093-4DF1-A1AF-CA22313B8D99}"/>
              </a:ext>
            </a:extLst>
          </p:cNvPr>
          <p:cNvSpPr txBox="1"/>
          <p:nvPr/>
        </p:nvSpPr>
        <p:spPr>
          <a:xfrm>
            <a:off x="2827477" y="1214569"/>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
        <p:nvSpPr>
          <p:cNvPr id="22" name="TextBox 21">
            <a:extLst>
              <a:ext uri="{FF2B5EF4-FFF2-40B4-BE49-F238E27FC236}">
                <a16:creationId xmlns:a16="http://schemas.microsoft.com/office/drawing/2014/main" xmlns="" id="{0694B4B3-B8EF-409A-AF0A-AA27051C6ED2}"/>
              </a:ext>
            </a:extLst>
          </p:cNvPr>
          <p:cNvSpPr txBox="1"/>
          <p:nvPr/>
        </p:nvSpPr>
        <p:spPr>
          <a:xfrm>
            <a:off x="1987784" y="2010952"/>
            <a:ext cx="8216431"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2. Rượu, bia có thể gây ra bệnh gì?</a:t>
            </a:r>
          </a:p>
        </p:txBody>
      </p:sp>
      <p:sp>
        <p:nvSpPr>
          <p:cNvPr id="23" name="TextBox 22">
            <a:extLst>
              <a:ext uri="{FF2B5EF4-FFF2-40B4-BE49-F238E27FC236}">
                <a16:creationId xmlns:a16="http://schemas.microsoft.com/office/drawing/2014/main" xmlns="" id="{E5DE9C19-5E2C-460F-84DD-90F09726B57D}"/>
              </a:ext>
            </a:extLst>
          </p:cNvPr>
          <p:cNvSpPr txBox="1"/>
          <p:nvPr/>
        </p:nvSpPr>
        <p:spPr>
          <a:xfrm>
            <a:off x="2530591" y="2643722"/>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Bệnh về tim mạch.</a:t>
            </a:r>
          </a:p>
        </p:txBody>
      </p:sp>
      <p:sp>
        <p:nvSpPr>
          <p:cNvPr id="24" name="TextBox 23">
            <a:extLst>
              <a:ext uri="{FF2B5EF4-FFF2-40B4-BE49-F238E27FC236}">
                <a16:creationId xmlns:a16="http://schemas.microsoft.com/office/drawing/2014/main" xmlns="" id="{8DE27221-4222-4FBB-8983-C457D9153985}"/>
              </a:ext>
            </a:extLst>
          </p:cNvPr>
          <p:cNvSpPr txBox="1"/>
          <p:nvPr/>
        </p:nvSpPr>
        <p:spPr>
          <a:xfrm>
            <a:off x="2530591" y="3256002"/>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Bệnh về đường tiêu hóa.</a:t>
            </a:r>
          </a:p>
        </p:txBody>
      </p:sp>
      <p:sp>
        <p:nvSpPr>
          <p:cNvPr id="25" name="TextBox 24">
            <a:extLst>
              <a:ext uri="{FF2B5EF4-FFF2-40B4-BE49-F238E27FC236}">
                <a16:creationId xmlns:a16="http://schemas.microsoft.com/office/drawing/2014/main" xmlns="" id="{EACC155D-1334-463C-8D7C-07D865DD2F93}"/>
              </a:ext>
            </a:extLst>
          </p:cNvPr>
          <p:cNvSpPr txBox="1"/>
          <p:nvPr/>
        </p:nvSpPr>
        <p:spPr>
          <a:xfrm>
            <a:off x="2530591" y="3886200"/>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Bệnh về thần kinh, tâm thần.</a:t>
            </a:r>
          </a:p>
        </p:txBody>
      </p:sp>
      <p:sp>
        <p:nvSpPr>
          <p:cNvPr id="26" name="TextBox 25">
            <a:extLst>
              <a:ext uri="{FF2B5EF4-FFF2-40B4-BE49-F238E27FC236}">
                <a16:creationId xmlns:a16="http://schemas.microsoft.com/office/drawing/2014/main" xmlns="" id="{99EB79F8-7C09-4E50-BB6B-66351D697DA2}"/>
              </a:ext>
            </a:extLst>
          </p:cNvPr>
          <p:cNvSpPr txBox="1"/>
          <p:nvPr/>
        </p:nvSpPr>
        <p:spPr>
          <a:xfrm>
            <a:off x="2530592" y="4495800"/>
            <a:ext cx="7507938"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Ung thư lưỡi, miệng, họng, thực quản, thanh quản.</a:t>
            </a:r>
          </a:p>
        </p:txBody>
      </p:sp>
      <p:sp>
        <p:nvSpPr>
          <p:cNvPr id="29" name="TextBox 28">
            <a:extLst>
              <a:ext uri="{FF2B5EF4-FFF2-40B4-BE49-F238E27FC236}">
                <a16:creationId xmlns:a16="http://schemas.microsoft.com/office/drawing/2014/main" xmlns="" id="{7B31B448-2A86-4CA2-9E8E-658C8C039631}"/>
              </a:ext>
            </a:extLst>
          </p:cNvPr>
          <p:cNvSpPr txBox="1"/>
          <p:nvPr/>
        </p:nvSpPr>
        <p:spPr>
          <a:xfrm>
            <a:off x="2530591" y="5678920"/>
            <a:ext cx="7507938"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E. Bệnh về đường tiêu hóa, tim mạch, thần kinh, tâm thần, ung thư.</a:t>
            </a:r>
          </a:p>
        </p:txBody>
      </p:sp>
      <p:sp>
        <p:nvSpPr>
          <p:cNvPr id="27" name="Oval 26">
            <a:extLst>
              <a:ext uri="{FF2B5EF4-FFF2-40B4-BE49-F238E27FC236}">
                <a16:creationId xmlns:a16="http://schemas.microsoft.com/office/drawing/2014/main" xmlns="" id="{B2A503A8-6182-4E4B-B6FF-A6D6FEF70D1E}"/>
              </a:ext>
            </a:extLst>
          </p:cNvPr>
          <p:cNvSpPr/>
          <p:nvPr/>
        </p:nvSpPr>
        <p:spPr>
          <a:xfrm>
            <a:off x="2313127" y="5578532"/>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0D3E8803-600E-4830-84E2-EFBA471EA89A}"/>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181316590"/>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out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heel(1)">
                                      <p:cBhvr>
                                        <p:cTn id="45" dur="2000"/>
                                        <p:tgtEl>
                                          <p:spTgt spid="27"/>
                                        </p:tgtEl>
                                      </p:cBhvr>
                                    </p:animEffect>
                                  </p:childTnLst>
                                  <p:subTnLst>
                                    <p:audio>
                                      <p:cMediaNode vol="100000">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21" grpId="0" animBg="1"/>
      <p:bldP spid="22" grpId="0" animBg="1"/>
      <p:bldP spid="23" grpId="0" animBg="1"/>
      <p:bldP spid="24" grpId="0" animBg="1"/>
      <p:bldP spid="25" grpId="0" animBg="1"/>
      <p:bldP spid="26" grpId="0" animBg="1"/>
      <p:bldP spid="29"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2">
            <a:extLst>
              <a:ext uri="{FF2B5EF4-FFF2-40B4-BE49-F238E27FC236}">
                <a16:creationId xmlns:a16="http://schemas.microsoft.com/office/drawing/2014/main" xmlns="" id="{5047D1EF-175D-4EC1-B71E-CA0FF2B38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16" y="2394216"/>
            <a:ext cx="2801273" cy="4018905"/>
          </a:xfrm>
          <a:prstGeom prst="rect">
            <a:avLst/>
          </a:prstGeom>
        </p:spPr>
      </p:pic>
      <p:pic>
        <p:nvPicPr>
          <p:cNvPr id="17" name="Picture 2">
            <a:extLst>
              <a:ext uri="{FF2B5EF4-FFF2-40B4-BE49-F238E27FC236}">
                <a16:creationId xmlns:a16="http://schemas.microsoft.com/office/drawing/2014/main" xmlns=""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2" name="TextBox 21">
            <a:extLst>
              <a:ext uri="{FF2B5EF4-FFF2-40B4-BE49-F238E27FC236}">
                <a16:creationId xmlns:a16="http://schemas.microsoft.com/office/drawing/2014/main" xmlns="" id="{0694B4B3-B8EF-409A-AF0A-AA27051C6ED2}"/>
              </a:ext>
            </a:extLst>
          </p:cNvPr>
          <p:cNvSpPr txBox="1"/>
          <p:nvPr/>
        </p:nvSpPr>
        <p:spPr>
          <a:xfrm>
            <a:off x="1857268" y="1429657"/>
            <a:ext cx="8216431"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3. Rượu, bia có thể gây ảnh hưởng đến nhân cách của người nghiện như thế nào?</a:t>
            </a:r>
          </a:p>
        </p:txBody>
      </p:sp>
      <p:sp>
        <p:nvSpPr>
          <p:cNvPr id="23" name="TextBox 22">
            <a:extLst>
              <a:ext uri="{FF2B5EF4-FFF2-40B4-BE49-F238E27FC236}">
                <a16:creationId xmlns:a16="http://schemas.microsoft.com/office/drawing/2014/main" xmlns="" id="{E5DE9C19-5E2C-460F-84DD-90F09726B57D}"/>
              </a:ext>
            </a:extLst>
          </p:cNvPr>
          <p:cNvSpPr txBox="1"/>
          <p:nvPr/>
        </p:nvSpPr>
        <p:spPr>
          <a:xfrm>
            <a:off x="2350577" y="2643722"/>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Quần áo xộc xệch, thường bê tha.</a:t>
            </a:r>
          </a:p>
        </p:txBody>
      </p:sp>
      <p:sp>
        <p:nvSpPr>
          <p:cNvPr id="24" name="TextBox 23">
            <a:extLst>
              <a:ext uri="{FF2B5EF4-FFF2-40B4-BE49-F238E27FC236}">
                <a16:creationId xmlns:a16="http://schemas.microsoft.com/office/drawing/2014/main" xmlns="" id="{8DE27221-4222-4FBB-8983-C457D9153985}"/>
              </a:ext>
            </a:extLst>
          </p:cNvPr>
          <p:cNvSpPr txBox="1"/>
          <p:nvPr/>
        </p:nvSpPr>
        <p:spPr>
          <a:xfrm>
            <a:off x="2350577" y="3295673"/>
            <a:ext cx="7507939"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Dáng đi loạng choạng, nói lảm nhảm, mặt đỏ,...</a:t>
            </a:r>
          </a:p>
        </p:txBody>
      </p:sp>
      <p:sp>
        <p:nvSpPr>
          <p:cNvPr id="25" name="TextBox 24">
            <a:extLst>
              <a:ext uri="{FF2B5EF4-FFF2-40B4-BE49-F238E27FC236}">
                <a16:creationId xmlns:a16="http://schemas.microsoft.com/office/drawing/2014/main" xmlns="" id="{EACC155D-1334-463C-8D7C-07D865DD2F93}"/>
              </a:ext>
            </a:extLst>
          </p:cNvPr>
          <p:cNvSpPr txBox="1"/>
          <p:nvPr/>
        </p:nvSpPr>
        <p:spPr>
          <a:xfrm>
            <a:off x="2340091" y="4512548"/>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Ói mửa, bất tỉnh.</a:t>
            </a:r>
          </a:p>
        </p:txBody>
      </p:sp>
      <p:sp>
        <p:nvSpPr>
          <p:cNvPr id="26" name="TextBox 25">
            <a:extLst>
              <a:ext uri="{FF2B5EF4-FFF2-40B4-BE49-F238E27FC236}">
                <a16:creationId xmlns:a16="http://schemas.microsoft.com/office/drawing/2014/main" xmlns="" id="{99EB79F8-7C09-4E50-BB6B-66351D697DA2}"/>
              </a:ext>
            </a:extLst>
          </p:cNvPr>
          <p:cNvSpPr txBox="1"/>
          <p:nvPr/>
        </p:nvSpPr>
        <p:spPr>
          <a:xfrm>
            <a:off x="2340091" y="5164500"/>
            <a:ext cx="7543107"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Tất cả các ý trên.</a:t>
            </a:r>
          </a:p>
        </p:txBody>
      </p:sp>
      <p:sp>
        <p:nvSpPr>
          <p:cNvPr id="13" name="TextBox 12">
            <a:extLst>
              <a:ext uri="{FF2B5EF4-FFF2-40B4-BE49-F238E27FC236}">
                <a16:creationId xmlns:a16="http://schemas.microsoft.com/office/drawing/2014/main" xmlns="" id="{667301EF-3487-4704-B69A-E8FC30217F43}"/>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5" name="Oval 14">
            <a:extLst>
              <a:ext uri="{FF2B5EF4-FFF2-40B4-BE49-F238E27FC236}">
                <a16:creationId xmlns:a16="http://schemas.microsoft.com/office/drawing/2014/main" xmlns="" id="{4B7039F2-7940-40C2-AB06-537FDB2E14A5}"/>
              </a:ext>
            </a:extLst>
          </p:cNvPr>
          <p:cNvSpPr/>
          <p:nvPr/>
        </p:nvSpPr>
        <p:spPr>
          <a:xfrm>
            <a:off x="2117985" y="5148569"/>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9644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heel(1)">
                                      <p:cBhvr>
                                        <p:cTn id="33" dur="2000"/>
                                        <p:tgtEl>
                                          <p:spTgt spid="15"/>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22" grpId="0" animBg="1"/>
      <p:bldP spid="23" grpId="0" animBg="1"/>
      <p:bldP spid="24" grpId="0" animBg="1"/>
      <p:bldP spid="25" grpId="0" animBg="1"/>
      <p:bldP spid="26"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xmlns=""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200" y="2514600"/>
            <a:ext cx="2675077" cy="3837855"/>
          </a:xfrm>
          <a:prstGeom prst="rect">
            <a:avLst/>
          </a:prstGeom>
        </p:spPr>
      </p:pic>
      <p:pic>
        <p:nvPicPr>
          <p:cNvPr id="17" name="Picture 2">
            <a:extLst>
              <a:ext uri="{FF2B5EF4-FFF2-40B4-BE49-F238E27FC236}">
                <a16:creationId xmlns:a16="http://schemas.microsoft.com/office/drawing/2014/main" xmlns=""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2" name="TextBox 21">
            <a:extLst>
              <a:ext uri="{FF2B5EF4-FFF2-40B4-BE49-F238E27FC236}">
                <a16:creationId xmlns:a16="http://schemas.microsoft.com/office/drawing/2014/main" xmlns="" id="{0694B4B3-B8EF-409A-AF0A-AA27051C6ED2}"/>
              </a:ext>
            </a:extLst>
          </p:cNvPr>
          <p:cNvSpPr txBox="1"/>
          <p:nvPr/>
        </p:nvSpPr>
        <p:spPr>
          <a:xfrm>
            <a:off x="1987784" y="1315980"/>
            <a:ext cx="8216431"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4. Người nghiện rượu, bia có ảnh hưởng đến người xung quanh như thế nào?</a:t>
            </a:r>
          </a:p>
        </p:txBody>
      </p:sp>
      <p:sp>
        <p:nvSpPr>
          <p:cNvPr id="23" name="TextBox 22">
            <a:extLst>
              <a:ext uri="{FF2B5EF4-FFF2-40B4-BE49-F238E27FC236}">
                <a16:creationId xmlns:a16="http://schemas.microsoft.com/office/drawing/2014/main" xmlns="" id="{E5DE9C19-5E2C-460F-84DD-90F09726B57D}"/>
              </a:ext>
            </a:extLst>
          </p:cNvPr>
          <p:cNvSpPr txBox="1"/>
          <p:nvPr/>
        </p:nvSpPr>
        <p:spPr>
          <a:xfrm>
            <a:off x="2324100" y="2643722"/>
            <a:ext cx="7842015"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Gây sự, đánh nhau với người ngoài.</a:t>
            </a:r>
          </a:p>
        </p:txBody>
      </p:sp>
      <p:sp>
        <p:nvSpPr>
          <p:cNvPr id="24" name="TextBox 23">
            <a:extLst>
              <a:ext uri="{FF2B5EF4-FFF2-40B4-BE49-F238E27FC236}">
                <a16:creationId xmlns:a16="http://schemas.microsoft.com/office/drawing/2014/main" xmlns="" id="{8DE27221-4222-4FBB-8983-C457D9153985}"/>
              </a:ext>
            </a:extLst>
          </p:cNvPr>
          <p:cNvSpPr txBox="1"/>
          <p:nvPr/>
        </p:nvSpPr>
        <p:spPr>
          <a:xfrm>
            <a:off x="2324100" y="4623768"/>
            <a:ext cx="7842015"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Gây sự, đánh nhau, gây tai nạn giao thông, đánh đạp vợ, con.</a:t>
            </a:r>
          </a:p>
        </p:txBody>
      </p:sp>
      <p:sp>
        <p:nvSpPr>
          <p:cNvPr id="25" name="TextBox 24">
            <a:extLst>
              <a:ext uri="{FF2B5EF4-FFF2-40B4-BE49-F238E27FC236}">
                <a16:creationId xmlns:a16="http://schemas.microsoft.com/office/drawing/2014/main" xmlns="" id="{EACC155D-1334-463C-8D7C-07D865DD2F93}"/>
              </a:ext>
            </a:extLst>
          </p:cNvPr>
          <p:cNvSpPr txBox="1"/>
          <p:nvPr/>
        </p:nvSpPr>
        <p:spPr>
          <a:xfrm>
            <a:off x="2324100" y="3387524"/>
            <a:ext cx="7842015"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Đánh chửi vợ, con khi say hoặc khi không có rượu để uống.</a:t>
            </a:r>
          </a:p>
        </p:txBody>
      </p:sp>
      <p:sp>
        <p:nvSpPr>
          <p:cNvPr id="26" name="TextBox 25">
            <a:extLst>
              <a:ext uri="{FF2B5EF4-FFF2-40B4-BE49-F238E27FC236}">
                <a16:creationId xmlns:a16="http://schemas.microsoft.com/office/drawing/2014/main" xmlns="" id="{99EB79F8-7C09-4E50-BB6B-66351D697DA2}"/>
              </a:ext>
            </a:extLst>
          </p:cNvPr>
          <p:cNvSpPr txBox="1"/>
          <p:nvPr/>
        </p:nvSpPr>
        <p:spPr>
          <a:xfrm>
            <a:off x="2324100" y="5860012"/>
            <a:ext cx="7842014"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Gây tai nạn giao thông.</a:t>
            </a:r>
          </a:p>
        </p:txBody>
      </p:sp>
      <p:sp>
        <p:nvSpPr>
          <p:cNvPr id="27" name="Oval 26">
            <a:extLst>
              <a:ext uri="{FF2B5EF4-FFF2-40B4-BE49-F238E27FC236}">
                <a16:creationId xmlns:a16="http://schemas.microsoft.com/office/drawing/2014/main" xmlns="" id="{B2A503A8-6182-4E4B-B6FF-A6D6FEF70D1E}"/>
              </a:ext>
            </a:extLst>
          </p:cNvPr>
          <p:cNvSpPr/>
          <p:nvPr/>
        </p:nvSpPr>
        <p:spPr>
          <a:xfrm>
            <a:off x="2095500" y="4463033"/>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314D6CF0-F46E-4415-AB66-8D22864CAFF3}"/>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375134476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xmlns=""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8143" y="2524367"/>
            <a:ext cx="2514600" cy="3837855"/>
          </a:xfrm>
          <a:prstGeom prst="rect">
            <a:avLst/>
          </a:prstGeom>
        </p:spPr>
      </p:pic>
      <p:pic>
        <p:nvPicPr>
          <p:cNvPr id="17" name="Picture 2">
            <a:hlinkClick r:id="rId6" action="ppaction://hlinksldjump"/>
            <a:extLst>
              <a:ext uri="{FF2B5EF4-FFF2-40B4-BE49-F238E27FC236}">
                <a16:creationId xmlns:a16="http://schemas.microsoft.com/office/drawing/2014/main" xmlns="" id="{EA679D02-D53A-4FC9-BF98-1B5DAE96F0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2" name="TextBox 21">
            <a:extLst>
              <a:ext uri="{FF2B5EF4-FFF2-40B4-BE49-F238E27FC236}">
                <a16:creationId xmlns:a16="http://schemas.microsoft.com/office/drawing/2014/main" xmlns="" id="{0694B4B3-B8EF-409A-AF0A-AA27051C6ED2}"/>
              </a:ext>
            </a:extLst>
          </p:cNvPr>
          <p:cNvSpPr txBox="1"/>
          <p:nvPr/>
        </p:nvSpPr>
        <p:spPr>
          <a:xfrm>
            <a:off x="1987784" y="1416371"/>
            <a:ext cx="8319173"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5. Bạn có thể làm gì để giúp bố không nghiện rượu, bia?</a:t>
            </a:r>
          </a:p>
        </p:txBody>
      </p:sp>
      <p:sp>
        <p:nvSpPr>
          <p:cNvPr id="23" name="TextBox 22">
            <a:extLst>
              <a:ext uri="{FF2B5EF4-FFF2-40B4-BE49-F238E27FC236}">
                <a16:creationId xmlns:a16="http://schemas.microsoft.com/office/drawing/2014/main" xmlns="" id="{E5DE9C19-5E2C-460F-84DD-90F09726B57D}"/>
              </a:ext>
            </a:extLst>
          </p:cNvPr>
          <p:cNvSpPr txBox="1"/>
          <p:nvPr/>
        </p:nvSpPr>
        <p:spPr>
          <a:xfrm>
            <a:off x="1967826" y="2627206"/>
            <a:ext cx="8290817" cy="461665"/>
          </a:xfrm>
          <a:prstGeom prst="rect">
            <a:avLst/>
          </a:prstGeom>
          <a:solidFill>
            <a:schemeClr val="bg1">
              <a:alpha val="56000"/>
            </a:schemeClr>
          </a:solidFill>
        </p:spPr>
        <p:txBody>
          <a:bodyPr wrap="square" lIns="0" tIns="0" rIns="0" bIns="0" rtlCol="0">
            <a:spAutoFit/>
          </a:bodyPr>
          <a:lstStyle/>
          <a:p>
            <a:pPr algn="just"/>
            <a:r>
              <a:rPr lang="en-US" sz="3000" spc="-80">
                <a:latin typeface="Times New Roman" panose="02020603050405020304" pitchFamily="18" charset="0"/>
                <a:cs typeface="Times New Roman" panose="02020603050405020304" pitchFamily="18" charset="0"/>
              </a:rPr>
              <a:t>A. Nói với bố là uống rượu, bia có hại đối với sức khỏe.</a:t>
            </a:r>
          </a:p>
        </p:txBody>
      </p:sp>
      <p:sp>
        <p:nvSpPr>
          <p:cNvPr id="24" name="TextBox 23">
            <a:extLst>
              <a:ext uri="{FF2B5EF4-FFF2-40B4-BE49-F238E27FC236}">
                <a16:creationId xmlns:a16="http://schemas.microsoft.com/office/drawing/2014/main" xmlns="" id="{8DE27221-4222-4FBB-8983-C457D9153985}"/>
              </a:ext>
            </a:extLst>
          </p:cNvPr>
          <p:cNvSpPr txBox="1"/>
          <p:nvPr/>
        </p:nvSpPr>
        <p:spPr>
          <a:xfrm>
            <a:off x="1967827" y="3228675"/>
            <a:ext cx="8319173" cy="1435906"/>
          </a:xfrm>
          <a:prstGeom prst="rect">
            <a:avLst/>
          </a:prstGeom>
          <a:solidFill>
            <a:schemeClr val="bg1">
              <a:alpha val="56000"/>
            </a:schemeClr>
          </a:solidFill>
        </p:spPr>
        <p:txBody>
          <a:bodyPr wrap="square" lIns="0" tIns="0" rIns="0" bIns="0" rtlCol="0">
            <a:spAutoFit/>
          </a:bodyPr>
          <a:lstStyle/>
          <a:p>
            <a:pPr algn="just">
              <a:lnSpc>
                <a:spcPct val="106000"/>
              </a:lnSpc>
            </a:pPr>
            <a:r>
              <a:rPr lang="en-US" sz="3000" spc="-80">
                <a:latin typeface="Times New Roman" panose="02020603050405020304" pitchFamily="18" charset="0"/>
                <a:cs typeface="Times New Roman" panose="02020603050405020304" pitchFamily="18" charset="0"/>
              </a:rPr>
              <a:t>B. Nói với bố về tác hại của rượu, bia đối với bản thân người uống, với những người trong gia đình cũng như với người khác.</a:t>
            </a:r>
          </a:p>
        </p:txBody>
      </p:sp>
      <p:sp>
        <p:nvSpPr>
          <p:cNvPr id="25" name="TextBox 24">
            <a:extLst>
              <a:ext uri="{FF2B5EF4-FFF2-40B4-BE49-F238E27FC236}">
                <a16:creationId xmlns:a16="http://schemas.microsoft.com/office/drawing/2014/main" xmlns="" id="{EACC155D-1334-463C-8D7C-07D865DD2F93}"/>
              </a:ext>
            </a:extLst>
          </p:cNvPr>
          <p:cNvSpPr txBox="1"/>
          <p:nvPr/>
        </p:nvSpPr>
        <p:spPr>
          <a:xfrm>
            <a:off x="1967827" y="4804385"/>
            <a:ext cx="8290817" cy="923330"/>
          </a:xfrm>
          <a:prstGeom prst="rect">
            <a:avLst/>
          </a:prstGeom>
          <a:solidFill>
            <a:schemeClr val="bg1">
              <a:alpha val="56000"/>
            </a:schemeClr>
          </a:solidFill>
        </p:spPr>
        <p:txBody>
          <a:bodyPr wrap="square" lIns="0" tIns="0" rIns="0" bIns="0" rtlCol="0">
            <a:spAutoFit/>
          </a:bodyPr>
          <a:lstStyle/>
          <a:p>
            <a:pPr algn="just"/>
            <a:r>
              <a:rPr lang="en-US" sz="3000" spc="-80">
                <a:latin typeface="Times New Roman" panose="02020603050405020304" pitchFamily="18" charset="0"/>
                <a:cs typeface="Times New Roman" panose="02020603050405020304" pitchFamily="18" charset="0"/>
              </a:rPr>
              <a:t>C. Nói với bố là uống rượu, bia có thể gây tai nạn giao thông.</a:t>
            </a:r>
          </a:p>
        </p:txBody>
      </p:sp>
      <p:sp>
        <p:nvSpPr>
          <p:cNvPr id="26" name="TextBox 25">
            <a:extLst>
              <a:ext uri="{FF2B5EF4-FFF2-40B4-BE49-F238E27FC236}">
                <a16:creationId xmlns:a16="http://schemas.microsoft.com/office/drawing/2014/main" xmlns="" id="{99EB79F8-7C09-4E50-BB6B-66351D697DA2}"/>
              </a:ext>
            </a:extLst>
          </p:cNvPr>
          <p:cNvSpPr txBox="1"/>
          <p:nvPr/>
        </p:nvSpPr>
        <p:spPr>
          <a:xfrm>
            <a:off x="1967827" y="5867520"/>
            <a:ext cx="8319173" cy="923330"/>
          </a:xfrm>
          <a:prstGeom prst="rect">
            <a:avLst/>
          </a:prstGeom>
          <a:solidFill>
            <a:schemeClr val="bg1">
              <a:alpha val="56000"/>
            </a:schemeClr>
          </a:solidFill>
        </p:spPr>
        <p:txBody>
          <a:bodyPr wrap="square" lIns="0" tIns="0" rIns="0" bIns="0" rtlCol="0">
            <a:spAutoFit/>
          </a:bodyPr>
          <a:lstStyle/>
          <a:p>
            <a:pPr algn="just"/>
            <a:r>
              <a:rPr lang="en-US" sz="3000" spc="-80">
                <a:latin typeface="Times New Roman" panose="02020603050405020304" pitchFamily="18" charset="0"/>
                <a:cs typeface="Times New Roman" panose="02020603050405020304" pitchFamily="18" charset="0"/>
              </a:rPr>
              <a:t>D. Nói với bố là bạn yêu bố mẹ và muốn gia đình hòa thuận.</a:t>
            </a:r>
          </a:p>
        </p:txBody>
      </p:sp>
      <p:sp>
        <p:nvSpPr>
          <p:cNvPr id="27" name="Oval 26">
            <a:extLst>
              <a:ext uri="{FF2B5EF4-FFF2-40B4-BE49-F238E27FC236}">
                <a16:creationId xmlns:a16="http://schemas.microsoft.com/office/drawing/2014/main" xmlns="" id="{B2A503A8-6182-4E4B-B6FF-A6D6FEF70D1E}"/>
              </a:ext>
            </a:extLst>
          </p:cNvPr>
          <p:cNvSpPr/>
          <p:nvPr/>
        </p:nvSpPr>
        <p:spPr>
          <a:xfrm>
            <a:off x="1625834" y="3146149"/>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TextBox 12">
            <a:extLst>
              <a:ext uri="{FF2B5EF4-FFF2-40B4-BE49-F238E27FC236}">
                <a16:creationId xmlns:a16="http://schemas.microsoft.com/office/drawing/2014/main" xmlns="" id="{2E618D78-DE60-445B-87E6-B1A6E1252AD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4" name="TextBox 13">
            <a:extLst>
              <a:ext uri="{FF2B5EF4-FFF2-40B4-BE49-F238E27FC236}">
                <a16:creationId xmlns:a16="http://schemas.microsoft.com/office/drawing/2014/main" xmlns="" id="{EE60F99D-B1CF-431C-B07E-D16FE3441FF7}"/>
              </a:ext>
            </a:extLst>
          </p:cNvPr>
          <p:cNvSpPr txBox="1"/>
          <p:nvPr/>
        </p:nvSpPr>
        <p:spPr>
          <a:xfrm>
            <a:off x="12466245" y="2906460"/>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Quay về slide trò chơi khi click hình còn lại</a:t>
            </a:r>
          </a:p>
        </p:txBody>
      </p:sp>
    </p:spTree>
    <p:extLst>
      <p:ext uri="{BB962C8B-B14F-4D97-AF65-F5344CB8AC3E}">
        <p14:creationId xmlns:p14="http://schemas.microsoft.com/office/powerpoint/2010/main" val="1791268571"/>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xmlns=""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sp>
        <p:nvSpPr>
          <p:cNvPr id="5" name="TextBox 4">
            <a:extLst>
              <a:ext uri="{FF2B5EF4-FFF2-40B4-BE49-F238E27FC236}">
                <a16:creationId xmlns:a16="http://schemas.microsoft.com/office/drawing/2014/main" xmlns="" id="{3AAEBA18-A140-4DFE-A0B8-6E0F70389945}"/>
              </a:ext>
            </a:extLst>
          </p:cNvPr>
          <p:cNvSpPr txBox="1"/>
          <p:nvPr/>
        </p:nvSpPr>
        <p:spPr>
          <a:xfrm>
            <a:off x="1889006" y="1704426"/>
            <a:ext cx="9753600"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1. Ma túy là tên gọi chung để gọi những chất gì?</a:t>
            </a:r>
          </a:p>
        </p:txBody>
      </p:sp>
      <p:sp>
        <p:nvSpPr>
          <p:cNvPr id="27" name="TextBox 26">
            <a:extLst>
              <a:ext uri="{FF2B5EF4-FFF2-40B4-BE49-F238E27FC236}">
                <a16:creationId xmlns:a16="http://schemas.microsoft.com/office/drawing/2014/main" xmlns="" id="{4FEA3CCE-FD55-44FB-8F31-C7A6B6640A4A}"/>
              </a:ext>
            </a:extLst>
          </p:cNvPr>
          <p:cNvSpPr txBox="1"/>
          <p:nvPr/>
        </p:nvSpPr>
        <p:spPr>
          <a:xfrm>
            <a:off x="2090165" y="2374123"/>
            <a:ext cx="8120636"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Kích thích.</a:t>
            </a:r>
          </a:p>
        </p:txBody>
      </p:sp>
      <p:sp>
        <p:nvSpPr>
          <p:cNvPr id="28" name="TextBox 27">
            <a:extLst>
              <a:ext uri="{FF2B5EF4-FFF2-40B4-BE49-F238E27FC236}">
                <a16:creationId xmlns:a16="http://schemas.microsoft.com/office/drawing/2014/main" xmlns="" id="{F19A3B3C-9364-456F-9C63-E71044230C75}"/>
              </a:ext>
            </a:extLst>
          </p:cNvPr>
          <p:cNvSpPr txBox="1"/>
          <p:nvPr/>
        </p:nvSpPr>
        <p:spPr>
          <a:xfrm>
            <a:off x="2090165" y="3026074"/>
            <a:ext cx="8120636"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Gây nghiện.</a:t>
            </a:r>
          </a:p>
        </p:txBody>
      </p:sp>
      <p:sp>
        <p:nvSpPr>
          <p:cNvPr id="29" name="TextBox 28">
            <a:extLst>
              <a:ext uri="{FF2B5EF4-FFF2-40B4-BE49-F238E27FC236}">
                <a16:creationId xmlns:a16="http://schemas.microsoft.com/office/drawing/2014/main" xmlns="" id="{C07EEEF7-C829-4A64-8CA3-3EC03E4AC7EF}"/>
              </a:ext>
            </a:extLst>
          </p:cNvPr>
          <p:cNvSpPr txBox="1"/>
          <p:nvPr/>
        </p:nvSpPr>
        <p:spPr>
          <a:xfrm>
            <a:off x="2090165" y="3678025"/>
            <a:ext cx="8120636"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Kích thích và gây nghiện đã bị Nhà nước cấm buôn bán, vận chuyển và sử dụng.</a:t>
            </a:r>
          </a:p>
        </p:txBody>
      </p:sp>
      <p:sp>
        <p:nvSpPr>
          <p:cNvPr id="30" name="TextBox 29">
            <a:extLst>
              <a:ext uri="{FF2B5EF4-FFF2-40B4-BE49-F238E27FC236}">
                <a16:creationId xmlns:a16="http://schemas.microsoft.com/office/drawing/2014/main" xmlns="" id="{293661CD-A57B-4FE3-98EC-48471E3DD215}"/>
              </a:ext>
            </a:extLst>
          </p:cNvPr>
          <p:cNvSpPr txBox="1"/>
          <p:nvPr/>
        </p:nvSpPr>
        <p:spPr>
          <a:xfrm>
            <a:off x="2090164" y="4933666"/>
            <a:ext cx="8120636"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Bị nhà nước cấm buôn bán và sử dụng.</a:t>
            </a:r>
          </a:p>
        </p:txBody>
      </p:sp>
      <p:sp>
        <p:nvSpPr>
          <p:cNvPr id="6" name="Oval 5">
            <a:extLst>
              <a:ext uri="{FF2B5EF4-FFF2-40B4-BE49-F238E27FC236}">
                <a16:creationId xmlns:a16="http://schemas.microsoft.com/office/drawing/2014/main" xmlns="" id="{78F57751-FB7D-4828-BEAA-56251F9BE321}"/>
              </a:ext>
            </a:extLst>
          </p:cNvPr>
          <p:cNvSpPr/>
          <p:nvPr/>
        </p:nvSpPr>
        <p:spPr>
          <a:xfrm>
            <a:off x="1879368" y="3604160"/>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extLst>
              <a:ext uri="{FF2B5EF4-FFF2-40B4-BE49-F238E27FC236}">
                <a16:creationId xmlns:a16="http://schemas.microsoft.com/office/drawing/2014/main" xmlns="" id="{F8B6AABE-28F5-45D2-BAEB-88B2C33373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1033581" y="2158519"/>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C436281C-AE2F-47CA-9C6F-827806D34145}"/>
              </a:ext>
            </a:extLst>
          </p:cNvPr>
          <p:cNvSpPr txBox="1"/>
          <p:nvPr/>
        </p:nvSpPr>
        <p:spPr>
          <a:xfrm>
            <a:off x="2827476" y="881608"/>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Tree>
    <p:extLst>
      <p:ext uri="{BB962C8B-B14F-4D97-AF65-F5344CB8AC3E}">
        <p14:creationId xmlns:p14="http://schemas.microsoft.com/office/powerpoint/2010/main" val="418926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1000"/>
                                  </p:stCondLst>
                                  <p:iterate type="lt">
                                    <p:tmPct val="15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strVal val="4*#ppt_w"/>
                                          </p:val>
                                        </p:tav>
                                        <p:tav tm="100000">
                                          <p:val>
                                            <p:strVal val="#ppt_w"/>
                                          </p:val>
                                        </p:tav>
                                      </p:tavLst>
                                    </p:anim>
                                    <p:anim calcmode="lin" valueType="num">
                                      <p:cBhvr>
                                        <p:cTn id="16"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heel(1)">
                                      <p:cBhvr>
                                        <p:cTn id="54" dur="2000"/>
                                        <p:tgtEl>
                                          <p:spTgt spid="6"/>
                                        </p:tgtEl>
                                      </p:cBhvr>
                                    </p:animEffect>
                                  </p:childTnLst>
                                  <p:subTnLst>
                                    <p:audio>
                                      <p:cMediaNode vol="100000">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3" grpId="0"/>
      <p:bldP spid="5" grpId="0" animBg="1"/>
      <p:bldP spid="27" grpId="0" animBg="1"/>
      <p:bldP spid="28" grpId="0" animBg="1"/>
      <p:bldP spid="29" grpId="0" animBg="1"/>
      <p:bldP spid="30" grpId="0" animBg="1"/>
      <p:bldP spid="6"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xmlns=""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9323" y="2374123"/>
            <a:ext cx="2675077" cy="3837855"/>
          </a:xfrm>
          <a:prstGeom prst="rect">
            <a:avLst/>
          </a:prstGeom>
        </p:spPr>
      </p:pic>
      <p:sp>
        <p:nvSpPr>
          <p:cNvPr id="5" name="TextBox 4">
            <a:extLst>
              <a:ext uri="{FF2B5EF4-FFF2-40B4-BE49-F238E27FC236}">
                <a16:creationId xmlns:a16="http://schemas.microsoft.com/office/drawing/2014/main" xmlns="" id="{3AAEBA18-A140-4DFE-A0B8-6E0F70389945}"/>
              </a:ext>
            </a:extLst>
          </p:cNvPr>
          <p:cNvSpPr txBox="1"/>
          <p:nvPr/>
        </p:nvSpPr>
        <p:spPr>
          <a:xfrm>
            <a:off x="1889004" y="1689331"/>
            <a:ext cx="8774568" cy="553998"/>
          </a:xfrm>
          <a:prstGeom prst="rect">
            <a:avLst/>
          </a:prstGeom>
          <a:solidFill>
            <a:schemeClr val="bg1"/>
          </a:solidFill>
        </p:spPr>
        <p:txBody>
          <a:bodyPr wrap="square" lIns="0" tIns="0" rIns="0" bIns="0" rtlCol="0">
            <a:spAutoFit/>
          </a:bodyPr>
          <a:lstStyle/>
          <a:p>
            <a:pPr algn="ctr"/>
            <a:r>
              <a:rPr lang="en-US" sz="3600" b="1">
                <a:latin typeface="Times New Roman" panose="02020603050405020304" pitchFamily="18" charset="0"/>
                <a:cs typeface="Times New Roman" panose="02020603050405020304" pitchFamily="18" charset="0"/>
              </a:rPr>
              <a:t>2. Ma túy có tác hại gì?</a:t>
            </a:r>
          </a:p>
        </p:txBody>
      </p:sp>
      <p:sp>
        <p:nvSpPr>
          <p:cNvPr id="27" name="TextBox 26">
            <a:extLst>
              <a:ext uri="{FF2B5EF4-FFF2-40B4-BE49-F238E27FC236}">
                <a16:creationId xmlns:a16="http://schemas.microsoft.com/office/drawing/2014/main" xmlns="" id="{4FEA3CCE-FD55-44FB-8F31-C7A6B6640A4A}"/>
              </a:ext>
            </a:extLst>
          </p:cNvPr>
          <p:cNvSpPr txBox="1"/>
          <p:nvPr/>
        </p:nvSpPr>
        <p:spPr>
          <a:xfrm>
            <a:off x="1916563" y="2438989"/>
            <a:ext cx="8747009" cy="1433085"/>
          </a:xfrm>
          <a:prstGeom prst="rect">
            <a:avLst/>
          </a:prstGeom>
          <a:solidFill>
            <a:schemeClr val="bg1">
              <a:alpha val="56000"/>
            </a:schemeClr>
          </a:solidFill>
        </p:spPr>
        <p:txBody>
          <a:bodyPr wrap="square" lIns="0" tIns="0" rIns="0" bIns="0" rtlCol="0">
            <a:spAutoFit/>
          </a:bodyPr>
          <a:lstStyle/>
          <a:p>
            <a:pPr algn="just">
              <a:lnSpc>
                <a:spcPct val="97000"/>
              </a:lnSpc>
            </a:pPr>
            <a:r>
              <a:rPr lang="en-US" sz="3200" spc="-60">
                <a:latin typeface="Times New Roman" panose="02020603050405020304" pitchFamily="18" charset="0"/>
                <a:cs typeface="Times New Roman" panose="02020603050405020304" pitchFamily="18" charset="0"/>
              </a:rPr>
              <a:t>A. Hủy hoại sức khỏe; </a:t>
            </a:r>
            <a:r>
              <a:rPr lang="en-US" altLang="en-US" sz="3200" spc="-60">
                <a:latin typeface="Times New Roman" panose="02020603050405020304" pitchFamily="18" charset="0"/>
                <a:cs typeface="Times New Roman" panose="02020603050405020304" pitchFamily="18" charset="0"/>
              </a:rPr>
              <a:t>mất khả năng lao động, học tập; hệ thần kinh bị tổn hại; dễ bị lây nhiễm HIV, dùng quá liều sẽ chết.</a:t>
            </a:r>
            <a:r>
              <a:rPr lang="en-US" sz="3200" spc="-60">
                <a:latin typeface="Times New Roman" panose="02020603050405020304" pitchFamily="18" charset="0"/>
                <a:cs typeface="Times New Roman" panose="02020603050405020304" pitchFamily="18" charset="0"/>
              </a:rPr>
              <a:t> </a:t>
            </a:r>
          </a:p>
        </p:txBody>
      </p:sp>
      <p:sp>
        <p:nvSpPr>
          <p:cNvPr id="28" name="TextBox 27">
            <a:extLst>
              <a:ext uri="{FF2B5EF4-FFF2-40B4-BE49-F238E27FC236}">
                <a16:creationId xmlns:a16="http://schemas.microsoft.com/office/drawing/2014/main" xmlns="" id="{F19A3B3C-9364-456F-9C63-E71044230C75}"/>
              </a:ext>
            </a:extLst>
          </p:cNvPr>
          <p:cNvSpPr txBox="1"/>
          <p:nvPr/>
        </p:nvSpPr>
        <p:spPr>
          <a:xfrm>
            <a:off x="1902784" y="4026905"/>
            <a:ext cx="8747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Hao tốn tiền của bản thân và gia đình.</a:t>
            </a:r>
          </a:p>
        </p:txBody>
      </p:sp>
      <p:sp>
        <p:nvSpPr>
          <p:cNvPr id="29" name="TextBox 28">
            <a:extLst>
              <a:ext uri="{FF2B5EF4-FFF2-40B4-BE49-F238E27FC236}">
                <a16:creationId xmlns:a16="http://schemas.microsoft.com/office/drawing/2014/main" xmlns="" id="{C07EEEF7-C829-4A64-8CA3-3EC03E4AC7EF}"/>
              </a:ext>
            </a:extLst>
          </p:cNvPr>
          <p:cNvSpPr txBox="1"/>
          <p:nvPr/>
        </p:nvSpPr>
        <p:spPr>
          <a:xfrm>
            <a:off x="1889004" y="4674179"/>
            <a:ext cx="8747009" cy="955390"/>
          </a:xfrm>
          <a:prstGeom prst="rect">
            <a:avLst/>
          </a:prstGeom>
          <a:solidFill>
            <a:schemeClr val="bg1">
              <a:alpha val="56000"/>
            </a:schemeClr>
          </a:solidFill>
        </p:spPr>
        <p:txBody>
          <a:bodyPr wrap="square" lIns="0" tIns="0" rIns="0" bIns="0" rtlCol="0">
            <a:spAutoFit/>
          </a:bodyPr>
          <a:lstStyle/>
          <a:p>
            <a:pPr algn="just">
              <a:lnSpc>
                <a:spcPct val="97000"/>
              </a:lnSpc>
            </a:pPr>
            <a:r>
              <a:rPr lang="en-US" sz="3200" spc="-80">
                <a:latin typeface="Times New Roman" panose="02020603050405020304" pitchFamily="18" charset="0"/>
                <a:cs typeface="Times New Roman" panose="02020603050405020304" pitchFamily="18" charset="0"/>
              </a:rPr>
              <a:t>C. Có thể dẫn đến hành vi phạm pháp để có tiền thỏa mãn cơn nghiện.</a:t>
            </a:r>
          </a:p>
        </p:txBody>
      </p:sp>
      <p:sp>
        <p:nvSpPr>
          <p:cNvPr id="30" name="TextBox 29">
            <a:extLst>
              <a:ext uri="{FF2B5EF4-FFF2-40B4-BE49-F238E27FC236}">
                <a16:creationId xmlns:a16="http://schemas.microsoft.com/office/drawing/2014/main" xmlns="" id="{293661CD-A57B-4FE3-98EC-48471E3DD215}"/>
              </a:ext>
            </a:extLst>
          </p:cNvPr>
          <p:cNvSpPr txBox="1"/>
          <p:nvPr/>
        </p:nvSpPr>
        <p:spPr>
          <a:xfrm>
            <a:off x="1889006" y="5784401"/>
            <a:ext cx="874700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Tất cả các ý trên.</a:t>
            </a:r>
          </a:p>
        </p:txBody>
      </p:sp>
      <p:sp>
        <p:nvSpPr>
          <p:cNvPr id="6" name="Oval 5">
            <a:extLst>
              <a:ext uri="{FF2B5EF4-FFF2-40B4-BE49-F238E27FC236}">
                <a16:creationId xmlns:a16="http://schemas.microsoft.com/office/drawing/2014/main" xmlns="" id="{78F57751-FB7D-4828-BEAA-56251F9BE321}"/>
              </a:ext>
            </a:extLst>
          </p:cNvPr>
          <p:cNvSpPr/>
          <p:nvPr/>
        </p:nvSpPr>
        <p:spPr>
          <a:xfrm>
            <a:off x="1630813" y="5707718"/>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extLst>
              <a:ext uri="{FF2B5EF4-FFF2-40B4-BE49-F238E27FC236}">
                <a16:creationId xmlns:a16="http://schemas.microsoft.com/office/drawing/2014/main" xmlns="" id="{F8B6AABE-28F5-45D2-BAEB-88B2C33373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1236211" y="2197594"/>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C436281C-AE2F-47CA-9C6F-827806D34145}"/>
              </a:ext>
            </a:extLst>
          </p:cNvPr>
          <p:cNvSpPr txBox="1"/>
          <p:nvPr/>
        </p:nvSpPr>
        <p:spPr>
          <a:xfrm>
            <a:off x="2827477" y="1011521"/>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Tree>
    <p:extLst>
      <p:ext uri="{BB962C8B-B14F-4D97-AF65-F5344CB8AC3E}">
        <p14:creationId xmlns:p14="http://schemas.microsoft.com/office/powerpoint/2010/main" val="122946908"/>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xmlns=""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sp>
        <p:nvSpPr>
          <p:cNvPr id="5" name="TextBox 4">
            <a:extLst>
              <a:ext uri="{FF2B5EF4-FFF2-40B4-BE49-F238E27FC236}">
                <a16:creationId xmlns:a16="http://schemas.microsoft.com/office/drawing/2014/main" xmlns="" id="{3AAEBA18-A140-4DFE-A0B8-6E0F70389945}"/>
              </a:ext>
            </a:extLst>
          </p:cNvPr>
          <p:cNvSpPr txBox="1"/>
          <p:nvPr/>
        </p:nvSpPr>
        <p:spPr>
          <a:xfrm>
            <a:off x="1889006" y="1548073"/>
            <a:ext cx="9753600"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3. Nếu có người thuê bạn tham gia vận chuyển ma túy, bạn sẽ làm gì?</a:t>
            </a:r>
          </a:p>
        </p:txBody>
      </p:sp>
      <p:sp>
        <p:nvSpPr>
          <p:cNvPr id="27" name="TextBox 26">
            <a:extLst>
              <a:ext uri="{FF2B5EF4-FFF2-40B4-BE49-F238E27FC236}">
                <a16:creationId xmlns:a16="http://schemas.microsoft.com/office/drawing/2014/main" xmlns="" id="{4FEA3CCE-FD55-44FB-8F31-C7A6B6640A4A}"/>
              </a:ext>
            </a:extLst>
          </p:cNvPr>
          <p:cNvSpPr txBox="1"/>
          <p:nvPr/>
        </p:nvSpPr>
        <p:spPr>
          <a:xfrm>
            <a:off x="2530591" y="2955950"/>
            <a:ext cx="7604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Từ chối và sau đó báo công an.</a:t>
            </a:r>
          </a:p>
        </p:txBody>
      </p:sp>
      <p:sp>
        <p:nvSpPr>
          <p:cNvPr id="28" name="TextBox 27">
            <a:extLst>
              <a:ext uri="{FF2B5EF4-FFF2-40B4-BE49-F238E27FC236}">
                <a16:creationId xmlns:a16="http://schemas.microsoft.com/office/drawing/2014/main" xmlns="" id="{F19A3B3C-9364-456F-9C63-E71044230C75}"/>
              </a:ext>
            </a:extLst>
          </p:cNvPr>
          <p:cNvSpPr txBox="1"/>
          <p:nvPr/>
        </p:nvSpPr>
        <p:spPr>
          <a:xfrm>
            <a:off x="2530591" y="3607901"/>
            <a:ext cx="7604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Từ chối và không nói với ai về chuyện đó.</a:t>
            </a:r>
          </a:p>
        </p:txBody>
      </p:sp>
      <p:sp>
        <p:nvSpPr>
          <p:cNvPr id="29" name="TextBox 28">
            <a:extLst>
              <a:ext uri="{FF2B5EF4-FFF2-40B4-BE49-F238E27FC236}">
                <a16:creationId xmlns:a16="http://schemas.microsoft.com/office/drawing/2014/main" xmlns="" id="{C07EEEF7-C829-4A64-8CA3-3EC03E4AC7EF}"/>
              </a:ext>
            </a:extLst>
          </p:cNvPr>
          <p:cNvSpPr txBox="1"/>
          <p:nvPr/>
        </p:nvSpPr>
        <p:spPr>
          <a:xfrm>
            <a:off x="2530591" y="4259852"/>
            <a:ext cx="7604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Nhận lời vì làm như thế rất dễ kiếm tiền.</a:t>
            </a:r>
          </a:p>
        </p:txBody>
      </p:sp>
      <p:sp>
        <p:nvSpPr>
          <p:cNvPr id="30" name="TextBox 29">
            <a:extLst>
              <a:ext uri="{FF2B5EF4-FFF2-40B4-BE49-F238E27FC236}">
                <a16:creationId xmlns:a16="http://schemas.microsoft.com/office/drawing/2014/main" xmlns="" id="{293661CD-A57B-4FE3-98EC-48471E3DD215}"/>
              </a:ext>
            </a:extLst>
          </p:cNvPr>
          <p:cNvSpPr txBox="1"/>
          <p:nvPr/>
        </p:nvSpPr>
        <p:spPr>
          <a:xfrm>
            <a:off x="2530592" y="4911804"/>
            <a:ext cx="7604008"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Nhận lời vì bạn chỉ làm một lần sẽ không thể bị bắt.</a:t>
            </a:r>
          </a:p>
        </p:txBody>
      </p:sp>
      <p:sp>
        <p:nvSpPr>
          <p:cNvPr id="6" name="Oval 5">
            <a:extLst>
              <a:ext uri="{FF2B5EF4-FFF2-40B4-BE49-F238E27FC236}">
                <a16:creationId xmlns:a16="http://schemas.microsoft.com/office/drawing/2014/main" xmlns="" id="{78F57751-FB7D-4828-BEAA-56251F9BE321}"/>
              </a:ext>
            </a:extLst>
          </p:cNvPr>
          <p:cNvSpPr/>
          <p:nvPr/>
        </p:nvSpPr>
        <p:spPr>
          <a:xfrm>
            <a:off x="2324100" y="2804247"/>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extLst>
              <a:ext uri="{FF2B5EF4-FFF2-40B4-BE49-F238E27FC236}">
                <a16:creationId xmlns:a16="http://schemas.microsoft.com/office/drawing/2014/main" xmlns="" id="{F8B6AABE-28F5-45D2-BAEB-88B2C33373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1033581" y="2158519"/>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C436281C-AE2F-47CA-9C6F-827806D34145}"/>
              </a:ext>
            </a:extLst>
          </p:cNvPr>
          <p:cNvSpPr txBox="1"/>
          <p:nvPr/>
        </p:nvSpPr>
        <p:spPr>
          <a:xfrm>
            <a:off x="2827476" y="881608"/>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Tree>
    <p:extLst>
      <p:ext uri="{BB962C8B-B14F-4D97-AF65-F5344CB8AC3E}">
        <p14:creationId xmlns:p14="http://schemas.microsoft.com/office/powerpoint/2010/main" val="931047278"/>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xmlns=""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sp>
        <p:nvSpPr>
          <p:cNvPr id="5" name="TextBox 4">
            <a:extLst>
              <a:ext uri="{FF2B5EF4-FFF2-40B4-BE49-F238E27FC236}">
                <a16:creationId xmlns:a16="http://schemas.microsoft.com/office/drawing/2014/main" xmlns="" id="{3AAEBA18-A140-4DFE-A0B8-6E0F70389945}"/>
              </a:ext>
            </a:extLst>
          </p:cNvPr>
          <p:cNvSpPr txBox="1"/>
          <p:nvPr/>
        </p:nvSpPr>
        <p:spPr>
          <a:xfrm>
            <a:off x="1752600" y="1593466"/>
            <a:ext cx="9753600"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4. Nếu có người rủ bạn dùng thử ma túy, bạn sẽ làm gì?</a:t>
            </a:r>
          </a:p>
        </p:txBody>
      </p:sp>
      <p:sp>
        <p:nvSpPr>
          <p:cNvPr id="27" name="TextBox 26">
            <a:extLst>
              <a:ext uri="{FF2B5EF4-FFF2-40B4-BE49-F238E27FC236}">
                <a16:creationId xmlns:a16="http://schemas.microsoft.com/office/drawing/2014/main" xmlns="" id="{4FEA3CCE-FD55-44FB-8F31-C7A6B6640A4A}"/>
              </a:ext>
            </a:extLst>
          </p:cNvPr>
          <p:cNvSpPr txBox="1"/>
          <p:nvPr/>
        </p:nvSpPr>
        <p:spPr>
          <a:xfrm>
            <a:off x="2316843" y="2789872"/>
            <a:ext cx="797015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Nhận lời ngay.</a:t>
            </a:r>
          </a:p>
        </p:txBody>
      </p:sp>
      <p:sp>
        <p:nvSpPr>
          <p:cNvPr id="28" name="TextBox 27">
            <a:extLst>
              <a:ext uri="{FF2B5EF4-FFF2-40B4-BE49-F238E27FC236}">
                <a16:creationId xmlns:a16="http://schemas.microsoft.com/office/drawing/2014/main" xmlns="" id="{F19A3B3C-9364-456F-9C63-E71044230C75}"/>
              </a:ext>
            </a:extLst>
          </p:cNvPr>
          <p:cNvSpPr txBox="1"/>
          <p:nvPr/>
        </p:nvSpPr>
        <p:spPr>
          <a:xfrm>
            <a:off x="2316843" y="3438525"/>
            <a:ext cx="797015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Thử luôn vì sợ bạn bè chê cười.</a:t>
            </a:r>
          </a:p>
        </p:txBody>
      </p:sp>
      <p:sp>
        <p:nvSpPr>
          <p:cNvPr id="29" name="TextBox 28">
            <a:extLst>
              <a:ext uri="{FF2B5EF4-FFF2-40B4-BE49-F238E27FC236}">
                <a16:creationId xmlns:a16="http://schemas.microsoft.com/office/drawing/2014/main" xmlns="" id="{C07EEEF7-C829-4A64-8CA3-3EC03E4AC7EF}"/>
              </a:ext>
            </a:extLst>
          </p:cNvPr>
          <p:cNvSpPr txBox="1"/>
          <p:nvPr/>
        </p:nvSpPr>
        <p:spPr>
          <a:xfrm>
            <a:off x="2316843" y="4087178"/>
            <a:ext cx="7970157"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Thử một lần cho biết, vì thử một lần bạn sẽ không bị nghiện..</a:t>
            </a:r>
          </a:p>
        </p:txBody>
      </p:sp>
      <p:sp>
        <p:nvSpPr>
          <p:cNvPr id="30" name="TextBox 29">
            <a:extLst>
              <a:ext uri="{FF2B5EF4-FFF2-40B4-BE49-F238E27FC236}">
                <a16:creationId xmlns:a16="http://schemas.microsoft.com/office/drawing/2014/main" xmlns="" id="{293661CD-A57B-4FE3-98EC-48471E3DD215}"/>
              </a:ext>
            </a:extLst>
          </p:cNvPr>
          <p:cNvSpPr txBox="1"/>
          <p:nvPr/>
        </p:nvSpPr>
        <p:spPr>
          <a:xfrm>
            <a:off x="2316844" y="5228272"/>
            <a:ext cx="7970156" cy="984885"/>
          </a:xfrm>
          <a:prstGeom prst="rect">
            <a:avLst/>
          </a:prstGeom>
          <a:solidFill>
            <a:schemeClr val="bg1">
              <a:alpha val="56000"/>
            </a:schemeClr>
          </a:solidFill>
        </p:spPr>
        <p:txBody>
          <a:bodyPr wrap="square" lIns="0" tIns="0" rIns="0" bIns="0" rtlCol="0">
            <a:spAutoFit/>
          </a:bodyPr>
          <a:lstStyle/>
          <a:p>
            <a:pPr algn="just"/>
            <a:r>
              <a:rPr lang="en-US" sz="3200" spc="-40">
                <a:latin typeface="Times New Roman" panose="02020603050405020304" pitchFamily="18" charset="0"/>
                <a:cs typeface="Times New Roman" panose="02020603050405020304" pitchFamily="18" charset="0"/>
              </a:rPr>
              <a:t>D. Từ chối một cách khéo léo, cương quyết và tìm cách khuyên người ấy không nên dùng ma túy.</a:t>
            </a:r>
          </a:p>
        </p:txBody>
      </p:sp>
      <p:sp>
        <p:nvSpPr>
          <p:cNvPr id="6" name="Oval 5">
            <a:extLst>
              <a:ext uri="{FF2B5EF4-FFF2-40B4-BE49-F238E27FC236}">
                <a16:creationId xmlns:a16="http://schemas.microsoft.com/office/drawing/2014/main" xmlns="" id="{78F57751-FB7D-4828-BEAA-56251F9BE321}"/>
              </a:ext>
            </a:extLst>
          </p:cNvPr>
          <p:cNvSpPr/>
          <p:nvPr/>
        </p:nvSpPr>
        <p:spPr>
          <a:xfrm>
            <a:off x="2041090" y="5101359"/>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20"/>
          </a:p>
        </p:txBody>
      </p:sp>
      <p:sp>
        <p:nvSpPr>
          <p:cNvPr id="7" name="TextBox 6">
            <a:extLst>
              <a:ext uri="{FF2B5EF4-FFF2-40B4-BE49-F238E27FC236}">
                <a16:creationId xmlns:a16="http://schemas.microsoft.com/office/drawing/2014/main" xmlns=""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hlinkClick r:id="rId6" action="ppaction://hlinksldjump"/>
            <a:extLst>
              <a:ext uri="{FF2B5EF4-FFF2-40B4-BE49-F238E27FC236}">
                <a16:creationId xmlns:a16="http://schemas.microsoft.com/office/drawing/2014/main" xmlns="" id="{F8B6AABE-28F5-45D2-BAEB-88B2C333732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74"/>
          <a:stretch/>
        </p:blipFill>
        <p:spPr bwMode="auto">
          <a:xfrm flipH="1">
            <a:off x="-1033581" y="2158519"/>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C436281C-AE2F-47CA-9C6F-827806D34145}"/>
              </a:ext>
            </a:extLst>
          </p:cNvPr>
          <p:cNvSpPr txBox="1"/>
          <p:nvPr/>
        </p:nvSpPr>
        <p:spPr>
          <a:xfrm>
            <a:off x="2827476" y="881608"/>
            <a:ext cx="5578450"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a:t>
            </a:r>
          </a:p>
        </p:txBody>
      </p:sp>
      <p:sp>
        <p:nvSpPr>
          <p:cNvPr id="17" name="TextBox 16">
            <a:extLst>
              <a:ext uri="{FF2B5EF4-FFF2-40B4-BE49-F238E27FC236}">
                <a16:creationId xmlns:a16="http://schemas.microsoft.com/office/drawing/2014/main" xmlns="" id="{1E180CA6-AD2A-4675-AAD3-C7C4A08F6B11}"/>
              </a:ext>
            </a:extLst>
          </p:cNvPr>
          <p:cNvSpPr txBox="1"/>
          <p:nvPr/>
        </p:nvSpPr>
        <p:spPr>
          <a:xfrm>
            <a:off x="12466245" y="2906460"/>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Quay về slide trò chơi khi click hình còn lại</a:t>
            </a:r>
          </a:p>
        </p:txBody>
      </p:sp>
    </p:spTree>
    <p:extLst>
      <p:ext uri="{BB962C8B-B14F-4D97-AF65-F5344CB8AC3E}">
        <p14:creationId xmlns:p14="http://schemas.microsoft.com/office/powerpoint/2010/main" val="2138032328"/>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DB4D55B-9960-482C-94E1-EB2BABEFDECF}"/>
              </a:ext>
            </a:extLst>
          </p:cNvPr>
          <p:cNvSpPr>
            <a:spLocks noChangeAspect="1"/>
          </p:cNvSpPr>
          <p:nvPr>
            <p:custDataLst>
              <p:tags r:id="rId1"/>
            </p:custDataLst>
          </p:nvPr>
        </p:nvSpPr>
        <p:spPr>
          <a:xfrm>
            <a:off x="0" y="0"/>
            <a:ext cx="12192000" cy="6858000"/>
          </a:xfrm>
          <a:prstGeom prst="rect">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A_图片 9">
            <a:extLst>
              <a:ext uri="{FF2B5EF4-FFF2-40B4-BE49-F238E27FC236}">
                <a16:creationId xmlns:a16="http://schemas.microsoft.com/office/drawing/2014/main" xmlns="" id="{20DF9B49-5B8F-4700-91C8-B943B475424A}"/>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a:off x="8001000" y="4572909"/>
            <a:ext cx="4508500" cy="2317370"/>
          </a:xfrm>
          <a:prstGeom prst="rect">
            <a:avLst/>
          </a:prstGeom>
        </p:spPr>
      </p:pic>
      <p:pic>
        <p:nvPicPr>
          <p:cNvPr id="7" name="PA_图片 12">
            <a:extLst>
              <a:ext uri="{FF2B5EF4-FFF2-40B4-BE49-F238E27FC236}">
                <a16:creationId xmlns:a16="http://schemas.microsoft.com/office/drawing/2014/main" xmlns="" id="{E3E729EC-AF85-4A08-8C31-A6CE16557995}"/>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val="0"/>
              </a:ext>
            </a:extLst>
          </a:blip>
          <a:stretch>
            <a:fillRect/>
          </a:stretch>
        </p:blipFill>
        <p:spPr>
          <a:xfrm>
            <a:off x="25400" y="3778915"/>
            <a:ext cx="3680058" cy="3051961"/>
          </a:xfrm>
          <a:prstGeom prst="rect">
            <a:avLst/>
          </a:prstGeom>
        </p:spPr>
      </p:pic>
      <p:pic>
        <p:nvPicPr>
          <p:cNvPr id="8" name="PA_图片 18">
            <a:extLst>
              <a:ext uri="{FF2B5EF4-FFF2-40B4-BE49-F238E27FC236}">
                <a16:creationId xmlns:a16="http://schemas.microsoft.com/office/drawing/2014/main" xmlns="" id="{4874F2F4-3975-483B-9628-A7B3E75C09AA}"/>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val="0"/>
              </a:ext>
            </a:extLst>
          </a:blip>
          <a:stretch>
            <a:fillRect/>
          </a:stretch>
        </p:blipFill>
        <p:spPr>
          <a:xfrm>
            <a:off x="10896600" y="214412"/>
            <a:ext cx="1218755" cy="1484599"/>
          </a:xfrm>
          <a:prstGeom prst="rect">
            <a:avLst/>
          </a:prstGeom>
        </p:spPr>
      </p:pic>
      <p:sp>
        <p:nvSpPr>
          <p:cNvPr id="9" name="Content Placeholder 2">
            <a:extLst>
              <a:ext uri="{FF2B5EF4-FFF2-40B4-BE49-F238E27FC236}">
                <a16:creationId xmlns:a16="http://schemas.microsoft.com/office/drawing/2014/main" xmlns="" id="{2BDC76B2-316C-4C5F-8EEF-E470AFAAAE4E}"/>
              </a:ext>
            </a:extLst>
          </p:cNvPr>
          <p:cNvSpPr txBox="1">
            <a:spLocks/>
          </p:cNvSpPr>
          <p:nvPr/>
        </p:nvSpPr>
        <p:spPr>
          <a:xfrm>
            <a:off x="3429000" y="2504281"/>
            <a:ext cx="5715000" cy="184943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a:solidFill>
                  <a:srgbClr val="002060"/>
                </a:solidFill>
                <a:latin typeface="Times New Roman" panose="02020603050405020304" pitchFamily="18" charset="0"/>
                <a:cs typeface="Times New Roman" panose="02020603050405020304" pitchFamily="18" charset="0"/>
              </a:rPr>
              <a:t>- Học nội dung bài học.</a:t>
            </a:r>
          </a:p>
          <a:p>
            <a:pPr marL="0" indent="0">
              <a:buFont typeface="Arial" panose="020B0604020202020204" pitchFamily="34" charset="0"/>
              <a:buNone/>
            </a:pPr>
            <a:r>
              <a:rPr lang="en-US" sz="4800">
                <a:solidFill>
                  <a:srgbClr val="002060"/>
                </a:solidFill>
                <a:latin typeface="Times New Roman" panose="02020603050405020304" pitchFamily="18" charset="0"/>
                <a:cs typeface="Times New Roman" panose="02020603050405020304" pitchFamily="18" charset="0"/>
              </a:rPr>
              <a:t>- Chuẩn bị bài mới: Thực hành: Nói "Không!" đối với các chất gây nghiện (Tiết 2)</a:t>
            </a:r>
          </a:p>
        </p:txBody>
      </p:sp>
      <p:sp>
        <p:nvSpPr>
          <p:cNvPr id="10" name="Title 3">
            <a:extLst>
              <a:ext uri="{FF2B5EF4-FFF2-40B4-BE49-F238E27FC236}">
                <a16:creationId xmlns:a16="http://schemas.microsoft.com/office/drawing/2014/main" xmlns="" id="{F7B0F73F-0F48-430F-8869-65DC6F663E4E}"/>
              </a:ext>
            </a:extLst>
          </p:cNvPr>
          <p:cNvSpPr txBox="1">
            <a:spLocks/>
          </p:cNvSpPr>
          <p:nvPr/>
        </p:nvSpPr>
        <p:spPr>
          <a:xfrm>
            <a:off x="2971800" y="1079615"/>
            <a:ext cx="5829300" cy="1014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342900" lvl="1" algn="ctr" defTabSz="342900">
              <a:defRPr/>
            </a:pPr>
            <a:r>
              <a:rPr lang="en-US" altLang="zh-CN" sz="6000" b="1" kern="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rPr>
              <a:t>DẶN DÒ</a:t>
            </a:r>
            <a:endParaRPr lang="en-US" altLang="zh-CN" sz="6000" b="1" kern="0" dirty="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endParaRPr>
          </a:p>
        </p:txBody>
      </p:sp>
      <p:pic>
        <p:nvPicPr>
          <p:cNvPr id="11" name="图片 4">
            <a:extLst>
              <a:ext uri="{FF2B5EF4-FFF2-40B4-BE49-F238E27FC236}">
                <a16:creationId xmlns:a16="http://schemas.microsoft.com/office/drawing/2014/main" xmlns="" id="{20BB4F93-BA75-4963-BD6F-B01EF3EA004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41522" y="88719"/>
            <a:ext cx="1885728" cy="1610292"/>
          </a:xfrm>
          <a:prstGeom prst="rect">
            <a:avLst/>
          </a:prstGeom>
        </p:spPr>
      </p:pic>
    </p:spTree>
    <p:extLst>
      <p:ext uri="{BB962C8B-B14F-4D97-AF65-F5344CB8AC3E}">
        <p14:creationId xmlns:p14="http://schemas.microsoft.com/office/powerpoint/2010/main" val="1513206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p:cTn id="3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p:cTn id="3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5955" y="2021307"/>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17680" y="3816591"/>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5872" y="3604900"/>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3672011" y="261887"/>
            <a:ext cx="8486662" cy="2308324"/>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7200">
                <a:ln w="12700">
                  <a:noFill/>
                </a:ln>
                <a:solidFill>
                  <a:srgbClr val="C00000"/>
                </a:solidFill>
                <a:effectLst>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rPr>
              <a:t>CHÚC CÁC EM HỌC TỐT.</a:t>
            </a:r>
            <a:endParaRPr lang="zh-CN" altLang="en-US" sz="7200" dirty="0">
              <a:ln w="12700">
                <a:noFill/>
              </a:ln>
              <a:solidFill>
                <a:srgbClr val="C00000"/>
              </a:solidFill>
              <a:effectLst>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endParaRPr>
          </a:p>
        </p:txBody>
      </p:sp>
    </p:spTree>
    <p:extLst>
      <p:ext uri="{BB962C8B-B14F-4D97-AF65-F5344CB8AC3E}">
        <p14:creationId xmlns:p14="http://schemas.microsoft.com/office/powerpoint/2010/main" val="61228266"/>
      </p:ext>
    </p:extLst>
  </p:cSld>
  <p:clrMapOvr>
    <a:masterClrMapping/>
  </p:clrMapOvr>
  <mc:AlternateContent xmlns:mc="http://schemas.openxmlformats.org/markup-compatibility/2006" xmlns:p14="http://schemas.microsoft.com/office/powerpoint/2010/main">
    <mc:Choice Requires="p14">
      <p:transition spd="slow" p14:dur="3000" advTm="3000">
        <p14:shre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42"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7600"/>
                            </p:stCondLst>
                            <p:childTnLst>
                              <p:par>
                                <p:cTn id="57" presetID="23" presetClass="entr" presetSubtype="32" fill="hold" grpId="0" nodeType="afterEffect">
                                  <p:stCondLst>
                                    <p:cond delay="0"/>
                                  </p:stCondLst>
                                  <p:iterate type="lt">
                                    <p:tmPct val="15000"/>
                                  </p:iterate>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strVal val="4*#ppt_w"/>
                                          </p:val>
                                        </p:tav>
                                        <p:tav tm="100000">
                                          <p:val>
                                            <p:strVal val="#ppt_w"/>
                                          </p:val>
                                        </p:tav>
                                      </p:tavLst>
                                    </p:anim>
                                    <p:anim calcmode="lin" valueType="num">
                                      <p:cBhvr>
                                        <p:cTn id="60"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9135CD5-151C-4626-8BFD-47EB400DD711}"/>
              </a:ext>
            </a:extLst>
          </p:cNvPr>
          <p:cNvGrpSpPr/>
          <p:nvPr/>
        </p:nvGrpSpPr>
        <p:grpSpPr>
          <a:xfrm>
            <a:off x="-11561103" y="0"/>
            <a:ext cx="23753102" cy="7162800"/>
            <a:chOff x="-11561103" y="0"/>
            <a:chExt cx="23753102" cy="7162800"/>
          </a:xfrm>
        </p:grpSpPr>
        <p:pic>
          <p:nvPicPr>
            <p:cNvPr id="20" name="图片 10">
              <a:extLst>
                <a:ext uri="{FF2B5EF4-FFF2-40B4-BE49-F238E27FC236}">
                  <a16:creationId xmlns:a16="http://schemas.microsoft.com/office/drawing/2014/main" xmlns=""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5" name="Picture 4">
            <a:extLst>
              <a:ext uri="{FF2B5EF4-FFF2-40B4-BE49-F238E27FC236}">
                <a16:creationId xmlns:a16="http://schemas.microsoft.com/office/drawing/2014/main" xmlns="" id="{D98FC5BD-0C32-404E-B4EA-BCB73E7F0C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42" b="95349" l="12791" r="81977">
                        <a14:foregroundMark x1="16047" y1="3953" x2="16047" y2="3953"/>
                        <a14:foregroundMark x1="16395" y1="4884" x2="23837" y2="14884"/>
                        <a14:foregroundMark x1="19535" y1="3488" x2="64767" y2="3488"/>
                        <a14:foregroundMark x1="64767" y1="3488" x2="49767" y2="18488"/>
                        <a14:foregroundMark x1="12791" y1="3721" x2="21395" y2="17093"/>
                        <a14:foregroundMark x1="21395" y1="17093" x2="27907" y2="13372"/>
                        <a14:foregroundMark x1="27907" y1="13372" x2="27907" y2="11860"/>
                        <a14:foregroundMark x1="41628" y1="5233" x2="54535" y2="19302"/>
                        <a14:foregroundMark x1="54535" y1="19302" x2="65814" y2="11163"/>
                        <a14:foregroundMark x1="65814" y1="11163" x2="75465" y2="8721"/>
                        <a14:foregroundMark x1="75465" y1="8721" x2="70233" y2="2907"/>
                        <a14:foregroundMark x1="70233" y1="2907" x2="54070" y2="2558"/>
                        <a14:foregroundMark x1="48140" y1="21744" x2="48140" y2="21744"/>
                        <a14:foregroundMark x1="49186" y1="22093" x2="41395" y2="22442"/>
                        <a14:foregroundMark x1="73605" y1="1512" x2="81163" y2="6977"/>
                        <a14:foregroundMark x1="81163" y1="6977" x2="65116" y2="8140"/>
                        <a14:foregroundMark x1="76628" y1="8953" x2="82209" y2="6744"/>
                        <a14:foregroundMark x1="51395" y1="86744" x2="52209" y2="93023"/>
                        <a14:foregroundMark x1="37209" y1="90000" x2="33256" y2="95349"/>
                      </a14:backgroundRemoval>
                    </a14:imgEffect>
                  </a14:imgLayer>
                </a14:imgProps>
              </a:ext>
            </a:extLst>
          </a:blip>
          <a:srcRect l="9029" r="14304" b="3642"/>
          <a:stretch/>
        </p:blipFill>
        <p:spPr>
          <a:xfrm>
            <a:off x="-6146881" y="1884539"/>
            <a:ext cx="2664664" cy="3349070"/>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xmlns="" id="{AA293BB7-CC2C-432D-BEB4-378D68EF707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xmlns="" id="{11E343D3-0BE6-4FF2-8CB8-572C34B42D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xmlns="" id="{418BB577-3892-4B2B-84B2-D6C6965B66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xmlns="" id="{37165D7D-B8B6-4A70-BFBC-CC39633723F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992705" y="-57887"/>
            <a:ext cx="2797808" cy="1832390"/>
          </a:xfrm>
          <a:prstGeom prst="rect">
            <a:avLst/>
          </a:prstGeom>
        </p:spPr>
      </p:pic>
      <p:pic>
        <p:nvPicPr>
          <p:cNvPr id="31" name="Picture 6">
            <a:extLst>
              <a:ext uri="{FF2B5EF4-FFF2-40B4-BE49-F238E27FC236}">
                <a16:creationId xmlns:a16="http://schemas.microsoft.com/office/drawing/2014/main" xmlns="" id="{10ABE63C-DA29-4231-A772-1F54378D4B4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793856" y="-91722"/>
            <a:ext cx="3048000" cy="2318526"/>
          </a:xfrm>
          <a:prstGeom prst="rect">
            <a:avLst/>
          </a:prstGeom>
        </p:spPr>
      </p:pic>
      <p:pic>
        <p:nvPicPr>
          <p:cNvPr id="4" name="Picture 3">
            <a:extLst>
              <a:ext uri="{FF2B5EF4-FFF2-40B4-BE49-F238E27FC236}">
                <a16:creationId xmlns:a16="http://schemas.microsoft.com/office/drawing/2014/main" xmlns="" id="{EC97B95D-EEA3-4CDD-A5E0-EFD4C3244AA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209" b="94419" l="10000" r="94651">
                        <a14:foregroundMark x1="27791" y1="93837" x2="27209" y2="94419"/>
                        <a14:foregroundMark x1="57442" y1="6628" x2="57442" y2="6628"/>
                        <a14:foregroundMark x1="57791" y1="9651" x2="57791" y2="9651"/>
                        <a14:foregroundMark x1="70714" y1="9463" x2="90233" y2="5581"/>
                        <a14:foregroundMark x1="49302" y1="13721" x2="66655" y2="10270"/>
                        <a14:foregroundMark x1="46628" y1="8721" x2="44302" y2="16512"/>
                        <a14:foregroundMark x1="44302" y1="16512" x2="44302" y2="16628"/>
                        <a14:foregroundMark x1="73837" y1="2093" x2="88372" y2="2093"/>
                        <a14:foregroundMark x1="88372" y1="2093" x2="94767" y2="7674"/>
                        <a14:foregroundMark x1="94767" y1="7674" x2="93140" y2="15000"/>
                        <a14:foregroundMark x1="91860" y1="2209" x2="73488" y2="3837"/>
                        <a14:foregroundMark x1="46860" y1="9070" x2="44070" y2="16047"/>
                        <a14:foregroundMark x1="44070" y1="16047" x2="44070" y2="16628"/>
                        <a14:backgroundMark x1="66860" y1="20000" x2="69070" y2="14535"/>
                        <a14:backgroundMark x1="65930" y1="19302" x2="70349" y2="12093"/>
                        <a14:backgroundMark x1="66047" y1="5000" x2="71279" y2="14651"/>
                      </a14:backgroundRemoval>
                    </a14:imgEffect>
                  </a14:imgLayer>
                </a14:imgProps>
              </a:ext>
            </a:extLst>
          </a:blip>
          <a:srcRect r="32538"/>
          <a:stretch/>
        </p:blipFill>
        <p:spPr>
          <a:xfrm flipH="1">
            <a:off x="-4486813" y="1879121"/>
            <a:ext cx="2347785" cy="3480156"/>
          </a:xfrm>
          <a:prstGeom prst="rect">
            <a:avLst/>
          </a:prstGeom>
        </p:spPr>
      </p:pic>
      <p:pic>
        <p:nvPicPr>
          <p:cNvPr id="3" name="Picture 2">
            <a:extLst>
              <a:ext uri="{FF2B5EF4-FFF2-40B4-BE49-F238E27FC236}">
                <a16:creationId xmlns:a16="http://schemas.microsoft.com/office/drawing/2014/main" xmlns="" id="{D9D92F8A-278A-412C-B38B-6208EDE47A5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494" b="98990" l="10000" r="90000">
                        <a14:foregroundMark x1="13023" y1="27056" x2="13023" y2="27056"/>
                        <a14:foregroundMark x1="32093" y1="96104" x2="32093" y2="96104"/>
                        <a14:foregroundMark x1="68256" y1="97042" x2="68256" y2="97042"/>
                        <a14:foregroundMark x1="28488" y1="98124" x2="28488" y2="98124"/>
                        <a14:foregroundMark x1="65465" y1="99062" x2="65465" y2="99062"/>
                        <a14:foregroundMark x1="49070" y1="6494" x2="49070" y2="6494"/>
                        <a14:foregroundMark x1="13256" y1="27201" x2="13256" y2="27201"/>
                        <a14:foregroundMark x1="16628" y1="26263" x2="16628" y2="26263"/>
                        <a14:foregroundMark x1="13837" y1="30736" x2="13837" y2="30736"/>
                      </a14:backgroundRemoval>
                    </a14:imgEffect>
                  </a14:imgLayer>
                </a14:imgProps>
              </a:ext>
            </a:extLst>
          </a:blip>
          <a:stretch>
            <a:fillRect/>
          </a:stretch>
        </p:blipFill>
        <p:spPr>
          <a:xfrm>
            <a:off x="-4801849" y="2520041"/>
            <a:ext cx="1585735" cy="2761772"/>
          </a:xfrm>
          <a:prstGeom prst="rect">
            <a:avLst/>
          </a:prstGeom>
        </p:spPr>
      </p:pic>
      <p:sp>
        <p:nvSpPr>
          <p:cNvPr id="6" name="TextBox 5">
            <a:extLst>
              <a:ext uri="{FF2B5EF4-FFF2-40B4-BE49-F238E27FC236}">
                <a16:creationId xmlns:a16="http://schemas.microsoft.com/office/drawing/2014/main" xmlns="" id="{983AD7CC-1041-44B0-9185-790D7E14AA6A}"/>
              </a:ext>
            </a:extLst>
          </p:cNvPr>
          <p:cNvSpPr txBox="1"/>
          <p:nvPr/>
        </p:nvSpPr>
        <p:spPr>
          <a:xfrm>
            <a:off x="6096000" y="351499"/>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Họ đang hút thuốc lá à?</a:t>
            </a:r>
          </a:p>
        </p:txBody>
      </p:sp>
      <p:sp>
        <p:nvSpPr>
          <p:cNvPr id="16" name="TextBox 15">
            <a:extLst>
              <a:ext uri="{FF2B5EF4-FFF2-40B4-BE49-F238E27FC236}">
                <a16:creationId xmlns:a16="http://schemas.microsoft.com/office/drawing/2014/main" xmlns="" id="{0A100001-8BDD-4435-9C79-505A896A6D4E}"/>
              </a:ext>
            </a:extLst>
          </p:cNvPr>
          <p:cNvSpPr txBox="1"/>
          <p:nvPr/>
        </p:nvSpPr>
        <p:spPr>
          <a:xfrm>
            <a:off x="9105900" y="317625"/>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Như vậy có hại không nhỉ?</a:t>
            </a:r>
          </a:p>
        </p:txBody>
      </p:sp>
    </p:spTree>
    <p:extLst>
      <p:ext uri="{BB962C8B-B14F-4D97-AF65-F5344CB8AC3E}">
        <p14:creationId xmlns:p14="http://schemas.microsoft.com/office/powerpoint/2010/main" val="375385908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45000" decel="45000" fill="hold" nodeType="clickEffect">
                                  <p:stCondLst>
                                    <p:cond delay="0"/>
                                  </p:stCondLst>
                                  <p:childTnLst>
                                    <p:animMotion origin="layout" path="M -1.25E-6 -2.22222E-6 L 0.49636 -2.22222E-6 " pathEditMode="relative" rAng="0" ptsTypes="AA">
                                      <p:cBhvr>
                                        <p:cTn id="6" dur="3000" fill="hold"/>
                                        <p:tgtEl>
                                          <p:spTgt spid="2"/>
                                        </p:tgtEl>
                                        <p:attrNameLst>
                                          <p:attrName>ppt_x</p:attrName>
                                          <p:attrName>ppt_y</p:attrName>
                                        </p:attrNameLst>
                                      </p:cBhvr>
                                      <p:rCtr x="24818" y="0"/>
                                    </p:animMotion>
                                  </p:childTnLst>
                                </p:cTn>
                              </p:par>
                              <p:par>
                                <p:cTn id="7" presetID="63" presetClass="path" presetSubtype="0" accel="45000" decel="45000" fill="hold" nodeType="withEffect">
                                  <p:stCondLst>
                                    <p:cond delay="0"/>
                                  </p:stCondLst>
                                  <p:childTnLst>
                                    <p:animMotion origin="layout" path="M 1.875E-6 -1.48148E-6 L 0.49635 -1.48148E-6 " pathEditMode="relative" rAng="0" ptsTypes="AA">
                                      <p:cBhvr>
                                        <p:cTn id="8" dur="3000" fill="hold"/>
                                        <p:tgtEl>
                                          <p:spTgt spid="5"/>
                                        </p:tgtEl>
                                        <p:attrNameLst>
                                          <p:attrName>ppt_x</p:attrName>
                                          <p:attrName>ppt_y</p:attrName>
                                        </p:attrNameLst>
                                      </p:cBhvr>
                                      <p:rCtr x="24818" y="0"/>
                                    </p:animMotion>
                                  </p:childTnLst>
                                </p:cTn>
                              </p:par>
                              <p:par>
                                <p:cTn id="9" presetID="63" presetClass="path" presetSubtype="0" accel="45000" decel="45000" fill="hold" nodeType="withEffect">
                                  <p:stCondLst>
                                    <p:cond delay="0"/>
                                  </p:stCondLst>
                                  <p:childTnLst>
                                    <p:animMotion origin="layout" path="M -3.95833E-6 1.11022E-16 L 0.49636 1.11022E-16 " pathEditMode="relative" rAng="0" ptsTypes="AA">
                                      <p:cBhvr>
                                        <p:cTn id="10" dur="2800" fill="hold"/>
                                        <p:tgtEl>
                                          <p:spTgt spid="3"/>
                                        </p:tgtEl>
                                        <p:attrNameLst>
                                          <p:attrName>ppt_x</p:attrName>
                                          <p:attrName>ppt_y</p:attrName>
                                        </p:attrNameLst>
                                      </p:cBhvr>
                                      <p:rCtr x="24818" y="0"/>
                                    </p:animMotion>
                                  </p:childTnLst>
                                </p:cTn>
                              </p:par>
                              <p:par>
                                <p:cTn id="11" presetID="63" presetClass="path" presetSubtype="0" accel="45000" decel="45000" fill="hold" nodeType="withEffect">
                                  <p:stCondLst>
                                    <p:cond delay="0"/>
                                  </p:stCondLst>
                                  <p:childTnLst>
                                    <p:animMotion origin="layout" path="M 4.58333E-6 2.22222E-6 L 0.49635 2.22222E-6 " pathEditMode="relative" rAng="0" ptsTypes="AA">
                                      <p:cBhvr>
                                        <p:cTn id="12" dur="3000" fill="hold"/>
                                        <p:tgtEl>
                                          <p:spTgt spid="4"/>
                                        </p:tgtEl>
                                        <p:attrNameLst>
                                          <p:attrName>ppt_x</p:attrName>
                                          <p:attrName>ppt_y</p:attrName>
                                        </p:attrNameLst>
                                      </p:cBhvr>
                                      <p:rCtr x="24818" y="0"/>
                                    </p:animMotion>
                                  </p:childTnLst>
                                </p:cTn>
                              </p:par>
                              <p:par>
                                <p:cTn id="13" presetID="2" presetClass="entr" presetSubtype="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50" fill="hold"/>
                                        <p:tgtEl>
                                          <p:spTgt spid="24"/>
                                        </p:tgtEl>
                                        <p:attrNameLst>
                                          <p:attrName>ppt_x</p:attrName>
                                        </p:attrNameLst>
                                      </p:cBhvr>
                                      <p:tavLst>
                                        <p:tav tm="0">
                                          <p:val>
                                            <p:strVal val="1+#ppt_w/2"/>
                                          </p:val>
                                        </p:tav>
                                        <p:tav tm="100000">
                                          <p:val>
                                            <p:strVal val="#ppt_x"/>
                                          </p:val>
                                        </p:tav>
                                      </p:tavLst>
                                    </p:anim>
                                    <p:anim calcmode="lin" valueType="num">
                                      <p:cBhvr additive="base">
                                        <p:cTn id="16" dur="75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22" presetClass="entr" presetSubtype="8"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par>
                                <p:cTn id="42" presetID="22" presetClass="entr" presetSubtype="8"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xit" presetSubtype="8" fill="hold" grpId="1" nodeType="clickEffect">
                                  <p:stCondLst>
                                    <p:cond delay="0"/>
                                  </p:stCondLst>
                                  <p:childTnLst>
                                    <p:animEffect transition="out" filter="wipe(left)">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22" presetClass="exit" presetSubtype="8" fill="hold" grpId="1" nodeType="withEffect">
                                  <p:stCondLst>
                                    <p:cond delay="0"/>
                                  </p:stCondLst>
                                  <p:childTnLst>
                                    <p:animEffect transition="out" filter="wipe(left)">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22" presetClass="exit" presetSubtype="4" fill="hold" nodeType="withEffect">
                                  <p:stCondLst>
                                    <p:cond delay="0"/>
                                  </p:stCondLst>
                                  <p:childTnLst>
                                    <p:animEffect transition="out" filter="wipe(down)">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par>
                                <p:cTn id="56" presetID="22" presetClass="exit" presetSubtype="4" fill="hold" nodeType="withEffect">
                                  <p:stCondLst>
                                    <p:cond delay="0"/>
                                  </p:stCondLst>
                                  <p:childTnLst>
                                    <p:animEffect transition="out" filter="wipe(down)">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 grpId="0"/>
      <p:bldP spid="1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AD0E0BE-A09E-47ED-8ABF-A89B69F5A72C}"/>
              </a:ext>
            </a:extLst>
          </p:cNvPr>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9135CD5-151C-4626-8BFD-47EB400DD711}"/>
              </a:ext>
            </a:extLst>
          </p:cNvPr>
          <p:cNvGrpSpPr/>
          <p:nvPr/>
        </p:nvGrpSpPr>
        <p:grpSpPr>
          <a:xfrm>
            <a:off x="-11561103" y="0"/>
            <a:ext cx="23753102" cy="7162800"/>
            <a:chOff x="-11561103" y="0"/>
            <a:chExt cx="23753102" cy="7162800"/>
          </a:xfrm>
        </p:grpSpPr>
        <p:pic>
          <p:nvPicPr>
            <p:cNvPr id="20" name="图片 10">
              <a:extLst>
                <a:ext uri="{FF2B5EF4-FFF2-40B4-BE49-F238E27FC236}">
                  <a16:creationId xmlns:a16="http://schemas.microsoft.com/office/drawing/2014/main" xmlns=""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xmlns="" id="{AA293BB7-CC2C-432D-BEB4-378D68EF70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xmlns="" id="{11E343D3-0BE6-4FF2-8CB8-572C34B42D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xmlns="" id="{418BB577-3892-4B2B-84B2-D6C6965B66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7B79D528-8F55-4DE1-A11D-FBA57D485C34}"/>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5758" b="49091" l="16813" r="83940">
                        <a14:foregroundMark x1="27102" y1="15844" x2="27102" y2="39481"/>
                        <a14:foregroundMark x1="23965" y1="22597" x2="20326" y2="47359"/>
                        <a14:foregroundMark x1="20326" y1="47359" x2="20326" y2="47359"/>
                        <a14:foregroundMark x1="18821" y1="25108" x2="17064" y2="35065"/>
                        <a14:foregroundMark x1="31368" y1="27532" x2="28607" y2="34545"/>
                        <a14:foregroundMark x1="28607" y1="34545" x2="28607" y2="34545"/>
                        <a14:foregroundMark x1="34881" y1="36710" x2="34379" y2="40260"/>
                        <a14:foregroundMark x1="30991" y1="29697" x2="29737" y2="28658"/>
                        <a14:foregroundMark x1="34128" y1="30736" x2="30866" y2="34719"/>
                        <a14:foregroundMark x1="42409" y1="27706" x2="43413" y2="33160"/>
                        <a14:foregroundMark x1="42409" y1="28658" x2="41405" y2="30823"/>
                        <a14:foregroundMark x1="41154" y1="30476" x2="42158" y2="31602"/>
                        <a14:foregroundMark x1="45671" y1="16277" x2="44166" y2="21385"/>
                        <a14:foregroundMark x1="78294" y1="22338" x2="77917" y2="42771"/>
                        <a14:foregroundMark x1="77917" y1="42771" x2="80552" y2="48918"/>
                        <a14:foregroundMark x1="82560" y1="26407" x2="83419" y2="28777"/>
                        <a14:foregroundMark x1="48557" y1="20087" x2="53199" y2="19221"/>
                        <a14:foregroundMark x1="51945" y1="19567" x2="49937" y2="19654"/>
                        <a14:foregroundMark x1="49937" y1="19827" x2="49937" y2="20606"/>
                        <a14:foregroundMark x1="27227" y1="49091" x2="60979" y2="49177"/>
                        <a14:foregroundMark x1="16813" y1="28485" x2="17189" y2="32641"/>
                        <a14:backgroundMark x1="83563" y1="30216" x2="83563" y2="30216"/>
                        <a14:backgroundMark x1="83940" y1="28831" x2="83563" y2="30563"/>
                      </a14:backgroundRemoval>
                    </a14:imgEffect>
                  </a14:imgLayer>
                </a14:imgProps>
              </a:ext>
            </a:extLst>
          </a:blip>
          <a:srcRect l="14492" t="14583" r="36170" b="49861"/>
          <a:stretch/>
        </p:blipFill>
        <p:spPr>
          <a:xfrm>
            <a:off x="-5738883" y="2819400"/>
            <a:ext cx="2334825" cy="2438400"/>
          </a:xfrm>
          <a:prstGeom prst="rect">
            <a:avLst/>
          </a:prstGeom>
        </p:spPr>
      </p:pic>
      <p:pic>
        <p:nvPicPr>
          <p:cNvPr id="13" name="Picture 2">
            <a:extLst>
              <a:ext uri="{FF2B5EF4-FFF2-40B4-BE49-F238E27FC236}">
                <a16:creationId xmlns:a16="http://schemas.microsoft.com/office/drawing/2014/main" xmlns="" id="{1ED2C935-2B1D-49B1-B0A0-DA72E5D9017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992705" y="-57887"/>
            <a:ext cx="2797808" cy="1832390"/>
          </a:xfrm>
          <a:prstGeom prst="rect">
            <a:avLst/>
          </a:prstGeom>
        </p:spPr>
      </p:pic>
      <p:pic>
        <p:nvPicPr>
          <p:cNvPr id="14" name="Picture 6">
            <a:extLst>
              <a:ext uri="{FF2B5EF4-FFF2-40B4-BE49-F238E27FC236}">
                <a16:creationId xmlns:a16="http://schemas.microsoft.com/office/drawing/2014/main" xmlns="" id="{FCB1EB81-A936-47FF-85D9-E21B9CA042E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793856" y="-91722"/>
            <a:ext cx="3048000" cy="2318526"/>
          </a:xfrm>
          <a:prstGeom prst="rect">
            <a:avLst/>
          </a:prstGeom>
        </p:spPr>
      </p:pic>
      <p:sp>
        <p:nvSpPr>
          <p:cNvPr id="15" name="TextBox 14">
            <a:extLst>
              <a:ext uri="{FF2B5EF4-FFF2-40B4-BE49-F238E27FC236}">
                <a16:creationId xmlns:a16="http://schemas.microsoft.com/office/drawing/2014/main" xmlns="" id="{5D18EB8A-7A5D-476F-823F-E7DF97ACA1B9}"/>
              </a:ext>
            </a:extLst>
          </p:cNvPr>
          <p:cNvSpPr txBox="1"/>
          <p:nvPr/>
        </p:nvSpPr>
        <p:spPr>
          <a:xfrm>
            <a:off x="6096000" y="351499"/>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Họ đang uống rượu, bia à?</a:t>
            </a:r>
          </a:p>
        </p:txBody>
      </p:sp>
      <p:sp>
        <p:nvSpPr>
          <p:cNvPr id="16" name="TextBox 15">
            <a:extLst>
              <a:ext uri="{FF2B5EF4-FFF2-40B4-BE49-F238E27FC236}">
                <a16:creationId xmlns:a16="http://schemas.microsoft.com/office/drawing/2014/main" xmlns="" id="{793C23F2-3B27-45F9-BC47-B2D311ADF4F2}"/>
              </a:ext>
            </a:extLst>
          </p:cNvPr>
          <p:cNvSpPr txBox="1"/>
          <p:nvPr/>
        </p:nvSpPr>
        <p:spPr>
          <a:xfrm>
            <a:off x="9105900" y="317625"/>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Như vậy có hại không nhỉ?</a:t>
            </a:r>
          </a:p>
        </p:txBody>
      </p:sp>
    </p:spTree>
    <p:extLst>
      <p:ext uri="{BB962C8B-B14F-4D97-AF65-F5344CB8AC3E}">
        <p14:creationId xmlns:p14="http://schemas.microsoft.com/office/powerpoint/2010/main" val="21036655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45000" decel="45000" fill="hold" nodeType="clickEffect">
                                  <p:stCondLst>
                                    <p:cond delay="0"/>
                                  </p:stCondLst>
                                  <p:childTnLst>
                                    <p:animMotion origin="layout" path="M -1.25E-6 -2.22222E-6 L 0.49636 -2.22222E-6 " pathEditMode="relative" rAng="0" ptsTypes="AA">
                                      <p:cBhvr>
                                        <p:cTn id="6" dur="3000" fill="hold"/>
                                        <p:tgtEl>
                                          <p:spTgt spid="2"/>
                                        </p:tgtEl>
                                        <p:attrNameLst>
                                          <p:attrName>ppt_x</p:attrName>
                                          <p:attrName>ppt_y</p:attrName>
                                        </p:attrNameLst>
                                      </p:cBhvr>
                                      <p:rCtr x="24818" y="0"/>
                                    </p:animMotion>
                                  </p:childTnLst>
                                </p:cTn>
                              </p:par>
                              <p:par>
                                <p:cTn id="7" presetID="63" presetClass="path" presetSubtype="0" accel="45000" decel="45000" fill="hold" nodeType="withEffect">
                                  <p:stCondLst>
                                    <p:cond delay="0"/>
                                  </p:stCondLst>
                                  <p:childTnLst>
                                    <p:animMotion origin="layout" path="M -2.08333E-7 1.11111E-6 L 0.49635 1.11111E-6 " pathEditMode="relative" rAng="0" ptsTypes="AA">
                                      <p:cBhvr>
                                        <p:cTn id="8" dur="3000" fill="hold"/>
                                        <p:tgtEl>
                                          <p:spTgt spid="12"/>
                                        </p:tgtEl>
                                        <p:attrNameLst>
                                          <p:attrName>ppt_x</p:attrName>
                                          <p:attrName>ppt_y</p:attrName>
                                        </p:attrNameLst>
                                      </p:cBhvr>
                                      <p:rCtr x="24818" y="0"/>
                                    </p:animMotion>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1+#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1+#ppt_w/2"/>
                                          </p:val>
                                        </p:tav>
                                        <p:tav tm="100000">
                                          <p:val>
                                            <p:strVal val="#ppt_x"/>
                                          </p:val>
                                        </p:tav>
                                      </p:tavLst>
                                    </p:anim>
                                    <p:anim calcmode="lin" valueType="num">
                                      <p:cBhvr additive="base">
                                        <p:cTn id="16"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8" fill="hold" grpId="1" nodeType="clickEffect">
                                  <p:stCondLst>
                                    <p:cond delay="0"/>
                                  </p:stCondLst>
                                  <p:childTnLst>
                                    <p:animEffect transition="out" filter="wipe(left)">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2" presetClass="exit" presetSubtype="8" fill="hold" grpId="1" nodeType="withEffect">
                                  <p:stCondLst>
                                    <p:cond delay="0"/>
                                  </p:stCondLst>
                                  <p:childTnLst>
                                    <p:animEffect transition="out" filter="wipe(left)">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22" presetClass="exit" presetSubtype="4" fill="hold" nodeType="withEffect">
                                  <p:stCondLst>
                                    <p:cond delay="0"/>
                                  </p:stCondLst>
                                  <p:childTnLst>
                                    <p:animEffect transition="out" filter="wipe(down)">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22" presetClass="exit" presetSubtype="4" fill="hold" nodeType="withEffect">
                                  <p:stCondLst>
                                    <p:cond delay="0"/>
                                  </p:stCondLst>
                                  <p:childTnLst>
                                    <p:animEffect transition="out" filter="wipe(down)">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9135CD5-151C-4626-8BFD-47EB400DD711}"/>
              </a:ext>
            </a:extLst>
          </p:cNvPr>
          <p:cNvGrpSpPr/>
          <p:nvPr/>
        </p:nvGrpSpPr>
        <p:grpSpPr>
          <a:xfrm>
            <a:off x="-11561103" y="0"/>
            <a:ext cx="23753102" cy="7162800"/>
            <a:chOff x="-11561103" y="0"/>
            <a:chExt cx="23753102" cy="7162800"/>
          </a:xfrm>
        </p:grpSpPr>
        <p:pic>
          <p:nvPicPr>
            <p:cNvPr id="20" name="图片 10">
              <a:extLst>
                <a:ext uri="{FF2B5EF4-FFF2-40B4-BE49-F238E27FC236}">
                  <a16:creationId xmlns:a16="http://schemas.microsoft.com/office/drawing/2014/main" xmlns=""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xmlns="" id="{AA293BB7-CC2C-432D-BEB4-378D68EF70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xmlns="" id="{11E343D3-0BE6-4FF2-8CB8-572C34B42D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xmlns="" id="{418BB577-3892-4B2B-84B2-D6C6965B66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2">
            <a:extLst>
              <a:ext uri="{FF2B5EF4-FFF2-40B4-BE49-F238E27FC236}">
                <a16:creationId xmlns:a16="http://schemas.microsoft.com/office/drawing/2014/main" xmlns="" id="{5D429A7F-C68B-4620-9B63-0710AF9589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7264" y="396584"/>
            <a:ext cx="2634644" cy="5224638"/>
          </a:xfrm>
          <a:prstGeom prst="rect">
            <a:avLst/>
          </a:prstGeom>
        </p:spPr>
      </p:pic>
      <p:pic>
        <p:nvPicPr>
          <p:cNvPr id="3" name="Picture 2">
            <a:extLst>
              <a:ext uri="{FF2B5EF4-FFF2-40B4-BE49-F238E27FC236}">
                <a16:creationId xmlns:a16="http://schemas.microsoft.com/office/drawing/2014/main" xmlns="" id="{0F5BBF5C-9C8D-4A3A-AE63-AD80906A3E2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7750" l="10000" r="91800">
                        <a14:foregroundMark x1="31800" y1="84000" x2="31800" y2="84000"/>
                        <a14:foregroundMark x1="39800" y1="41750" x2="42200" y2="47500"/>
                        <a14:foregroundMark x1="43800" y1="91750" x2="43800" y2="91750"/>
                        <a14:foregroundMark x1="51000" y1="89000" x2="51000" y2="89000"/>
                        <a14:foregroundMark x1="52600" y1="97750" x2="52600" y2="97750"/>
                        <a14:foregroundMark x1="50800" y1="93750" x2="50800" y2="89750"/>
                        <a14:foregroundMark x1="58429" y1="90500" x2="58800" y2="93750"/>
                        <a14:foregroundMark x1="58200" y1="88500" x2="58429" y2="90500"/>
                        <a14:foregroundMark x1="91800" y1="71000" x2="91800" y2="71000"/>
                        <a14:backgroundMark x1="37200" y1="65500" x2="37200" y2="65500"/>
                        <a14:backgroundMark x1="59400" y1="90500" x2="59400" y2="90500"/>
                      </a14:backgroundRemoval>
                    </a14:imgEffect>
                  </a14:imgLayer>
                </a14:imgProps>
              </a:ext>
            </a:extLst>
          </a:blip>
          <a:stretch>
            <a:fillRect/>
          </a:stretch>
        </p:blipFill>
        <p:spPr>
          <a:xfrm>
            <a:off x="-6285445" y="2978649"/>
            <a:ext cx="3303215" cy="2642572"/>
          </a:xfrm>
          <a:prstGeom prst="rect">
            <a:avLst/>
          </a:prstGeom>
        </p:spPr>
      </p:pic>
      <p:pic>
        <p:nvPicPr>
          <p:cNvPr id="14" name="Picture 2">
            <a:extLst>
              <a:ext uri="{FF2B5EF4-FFF2-40B4-BE49-F238E27FC236}">
                <a16:creationId xmlns:a16="http://schemas.microsoft.com/office/drawing/2014/main" xmlns="" id="{C7A9CC44-C7BB-4D97-9455-2F913EC49C3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992705" y="-57887"/>
            <a:ext cx="2797808" cy="1832390"/>
          </a:xfrm>
          <a:prstGeom prst="rect">
            <a:avLst/>
          </a:prstGeom>
        </p:spPr>
      </p:pic>
      <p:pic>
        <p:nvPicPr>
          <p:cNvPr id="15" name="Picture 6">
            <a:extLst>
              <a:ext uri="{FF2B5EF4-FFF2-40B4-BE49-F238E27FC236}">
                <a16:creationId xmlns:a16="http://schemas.microsoft.com/office/drawing/2014/main" xmlns="" id="{F719B458-16B8-47DF-8368-175064AF55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793856" y="-91722"/>
            <a:ext cx="3048000" cy="2318526"/>
          </a:xfrm>
          <a:prstGeom prst="rect">
            <a:avLst/>
          </a:prstGeom>
        </p:spPr>
      </p:pic>
      <p:sp>
        <p:nvSpPr>
          <p:cNvPr id="16" name="TextBox 15">
            <a:extLst>
              <a:ext uri="{FF2B5EF4-FFF2-40B4-BE49-F238E27FC236}">
                <a16:creationId xmlns:a16="http://schemas.microsoft.com/office/drawing/2014/main" xmlns="" id="{6B164B0E-3E1C-43E5-B0C8-9E6CC0B745B6}"/>
              </a:ext>
            </a:extLst>
          </p:cNvPr>
          <p:cNvSpPr txBox="1"/>
          <p:nvPr/>
        </p:nvSpPr>
        <p:spPr>
          <a:xfrm>
            <a:off x="6096000" y="351499"/>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Người đó đang làm gì vậy?</a:t>
            </a:r>
          </a:p>
        </p:txBody>
      </p:sp>
      <p:sp>
        <p:nvSpPr>
          <p:cNvPr id="17" name="TextBox 16">
            <a:extLst>
              <a:ext uri="{FF2B5EF4-FFF2-40B4-BE49-F238E27FC236}">
                <a16:creationId xmlns:a16="http://schemas.microsoft.com/office/drawing/2014/main" xmlns="" id="{1C51041B-636E-4D76-949C-1088C0CECBF8}"/>
              </a:ext>
            </a:extLst>
          </p:cNvPr>
          <p:cNvSpPr txBox="1"/>
          <p:nvPr/>
        </p:nvSpPr>
        <p:spPr>
          <a:xfrm>
            <a:off x="9105900" y="317625"/>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Hình như là sử dụng ma túy.</a:t>
            </a:r>
          </a:p>
        </p:txBody>
      </p:sp>
      <p:sp>
        <p:nvSpPr>
          <p:cNvPr id="18" name="TextBox 17">
            <a:extLst>
              <a:ext uri="{FF2B5EF4-FFF2-40B4-BE49-F238E27FC236}">
                <a16:creationId xmlns:a16="http://schemas.microsoft.com/office/drawing/2014/main" xmlns="" id="{692102F7-8ACC-4B36-A415-2B1F81974031}"/>
              </a:ext>
            </a:extLst>
          </p:cNvPr>
          <p:cNvSpPr txBox="1"/>
          <p:nvPr/>
        </p:nvSpPr>
        <p:spPr>
          <a:xfrm>
            <a:off x="6120926" y="276203"/>
            <a:ext cx="2555400"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nguy hiểm gì không?</a:t>
            </a:r>
          </a:p>
        </p:txBody>
      </p:sp>
      <p:sp>
        <p:nvSpPr>
          <p:cNvPr id="19" name="TextBox 18">
            <a:extLst>
              <a:ext uri="{FF2B5EF4-FFF2-40B4-BE49-F238E27FC236}">
                <a16:creationId xmlns:a16="http://schemas.microsoft.com/office/drawing/2014/main" xmlns="" id="{924C12EA-FFA2-43E2-B0BB-A73BD587DF79}"/>
              </a:ext>
            </a:extLst>
          </p:cNvPr>
          <p:cNvSpPr txBox="1"/>
          <p:nvPr/>
        </p:nvSpPr>
        <p:spPr>
          <a:xfrm>
            <a:off x="9144000" y="262263"/>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Hay chúng ta báo cảnh sát?</a:t>
            </a:r>
          </a:p>
        </p:txBody>
      </p:sp>
      <p:sp>
        <p:nvSpPr>
          <p:cNvPr id="21" name="TextBox 20">
            <a:extLst>
              <a:ext uri="{FF2B5EF4-FFF2-40B4-BE49-F238E27FC236}">
                <a16:creationId xmlns:a16="http://schemas.microsoft.com/office/drawing/2014/main" xmlns="" id="{70B1A09A-619C-49F5-BC4A-D417FC72FF53}"/>
              </a:ext>
            </a:extLst>
          </p:cNvPr>
          <p:cNvSpPr txBox="1"/>
          <p:nvPr/>
        </p:nvSpPr>
        <p:spPr>
          <a:xfrm>
            <a:off x="9059455" y="336883"/>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Mình đã gọi 113.</a:t>
            </a:r>
          </a:p>
        </p:txBody>
      </p:sp>
      <p:sp>
        <p:nvSpPr>
          <p:cNvPr id="27" name="TextBox 26">
            <a:extLst>
              <a:ext uri="{FF2B5EF4-FFF2-40B4-BE49-F238E27FC236}">
                <a16:creationId xmlns:a16="http://schemas.microsoft.com/office/drawing/2014/main" xmlns="" id="{9EC4AB5A-40BB-4B14-8208-8949A9221417}"/>
              </a:ext>
            </a:extLst>
          </p:cNvPr>
          <p:cNvSpPr txBox="1"/>
          <p:nvPr/>
        </p:nvSpPr>
        <p:spPr>
          <a:xfrm>
            <a:off x="6095960" y="240522"/>
            <a:ext cx="2555400"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A! Chú cảnh sát đến rồi.</a:t>
            </a:r>
          </a:p>
        </p:txBody>
      </p:sp>
    </p:spTree>
    <p:extLst>
      <p:ext uri="{BB962C8B-B14F-4D97-AF65-F5344CB8AC3E}">
        <p14:creationId xmlns:p14="http://schemas.microsoft.com/office/powerpoint/2010/main" val="346635678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45000" decel="45000" fill="hold" nodeType="clickEffect">
                                  <p:stCondLst>
                                    <p:cond delay="0"/>
                                  </p:stCondLst>
                                  <p:childTnLst>
                                    <p:animMotion origin="layout" path="M -1.25E-6 -2.22222E-6 L 0.49636 -2.22222E-6 " pathEditMode="relative" rAng="0" ptsTypes="AA">
                                      <p:cBhvr>
                                        <p:cTn id="6" dur="3000" fill="hold"/>
                                        <p:tgtEl>
                                          <p:spTgt spid="2"/>
                                        </p:tgtEl>
                                        <p:attrNameLst>
                                          <p:attrName>ppt_x</p:attrName>
                                          <p:attrName>ppt_y</p:attrName>
                                        </p:attrNameLst>
                                      </p:cBhvr>
                                      <p:rCtr x="24818" y="0"/>
                                    </p:animMotion>
                                  </p:childTnLst>
                                </p:cTn>
                              </p:par>
                              <p:par>
                                <p:cTn id="7" presetID="63" presetClass="path" presetSubtype="0" accel="45000" decel="45000" fill="hold" nodeType="withEffect">
                                  <p:stCondLst>
                                    <p:cond delay="0"/>
                                  </p:stCondLst>
                                  <p:childTnLst>
                                    <p:animMotion origin="layout" path="M -1.875E-6 -1.85185E-6 L 0.49636 -1.85185E-6 " pathEditMode="relative" rAng="0" ptsTypes="AA">
                                      <p:cBhvr>
                                        <p:cTn id="8" dur="3000" fill="hold"/>
                                        <p:tgtEl>
                                          <p:spTgt spid="3"/>
                                        </p:tgtEl>
                                        <p:attrNameLst>
                                          <p:attrName>ppt_x</p:attrName>
                                          <p:attrName>ppt_y</p:attrName>
                                        </p:attrNameLst>
                                      </p:cBhvr>
                                      <p:rCtr x="24818" y="0"/>
                                    </p:animMotion>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1+#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1+#ppt_w/2"/>
                                          </p:val>
                                        </p:tav>
                                        <p:tav tm="100000">
                                          <p:val>
                                            <p:strVal val="#ppt_x"/>
                                          </p:val>
                                        </p:tav>
                                      </p:tavLst>
                                    </p:anim>
                                    <p:anim calcmode="lin" valueType="num">
                                      <p:cBhvr additive="base">
                                        <p:cTn id="16"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8" fill="hold" grpId="1" nodeType="clickEffect">
                                  <p:stCondLst>
                                    <p:cond delay="0"/>
                                  </p:stCondLst>
                                  <p:childTnLst>
                                    <p:animEffect transition="out" filter="wipe(left)">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grpId="1" nodeType="clickEffect">
                                  <p:stCondLst>
                                    <p:cond delay="0"/>
                                  </p:stCondLst>
                                  <p:childTnLst>
                                    <p:animEffect transition="out" filter="wipe(left)">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xit" presetSubtype="8" fill="hold" grpId="1" nodeType="clickEffect">
                                  <p:stCondLst>
                                    <p:cond delay="0"/>
                                  </p:stCondLst>
                                  <p:childTnLst>
                                    <p:animEffect transition="out" filter="wipe(left)">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22" presetClass="entr" presetSubtype="8"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xit" presetSubtype="8" fill="hold" grpId="1" nodeType="clickEffect">
                                  <p:stCondLst>
                                    <p:cond delay="0"/>
                                  </p:stCondLst>
                                  <p:childTnLst>
                                    <p:animEffect transition="out" filter="wipe(left)">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22" presetClass="entr" presetSubtype="8"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xit" presetSubtype="8" fill="hold" grpId="1" nodeType="clickEffect">
                                  <p:stCondLst>
                                    <p:cond delay="0"/>
                                  </p:stCondLst>
                                  <p:childTnLst>
                                    <p:animEffect transition="out" filter="wipe(left)">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childTnLst>
                          </p:cTn>
                        </p:par>
                        <p:par>
                          <p:cTn id="75" fill="hold">
                            <p:stCondLst>
                              <p:cond delay="500"/>
                            </p:stCondLst>
                            <p:childTnLst>
                              <p:par>
                                <p:cTn id="76" presetID="42" presetClass="entr" presetSubtype="0" fill="hold"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par>
                                <p:cTn id="81" presetID="42" presetClass="path" presetSubtype="0" accel="50000" decel="50000" fill="hold" nodeType="withEffect">
                                  <p:stCondLst>
                                    <p:cond delay="0"/>
                                  </p:stCondLst>
                                  <p:childTnLst>
                                    <p:animMotion origin="layout" path="M -4.79167E-6 2.59259E-6 L 0.88516 -0.02824 " pathEditMode="relative" rAng="0" ptsTypes="AA">
                                      <p:cBhvr>
                                        <p:cTn id="82" dur="2000" fill="hold"/>
                                        <p:tgtEl>
                                          <p:spTgt spid="12"/>
                                        </p:tgtEl>
                                        <p:attrNameLst>
                                          <p:attrName>ppt_x</p:attrName>
                                          <p:attrName>ppt_y</p:attrName>
                                        </p:attrNameLst>
                                      </p:cBhvr>
                                      <p:rCtr x="44258" y="-1412"/>
                                    </p:animMotion>
                                  </p:childTnLst>
                                </p:cTn>
                              </p:par>
                            </p:childTnLst>
                          </p:cTn>
                        </p:par>
                      </p:childTnLst>
                    </p:cTn>
                  </p:par>
                  <p:par>
                    <p:cTn id="83" fill="hold">
                      <p:stCondLst>
                        <p:cond delay="indefinite"/>
                      </p:stCondLst>
                      <p:childTnLst>
                        <p:par>
                          <p:cTn id="84" fill="hold">
                            <p:stCondLst>
                              <p:cond delay="0"/>
                            </p:stCondLst>
                            <p:childTnLst>
                              <p:par>
                                <p:cTn id="85" presetID="22" presetClass="exit" presetSubtype="2" fill="hold" nodeType="clickEffect">
                                  <p:stCondLst>
                                    <p:cond delay="0"/>
                                  </p:stCondLst>
                                  <p:childTnLst>
                                    <p:animEffect transition="out" filter="wipe(right)">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par>
                                <p:cTn id="88" presetID="22" presetClass="entr" presetSubtype="2"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wipe(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left)">
                                      <p:cBhvr>
                                        <p:cTn id="9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9" grpId="0"/>
      <p:bldP spid="19" grpId="1"/>
      <p:bldP spid="21" grpId="0"/>
      <p:bldP spid="21" grpId="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9135CD5-151C-4626-8BFD-47EB400DD711}"/>
              </a:ext>
            </a:extLst>
          </p:cNvPr>
          <p:cNvGrpSpPr/>
          <p:nvPr/>
        </p:nvGrpSpPr>
        <p:grpSpPr>
          <a:xfrm>
            <a:off x="-11277600" y="-914400"/>
            <a:ext cx="23753102" cy="10287000"/>
            <a:chOff x="-11561103" y="0"/>
            <a:chExt cx="23753102" cy="7162800"/>
          </a:xfrm>
        </p:grpSpPr>
        <p:pic>
          <p:nvPicPr>
            <p:cNvPr id="20" name="图片 10">
              <a:extLst>
                <a:ext uri="{FF2B5EF4-FFF2-40B4-BE49-F238E27FC236}">
                  <a16:creationId xmlns:a16="http://schemas.microsoft.com/office/drawing/2014/main" xmlns=""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132" y="-31554"/>
            <a:ext cx="1319116" cy="120360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xmlns="" id="{AA293BB7-CC2C-432D-BEB4-378D68EF70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6396800" y="29933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xmlns="" id="{11E343D3-0BE6-4FF2-8CB8-572C34B42D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448800" y="32332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2">
            <a:extLst>
              <a:ext uri="{FF2B5EF4-FFF2-40B4-BE49-F238E27FC236}">
                <a16:creationId xmlns:a16="http://schemas.microsoft.com/office/drawing/2014/main" xmlns="" id="{F8CD2D8D-C64C-4476-95FD-E4B4D81729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1439" y="2370354"/>
            <a:ext cx="2664663" cy="4453402"/>
          </a:xfrm>
          <a:prstGeom prst="rect">
            <a:avLst/>
          </a:prstGeom>
        </p:spPr>
      </p:pic>
      <p:pic>
        <p:nvPicPr>
          <p:cNvPr id="13" name="Picture 2">
            <a:extLst>
              <a:ext uri="{FF2B5EF4-FFF2-40B4-BE49-F238E27FC236}">
                <a16:creationId xmlns:a16="http://schemas.microsoft.com/office/drawing/2014/main" xmlns="" id="{62628095-2273-4E0C-B735-30A5C0C6781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1881" y="886341"/>
            <a:ext cx="3523181" cy="2107014"/>
          </a:xfrm>
          <a:prstGeom prst="rect">
            <a:avLst/>
          </a:prstGeom>
        </p:spPr>
      </p:pic>
      <p:pic>
        <p:nvPicPr>
          <p:cNvPr id="14" name="Picture 6">
            <a:extLst>
              <a:ext uri="{FF2B5EF4-FFF2-40B4-BE49-F238E27FC236}">
                <a16:creationId xmlns:a16="http://schemas.microsoft.com/office/drawing/2014/main" xmlns="" id="{D02D98A7-CE5A-4B7D-B057-C7F8DAEF58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429290" y="152400"/>
            <a:ext cx="5486400" cy="3881763"/>
          </a:xfrm>
          <a:prstGeom prst="rect">
            <a:avLst/>
          </a:prstGeom>
        </p:spPr>
      </p:pic>
      <p:sp>
        <p:nvSpPr>
          <p:cNvPr id="15" name="TextBox 14">
            <a:extLst>
              <a:ext uri="{FF2B5EF4-FFF2-40B4-BE49-F238E27FC236}">
                <a16:creationId xmlns:a16="http://schemas.microsoft.com/office/drawing/2014/main" xmlns="" id="{FAC26C55-B426-4533-AB59-6244B04793BD}"/>
              </a:ext>
            </a:extLst>
          </p:cNvPr>
          <p:cNvSpPr txBox="1"/>
          <p:nvPr/>
        </p:nvSpPr>
        <p:spPr>
          <a:xfrm>
            <a:off x="5093586" y="769410"/>
            <a:ext cx="4580993" cy="1969770"/>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Chú cảnh sát ơi, những việc như hút thuốc, uống rượu bia, sử dụng may túy có hại không ạ?</a:t>
            </a:r>
          </a:p>
        </p:txBody>
      </p:sp>
      <p:sp>
        <p:nvSpPr>
          <p:cNvPr id="16" name="TextBox 15">
            <a:extLst>
              <a:ext uri="{FF2B5EF4-FFF2-40B4-BE49-F238E27FC236}">
                <a16:creationId xmlns:a16="http://schemas.microsoft.com/office/drawing/2014/main" xmlns="" id="{43536E90-A2F4-487E-A111-B845C031F793}"/>
              </a:ext>
            </a:extLst>
          </p:cNvPr>
          <p:cNvSpPr txBox="1"/>
          <p:nvPr/>
        </p:nvSpPr>
        <p:spPr>
          <a:xfrm>
            <a:off x="51881" y="1063872"/>
            <a:ext cx="3072319"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Những việc đó đều có hại nha cháu.</a:t>
            </a:r>
          </a:p>
        </p:txBody>
      </p:sp>
      <p:pic>
        <p:nvPicPr>
          <p:cNvPr id="27" name="Picture 2">
            <a:extLst>
              <a:ext uri="{FF2B5EF4-FFF2-40B4-BE49-F238E27FC236}">
                <a16:creationId xmlns:a16="http://schemas.microsoft.com/office/drawing/2014/main" xmlns="" id="{26301C40-D777-4CDD-8A49-7CA0E9A10D9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749832" y="1668832"/>
            <a:ext cx="2105187" cy="1832390"/>
          </a:xfrm>
          <a:prstGeom prst="rect">
            <a:avLst/>
          </a:prstGeom>
        </p:spPr>
      </p:pic>
      <p:sp>
        <p:nvSpPr>
          <p:cNvPr id="28" name="TextBox 27">
            <a:extLst>
              <a:ext uri="{FF2B5EF4-FFF2-40B4-BE49-F238E27FC236}">
                <a16:creationId xmlns:a16="http://schemas.microsoft.com/office/drawing/2014/main" xmlns="" id="{A109AD8E-9126-4C50-BC8F-68179C305344}"/>
              </a:ext>
            </a:extLst>
          </p:cNvPr>
          <p:cNvSpPr txBox="1"/>
          <p:nvPr/>
        </p:nvSpPr>
        <p:spPr>
          <a:xfrm>
            <a:off x="9022746" y="2121319"/>
            <a:ext cx="1544778"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sao vậy ạ?</a:t>
            </a:r>
          </a:p>
        </p:txBody>
      </p:sp>
      <p:sp>
        <p:nvSpPr>
          <p:cNvPr id="29" name="TextBox 28">
            <a:extLst>
              <a:ext uri="{FF2B5EF4-FFF2-40B4-BE49-F238E27FC236}">
                <a16:creationId xmlns:a16="http://schemas.microsoft.com/office/drawing/2014/main" xmlns="" id="{A3534CD2-46DB-4FF9-A2F2-6CC75806D97A}"/>
              </a:ext>
            </a:extLst>
          </p:cNvPr>
          <p:cNvSpPr txBox="1"/>
          <p:nvPr/>
        </p:nvSpPr>
        <p:spPr>
          <a:xfrm>
            <a:off x="121160" y="1070013"/>
            <a:ext cx="3330079" cy="1384995"/>
          </a:xfrm>
          <a:prstGeom prst="rect">
            <a:avLst/>
          </a:prstGeom>
          <a:noFill/>
        </p:spPr>
        <p:txBody>
          <a:bodyPr wrap="square" lIns="0" tIns="0" rIns="0" bIns="0" rtlCol="0">
            <a:spAutoFit/>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Để hiểu rõ hơn, chúng ta cùng vào bài học hôm nay nhé!</a:t>
            </a:r>
          </a:p>
        </p:txBody>
      </p:sp>
    </p:spTree>
    <p:extLst>
      <p:ext uri="{BB962C8B-B14F-4D97-AF65-F5344CB8AC3E}">
        <p14:creationId xmlns:p14="http://schemas.microsoft.com/office/powerpoint/2010/main" val="18230460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3000">
        <p159:morph option="byObjec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1" nodeType="clickEffect">
                                  <p:stCondLst>
                                    <p:cond delay="0"/>
                                  </p:stCondLst>
                                  <p:childTnLst>
                                    <p:animEffect transition="out" filter="wipe(left)">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22" presetClass="exit" presetSubtype="4" fill="hold" nodeType="withEffect">
                                  <p:stCondLst>
                                    <p:cond delay="0"/>
                                  </p:stCondLst>
                                  <p:childTnLst>
                                    <p:animEffect transition="out" filter="wipe(down)">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grpId="1" nodeType="clickEffect">
                                  <p:stCondLst>
                                    <p:cond delay="0"/>
                                  </p:stCondLst>
                                  <p:childTnLst>
                                    <p:animEffect transition="out" filter="wipe(left)">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22" presetClass="entr" presetSubtype="8"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8" fill="hold" grpId="1" nodeType="clickEffect">
                                  <p:stCondLst>
                                    <p:cond delay="0"/>
                                  </p:stCondLst>
                                  <p:childTnLst>
                                    <p:animEffect transition="out" filter="wipe(left)">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par>
                                <p:cTn id="45" presetID="22" presetClass="exit" presetSubtype="4" fill="hold" nodeType="withEffect">
                                  <p:stCondLst>
                                    <p:cond delay="0"/>
                                  </p:stCondLst>
                                  <p:childTnLst>
                                    <p:animEffect transition="out" filter="wipe(down)">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28" grpId="0"/>
      <p:bldP spid="28" grpId="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2"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0" y="2716240"/>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1087" y="2850204"/>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9574" y="4047589"/>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3944" y="3421626"/>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3200" y="3421626"/>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97655" y="2006198"/>
            <a:ext cx="3107652" cy="2948218"/>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16042" y="0"/>
            <a:ext cx="12208042" cy="2554545"/>
          </a:xfrm>
          <a:prstGeom prst="rect">
            <a:avLst/>
          </a:prstGeom>
          <a:solidFill>
            <a:schemeClr val="bg2"/>
          </a:solidFill>
        </p:spPr>
        <p:txBody>
          <a:bodyPr wrap="square" rtlCol="0">
            <a:spAutoFit/>
          </a:bodyPr>
          <a:lstStyle/>
          <a:p>
            <a:pPr algn="ctr"/>
            <a:r>
              <a:rPr lang="en-US" altLang="zh-CN" sz="4000" dirty="0" err="1"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Trường</a:t>
            </a:r>
            <a:r>
              <a:rPr lang="en-US" altLang="zh-CN" sz="4000" dirty="0"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4000" dirty="0" err="1"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Tiểu</a:t>
            </a:r>
            <a:r>
              <a:rPr lang="en-US" altLang="zh-CN" sz="4000" dirty="0"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4000" dirty="0" err="1"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học</a:t>
            </a:r>
            <a:r>
              <a:rPr lang="en-US" altLang="zh-CN" sz="4000" dirty="0"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4000" dirty="0" err="1"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Ngọc</a:t>
            </a:r>
            <a:r>
              <a:rPr lang="en-US" altLang="zh-CN" sz="4000" dirty="0"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4000" dirty="0" err="1"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Lâm</a:t>
            </a:r>
            <a:endParaRPr lang="en-US" altLang="zh-CN" sz="4000" dirty="0"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endParaRPr>
          </a:p>
          <a:p>
            <a:pPr algn="ctr"/>
            <a:r>
              <a:rPr lang="en-US" altLang="zh-CN" sz="4000" dirty="0" err="1"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Khoa</a:t>
            </a:r>
            <a:r>
              <a:rPr lang="en-US" altLang="zh-CN" sz="4000" dirty="0"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4000" dirty="0" err="1"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học</a:t>
            </a:r>
            <a:endParaRPr lang="en-US" altLang="zh-CN" sz="4000" dirty="0"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endParaRPr>
          </a:p>
          <a:p>
            <a:pPr algn="ctr"/>
            <a:r>
              <a:rPr lang="en-US" altLang="zh-CN" sz="4000" dirty="0" smtClean="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THỰC </a:t>
            </a:r>
            <a:r>
              <a:rPr lang="en-US" altLang="zh-CN" sz="4000" dirty="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HÀNH: NÓI "KHÔNG!" ĐỐI VỚI CÁC CHẤT GÂY NGHIỆN</a:t>
            </a:r>
            <a:endParaRPr lang="zh-CN" altLang="en-US" sz="4000" dirty="0">
              <a:ln w="12700">
                <a:noFill/>
              </a:ln>
              <a:solidFill>
                <a:schemeClr val="accent6">
                  <a:lumMod val="75000"/>
                </a:schemeClr>
              </a:solidFill>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endParaRPr>
          </a:p>
        </p:txBody>
      </p:sp>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76881" y="5163848"/>
            <a:ext cx="1277435" cy="1151449"/>
          </a:xfrm>
          <a:prstGeom prst="rect">
            <a:avLst/>
          </a:prstGeom>
        </p:spPr>
      </p:pic>
      <p:sp>
        <p:nvSpPr>
          <p:cNvPr id="14" name="文本框 13"/>
          <p:cNvSpPr txBox="1"/>
          <p:nvPr/>
        </p:nvSpPr>
        <p:spPr>
          <a:xfrm>
            <a:off x="6861214" y="5463172"/>
            <a:ext cx="4959483" cy="954107"/>
          </a:xfrm>
          <a:prstGeom prst="rect">
            <a:avLst/>
          </a:prstGeom>
          <a:noFill/>
        </p:spPr>
        <p:txBody>
          <a:bodyPr wrap="square" rtlCol="0">
            <a:spAutoFit/>
          </a:bodyPr>
          <a:lstStyle/>
          <a:p>
            <a:pPr algn="ctr"/>
            <a:r>
              <a:rPr lang="en-US" altLang="zh-CN" sz="2800" dirty="0" smtClean="0">
                <a:solidFill>
                  <a:schemeClr val="accent6">
                    <a:lumMod val="50000"/>
                  </a:schemeClr>
                </a:solidFill>
                <a:latin typeface="Times New Roman" panose="02020603050405020304" pitchFamily="18" charset="0"/>
                <a:ea typeface="方正稚艺简体" panose="03000509000000000000" pitchFamily="65" charset="-122"/>
                <a:cs typeface="Times New Roman" panose="02020603050405020304" pitchFamily="18" charset="0"/>
              </a:rPr>
              <a:t>GV: </a:t>
            </a:r>
            <a:r>
              <a:rPr lang="en-US" altLang="zh-CN" sz="2800" dirty="0" err="1" smtClean="0">
                <a:solidFill>
                  <a:schemeClr val="accent6">
                    <a:lumMod val="50000"/>
                  </a:schemeClr>
                </a:solidFill>
                <a:latin typeface="Times New Roman" panose="02020603050405020304" pitchFamily="18" charset="0"/>
                <a:ea typeface="方正稚艺简体" panose="03000509000000000000" pitchFamily="65" charset="-122"/>
                <a:cs typeface="Times New Roman" panose="02020603050405020304" pitchFamily="18" charset="0"/>
              </a:rPr>
              <a:t>Đỗ</a:t>
            </a:r>
            <a:r>
              <a:rPr lang="en-US" altLang="zh-CN" sz="2800" dirty="0" smtClean="0">
                <a:solidFill>
                  <a:schemeClr val="accent6">
                    <a:lumMod val="50000"/>
                  </a:schemeClr>
                </a:solidFill>
                <a:latin typeface="Times New Roman" panose="02020603050405020304" pitchFamily="18" charset="0"/>
                <a:ea typeface="方正稚艺简体" panose="03000509000000000000" pitchFamily="65" charset="-122"/>
                <a:cs typeface="Times New Roman" panose="02020603050405020304" pitchFamily="18" charset="0"/>
              </a:rPr>
              <a:t> </a:t>
            </a:r>
            <a:r>
              <a:rPr lang="en-US" altLang="zh-CN" sz="2800" dirty="0" err="1" smtClean="0">
                <a:solidFill>
                  <a:schemeClr val="accent6">
                    <a:lumMod val="50000"/>
                  </a:schemeClr>
                </a:solidFill>
                <a:latin typeface="Times New Roman" panose="02020603050405020304" pitchFamily="18" charset="0"/>
                <a:ea typeface="方正稚艺简体" panose="03000509000000000000" pitchFamily="65" charset="-122"/>
                <a:cs typeface="Times New Roman" panose="02020603050405020304" pitchFamily="18" charset="0"/>
              </a:rPr>
              <a:t>Thị</a:t>
            </a:r>
            <a:r>
              <a:rPr lang="en-US" altLang="zh-CN" sz="2800" dirty="0" smtClean="0">
                <a:solidFill>
                  <a:schemeClr val="accent6">
                    <a:lumMod val="50000"/>
                  </a:schemeClr>
                </a:solidFill>
                <a:latin typeface="Times New Roman" panose="02020603050405020304" pitchFamily="18" charset="0"/>
                <a:ea typeface="方正稚艺简体" panose="03000509000000000000" pitchFamily="65" charset="-122"/>
                <a:cs typeface="Times New Roman" panose="02020603050405020304" pitchFamily="18" charset="0"/>
              </a:rPr>
              <a:t> </a:t>
            </a:r>
            <a:r>
              <a:rPr lang="en-US" altLang="zh-CN" sz="2800" dirty="0" err="1" smtClean="0">
                <a:solidFill>
                  <a:schemeClr val="accent6">
                    <a:lumMod val="50000"/>
                  </a:schemeClr>
                </a:solidFill>
                <a:latin typeface="Times New Roman" panose="02020603050405020304" pitchFamily="18" charset="0"/>
                <a:ea typeface="方正稚艺简体" panose="03000509000000000000" pitchFamily="65" charset="-122"/>
                <a:cs typeface="Times New Roman" panose="02020603050405020304" pitchFamily="18" charset="0"/>
              </a:rPr>
              <a:t>Kiều</a:t>
            </a:r>
            <a:r>
              <a:rPr lang="en-US" altLang="zh-CN" sz="2800" dirty="0" smtClean="0">
                <a:solidFill>
                  <a:schemeClr val="accent6">
                    <a:lumMod val="50000"/>
                  </a:schemeClr>
                </a:solidFill>
                <a:latin typeface="Times New Roman" panose="02020603050405020304" pitchFamily="18" charset="0"/>
                <a:ea typeface="方正稚艺简体" panose="03000509000000000000" pitchFamily="65" charset="-122"/>
                <a:cs typeface="Times New Roman" panose="02020603050405020304" pitchFamily="18" charset="0"/>
              </a:rPr>
              <a:t> </a:t>
            </a:r>
            <a:r>
              <a:rPr lang="en-US" altLang="zh-CN" sz="2800" dirty="0" err="1" smtClean="0">
                <a:solidFill>
                  <a:schemeClr val="accent6">
                    <a:lumMod val="50000"/>
                  </a:schemeClr>
                </a:solidFill>
                <a:latin typeface="Times New Roman" panose="02020603050405020304" pitchFamily="18" charset="0"/>
                <a:ea typeface="方正稚艺简体" panose="03000509000000000000" pitchFamily="65" charset="-122"/>
                <a:cs typeface="Times New Roman" panose="02020603050405020304" pitchFamily="18" charset="0"/>
              </a:rPr>
              <a:t>Hoa</a:t>
            </a:r>
            <a:endParaRPr lang="en-US" altLang="zh-CN" sz="2800" dirty="0" smtClean="0">
              <a:solidFill>
                <a:schemeClr val="accent6">
                  <a:lumMod val="50000"/>
                </a:schemeClr>
              </a:solidFill>
              <a:latin typeface="Times New Roman" panose="02020603050405020304" pitchFamily="18" charset="0"/>
              <a:ea typeface="方正稚艺简体" panose="03000509000000000000" pitchFamily="65" charset="-122"/>
              <a:cs typeface="Times New Roman" panose="02020603050405020304" pitchFamily="18" charset="0"/>
            </a:endParaRPr>
          </a:p>
          <a:p>
            <a:pPr algn="ctr"/>
            <a:r>
              <a:rPr lang="en-US" altLang="zh-CN" sz="2800" dirty="0" err="1" smtClean="0">
                <a:solidFill>
                  <a:schemeClr val="accent6">
                    <a:lumMod val="50000"/>
                  </a:schemeClr>
                </a:solidFill>
                <a:latin typeface="Times New Roman" panose="02020603050405020304" pitchFamily="18" charset="0"/>
                <a:ea typeface="方正稚艺简体" panose="03000509000000000000" pitchFamily="65" charset="-122"/>
                <a:cs typeface="Times New Roman" panose="02020603050405020304" pitchFamily="18" charset="0"/>
              </a:rPr>
              <a:t>Lớp</a:t>
            </a:r>
            <a:r>
              <a:rPr lang="en-US" altLang="zh-CN" sz="2800" dirty="0" smtClean="0">
                <a:solidFill>
                  <a:schemeClr val="accent6">
                    <a:lumMod val="50000"/>
                  </a:schemeClr>
                </a:solidFill>
                <a:latin typeface="Times New Roman" panose="02020603050405020304" pitchFamily="18" charset="0"/>
                <a:ea typeface="方正稚艺简体" panose="03000509000000000000" pitchFamily="65" charset="-122"/>
                <a:cs typeface="Times New Roman" panose="02020603050405020304" pitchFamily="18" charset="0"/>
              </a:rPr>
              <a:t> 5A5</a:t>
            </a:r>
            <a:endParaRPr lang="zh-CN" altLang="en-US" sz="2800" dirty="0">
              <a:solidFill>
                <a:schemeClr val="accent6">
                  <a:lumMod val="50000"/>
                </a:schemeClr>
              </a:solidFill>
              <a:latin typeface="Times New Roman" panose="02020603050405020304" pitchFamily="18" charset="0"/>
              <a:ea typeface="方正稚艺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26968236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3.7037E-6 L -0.10013 -0.11436 " pathEditMode="relative" rAng="0" ptsTypes="AA">
                                      <p:cBhvr>
                                        <p:cTn id="6" dur="2000" fill="hold"/>
                                        <p:tgtEl>
                                          <p:spTgt spid="8"/>
                                        </p:tgtEl>
                                        <p:attrNameLst>
                                          <p:attrName>ppt_x</p:attrName>
                                          <p:attrName>ppt_y</p:attrName>
                                        </p:attrNameLst>
                                      </p:cBhvr>
                                      <p:rCtr x="-5013" y="-5718"/>
                                    </p:animMotion>
                                  </p:childTnLst>
                                </p:cTn>
                              </p:par>
                              <p:par>
                                <p:cTn id="7" presetID="3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900" decel="100000" fill="hold"/>
                                        <p:tgtEl>
                                          <p:spTgt spid="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3" presetID="6" presetClass="entr" presetSubtype="16"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par>
                          <p:cTn id="16" fill="hold">
                            <p:stCondLst>
                              <p:cond delay="21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59" presetClass="path" presetSubtype="0" accel="50000" decel="50000" fill="hold" nodeType="withEffect">
                                  <p:stCondLst>
                                    <p:cond delay="0"/>
                                  </p:stCondLst>
                                  <p:childTnLst>
                                    <p:animMotion origin="layout" path="M -0.00078 -0.00046 C -0.00078 0.03333 -0.02604 0.07361 -0.02929 0.17662 C -0.03971 0.43009 -0.21901 0.34514 -0.25559 0.3919 " pathEditMode="relative" rAng="0" ptsTypes="AAA">
                                      <p:cBhvr>
                                        <p:cTn id="20" dur="2000" fill="hold"/>
                                        <p:tgtEl>
                                          <p:spTgt spid="4"/>
                                        </p:tgtEl>
                                        <p:attrNameLst>
                                          <p:attrName>ppt_x</p:attrName>
                                          <p:attrName>ppt_y</p:attrName>
                                        </p:attrNameLst>
                                      </p:cBhvr>
                                      <p:rCtr x="-12747" y="19606"/>
                                    </p:animMotion>
                                  </p:childTnLst>
                                </p:cTn>
                              </p:par>
                              <p:par>
                                <p:cTn id="21" presetID="42" presetClass="entr" presetSubtype="0" fill="hold" nodeType="withEffect">
                                  <p:stCondLst>
                                    <p:cond delay="14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63" presetClass="path" presetSubtype="0" accel="50000" decel="50000" fill="hold" nodeType="withEffect">
                                  <p:stCondLst>
                                    <p:cond delay="0"/>
                                  </p:stCondLst>
                                  <p:childTnLst>
                                    <p:animMotion origin="layout" path="M -8.33333E-7 -4.81481E-6 L 0.09414 -4.81481E-6 " pathEditMode="relative" rAng="0" ptsTypes="AA">
                                      <p:cBhvr>
                                        <p:cTn id="30" dur="2000" fill="hold"/>
                                        <p:tgtEl>
                                          <p:spTgt spid="5"/>
                                        </p:tgtEl>
                                        <p:attrNameLst>
                                          <p:attrName>ppt_x</p:attrName>
                                          <p:attrName>ppt_y</p:attrName>
                                        </p:attrNameLst>
                                      </p:cBhvr>
                                      <p:rCtr x="4701" y="0"/>
                                    </p:animMotion>
                                  </p:childTnLst>
                                </p:cTn>
                              </p:par>
                            </p:childTnLst>
                          </p:cTn>
                        </p:par>
                        <p:par>
                          <p:cTn id="31" fill="hold">
                            <p:stCondLst>
                              <p:cond delay="6500"/>
                            </p:stCondLst>
                            <p:childTnLst>
                              <p:par>
                                <p:cTn id="32" presetID="1"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56" presetClass="path" presetSubtype="0" accel="50000" decel="50000" fill="hold" nodeType="withEffect">
                                  <p:stCondLst>
                                    <p:cond delay="0"/>
                                  </p:stCondLst>
                                  <p:childTnLst>
                                    <p:animMotion origin="layout" path="M 4.16667E-6 -2.22222E-6 L 0.08463 -0.22569 " pathEditMode="relative" rAng="0" ptsTypes="AA">
                                      <p:cBhvr>
                                        <p:cTn id="35" dur="2000" fill="hold"/>
                                        <p:tgtEl>
                                          <p:spTgt spid="6"/>
                                        </p:tgtEl>
                                        <p:attrNameLst>
                                          <p:attrName>ppt_x</p:attrName>
                                          <p:attrName>ppt_y</p:attrName>
                                        </p:attrNameLst>
                                      </p:cBhvr>
                                      <p:rCtr x="4232" y="-11296"/>
                                    </p:animMotion>
                                  </p:childTnLst>
                                </p:cTn>
                              </p:par>
                            </p:childTnLst>
                          </p:cTn>
                        </p:par>
                        <p:par>
                          <p:cTn id="36" fill="hold">
                            <p:stCondLst>
                              <p:cond delay="8500"/>
                            </p:stCondLst>
                            <p:childTnLst>
                              <p:par>
                                <p:cTn id="37" presetID="1"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60" presetClass="path" presetSubtype="0" accel="50000" decel="50000" fill="hold" nodeType="withEffect">
                                  <p:stCondLst>
                                    <p:cond delay="0"/>
                                  </p:stCondLst>
                                  <p:childTnLst>
                                    <p:animMotion origin="layout" path="M -0.29232 1.48148E-6 C -0.28529 0.05231 -0.20391 0.05741 -0.15065 0.06227 C -0.09792 0.06713 -0.02865 0.02917 0.02552 0.02963 C 0.07982 0.03009 0.11653 0.06667 0.17317 0.06504 C 0.22995 0.06366 0.3151 0.02592 0.36614 0.02037 C 0.44414 0.00509 0.58125 0.05254 0.63815 0.04838 " pathEditMode="relative" rAng="0" ptsTypes="AAAAAA">
                                      <p:cBhvr>
                                        <p:cTn id="40" dur="2000" fill="hold"/>
                                        <p:tgtEl>
                                          <p:spTgt spid="2"/>
                                        </p:tgtEl>
                                        <p:attrNameLst>
                                          <p:attrName>ppt_x</p:attrName>
                                          <p:attrName>ppt_y</p:attrName>
                                        </p:attrNameLst>
                                      </p:cBhvr>
                                      <p:rCtr x="46523" y="3241"/>
                                    </p:animMotion>
                                  </p:childTnLst>
                                </p:cTn>
                              </p:par>
                              <p:par>
                                <p:cTn id="41" presetID="22" presetClass="entr" presetSubtype="8"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2000"/>
                                        <p:tgtEl>
                                          <p:spTgt spid="13"/>
                                        </p:tgtEl>
                                      </p:cBhvr>
                                    </p:animEffect>
                                  </p:childTnLst>
                                </p:cTn>
                              </p:par>
                            </p:childTnLst>
                          </p:cTn>
                        </p:par>
                        <p:par>
                          <p:cTn id="44" fill="hold">
                            <p:stCondLst>
                              <p:cond delay="10500"/>
                            </p:stCondLst>
                            <p:childTnLst>
                              <p:par>
                                <p:cTn id="45" presetID="53" presetClass="entr" presetSubtype="16"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par>
                          <p:cTn id="50" fill="hold">
                            <p:stCondLst>
                              <p:cond delay="11000"/>
                            </p:stCondLst>
                            <p:childTnLst>
                              <p:par>
                                <p:cTn id="51" presetID="42"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extLst mod="1">
    <p:ext uri="{E180D4A7-C9FB-4DFB-919C-405C955672EB}">
      <p14:showEvtLst xmlns:p14="http://schemas.microsoft.com/office/powerpoint/2010/main">
        <p14:playEvt time="197" objId="1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64" name="Group 28">
            <a:extLst>
              <a:ext uri="{FF2B5EF4-FFF2-40B4-BE49-F238E27FC236}">
                <a16:creationId xmlns:a16="http://schemas.microsoft.com/office/drawing/2014/main" xmlns="" id="{0F07171B-4D35-447C-A835-A0CD0AFCDACE}"/>
              </a:ext>
            </a:extLst>
          </p:cNvPr>
          <p:cNvGraphicFramePr>
            <a:graphicFrameLocks noGrp="1"/>
          </p:cNvGraphicFramePr>
          <p:nvPr>
            <p:extLst>
              <p:ext uri="{D42A27DB-BD31-4B8C-83A1-F6EECF244321}">
                <p14:modId xmlns:p14="http://schemas.microsoft.com/office/powerpoint/2010/main" val="18974926"/>
              </p:ext>
            </p:extLst>
          </p:nvPr>
        </p:nvGraphicFramePr>
        <p:xfrm>
          <a:off x="0" y="684213"/>
          <a:ext cx="12192000" cy="6173787"/>
        </p:xfrm>
        <a:graphic>
          <a:graphicData uri="http://schemas.openxmlformats.org/drawingml/2006/table">
            <a:tbl>
              <a:tblPr/>
              <a:tblGrid>
                <a:gridCol w="2057400">
                  <a:extLst>
                    <a:ext uri="{9D8B030D-6E8A-4147-A177-3AD203B41FA5}">
                      <a16:colId xmlns:a16="http://schemas.microsoft.com/office/drawing/2014/main" xmlns="" val="20000"/>
                    </a:ext>
                  </a:extLst>
                </a:gridCol>
                <a:gridCol w="3352800">
                  <a:extLst>
                    <a:ext uri="{9D8B030D-6E8A-4147-A177-3AD203B41FA5}">
                      <a16:colId xmlns:a16="http://schemas.microsoft.com/office/drawing/2014/main" xmlns="" val="20001"/>
                    </a:ext>
                  </a:extLst>
                </a:gridCol>
                <a:gridCol w="3657600">
                  <a:extLst>
                    <a:ext uri="{9D8B030D-6E8A-4147-A177-3AD203B41FA5}">
                      <a16:colId xmlns:a16="http://schemas.microsoft.com/office/drawing/2014/main" xmlns="" val="20002"/>
                    </a:ext>
                  </a:extLst>
                </a:gridCol>
                <a:gridCol w="3124200">
                  <a:extLst>
                    <a:ext uri="{9D8B030D-6E8A-4147-A177-3AD203B41FA5}">
                      <a16:colId xmlns:a16="http://schemas.microsoft.com/office/drawing/2014/main" xmlns="" val="20003"/>
                    </a:ext>
                  </a:extLst>
                </a:gridCol>
              </a:tblGrid>
              <a:tr h="14299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b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thuốc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lá</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b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rượu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bia</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b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0"/>
                  </a:ext>
                </a:extLst>
              </a:tr>
              <a:tr h="2067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1"/>
                  </a:ext>
                </a:extLst>
              </a:tr>
              <a:tr h="26759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bl>
          </a:graphicData>
        </a:graphic>
      </p:graphicFrame>
      <p:sp>
        <p:nvSpPr>
          <p:cNvPr id="14386" name="Rectangle 50">
            <a:extLst>
              <a:ext uri="{FF2B5EF4-FFF2-40B4-BE49-F238E27FC236}">
                <a16:creationId xmlns:a16="http://schemas.microsoft.com/office/drawing/2014/main" xmlns="" id="{E72B52BD-EA61-4082-B7BE-B66D9CC5FC86}"/>
              </a:ext>
            </a:extLst>
          </p:cNvPr>
          <p:cNvSpPr>
            <a:spLocks noGrp="1" noChangeArrowheads="1"/>
          </p:cNvSpPr>
          <p:nvPr>
            <p:ph type="title" idx="4294967295"/>
          </p:nvPr>
        </p:nvSpPr>
        <p:spPr>
          <a:xfrm>
            <a:off x="1524000" y="0"/>
            <a:ext cx="9144000" cy="684213"/>
          </a:xfrm>
          <a:prstGeom prst="rect">
            <a:avLst/>
          </a:prstGeom>
        </p:spPr>
        <p:txBody>
          <a:bodyPr rtlCol="0">
            <a:normAutofit/>
          </a:body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a:t>
            </a:r>
            <a:r>
              <a:rPr lang="en-US" sz="4000" b="1" dirty="0" err="1">
                <a:solidFill>
                  <a:srgbClr val="FF0000"/>
                </a:solidFill>
                <a:latin typeface="Times New Roman" panose="02020603050405020304" pitchFamily="18" charset="0"/>
                <a:cs typeface="Times New Roman" panose="02020603050405020304" pitchFamily="18" charset="0"/>
              </a:rPr>
              <a:t>hoàn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r>
              <a:rPr lang="en-US" sz="4000" b="1" dirty="0">
                <a:solidFill>
                  <a:srgbClr val="FF0000"/>
                </a:solidFill>
                <a:latin typeface="Times New Roman" panose="02020603050405020304" pitchFamily="18" charset="0"/>
                <a:cs typeface="Times New Roman" panose="02020603050405020304" pitchFamily="18" charset="0"/>
              </a:rPr>
              <a:t> </a:t>
            </a:r>
          </a:p>
        </p:txBody>
      </p:sp>
      <p:sp>
        <p:nvSpPr>
          <p:cNvPr id="30723" name="Rectangle 24">
            <a:extLst>
              <a:ext uri="{FF2B5EF4-FFF2-40B4-BE49-F238E27FC236}">
                <a16:creationId xmlns:a16="http://schemas.microsoft.com/office/drawing/2014/main" xmlns="" id="{3FCCC31B-B96D-45A0-BCEA-30155A4F22DA}"/>
              </a:ext>
            </a:extLst>
          </p:cNvPr>
          <p:cNvSpPr>
            <a:spLocks noGrp="1" noChangeArrowheads="1"/>
          </p:cNvSpPr>
          <p:nvPr>
            <p:ph idx="4294967295"/>
          </p:nvPr>
        </p:nvSpPr>
        <p:spPr>
          <a:xfrm>
            <a:off x="0" y="3124200"/>
            <a:ext cx="9144000" cy="990600"/>
          </a:xfrm>
          <a:prstGeom prst="rect">
            <a:avLst/>
          </a:prstGeom>
        </p:spPr>
        <p:txBody>
          <a:bodyPr/>
          <a:lstStyle/>
          <a:p>
            <a:pPr algn="ctr" eaLnBrk="1" hangingPunct="1">
              <a:buFontTx/>
              <a:buNone/>
            </a:pPr>
            <a:r>
              <a:rPr lang="en-US" altLang="en-US"/>
              <a:t>    </a:t>
            </a:r>
          </a:p>
        </p:txBody>
      </p:sp>
    </p:spTree>
    <p:extLst>
      <p:ext uri="{BB962C8B-B14F-4D97-AF65-F5344CB8AC3E}">
        <p14:creationId xmlns:p14="http://schemas.microsoft.com/office/powerpoint/2010/main" val="15729079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4386"/>
                                        </p:tgtEl>
                                        <p:attrNameLst>
                                          <p:attrName>style.visibility</p:attrName>
                                        </p:attrNameLst>
                                      </p:cBhvr>
                                      <p:to>
                                        <p:strVal val="visible"/>
                                      </p:to>
                                    </p:set>
                                    <p:animEffect transition="in" filter="box(in)">
                                      <p:cBhvr>
                                        <p:cTn id="7" dur="500"/>
                                        <p:tgtEl>
                                          <p:spTgt spid="14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364"/>
                                        </p:tgtEl>
                                        <p:attrNameLst>
                                          <p:attrName>style.visibility</p:attrName>
                                        </p:attrNameLst>
                                      </p:cBhvr>
                                      <p:to>
                                        <p:strVal val="visible"/>
                                      </p:to>
                                    </p:set>
                                    <p:animEffect transition="in" filter="box(in)">
                                      <p:cBhvr>
                                        <p:cTn id="12" dur="500"/>
                                        <p:tgtEl>
                                          <p:spTgt spid="14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6"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PA" val="v4.1.3"/>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PA" val="v4.1.3"/>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1174</TotalTime>
  <Words>2544</Words>
  <Application>Microsoft Office PowerPoint</Application>
  <PresentationFormat>Widescreen</PresentationFormat>
  <Paragraphs>234</Paragraphs>
  <Slides>40</Slides>
  <Notes>29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#9Slide02 Noi dung dai</vt:lpstr>
      <vt:lpstr>#9Slide02 Tieu de dai</vt:lpstr>
      <vt:lpstr>#9Slide03 Arima Madurai Black</vt:lpstr>
      <vt:lpstr>Arial</vt:lpstr>
      <vt:lpstr>Calibri</vt:lpstr>
      <vt:lpstr>Coiny</vt:lpstr>
      <vt:lpstr>等线</vt:lpstr>
      <vt:lpstr>Times New Roman</vt:lpstr>
      <vt:lpstr>华康海报体W12</vt:lpstr>
      <vt:lpstr>字魂17号-萌趣果冻体</vt:lpstr>
      <vt:lpstr>方正稚艺简体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hoàn thành bảng sau </vt:lpstr>
      <vt:lpstr>PowerPoint Presentation</vt:lpstr>
      <vt:lpstr>PowerPoint Presentation</vt:lpstr>
      <vt:lpstr>PowerPoint Presentation</vt:lpstr>
      <vt:lpstr>Hãy hoàn thành bảng sau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admin</cp:lastModifiedBy>
  <cp:revision>35</cp:revision>
  <dcterms:created xsi:type="dcterms:W3CDTF">2021-09-28T08:47:13Z</dcterms:created>
  <dcterms:modified xsi:type="dcterms:W3CDTF">2022-10-14T01:46:21Z</dcterms:modified>
  <cp:category>9Slide.vn</cp:category>
  <cp:contentStatus>9Slide</cp:contentStatus>
</cp:coreProperties>
</file>