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316" r:id="rId3"/>
    <p:sldId id="314" r:id="rId4"/>
    <p:sldId id="315" r:id="rId5"/>
    <p:sldId id="285" r:id="rId6"/>
    <p:sldId id="320" r:id="rId7"/>
    <p:sldId id="257" r:id="rId8"/>
    <p:sldId id="318" r:id="rId9"/>
    <p:sldId id="286" r:id="rId10"/>
    <p:sldId id="287" r:id="rId11"/>
    <p:sldId id="288" r:id="rId12"/>
    <p:sldId id="289" r:id="rId13"/>
    <p:sldId id="312" r:id="rId14"/>
    <p:sldId id="290" r:id="rId15"/>
    <p:sldId id="291" r:id="rId16"/>
    <p:sldId id="322" r:id="rId17"/>
    <p:sldId id="264" r:id="rId18"/>
    <p:sldId id="269" r:id="rId19"/>
  </p:sldIdLst>
  <p:sldSz cx="16778288" cy="9475788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0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985">
          <p15:clr>
            <a:srgbClr val="A4A3A4"/>
          </p15:clr>
        </p15:guide>
        <p15:guide id="2" pos="52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CC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55"/>
    <p:restoredTop sz="94660"/>
  </p:normalViewPr>
  <p:slideViewPr>
    <p:cSldViewPr showGuides="1">
      <p:cViewPr varScale="1">
        <p:scale>
          <a:sx n="51" d="100"/>
          <a:sy n="51" d="100"/>
        </p:scale>
        <p:origin x="834" y="90"/>
      </p:cViewPr>
      <p:guideLst>
        <p:guide orient="horz" pos="2985"/>
        <p:guide pos="52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页眉占位符 1638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sz="1200" dirty="0"/>
          </a:p>
        </p:txBody>
      </p:sp>
      <p:sp>
        <p:nvSpPr>
          <p:cNvPr id="16387" name="日期占位符 1638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 dirty="0"/>
          </a:p>
        </p:txBody>
      </p:sp>
      <p:sp>
        <p:nvSpPr>
          <p:cNvPr id="16388" name="幻灯片图像占位符 16387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93700" y="685800"/>
            <a:ext cx="60706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6389" name="文本占位符 16388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6390" name="页脚占位符 16389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sz="1200" dirty="0"/>
          </a:p>
        </p:txBody>
      </p:sp>
      <p:sp>
        <p:nvSpPr>
          <p:cNvPr id="16391" name="灯片编号占位符 16390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en-US" altLang="zh-CN" sz="1200" dirty="0"/>
              <a:t>‹#›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9475912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7409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文本占位符 17410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069806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186CB1D-CFCC-44F7-9CAB-6FE4286F7DC1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8178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EDE535F-A890-4F0C-B252-95C300EDB06B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9500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7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800600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71B4CB-9916-444E-BACD-95D274F1237A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02768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2560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文本占位符 2560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17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917170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3072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文本占位符 307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18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769668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97326" y="1550835"/>
            <a:ext cx="12583954" cy="3299088"/>
          </a:xfrm>
          <a:prstGeom prst="rect">
            <a:avLst/>
          </a:prstGeom>
        </p:spPr>
        <p:txBody>
          <a:bodyPr anchor="b"/>
          <a:lstStyle>
            <a:lvl1pPr algn="ctr"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097326" y="4977149"/>
            <a:ext cx="12583954" cy="22878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305"/>
            </a:lvl1pPr>
            <a:lvl2pPr marL="629285" indent="0" algn="ctr">
              <a:buNone/>
              <a:defRPr sz="2750"/>
            </a:lvl2pPr>
            <a:lvl3pPr marL="1258570" indent="0" algn="ctr">
              <a:buNone/>
              <a:defRPr sz="2475"/>
            </a:lvl3pPr>
            <a:lvl4pPr marL="1887855" indent="0" algn="ctr">
              <a:buNone/>
              <a:defRPr sz="2200"/>
            </a:lvl4pPr>
            <a:lvl5pPr marL="2516505" indent="0" algn="ctr">
              <a:buNone/>
              <a:defRPr sz="2200"/>
            </a:lvl5pPr>
            <a:lvl6pPr marL="3145790" indent="0" algn="ctr">
              <a:buNone/>
              <a:defRPr sz="2200"/>
            </a:lvl6pPr>
            <a:lvl7pPr marL="3775075" indent="0" algn="ctr">
              <a:buNone/>
              <a:defRPr sz="2200"/>
            </a:lvl7pPr>
            <a:lvl8pPr marL="4404360" indent="0" algn="ctr">
              <a:buNone/>
              <a:defRPr sz="2200"/>
            </a:lvl8pPr>
            <a:lvl9pPr marL="5033645" indent="0" algn="ctr">
              <a:buNone/>
              <a:defRPr sz="2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2007189" y="504515"/>
            <a:ext cx="3617887" cy="803056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53529" y="504515"/>
            <a:ext cx="10643928" cy="803056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8494169" y="2522574"/>
            <a:ext cx="7130907" cy="289986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494169" y="5633018"/>
            <a:ext cx="7130907" cy="290205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4790" y="2362446"/>
            <a:ext cx="14471547" cy="3941796"/>
          </a:xfrm>
          <a:prstGeom prst="rect">
            <a:avLst/>
          </a:prstGeom>
        </p:spPr>
        <p:txBody>
          <a:bodyPr anchor="b"/>
          <a:lstStyle>
            <a:lvl1pPr>
              <a:defRPr sz="825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44790" y="6341533"/>
            <a:ext cx="14471547" cy="2072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5">
                <a:solidFill>
                  <a:schemeClr val="tx1">
                    <a:tint val="75000"/>
                  </a:schemeClr>
                </a:solidFill>
              </a:defRPr>
            </a:lvl1pPr>
            <a:lvl2pPr marL="629285" indent="0">
              <a:buNone/>
              <a:defRPr sz="2750">
                <a:solidFill>
                  <a:schemeClr val="tx1">
                    <a:tint val="75000"/>
                  </a:schemeClr>
                </a:solidFill>
              </a:defRPr>
            </a:lvl2pPr>
            <a:lvl3pPr marL="1258570" indent="0">
              <a:buNone/>
              <a:defRPr sz="2475">
                <a:solidFill>
                  <a:schemeClr val="tx1">
                    <a:tint val="75000"/>
                  </a:schemeClr>
                </a:solidFill>
              </a:defRPr>
            </a:lvl3pPr>
            <a:lvl4pPr marL="188785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51650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14579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377507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44043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03364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5352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94169" y="2522574"/>
            <a:ext cx="7130907" cy="6012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504515"/>
            <a:ext cx="14471547" cy="183160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633236" y="2457373"/>
            <a:ext cx="6707002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633236" y="3682912"/>
            <a:ext cx="6707002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610785" y="2457373"/>
            <a:ext cx="6740034" cy="113844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855"/>
            </a:lvl1pPr>
            <a:lvl2pPr marL="629285" indent="0">
              <a:buNone/>
              <a:defRPr sz="3305"/>
            </a:lvl2pPr>
            <a:lvl3pPr marL="1258570" indent="0">
              <a:buNone/>
              <a:defRPr sz="2750"/>
            </a:lvl3pPr>
            <a:lvl4pPr marL="1887855" indent="0">
              <a:buNone/>
              <a:defRPr sz="2475"/>
            </a:lvl4pPr>
            <a:lvl5pPr marL="2516505" indent="0">
              <a:buNone/>
              <a:defRPr sz="2475"/>
            </a:lvl5pPr>
            <a:lvl6pPr marL="3145790" indent="0">
              <a:buNone/>
              <a:defRPr sz="2475"/>
            </a:lvl6pPr>
            <a:lvl7pPr marL="3775075" indent="0">
              <a:buNone/>
              <a:defRPr sz="2475"/>
            </a:lvl7pPr>
            <a:lvl8pPr marL="4404360" indent="0">
              <a:buNone/>
              <a:defRPr sz="2475"/>
            </a:lvl8pPr>
            <a:lvl9pPr marL="5033645" indent="0">
              <a:buNone/>
              <a:defRPr sz="24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610785" y="3682912"/>
            <a:ext cx="6740034" cy="48697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411536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33093" y="1364384"/>
            <a:ext cx="8494169" cy="6734176"/>
          </a:xfrm>
          <a:prstGeom prst="rect">
            <a:avLst/>
          </a:prstGeom>
        </p:spPr>
        <p:txBody>
          <a:bodyPr/>
          <a:lstStyle>
            <a:lvl1pPr>
              <a:defRPr sz="4405"/>
            </a:lvl1pPr>
            <a:lvl2pPr>
              <a:defRPr sz="3855"/>
            </a:lvl2pPr>
            <a:lvl3pPr>
              <a:defRPr sz="3305"/>
            </a:lvl3pPr>
            <a:lvl4pPr>
              <a:defRPr sz="2750"/>
            </a:lvl4pPr>
            <a:lvl5pPr>
              <a:defRPr sz="2750"/>
            </a:lvl5pPr>
            <a:lvl6pPr>
              <a:defRPr sz="2750"/>
            </a:lvl6pPr>
            <a:lvl7pPr>
              <a:defRPr sz="2750"/>
            </a:lvl7pPr>
            <a:lvl8pPr>
              <a:defRPr sz="2750"/>
            </a:lvl8pPr>
            <a:lvl9pPr>
              <a:defRPr sz="27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411536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/>
            </a:lvl1pPr>
            <a:lvl2pPr marL="629285" indent="0">
              <a:buNone/>
              <a:defRPr sz="1925"/>
            </a:lvl2pPr>
            <a:lvl3pPr marL="1258570" indent="0">
              <a:buNone/>
              <a:defRPr sz="1650"/>
            </a:lvl3pPr>
            <a:lvl4pPr marL="1887855" indent="0">
              <a:buNone/>
              <a:defRPr sz="1375"/>
            </a:lvl4pPr>
            <a:lvl5pPr marL="2516505" indent="0">
              <a:buNone/>
              <a:defRPr sz="1375"/>
            </a:lvl5pPr>
            <a:lvl6pPr marL="3145790" indent="0">
              <a:buNone/>
              <a:defRPr sz="1375"/>
            </a:lvl6pPr>
            <a:lvl7pPr marL="3775075" indent="0">
              <a:buNone/>
              <a:defRPr sz="1375"/>
            </a:lvl7pPr>
            <a:lvl8pPr marL="4404360" indent="0">
              <a:buNone/>
              <a:defRPr sz="1375"/>
            </a:lvl8pPr>
            <a:lvl9pPr marL="5033645" indent="0">
              <a:buNone/>
              <a:defRPr sz="13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5714" y="631740"/>
            <a:ext cx="5732345" cy="2211091"/>
          </a:xfrm>
          <a:prstGeom prst="rect">
            <a:avLst/>
          </a:prstGeom>
        </p:spPr>
        <p:txBody>
          <a:bodyPr anchor="b"/>
          <a:lstStyle>
            <a:lvl1pPr>
              <a:defRPr sz="440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133093" y="631742"/>
            <a:ext cx="8494169" cy="74668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5"/>
            </a:lvl1pPr>
            <a:lvl2pPr marL="629285" indent="0">
              <a:buNone/>
              <a:defRPr sz="3855"/>
            </a:lvl2pPr>
            <a:lvl3pPr marL="1258570" indent="0">
              <a:buNone/>
              <a:defRPr sz="3305"/>
            </a:lvl3pPr>
            <a:lvl4pPr marL="1887855" indent="0">
              <a:buNone/>
              <a:defRPr sz="2750"/>
            </a:lvl4pPr>
            <a:lvl5pPr marL="2516505" indent="0">
              <a:buNone/>
              <a:defRPr sz="2750"/>
            </a:lvl5pPr>
            <a:lvl6pPr marL="3145790" indent="0">
              <a:buNone/>
              <a:defRPr sz="2750"/>
            </a:lvl6pPr>
            <a:lvl7pPr marL="3775075" indent="0">
              <a:buNone/>
              <a:defRPr sz="2750"/>
            </a:lvl7pPr>
            <a:lvl8pPr marL="4404360" indent="0">
              <a:buNone/>
              <a:defRPr sz="2750"/>
            </a:lvl8pPr>
            <a:lvl9pPr marL="5033645" indent="0">
              <a:buNone/>
              <a:defRPr sz="275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55714" y="2842832"/>
            <a:ext cx="5732345" cy="52666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50"/>
            </a:lvl1pPr>
            <a:lvl2pPr marL="629285" indent="0">
              <a:buNone/>
              <a:defRPr sz="2475"/>
            </a:lvl2pPr>
            <a:lvl3pPr marL="1258570" indent="0">
              <a:buNone/>
              <a:defRPr sz="2200"/>
            </a:lvl3pPr>
            <a:lvl4pPr marL="1887855" indent="0">
              <a:buNone/>
              <a:defRPr sz="1925"/>
            </a:lvl4pPr>
            <a:lvl5pPr marL="2516505" indent="0">
              <a:buNone/>
              <a:defRPr sz="1925"/>
            </a:lvl5pPr>
            <a:lvl6pPr marL="3145790" indent="0">
              <a:buNone/>
              <a:defRPr sz="1925"/>
            </a:lvl6pPr>
            <a:lvl7pPr marL="3775075" indent="0">
              <a:buNone/>
              <a:defRPr sz="1925"/>
            </a:lvl7pPr>
            <a:lvl8pPr marL="4404360" indent="0">
              <a:buNone/>
              <a:defRPr sz="1925"/>
            </a:lvl8pPr>
            <a:lvl9pPr marL="5033645" indent="0">
              <a:buNone/>
              <a:defRPr sz="192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advClick="0"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图片 1031" descr="背景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6776700" cy="94742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Click="0" advTm="3000">
    <p:random/>
  </p:transition>
  <p:hf sldNum="0" hdr="0"/>
  <p:txStyles>
    <p:titleStyle>
      <a:lvl1pPr marL="0" lvl="0" indent="0" algn="ctr" defTabSz="15005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72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61975" lvl="0" indent="-561975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5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219200" lvl="1" indent="-4699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4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875155" lvl="2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9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625725" lvl="3" indent="-37592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3375025" lvl="4" indent="-37465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150050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11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9" name="图片 2068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999" y="777454"/>
            <a:ext cx="13465175" cy="8434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1" name="图片 2070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79938"/>
            <a:ext cx="16778288" cy="489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70" name="图片 2069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2638" y="4089400"/>
            <a:ext cx="12749212" cy="4897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EDABFBB4-CF9F-4CAD-B143-8313DC46DE50}"/>
              </a:ext>
            </a:extLst>
          </p:cNvPr>
          <p:cNvSpPr txBox="1">
            <a:spLocks/>
          </p:cNvSpPr>
          <p:nvPr/>
        </p:nvSpPr>
        <p:spPr>
          <a:xfrm>
            <a:off x="4158649" y="918981"/>
            <a:ext cx="7865874" cy="988872"/>
          </a:xfrm>
          <a:prstGeom prst="rect">
            <a:avLst/>
          </a:prstGeom>
        </p:spPr>
        <p:txBody>
          <a:bodyPr vert="horz" lIns="125837" tIns="62919" rIns="125837" bIns="62919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baseline="0">
                <a:solidFill>
                  <a:srgbClr val="FF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58397" fontAlgn="auto">
              <a:spcBef>
                <a:spcPts val="1376"/>
              </a:spcBef>
              <a:spcAft>
                <a:spcPts val="0"/>
              </a:spcAft>
              <a:defRPr/>
            </a:pPr>
            <a:r>
              <a:rPr lang="en-US" sz="5505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A80089C-2505-4DA7-86E8-E07FA4416558}"/>
              </a:ext>
            </a:extLst>
          </p:cNvPr>
          <p:cNvSpPr txBox="1"/>
          <p:nvPr/>
        </p:nvSpPr>
        <p:spPr>
          <a:xfrm>
            <a:off x="2465005" y="1841436"/>
            <a:ext cx="11924475" cy="939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58397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505" b="1" kern="0" dirty="0">
                <a:solidFill>
                  <a:srgbClr val="FF00FF"/>
                </a:solidFill>
                <a:latin typeface="Times New Roman" panose="02020603050405020304" pitchFamily="18" charset="0"/>
                <a:ea typeface="Arial Unicode MS" panose="020B0604020202020204"/>
                <a:cs typeface="Times New Roman" panose="02020603050405020304" pitchFamily="18" charset="0"/>
              </a:rPr>
              <a:t>LUYỆN TẬP VỀ TỪ TRÁI NGHĨA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EDABFBB4-CF9F-4CAD-B143-8313DC46DE50}"/>
              </a:ext>
            </a:extLst>
          </p:cNvPr>
          <p:cNvSpPr txBox="1">
            <a:spLocks/>
          </p:cNvSpPr>
          <p:nvPr/>
        </p:nvSpPr>
        <p:spPr>
          <a:xfrm>
            <a:off x="2866295" y="2967698"/>
            <a:ext cx="11121896" cy="988872"/>
          </a:xfrm>
          <a:prstGeom prst="rect">
            <a:avLst/>
          </a:prstGeom>
        </p:spPr>
        <p:txBody>
          <a:bodyPr vert="horz" lIns="125837" tIns="62919" rIns="125837" bIns="62919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 baseline="0">
                <a:solidFill>
                  <a:srgbClr val="FF3399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58397" fontAlgn="auto">
              <a:spcBef>
                <a:spcPts val="1376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Đỗ Thị Kiều Hoa -  </a:t>
            </a:r>
            <a:r>
              <a:rPr lang="en-US" sz="4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5A4</a:t>
            </a:r>
            <a:endParaRPr lang="en-US" sz="4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1749" descr="1-19">
            <a:extLst>
              <a:ext uri="{FF2B5EF4-FFF2-40B4-BE49-F238E27FC236}">
                <a16:creationId xmlns:a16="http://schemas.microsoft.com/office/drawing/2014/main" xmlns="" id="{4974417A-2BC5-44C9-8EF8-66D3F750E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" y="510805"/>
            <a:ext cx="15695613" cy="86416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4172" y="2016072"/>
            <a:ext cx="12998616" cy="694891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710677" indent="-710677">
              <a:buAutoNum type="alphaLcParenR"/>
            </a:pP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Toản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 .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b)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Trẻ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    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cùng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đi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đánh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giặc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.</a:t>
            </a:r>
          </a:p>
          <a:p>
            <a:pPr marL="710677" indent="-710677">
              <a:buAutoNum type="alphaLcParenR"/>
            </a:pP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     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trên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đoàn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kết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một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lòng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.</a:t>
            </a:r>
          </a:p>
          <a:p>
            <a:pPr marL="710677" indent="-710677">
              <a:buAutoNum type="alphaLcParenR"/>
            </a:pP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Xa-xa-cô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đã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chết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nhưng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hình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ảnh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em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còn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</a:p>
          <a:p>
            <a:pPr marL="710677" indent="-710677">
              <a:buFont typeface="Webdings"/>
              <a:buChar char="c"/>
            </a:pP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    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mãi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trong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kí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ức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loài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như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lời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nhắc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nhở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về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thảm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họa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chiến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tranh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hủy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diệt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.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421592" y="3772169"/>
            <a:ext cx="1263438" cy="7370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21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421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5104888" y="4636826"/>
            <a:ext cx="1052865" cy="7370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21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endParaRPr lang="en-US" sz="4421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82785" y="5474463"/>
            <a:ext cx="1474011" cy="7370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21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145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90544" y="7186166"/>
            <a:ext cx="1579298" cy="77264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21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42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1" name="图片 31752" descr="1-21">
            <a:extLst>
              <a:ext uri="{FF2B5EF4-FFF2-40B4-BE49-F238E27FC236}">
                <a16:creationId xmlns:a16="http://schemas.microsoft.com/office/drawing/2014/main" xmlns="" id="{1945D1A4-A6BB-4C90-8BA4-C7830F6746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5135" y="2299375"/>
            <a:ext cx="4724400" cy="441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图片 31748" descr="1-18">
            <a:extLst>
              <a:ext uri="{FF2B5EF4-FFF2-40B4-BE49-F238E27FC236}">
                <a16:creationId xmlns:a16="http://schemas.microsoft.com/office/drawing/2014/main" xmlns="" id="{5C048EE1-8FE6-4CC8-81C6-5F407D3BCB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6513" y="131763"/>
            <a:ext cx="3497269" cy="95027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31749" descr="1-19">
            <a:extLst>
              <a:ext uri="{FF2B5EF4-FFF2-40B4-BE49-F238E27FC236}">
                <a16:creationId xmlns:a16="http://schemas.microsoft.com/office/drawing/2014/main" xmlns="" id="{EC24B992-25C0-4001-8A82-D6E6D4A24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75" y="1425526"/>
            <a:ext cx="16417329" cy="662473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8384" y="2505646"/>
            <a:ext cx="15049672" cy="5727149"/>
          </a:xfrm>
        </p:spPr>
        <p:txBody>
          <a:bodyPr/>
          <a:lstStyle/>
          <a:p>
            <a:pPr>
              <a:buNone/>
            </a:pPr>
            <a:r>
              <a:rPr lang="en-US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710677" indent="-710677">
              <a:buAutoNum type="alphaLcParenR"/>
            </a:pP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  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nghĩa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lớn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.</a:t>
            </a:r>
          </a:p>
          <a:p>
            <a:pPr marL="710677" indent="-710677">
              <a:buAutoNum type="alphaLcParenR"/>
            </a:pP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Áo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rách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khéo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vá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hơn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lành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        may. </a:t>
            </a:r>
          </a:p>
          <a:p>
            <a:pPr marL="710677" indent="-710677">
              <a:buAutoNum type="alphaLcParenR"/>
            </a:pP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Thức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        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dậy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sớm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sym typeface="Webdings"/>
              </a:rPr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661431" y="3577116"/>
            <a:ext cx="1158152" cy="7370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21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4421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57296" y="4478899"/>
            <a:ext cx="1579298" cy="8422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21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vụng</a:t>
            </a:r>
            <a:endParaRPr lang="en-US" sz="4421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24648" y="5441048"/>
            <a:ext cx="1789871" cy="73700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21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khuya</a:t>
            </a:r>
            <a:endParaRPr lang="en-US" sz="4421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图片 31748" descr="1-18">
            <a:extLst>
              <a:ext uri="{FF2B5EF4-FFF2-40B4-BE49-F238E27FC236}">
                <a16:creationId xmlns:a16="http://schemas.microsoft.com/office/drawing/2014/main" xmlns="" id="{AFED1786-CC30-4FE9-9CB9-10F67B6E0E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6987"/>
            <a:ext cx="4394200" cy="95027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8917" descr="1-31">
            <a:extLst>
              <a:ext uri="{FF2B5EF4-FFF2-40B4-BE49-F238E27FC236}">
                <a16:creationId xmlns:a16="http://schemas.microsoft.com/office/drawing/2014/main" xmlns="" id="{E32ED921-75A4-44FC-95BD-80F8BBA8B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304" y="-374674"/>
            <a:ext cx="15265696" cy="103691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552" y="1713558"/>
            <a:ext cx="11370945" cy="74168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710677" indent="-710677">
              <a:buAutoNum type="alphaLcParenR"/>
            </a:pP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0677" indent="-710677">
              <a:buNone/>
            </a:pP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endParaRPr lang="en-US" sz="4000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0677" indent="-710677">
              <a:buNone/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10677" indent="-710677">
              <a:buNone/>
            </a:pP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4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4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10677" indent="-710677">
              <a:buNone/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10677" indent="-710677">
              <a:buNone/>
            </a:pP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4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710677" indent="-710677">
              <a:buNone/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10677" indent="-710677">
              <a:buNone/>
            </a:pP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40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xấu</a:t>
            </a:r>
            <a:r>
              <a:rPr lang="en-US" sz="40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图片 38916" descr="1-30">
            <a:extLst>
              <a:ext uri="{FF2B5EF4-FFF2-40B4-BE49-F238E27FC236}">
                <a16:creationId xmlns:a16="http://schemas.microsoft.com/office/drawing/2014/main" xmlns="" id="{DEE258A2-F68B-4DFD-96E0-6A8559EDEA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06039" y="2798686"/>
            <a:ext cx="4687887" cy="74676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4036" descr="1-31">
            <a:extLst>
              <a:ext uri="{FF2B5EF4-FFF2-40B4-BE49-F238E27FC236}">
                <a16:creationId xmlns:a16="http://schemas.microsoft.com/office/drawing/2014/main" xmlns="" id="{4D13828E-B995-4A7B-9200-71E9E8ECF4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71896" y="-950738"/>
            <a:ext cx="18434048" cy="110172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Text Box 3">
            <a:extLst>
              <a:ext uri="{FF2B5EF4-FFF2-40B4-BE49-F238E27FC236}">
                <a16:creationId xmlns:a16="http://schemas.microsoft.com/office/drawing/2014/main" xmlns="" id="{DE2B0DF4-3173-4F89-8342-F9DD230551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5964" y="3685030"/>
            <a:ext cx="10528653" cy="77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eriod"/>
            </a:pPr>
            <a:endParaRPr lang="en-US" altLang="en-US" sz="4421" b="1"/>
          </a:p>
        </p:txBody>
      </p:sp>
      <p:sp>
        <p:nvSpPr>
          <p:cNvPr id="131077" name="Text Box 5">
            <a:extLst>
              <a:ext uri="{FF2B5EF4-FFF2-40B4-BE49-F238E27FC236}">
                <a16:creationId xmlns:a16="http://schemas.microsoft.com/office/drawing/2014/main" xmlns="" id="{C913AFBC-3A5B-49D8-919C-09B4B7C47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8385" y="421147"/>
            <a:ext cx="6103754" cy="468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316" b="1" u="sng" dirty="0">
                <a:solidFill>
                  <a:srgbClr val="FF2323"/>
                </a:solidFill>
              </a:rPr>
              <a:t>a. </a:t>
            </a:r>
            <a:r>
              <a:rPr lang="en-US" altLang="en-US" sz="3316" b="1" u="sng" dirty="0" err="1">
                <a:solidFill>
                  <a:srgbClr val="FF2323"/>
                </a:solidFill>
              </a:rPr>
              <a:t>Tả</a:t>
            </a:r>
            <a:r>
              <a:rPr lang="en-US" altLang="en-US" sz="3316" b="1" u="sng" dirty="0">
                <a:solidFill>
                  <a:srgbClr val="FF2323"/>
                </a:solidFill>
              </a:rPr>
              <a:t> </a:t>
            </a:r>
            <a:r>
              <a:rPr lang="en-US" altLang="en-US" sz="3316" b="1" u="sng" dirty="0" err="1">
                <a:solidFill>
                  <a:srgbClr val="FF2323"/>
                </a:solidFill>
              </a:rPr>
              <a:t>hình</a:t>
            </a:r>
            <a:r>
              <a:rPr lang="en-US" altLang="en-US" sz="3316" b="1" u="sng" dirty="0">
                <a:solidFill>
                  <a:srgbClr val="FF2323"/>
                </a:solidFill>
              </a:rPr>
              <a:t> </a:t>
            </a:r>
            <a:r>
              <a:rPr lang="en-US" altLang="en-US" sz="3316" b="1" u="sng" dirty="0" err="1">
                <a:solidFill>
                  <a:srgbClr val="FF2323"/>
                </a:solidFill>
              </a:rPr>
              <a:t>dáng</a:t>
            </a:r>
            <a:endParaRPr lang="en-US" altLang="en-US" sz="3316" b="1" u="sng" dirty="0">
              <a:solidFill>
                <a:srgbClr val="FF2323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3316" b="1" dirty="0" err="1">
                <a:solidFill>
                  <a:srgbClr val="002060"/>
                </a:solidFill>
              </a:rPr>
              <a:t>cao</a:t>
            </a:r>
            <a:r>
              <a:rPr lang="en-US" altLang="en-US" sz="3316" b="1" dirty="0">
                <a:solidFill>
                  <a:srgbClr val="002060"/>
                </a:solidFill>
              </a:rPr>
              <a:t>- </a:t>
            </a:r>
            <a:r>
              <a:rPr lang="en-US" altLang="en-US" sz="3316" b="1" dirty="0" err="1">
                <a:solidFill>
                  <a:srgbClr val="002060"/>
                </a:solidFill>
              </a:rPr>
              <a:t>thấp</a:t>
            </a:r>
            <a:endParaRPr lang="en-US" altLang="en-US" sz="3316" b="1" dirty="0">
              <a:solidFill>
                <a:srgbClr val="00206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3316" b="1" dirty="0" err="1">
                <a:solidFill>
                  <a:srgbClr val="002060"/>
                </a:solidFill>
              </a:rPr>
              <a:t>cao</a:t>
            </a:r>
            <a:r>
              <a:rPr lang="en-US" altLang="en-US" sz="3316" b="1" dirty="0">
                <a:solidFill>
                  <a:srgbClr val="002060"/>
                </a:solidFill>
              </a:rPr>
              <a:t>- </a:t>
            </a:r>
            <a:r>
              <a:rPr lang="en-US" altLang="en-US" sz="3316" b="1" dirty="0" err="1">
                <a:solidFill>
                  <a:srgbClr val="002060"/>
                </a:solidFill>
              </a:rPr>
              <a:t>lùn</a:t>
            </a:r>
            <a:endParaRPr lang="en-US" altLang="en-US" sz="3316" b="1" dirty="0">
              <a:solidFill>
                <a:srgbClr val="00206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3316" b="1" dirty="0">
                <a:solidFill>
                  <a:srgbClr val="002060"/>
                </a:solidFill>
              </a:rPr>
              <a:t>to - </a:t>
            </a:r>
            <a:r>
              <a:rPr lang="en-US" altLang="en-US" sz="3316" b="1" dirty="0" err="1">
                <a:solidFill>
                  <a:srgbClr val="002060"/>
                </a:solidFill>
              </a:rPr>
              <a:t>bé</a:t>
            </a:r>
            <a:endParaRPr lang="en-US" altLang="en-US" sz="3316" b="1" dirty="0">
              <a:solidFill>
                <a:srgbClr val="00206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3316" b="1" dirty="0">
                <a:solidFill>
                  <a:srgbClr val="002060"/>
                </a:solidFill>
              </a:rPr>
              <a:t>to-</a:t>
            </a:r>
            <a:r>
              <a:rPr lang="en-US" altLang="en-US" sz="3316" b="1" dirty="0" err="1">
                <a:solidFill>
                  <a:srgbClr val="002060"/>
                </a:solidFill>
              </a:rPr>
              <a:t>nhỏ</a:t>
            </a:r>
            <a:endParaRPr lang="en-US" altLang="en-US" sz="3316" b="1" dirty="0">
              <a:solidFill>
                <a:srgbClr val="00206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3316" b="1" dirty="0" err="1">
                <a:solidFill>
                  <a:srgbClr val="002060"/>
                </a:solidFill>
              </a:rPr>
              <a:t>béo</a:t>
            </a:r>
            <a:r>
              <a:rPr lang="en-US" altLang="en-US" sz="3316" b="1" dirty="0">
                <a:solidFill>
                  <a:srgbClr val="002060"/>
                </a:solidFill>
              </a:rPr>
              <a:t>- </a:t>
            </a:r>
            <a:r>
              <a:rPr lang="en-US" altLang="en-US" sz="3316" b="1" dirty="0" err="1">
                <a:solidFill>
                  <a:srgbClr val="002060"/>
                </a:solidFill>
              </a:rPr>
              <a:t>gầy</a:t>
            </a:r>
            <a:endParaRPr lang="en-US" altLang="en-US" sz="3316" b="1" dirty="0">
              <a:solidFill>
                <a:srgbClr val="00206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3316" b="1" dirty="0" err="1">
                <a:solidFill>
                  <a:srgbClr val="002060"/>
                </a:solidFill>
              </a:rPr>
              <a:t>mập-ốm</a:t>
            </a:r>
            <a:r>
              <a:rPr lang="en-US" altLang="en-US" sz="3316" b="1" dirty="0">
                <a:solidFill>
                  <a:srgbClr val="002060"/>
                </a:solidFill>
              </a:rPr>
              <a:t> </a:t>
            </a:r>
          </a:p>
          <a:p>
            <a:pPr eaLnBrk="1" hangingPunct="1">
              <a:buFontTx/>
              <a:buChar char="•"/>
            </a:pPr>
            <a:r>
              <a:rPr lang="en-US" altLang="en-US" sz="3316" b="1" dirty="0">
                <a:solidFill>
                  <a:srgbClr val="002060"/>
                </a:solidFill>
              </a:rPr>
              <a:t>to </a:t>
            </a:r>
            <a:r>
              <a:rPr lang="en-US" altLang="en-US" sz="3316" b="1" dirty="0" err="1">
                <a:solidFill>
                  <a:srgbClr val="002060"/>
                </a:solidFill>
              </a:rPr>
              <a:t>kềnh</a:t>
            </a:r>
            <a:r>
              <a:rPr lang="en-US" altLang="en-US" sz="3316" b="1" dirty="0">
                <a:solidFill>
                  <a:srgbClr val="002060"/>
                </a:solidFill>
              </a:rPr>
              <a:t>- </a:t>
            </a:r>
            <a:r>
              <a:rPr lang="en-US" altLang="en-US" sz="3316" b="1" dirty="0" err="1">
                <a:solidFill>
                  <a:srgbClr val="002060"/>
                </a:solidFill>
              </a:rPr>
              <a:t>bé</a:t>
            </a:r>
            <a:r>
              <a:rPr lang="en-US" altLang="en-US" sz="3316" b="1" dirty="0">
                <a:solidFill>
                  <a:srgbClr val="002060"/>
                </a:solidFill>
              </a:rPr>
              <a:t> </a:t>
            </a:r>
            <a:r>
              <a:rPr lang="en-US" altLang="en-US" sz="3316" b="1" dirty="0" err="1">
                <a:solidFill>
                  <a:srgbClr val="002060"/>
                </a:solidFill>
              </a:rPr>
              <a:t>tẹo</a:t>
            </a:r>
            <a:endParaRPr lang="en-US" altLang="en-US" sz="3316" b="1" dirty="0">
              <a:solidFill>
                <a:srgbClr val="00206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3316" b="1" dirty="0" err="1">
                <a:solidFill>
                  <a:srgbClr val="002060"/>
                </a:solidFill>
              </a:rPr>
              <a:t>béo</a:t>
            </a:r>
            <a:r>
              <a:rPr lang="en-US" altLang="en-US" sz="3316" b="1" dirty="0">
                <a:solidFill>
                  <a:srgbClr val="002060"/>
                </a:solidFill>
              </a:rPr>
              <a:t> </a:t>
            </a:r>
            <a:r>
              <a:rPr lang="en-US" altLang="en-US" sz="3316" b="1" dirty="0" err="1">
                <a:solidFill>
                  <a:srgbClr val="002060"/>
                </a:solidFill>
              </a:rPr>
              <a:t>múp-gầy</a:t>
            </a:r>
            <a:r>
              <a:rPr lang="en-US" altLang="en-US" sz="3316" b="1" dirty="0">
                <a:solidFill>
                  <a:srgbClr val="002060"/>
                </a:solidFill>
              </a:rPr>
              <a:t> tong</a:t>
            </a:r>
          </a:p>
        </p:txBody>
      </p:sp>
      <p:sp>
        <p:nvSpPr>
          <p:cNvPr id="131079" name="Text Box 7">
            <a:extLst>
              <a:ext uri="{FF2B5EF4-FFF2-40B4-BE49-F238E27FC236}">
                <a16:creationId xmlns:a16="http://schemas.microsoft.com/office/drawing/2014/main" xmlns="" id="{DC063786-4B46-4F35-A70C-424E1D2B0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2489" y="433084"/>
            <a:ext cx="3895602" cy="315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316" b="1" u="sng" dirty="0" err="1">
                <a:solidFill>
                  <a:srgbClr val="FF2323"/>
                </a:solidFill>
              </a:rPr>
              <a:t>b.Tả</a:t>
            </a:r>
            <a:r>
              <a:rPr lang="en-US" altLang="en-US" sz="3316" b="1" u="sng" dirty="0">
                <a:solidFill>
                  <a:srgbClr val="FF2323"/>
                </a:solidFill>
              </a:rPr>
              <a:t> </a:t>
            </a:r>
            <a:r>
              <a:rPr lang="en-US" altLang="en-US" sz="3316" b="1" u="sng" dirty="0" err="1">
                <a:solidFill>
                  <a:srgbClr val="FF2323"/>
                </a:solidFill>
              </a:rPr>
              <a:t>hành</a:t>
            </a:r>
            <a:r>
              <a:rPr lang="en-US" altLang="en-US" sz="3316" b="1" u="sng" dirty="0">
                <a:solidFill>
                  <a:srgbClr val="FF2323"/>
                </a:solidFill>
              </a:rPr>
              <a:t> </a:t>
            </a:r>
            <a:r>
              <a:rPr lang="en-US" altLang="en-US" sz="3316" b="1" u="sng" dirty="0" err="1">
                <a:solidFill>
                  <a:srgbClr val="FF2323"/>
                </a:solidFill>
              </a:rPr>
              <a:t>động</a:t>
            </a:r>
            <a:endParaRPr lang="en-US" altLang="en-US" sz="3316" b="1" u="sng" dirty="0">
              <a:solidFill>
                <a:srgbClr val="FF2323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3316" b="1" dirty="0" err="1">
                <a:solidFill>
                  <a:srgbClr val="002060"/>
                </a:solidFill>
              </a:rPr>
              <a:t>khóc</a:t>
            </a:r>
            <a:r>
              <a:rPr lang="en-US" altLang="en-US" sz="3316" b="1" dirty="0">
                <a:solidFill>
                  <a:srgbClr val="002060"/>
                </a:solidFill>
              </a:rPr>
              <a:t> - </a:t>
            </a:r>
            <a:r>
              <a:rPr lang="en-US" altLang="en-US" sz="3316" b="1" dirty="0" err="1">
                <a:solidFill>
                  <a:srgbClr val="002060"/>
                </a:solidFill>
              </a:rPr>
              <a:t>cười</a:t>
            </a:r>
            <a:endParaRPr lang="en-US" altLang="en-US" sz="3316" b="1" dirty="0">
              <a:solidFill>
                <a:srgbClr val="00206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3316" b="1" dirty="0" err="1">
                <a:solidFill>
                  <a:srgbClr val="002060"/>
                </a:solidFill>
              </a:rPr>
              <a:t>đứng</a:t>
            </a:r>
            <a:r>
              <a:rPr lang="en-US" altLang="en-US" sz="3316" b="1" dirty="0">
                <a:solidFill>
                  <a:srgbClr val="002060"/>
                </a:solidFill>
              </a:rPr>
              <a:t> - </a:t>
            </a:r>
            <a:r>
              <a:rPr lang="en-US" altLang="en-US" sz="3316" b="1" dirty="0" err="1">
                <a:solidFill>
                  <a:srgbClr val="002060"/>
                </a:solidFill>
              </a:rPr>
              <a:t>ngồi</a:t>
            </a:r>
            <a:endParaRPr lang="en-US" altLang="en-US" sz="3316" b="1" dirty="0">
              <a:solidFill>
                <a:srgbClr val="00206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3316" b="1" dirty="0" err="1">
                <a:solidFill>
                  <a:srgbClr val="002060"/>
                </a:solidFill>
              </a:rPr>
              <a:t>lên</a:t>
            </a:r>
            <a:r>
              <a:rPr lang="en-US" altLang="en-US" sz="3316" b="1" dirty="0">
                <a:solidFill>
                  <a:srgbClr val="002060"/>
                </a:solidFill>
              </a:rPr>
              <a:t> - </a:t>
            </a:r>
            <a:r>
              <a:rPr lang="en-US" altLang="en-US" sz="3316" b="1" dirty="0" err="1">
                <a:solidFill>
                  <a:srgbClr val="002060"/>
                </a:solidFill>
              </a:rPr>
              <a:t>xuống</a:t>
            </a:r>
            <a:endParaRPr lang="en-US" altLang="en-US" sz="3316" b="1" dirty="0">
              <a:solidFill>
                <a:srgbClr val="00206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3316" b="1" dirty="0" err="1">
                <a:solidFill>
                  <a:srgbClr val="002060"/>
                </a:solidFill>
              </a:rPr>
              <a:t>vào</a:t>
            </a:r>
            <a:r>
              <a:rPr lang="en-US" altLang="en-US" sz="3316" b="1" dirty="0">
                <a:solidFill>
                  <a:srgbClr val="002060"/>
                </a:solidFill>
              </a:rPr>
              <a:t> - ra</a:t>
            </a:r>
          </a:p>
          <a:p>
            <a:pPr eaLnBrk="1" hangingPunct="1">
              <a:buFontTx/>
              <a:buChar char="•"/>
            </a:pPr>
            <a:r>
              <a:rPr lang="en-US" altLang="en-US" sz="3316" b="1" dirty="0" err="1">
                <a:solidFill>
                  <a:srgbClr val="002060"/>
                </a:solidFill>
              </a:rPr>
              <a:t>đi</a:t>
            </a:r>
            <a:r>
              <a:rPr lang="en-US" altLang="en-US" sz="3316" b="1" dirty="0">
                <a:solidFill>
                  <a:srgbClr val="002060"/>
                </a:solidFill>
              </a:rPr>
              <a:t> </a:t>
            </a:r>
            <a:r>
              <a:rPr lang="en-US" altLang="en-US" sz="3316" b="1" dirty="0" err="1">
                <a:solidFill>
                  <a:srgbClr val="002060"/>
                </a:solidFill>
              </a:rPr>
              <a:t>lại</a:t>
            </a:r>
            <a:r>
              <a:rPr lang="en-US" altLang="en-US" sz="3316" b="1" dirty="0">
                <a:solidFill>
                  <a:srgbClr val="002060"/>
                </a:solidFill>
              </a:rPr>
              <a:t> - </a:t>
            </a:r>
            <a:r>
              <a:rPr lang="en-US" altLang="en-US" sz="3316" b="1" dirty="0" err="1">
                <a:solidFill>
                  <a:srgbClr val="002060"/>
                </a:solidFill>
              </a:rPr>
              <a:t>đứng</a:t>
            </a:r>
            <a:r>
              <a:rPr lang="en-US" altLang="en-US" sz="3316" b="1" dirty="0">
                <a:solidFill>
                  <a:srgbClr val="002060"/>
                </a:solidFill>
              </a:rPr>
              <a:t> </a:t>
            </a:r>
            <a:r>
              <a:rPr lang="en-US" altLang="en-US" sz="3316" b="1" dirty="0" err="1">
                <a:solidFill>
                  <a:srgbClr val="002060"/>
                </a:solidFill>
              </a:rPr>
              <a:t>im</a:t>
            </a:r>
            <a:endParaRPr lang="en-US" altLang="en-US" sz="3316" b="1" dirty="0">
              <a:solidFill>
                <a:srgbClr val="002060"/>
              </a:solidFill>
            </a:endParaRPr>
          </a:p>
        </p:txBody>
      </p:sp>
      <p:sp>
        <p:nvSpPr>
          <p:cNvPr id="131080" name="Text Box 8">
            <a:extLst>
              <a:ext uri="{FF2B5EF4-FFF2-40B4-BE49-F238E27FC236}">
                <a16:creationId xmlns:a16="http://schemas.microsoft.com/office/drawing/2014/main" xmlns="" id="{B6AF7DE3-5A6C-4572-8A32-98E05B354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0104" y="5106809"/>
            <a:ext cx="6630186" cy="417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316" b="1" i="1" dirty="0">
                <a:solidFill>
                  <a:srgbClr val="FF2323"/>
                </a:solidFill>
              </a:rPr>
              <a:t>c. </a:t>
            </a:r>
            <a:r>
              <a:rPr lang="en-US" altLang="en-US" sz="3316" b="1" u="sng" dirty="0" err="1">
                <a:solidFill>
                  <a:srgbClr val="FF2323"/>
                </a:solidFill>
              </a:rPr>
              <a:t>Tả</a:t>
            </a:r>
            <a:r>
              <a:rPr lang="en-US" altLang="en-US" sz="3316" b="1" u="sng" dirty="0">
                <a:solidFill>
                  <a:srgbClr val="FF2323"/>
                </a:solidFill>
              </a:rPr>
              <a:t> </a:t>
            </a:r>
            <a:r>
              <a:rPr lang="en-US" altLang="en-US" sz="3316" b="1" u="sng" dirty="0" err="1">
                <a:solidFill>
                  <a:srgbClr val="FF2323"/>
                </a:solidFill>
              </a:rPr>
              <a:t>trạng</a:t>
            </a:r>
            <a:r>
              <a:rPr lang="en-US" altLang="en-US" sz="3316" b="1" u="sng" dirty="0">
                <a:solidFill>
                  <a:srgbClr val="FF2323"/>
                </a:solidFill>
              </a:rPr>
              <a:t> </a:t>
            </a:r>
            <a:r>
              <a:rPr lang="en-US" altLang="en-US" sz="3316" b="1" u="sng" dirty="0" err="1">
                <a:solidFill>
                  <a:srgbClr val="FF2323"/>
                </a:solidFill>
              </a:rPr>
              <a:t>thái</a:t>
            </a:r>
            <a:endParaRPr lang="en-US" altLang="en-US" sz="3316" b="1" u="sng" dirty="0">
              <a:solidFill>
                <a:srgbClr val="FF2323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3316" b="1" dirty="0" err="1">
                <a:solidFill>
                  <a:srgbClr val="002060"/>
                </a:solidFill>
              </a:rPr>
              <a:t>buồn</a:t>
            </a:r>
            <a:r>
              <a:rPr lang="en-US" altLang="en-US" sz="3316" b="1" dirty="0">
                <a:solidFill>
                  <a:srgbClr val="002060"/>
                </a:solidFill>
              </a:rPr>
              <a:t> - </a:t>
            </a:r>
            <a:r>
              <a:rPr lang="en-US" altLang="en-US" sz="3316" b="1" dirty="0" err="1">
                <a:solidFill>
                  <a:srgbClr val="002060"/>
                </a:solidFill>
              </a:rPr>
              <a:t>vui</a:t>
            </a:r>
            <a:endParaRPr lang="en-US" altLang="en-US" sz="3316" b="1" dirty="0">
              <a:solidFill>
                <a:srgbClr val="00206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3316" b="1" dirty="0" err="1">
                <a:solidFill>
                  <a:srgbClr val="002060"/>
                </a:solidFill>
              </a:rPr>
              <a:t>Sướng</a:t>
            </a:r>
            <a:r>
              <a:rPr lang="en-US" altLang="en-US" sz="3316" b="1" dirty="0">
                <a:solidFill>
                  <a:srgbClr val="002060"/>
                </a:solidFill>
              </a:rPr>
              <a:t> - </a:t>
            </a:r>
            <a:r>
              <a:rPr lang="en-US" altLang="en-US" sz="3316" b="1" dirty="0" err="1">
                <a:solidFill>
                  <a:srgbClr val="002060"/>
                </a:solidFill>
              </a:rPr>
              <a:t>khổ</a:t>
            </a:r>
            <a:endParaRPr lang="en-US" altLang="en-US" sz="3316" b="1" dirty="0">
              <a:solidFill>
                <a:srgbClr val="00206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3316" b="1" dirty="0" err="1">
                <a:solidFill>
                  <a:srgbClr val="002060"/>
                </a:solidFill>
              </a:rPr>
              <a:t>khoẻ</a:t>
            </a:r>
            <a:r>
              <a:rPr lang="en-US" altLang="en-US" sz="3316" b="1" dirty="0">
                <a:solidFill>
                  <a:srgbClr val="002060"/>
                </a:solidFill>
              </a:rPr>
              <a:t> - </a:t>
            </a:r>
            <a:r>
              <a:rPr lang="en-US" altLang="en-US" sz="3316" b="1" dirty="0" err="1">
                <a:solidFill>
                  <a:srgbClr val="002060"/>
                </a:solidFill>
              </a:rPr>
              <a:t>yếu</a:t>
            </a:r>
            <a:endParaRPr lang="en-US" altLang="en-US" sz="3316" b="1" dirty="0">
              <a:solidFill>
                <a:srgbClr val="00206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3316" b="1" dirty="0" err="1">
                <a:solidFill>
                  <a:srgbClr val="002060"/>
                </a:solidFill>
              </a:rPr>
              <a:t>khoẻ</a:t>
            </a:r>
            <a:r>
              <a:rPr lang="en-US" altLang="en-US" sz="3316" b="1" dirty="0">
                <a:solidFill>
                  <a:srgbClr val="002060"/>
                </a:solidFill>
              </a:rPr>
              <a:t> </a:t>
            </a:r>
            <a:r>
              <a:rPr lang="en-US" altLang="en-US" sz="3316" b="1" dirty="0" err="1">
                <a:solidFill>
                  <a:srgbClr val="002060"/>
                </a:solidFill>
              </a:rPr>
              <a:t>mạnh</a:t>
            </a:r>
            <a:r>
              <a:rPr lang="en-US" altLang="en-US" sz="3316" b="1" dirty="0">
                <a:solidFill>
                  <a:srgbClr val="002060"/>
                </a:solidFill>
              </a:rPr>
              <a:t> - </a:t>
            </a:r>
            <a:r>
              <a:rPr lang="en-US" altLang="en-US" sz="3316" b="1" dirty="0" err="1">
                <a:solidFill>
                  <a:srgbClr val="002060"/>
                </a:solidFill>
              </a:rPr>
              <a:t>ốm</a:t>
            </a:r>
            <a:r>
              <a:rPr lang="en-US" altLang="en-US" sz="3316" b="1" dirty="0">
                <a:solidFill>
                  <a:srgbClr val="002060"/>
                </a:solidFill>
              </a:rPr>
              <a:t> </a:t>
            </a:r>
            <a:r>
              <a:rPr lang="en-US" altLang="en-US" sz="3316" b="1" dirty="0" err="1">
                <a:solidFill>
                  <a:srgbClr val="002060"/>
                </a:solidFill>
              </a:rPr>
              <a:t>đau</a:t>
            </a:r>
            <a:endParaRPr lang="en-US" altLang="en-US" sz="3316" b="1" dirty="0">
              <a:solidFill>
                <a:srgbClr val="00206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3316" b="1" dirty="0" err="1">
                <a:solidFill>
                  <a:srgbClr val="002060"/>
                </a:solidFill>
              </a:rPr>
              <a:t>vui</a:t>
            </a:r>
            <a:r>
              <a:rPr lang="en-US" altLang="en-US" sz="3316" b="1" dirty="0">
                <a:solidFill>
                  <a:srgbClr val="002060"/>
                </a:solidFill>
              </a:rPr>
              <a:t> </a:t>
            </a:r>
            <a:r>
              <a:rPr lang="en-US" altLang="en-US" sz="3316" b="1" dirty="0" err="1">
                <a:solidFill>
                  <a:srgbClr val="002060"/>
                </a:solidFill>
              </a:rPr>
              <a:t>sướng</a:t>
            </a:r>
            <a:r>
              <a:rPr lang="en-US" altLang="en-US" sz="3316" b="1" dirty="0">
                <a:solidFill>
                  <a:srgbClr val="002060"/>
                </a:solidFill>
              </a:rPr>
              <a:t> - </a:t>
            </a:r>
            <a:r>
              <a:rPr lang="en-US" altLang="en-US" sz="3316" b="1" dirty="0" err="1">
                <a:solidFill>
                  <a:srgbClr val="002060"/>
                </a:solidFill>
              </a:rPr>
              <a:t>khổ</a:t>
            </a:r>
            <a:r>
              <a:rPr lang="en-US" altLang="en-US" sz="3316" b="1" dirty="0">
                <a:solidFill>
                  <a:srgbClr val="002060"/>
                </a:solidFill>
              </a:rPr>
              <a:t> </a:t>
            </a:r>
            <a:r>
              <a:rPr lang="en-US" altLang="en-US" sz="3316" b="1" dirty="0" err="1">
                <a:solidFill>
                  <a:srgbClr val="002060"/>
                </a:solidFill>
              </a:rPr>
              <a:t>cực</a:t>
            </a:r>
            <a:endParaRPr lang="en-US" altLang="en-US" sz="3316" b="1" dirty="0">
              <a:solidFill>
                <a:srgbClr val="00206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3316" b="1" dirty="0" err="1">
                <a:solidFill>
                  <a:srgbClr val="002060"/>
                </a:solidFill>
              </a:rPr>
              <a:t>hạnh</a:t>
            </a:r>
            <a:r>
              <a:rPr lang="en-US" altLang="en-US" sz="3316" b="1" dirty="0">
                <a:solidFill>
                  <a:srgbClr val="002060"/>
                </a:solidFill>
              </a:rPr>
              <a:t> </a:t>
            </a:r>
            <a:r>
              <a:rPr lang="en-US" altLang="en-US" sz="3316" b="1" dirty="0" err="1">
                <a:solidFill>
                  <a:srgbClr val="002060"/>
                </a:solidFill>
              </a:rPr>
              <a:t>phúc</a:t>
            </a:r>
            <a:r>
              <a:rPr lang="en-US" altLang="en-US" sz="3316" b="1" dirty="0">
                <a:solidFill>
                  <a:srgbClr val="002060"/>
                </a:solidFill>
              </a:rPr>
              <a:t> - </a:t>
            </a:r>
            <a:r>
              <a:rPr lang="en-US" altLang="en-US" sz="3316" b="1" dirty="0" err="1">
                <a:solidFill>
                  <a:srgbClr val="002060"/>
                </a:solidFill>
              </a:rPr>
              <a:t>bất</a:t>
            </a:r>
            <a:r>
              <a:rPr lang="en-US" altLang="en-US" sz="3316" b="1" dirty="0">
                <a:solidFill>
                  <a:srgbClr val="002060"/>
                </a:solidFill>
              </a:rPr>
              <a:t> </a:t>
            </a:r>
            <a:r>
              <a:rPr lang="en-US" altLang="en-US" sz="3316" b="1" dirty="0" err="1">
                <a:solidFill>
                  <a:srgbClr val="002060"/>
                </a:solidFill>
              </a:rPr>
              <a:t>hạnh</a:t>
            </a:r>
            <a:endParaRPr lang="en-US" altLang="en-US" sz="3316" b="1" dirty="0">
              <a:solidFill>
                <a:srgbClr val="00206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3316" b="1" dirty="0">
                <a:solidFill>
                  <a:srgbClr val="002060"/>
                </a:solidFill>
              </a:rPr>
              <a:t>sung </a:t>
            </a:r>
            <a:r>
              <a:rPr lang="en-US" altLang="en-US" sz="3316" b="1" dirty="0" err="1">
                <a:solidFill>
                  <a:srgbClr val="002060"/>
                </a:solidFill>
              </a:rPr>
              <a:t>sức</a:t>
            </a:r>
            <a:r>
              <a:rPr lang="en-US" altLang="en-US" sz="3316" b="1" dirty="0">
                <a:solidFill>
                  <a:srgbClr val="002060"/>
                </a:solidFill>
              </a:rPr>
              <a:t> - </a:t>
            </a:r>
            <a:r>
              <a:rPr lang="en-US" altLang="en-US" sz="3316" b="1" dirty="0" err="1">
                <a:solidFill>
                  <a:srgbClr val="002060"/>
                </a:solidFill>
              </a:rPr>
              <a:t>mệt</a:t>
            </a:r>
            <a:r>
              <a:rPr lang="en-US" altLang="en-US" sz="3316" b="1" dirty="0">
                <a:solidFill>
                  <a:srgbClr val="002060"/>
                </a:solidFill>
              </a:rPr>
              <a:t> </a:t>
            </a:r>
            <a:r>
              <a:rPr lang="en-US" altLang="en-US" sz="3316" b="1" dirty="0" err="1">
                <a:solidFill>
                  <a:srgbClr val="002060"/>
                </a:solidFill>
              </a:rPr>
              <a:t>mỏi</a:t>
            </a:r>
            <a:endParaRPr lang="en-US" altLang="en-US" sz="3316" b="1" dirty="0">
              <a:solidFill>
                <a:srgbClr val="002060"/>
              </a:solidFill>
            </a:endParaRPr>
          </a:p>
        </p:txBody>
      </p:sp>
      <p:sp>
        <p:nvSpPr>
          <p:cNvPr id="131082" name="Text Box 10">
            <a:extLst>
              <a:ext uri="{FF2B5EF4-FFF2-40B4-BE49-F238E27FC236}">
                <a16:creationId xmlns:a16="http://schemas.microsoft.com/office/drawing/2014/main" xmlns="" id="{010C2C67-98CB-400A-A16D-BBB81DEB4C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4138" y="3599194"/>
            <a:ext cx="5159040" cy="570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316" b="1" u="sng" dirty="0">
                <a:solidFill>
                  <a:srgbClr val="FF2323"/>
                </a:solidFill>
              </a:rPr>
              <a:t>d. </a:t>
            </a:r>
            <a:r>
              <a:rPr lang="en-US" altLang="en-US" sz="3316" b="1" u="sng" dirty="0" err="1">
                <a:solidFill>
                  <a:srgbClr val="FF2323"/>
                </a:solidFill>
              </a:rPr>
              <a:t>Tả</a:t>
            </a:r>
            <a:r>
              <a:rPr lang="en-US" altLang="en-US" sz="3316" b="1" u="sng" dirty="0">
                <a:solidFill>
                  <a:srgbClr val="FF2323"/>
                </a:solidFill>
              </a:rPr>
              <a:t> </a:t>
            </a:r>
            <a:r>
              <a:rPr lang="en-US" altLang="en-US" sz="3316" b="1" u="sng" dirty="0" err="1">
                <a:solidFill>
                  <a:srgbClr val="FF2323"/>
                </a:solidFill>
              </a:rPr>
              <a:t>phẩm</a:t>
            </a:r>
            <a:r>
              <a:rPr lang="en-US" altLang="en-US" sz="3316" b="1" u="sng" dirty="0">
                <a:solidFill>
                  <a:srgbClr val="FF2323"/>
                </a:solidFill>
              </a:rPr>
              <a:t> </a:t>
            </a:r>
            <a:r>
              <a:rPr lang="en-US" altLang="en-US" sz="3316" b="1" u="sng" dirty="0" err="1">
                <a:solidFill>
                  <a:srgbClr val="FF2323"/>
                </a:solidFill>
              </a:rPr>
              <a:t>chất</a:t>
            </a:r>
            <a:endParaRPr lang="en-US" altLang="en-US" sz="3316" b="1" u="sng" dirty="0">
              <a:solidFill>
                <a:srgbClr val="FF2323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3316" b="1" dirty="0" err="1">
                <a:solidFill>
                  <a:srgbClr val="002060"/>
                </a:solidFill>
              </a:rPr>
              <a:t>tốt</a:t>
            </a:r>
            <a:r>
              <a:rPr lang="en-US" altLang="en-US" sz="3316" b="1" dirty="0">
                <a:solidFill>
                  <a:srgbClr val="002060"/>
                </a:solidFill>
              </a:rPr>
              <a:t> - </a:t>
            </a:r>
            <a:r>
              <a:rPr lang="en-US" altLang="en-US" sz="3316" b="1" dirty="0" err="1">
                <a:solidFill>
                  <a:srgbClr val="002060"/>
                </a:solidFill>
              </a:rPr>
              <a:t>xấu</a:t>
            </a:r>
            <a:endParaRPr lang="en-US" altLang="en-US" sz="3316" b="1" dirty="0">
              <a:solidFill>
                <a:srgbClr val="00206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3316" b="1" dirty="0" err="1">
                <a:solidFill>
                  <a:srgbClr val="002060"/>
                </a:solidFill>
              </a:rPr>
              <a:t>hiền</a:t>
            </a:r>
            <a:r>
              <a:rPr lang="en-US" altLang="en-US" sz="3316" b="1" dirty="0">
                <a:solidFill>
                  <a:srgbClr val="002060"/>
                </a:solidFill>
              </a:rPr>
              <a:t> - </a:t>
            </a:r>
            <a:r>
              <a:rPr lang="en-US" altLang="en-US" sz="3316" b="1" dirty="0" err="1">
                <a:solidFill>
                  <a:srgbClr val="002060"/>
                </a:solidFill>
              </a:rPr>
              <a:t>dữ</a:t>
            </a:r>
            <a:endParaRPr lang="en-US" altLang="en-US" sz="3316" b="1" dirty="0">
              <a:solidFill>
                <a:srgbClr val="00206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3316" b="1" dirty="0" err="1">
                <a:solidFill>
                  <a:srgbClr val="002060"/>
                </a:solidFill>
              </a:rPr>
              <a:t>lành</a:t>
            </a:r>
            <a:r>
              <a:rPr lang="en-US" altLang="en-US" sz="3316" b="1" dirty="0">
                <a:solidFill>
                  <a:srgbClr val="002060"/>
                </a:solidFill>
              </a:rPr>
              <a:t> - </a:t>
            </a:r>
            <a:r>
              <a:rPr lang="en-US" altLang="en-US" sz="3316" b="1" dirty="0" err="1">
                <a:solidFill>
                  <a:srgbClr val="002060"/>
                </a:solidFill>
              </a:rPr>
              <a:t>ác</a:t>
            </a:r>
            <a:endParaRPr lang="en-US" altLang="en-US" sz="3316" b="1" dirty="0">
              <a:solidFill>
                <a:srgbClr val="00206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3316" b="1" dirty="0" err="1">
                <a:solidFill>
                  <a:srgbClr val="002060"/>
                </a:solidFill>
              </a:rPr>
              <a:t>ngoan</a:t>
            </a:r>
            <a:r>
              <a:rPr lang="en-US" altLang="en-US" sz="3316" b="1" dirty="0">
                <a:solidFill>
                  <a:srgbClr val="002060"/>
                </a:solidFill>
              </a:rPr>
              <a:t> - </a:t>
            </a:r>
            <a:r>
              <a:rPr lang="en-US" altLang="en-US" sz="3316" b="1" dirty="0" err="1">
                <a:solidFill>
                  <a:srgbClr val="002060"/>
                </a:solidFill>
              </a:rPr>
              <a:t>hư</a:t>
            </a:r>
            <a:endParaRPr lang="en-US" altLang="en-US" sz="3316" b="1" dirty="0">
              <a:solidFill>
                <a:srgbClr val="00206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3316" b="1" dirty="0" err="1">
                <a:solidFill>
                  <a:srgbClr val="002060"/>
                </a:solidFill>
              </a:rPr>
              <a:t>khiêm</a:t>
            </a:r>
            <a:r>
              <a:rPr lang="en-US" altLang="en-US" sz="3316" b="1" dirty="0">
                <a:solidFill>
                  <a:srgbClr val="002060"/>
                </a:solidFill>
              </a:rPr>
              <a:t> </a:t>
            </a:r>
            <a:r>
              <a:rPr lang="en-US" altLang="en-US" sz="3316" b="1" dirty="0" err="1">
                <a:solidFill>
                  <a:srgbClr val="002060"/>
                </a:solidFill>
              </a:rPr>
              <a:t>tốn</a:t>
            </a:r>
            <a:r>
              <a:rPr lang="en-US" altLang="en-US" sz="3316" b="1" dirty="0">
                <a:solidFill>
                  <a:srgbClr val="002060"/>
                </a:solidFill>
              </a:rPr>
              <a:t> - </a:t>
            </a:r>
            <a:r>
              <a:rPr lang="en-US" altLang="en-US" sz="3316" b="1" dirty="0" err="1">
                <a:solidFill>
                  <a:srgbClr val="002060"/>
                </a:solidFill>
              </a:rPr>
              <a:t>kiêu</a:t>
            </a:r>
            <a:r>
              <a:rPr lang="en-US" altLang="en-US" sz="3316" b="1" dirty="0">
                <a:solidFill>
                  <a:srgbClr val="002060"/>
                </a:solidFill>
              </a:rPr>
              <a:t> </a:t>
            </a:r>
            <a:r>
              <a:rPr lang="en-US" altLang="en-US" sz="3316" b="1" dirty="0" err="1">
                <a:solidFill>
                  <a:srgbClr val="002060"/>
                </a:solidFill>
              </a:rPr>
              <a:t>căng</a:t>
            </a:r>
            <a:endParaRPr lang="en-US" altLang="en-US" sz="3316" b="1" dirty="0">
              <a:solidFill>
                <a:srgbClr val="00206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3316" b="1" dirty="0" err="1">
                <a:solidFill>
                  <a:srgbClr val="002060"/>
                </a:solidFill>
              </a:rPr>
              <a:t>hèn</a:t>
            </a:r>
            <a:r>
              <a:rPr lang="en-US" altLang="en-US" sz="3316" b="1" dirty="0">
                <a:solidFill>
                  <a:srgbClr val="002060"/>
                </a:solidFill>
              </a:rPr>
              <a:t> </a:t>
            </a:r>
            <a:r>
              <a:rPr lang="en-US" altLang="en-US" sz="3316" b="1" dirty="0" err="1">
                <a:solidFill>
                  <a:srgbClr val="002060"/>
                </a:solidFill>
              </a:rPr>
              <a:t>nhát</a:t>
            </a:r>
            <a:r>
              <a:rPr lang="en-US" altLang="en-US" sz="3316" b="1" dirty="0">
                <a:solidFill>
                  <a:srgbClr val="002060"/>
                </a:solidFill>
              </a:rPr>
              <a:t>- </a:t>
            </a:r>
            <a:r>
              <a:rPr lang="en-US" altLang="en-US" sz="3316" b="1" dirty="0" err="1">
                <a:solidFill>
                  <a:srgbClr val="002060"/>
                </a:solidFill>
              </a:rPr>
              <a:t>dũng</a:t>
            </a:r>
            <a:r>
              <a:rPr lang="en-US" altLang="en-US" sz="3316" b="1" dirty="0">
                <a:solidFill>
                  <a:srgbClr val="002060"/>
                </a:solidFill>
              </a:rPr>
              <a:t> </a:t>
            </a:r>
            <a:r>
              <a:rPr lang="en-US" altLang="en-US" sz="3316" b="1" dirty="0" err="1">
                <a:solidFill>
                  <a:srgbClr val="002060"/>
                </a:solidFill>
              </a:rPr>
              <a:t>cảm</a:t>
            </a:r>
            <a:endParaRPr lang="en-US" altLang="en-US" sz="3316" b="1" dirty="0">
              <a:solidFill>
                <a:srgbClr val="00206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3316" b="1" dirty="0" err="1">
                <a:solidFill>
                  <a:srgbClr val="002060"/>
                </a:solidFill>
              </a:rPr>
              <a:t>thật</a:t>
            </a:r>
            <a:r>
              <a:rPr lang="en-US" altLang="en-US" sz="3316" b="1" dirty="0">
                <a:solidFill>
                  <a:srgbClr val="002060"/>
                </a:solidFill>
              </a:rPr>
              <a:t> </a:t>
            </a:r>
            <a:r>
              <a:rPr lang="en-US" altLang="en-US" sz="3316" b="1" dirty="0" err="1">
                <a:solidFill>
                  <a:srgbClr val="002060"/>
                </a:solidFill>
              </a:rPr>
              <a:t>thà</a:t>
            </a:r>
            <a:r>
              <a:rPr lang="en-US" altLang="en-US" sz="3316" b="1" dirty="0">
                <a:solidFill>
                  <a:srgbClr val="002060"/>
                </a:solidFill>
              </a:rPr>
              <a:t>- </a:t>
            </a:r>
            <a:r>
              <a:rPr lang="en-US" altLang="en-US" sz="3316" b="1" dirty="0" err="1">
                <a:solidFill>
                  <a:srgbClr val="002060"/>
                </a:solidFill>
              </a:rPr>
              <a:t>dối</a:t>
            </a:r>
            <a:r>
              <a:rPr lang="en-US" altLang="en-US" sz="3316" b="1" dirty="0">
                <a:solidFill>
                  <a:srgbClr val="002060"/>
                </a:solidFill>
              </a:rPr>
              <a:t> </a:t>
            </a:r>
            <a:r>
              <a:rPr lang="en-US" altLang="en-US" sz="3316" b="1" dirty="0" err="1">
                <a:solidFill>
                  <a:srgbClr val="002060"/>
                </a:solidFill>
              </a:rPr>
              <a:t>trá</a:t>
            </a:r>
            <a:endParaRPr lang="en-US" altLang="en-US" sz="3316" b="1" dirty="0">
              <a:solidFill>
                <a:srgbClr val="00206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3316" b="1" dirty="0" err="1">
                <a:solidFill>
                  <a:srgbClr val="002060"/>
                </a:solidFill>
              </a:rPr>
              <a:t>trung</a:t>
            </a:r>
            <a:r>
              <a:rPr lang="en-US" altLang="en-US" sz="3316" b="1" dirty="0">
                <a:solidFill>
                  <a:srgbClr val="002060"/>
                </a:solidFill>
              </a:rPr>
              <a:t> </a:t>
            </a:r>
            <a:r>
              <a:rPr lang="en-US" altLang="en-US" sz="3316" b="1" dirty="0" err="1">
                <a:solidFill>
                  <a:srgbClr val="002060"/>
                </a:solidFill>
              </a:rPr>
              <a:t>thành</a:t>
            </a:r>
            <a:r>
              <a:rPr lang="en-US" altLang="en-US" sz="3316" b="1" dirty="0">
                <a:solidFill>
                  <a:srgbClr val="002060"/>
                </a:solidFill>
              </a:rPr>
              <a:t>- </a:t>
            </a:r>
            <a:r>
              <a:rPr lang="en-US" altLang="en-US" sz="3316" b="1" dirty="0" err="1">
                <a:solidFill>
                  <a:srgbClr val="002060"/>
                </a:solidFill>
              </a:rPr>
              <a:t>phản</a:t>
            </a:r>
            <a:r>
              <a:rPr lang="en-US" altLang="en-US" sz="3316" b="1" dirty="0">
                <a:solidFill>
                  <a:srgbClr val="002060"/>
                </a:solidFill>
              </a:rPr>
              <a:t> </a:t>
            </a:r>
            <a:r>
              <a:rPr lang="en-US" altLang="en-US" sz="3316" b="1" dirty="0" err="1">
                <a:solidFill>
                  <a:srgbClr val="002060"/>
                </a:solidFill>
              </a:rPr>
              <a:t>bội</a:t>
            </a:r>
            <a:endParaRPr lang="en-US" altLang="en-US" sz="3316" b="1" dirty="0">
              <a:solidFill>
                <a:srgbClr val="00206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3316" b="1" dirty="0" err="1">
                <a:solidFill>
                  <a:srgbClr val="002060"/>
                </a:solidFill>
              </a:rPr>
              <a:t>cao</a:t>
            </a:r>
            <a:r>
              <a:rPr lang="en-US" altLang="en-US" sz="3316" b="1" dirty="0">
                <a:solidFill>
                  <a:srgbClr val="002060"/>
                </a:solidFill>
              </a:rPr>
              <a:t> </a:t>
            </a:r>
            <a:r>
              <a:rPr lang="en-US" altLang="en-US" sz="3316" b="1" dirty="0" err="1">
                <a:solidFill>
                  <a:srgbClr val="002060"/>
                </a:solidFill>
              </a:rPr>
              <a:t>thượng</a:t>
            </a:r>
            <a:r>
              <a:rPr lang="en-US" altLang="en-US" sz="3316" b="1" dirty="0">
                <a:solidFill>
                  <a:srgbClr val="002060"/>
                </a:solidFill>
              </a:rPr>
              <a:t>- </a:t>
            </a:r>
            <a:r>
              <a:rPr lang="en-US" altLang="en-US" sz="3316" b="1" dirty="0" err="1">
                <a:solidFill>
                  <a:srgbClr val="002060"/>
                </a:solidFill>
              </a:rPr>
              <a:t>hèn</a:t>
            </a:r>
            <a:r>
              <a:rPr lang="en-US" altLang="en-US" sz="3316" b="1" dirty="0">
                <a:solidFill>
                  <a:srgbClr val="002060"/>
                </a:solidFill>
              </a:rPr>
              <a:t> </a:t>
            </a:r>
            <a:r>
              <a:rPr lang="en-US" altLang="en-US" sz="3316" b="1" dirty="0" err="1">
                <a:solidFill>
                  <a:srgbClr val="002060"/>
                </a:solidFill>
              </a:rPr>
              <a:t>hạ</a:t>
            </a:r>
            <a:endParaRPr lang="en-US" altLang="en-US" sz="3316" b="1" dirty="0">
              <a:solidFill>
                <a:srgbClr val="00206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3316" b="1" dirty="0" err="1">
                <a:solidFill>
                  <a:srgbClr val="002060"/>
                </a:solidFill>
              </a:rPr>
              <a:t>tế</a:t>
            </a:r>
            <a:r>
              <a:rPr lang="en-US" altLang="en-US" sz="3316" b="1" dirty="0">
                <a:solidFill>
                  <a:srgbClr val="002060"/>
                </a:solidFill>
              </a:rPr>
              <a:t> </a:t>
            </a:r>
            <a:r>
              <a:rPr lang="en-US" altLang="en-US" sz="3316" b="1" dirty="0" err="1">
                <a:solidFill>
                  <a:srgbClr val="002060"/>
                </a:solidFill>
              </a:rPr>
              <a:t>nhị</a:t>
            </a:r>
            <a:r>
              <a:rPr lang="en-US" altLang="en-US" sz="3316" b="1" dirty="0">
                <a:solidFill>
                  <a:srgbClr val="002060"/>
                </a:solidFill>
              </a:rPr>
              <a:t>- </a:t>
            </a:r>
            <a:r>
              <a:rPr lang="en-US" altLang="en-US" sz="3316" b="1" dirty="0" err="1">
                <a:solidFill>
                  <a:srgbClr val="002060"/>
                </a:solidFill>
              </a:rPr>
              <a:t>thô</a:t>
            </a:r>
            <a:r>
              <a:rPr lang="en-US" altLang="en-US" sz="3316" b="1" dirty="0">
                <a:solidFill>
                  <a:srgbClr val="002060"/>
                </a:solidFill>
              </a:rPr>
              <a:t> </a:t>
            </a:r>
            <a:r>
              <a:rPr lang="en-US" altLang="en-US" sz="3316" b="1" dirty="0" err="1">
                <a:solidFill>
                  <a:srgbClr val="002060"/>
                </a:solidFill>
              </a:rPr>
              <a:t>lỗ</a:t>
            </a:r>
            <a:endParaRPr lang="en-US" altLang="en-US" sz="3316" b="1" dirty="0">
              <a:solidFill>
                <a:srgbClr val="002060"/>
              </a:solidFill>
            </a:endParaRPr>
          </a:p>
        </p:txBody>
      </p:sp>
      <p:pic>
        <p:nvPicPr>
          <p:cNvPr id="9" name="图片 41994" descr="1-37">
            <a:extLst>
              <a:ext uri="{FF2B5EF4-FFF2-40B4-BE49-F238E27FC236}">
                <a16:creationId xmlns:a16="http://schemas.microsoft.com/office/drawing/2014/main" xmlns="" id="{BC26D207-F7BF-44CA-97BD-7CB18628B2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41809" y="-220430"/>
            <a:ext cx="5608637" cy="627856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p:transition>
    <p:plus/>
    <p:sndAc>
      <p:stSnd>
        <p:snd r:embed="rId3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3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31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3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3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7" grpId="0"/>
      <p:bldP spid="131079" grpId="0"/>
      <p:bldP spid="131080" grpId="0"/>
      <p:bldP spid="13108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44036" descr="1-31">
            <a:extLst>
              <a:ext uri="{FF2B5EF4-FFF2-40B4-BE49-F238E27FC236}">
                <a16:creationId xmlns:a16="http://schemas.microsoft.com/office/drawing/2014/main" xmlns="" id="{D38F1214-499B-4514-8CF0-74B013DDA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1896" y="346075"/>
            <a:ext cx="18434048" cy="8570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304" y="2842737"/>
            <a:ext cx="15553728" cy="5621863"/>
          </a:xfrm>
        </p:spPr>
        <p:txBody>
          <a:bodyPr/>
          <a:lstStyle/>
          <a:p>
            <a:pPr>
              <a:buNone/>
            </a:pPr>
            <a:r>
              <a:rPr lang="en-US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7" name="图片 41994" descr="1-37">
            <a:extLst>
              <a:ext uri="{FF2B5EF4-FFF2-40B4-BE49-F238E27FC236}">
                <a16:creationId xmlns:a16="http://schemas.microsoft.com/office/drawing/2014/main" xmlns="" id="{7D282825-76A6-4F02-B23B-C02C1E947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6935" y="3585766"/>
            <a:ext cx="5608637" cy="62785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6086" descr="1-44">
            <a:extLst>
              <a:ext uri="{FF2B5EF4-FFF2-40B4-BE49-F238E27FC236}">
                <a16:creationId xmlns:a16="http://schemas.microsoft.com/office/drawing/2014/main" xmlns="" id="{47188A7A-B5E7-4FA7-9A66-5E7783F0B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637" y="-136525"/>
            <a:ext cx="16798925" cy="9612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2440" y="345406"/>
            <a:ext cx="13678360" cy="772759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vi-VN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 dụ: </a:t>
            </a:r>
          </a:p>
          <a:p>
            <a:pPr algn="just">
              <a:buFontTx/>
              <a:buChar char="-"/>
            </a:pPr>
            <a:r>
              <a:rPr lang="vi-V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 lớp, bạn Hùng </a:t>
            </a:r>
            <a:r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còn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 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vi-V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 </a:t>
            </a:r>
            <a:r>
              <a:rPr lang="vi-VN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vi-V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xíu.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 Lan cứ </a:t>
            </a:r>
            <a:r>
              <a:rPr lang="vi-VN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vi-V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vi-V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không yên.</a:t>
            </a:r>
          </a:p>
          <a:p>
            <a:pPr>
              <a:buFontTx/>
              <a:buNone/>
            </a:pP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Chị ấy lúc </a:t>
            </a:r>
            <a:r>
              <a:rPr lang="vi-VN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vi-V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lúc </a:t>
            </a:r>
            <a:r>
              <a:rPr lang="vi-VN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vi-V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:\anh slide\b8e899fb2930b157f97d9afdbb72c2a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01"/>
            <a:ext cx="16778288" cy="943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474210" y="543323"/>
            <a:ext cx="10346611" cy="2430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just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nl-NL" altLang="en-US" sz="6606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altLang="en-US" sz="6606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từ trái nghĩa trong câu thơ sau:</a:t>
            </a:r>
            <a:endParaRPr lang="en-US" altLang="en-US" sz="5138" b="1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1398191" y="3479522"/>
            <a:ext cx="13981906" cy="2277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nl-NL" altLang="en-US" sz="6606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 bùi nhớ lúc đắng cay, </a:t>
            </a:r>
            <a:endParaRPr lang="en-US" altLang="en-US" sz="5138" b="1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nl-NL" altLang="en-US" sz="6606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Ra sông nhớ suối, có ngày nhớ đêm.</a:t>
            </a:r>
            <a:endParaRPr lang="en-US" altLang="en-US" sz="6606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544997" y="3552347"/>
            <a:ext cx="3432350" cy="1108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en-US" sz="6606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 bùi </a:t>
            </a:r>
            <a:endParaRPr lang="en-US" altLang="en-US" sz="6606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647515" y="3552347"/>
            <a:ext cx="3313728" cy="1108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en-US" sz="6606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đắng cay</a:t>
            </a:r>
            <a:endParaRPr lang="en-US" altLang="en-US" sz="6606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647516" y="4598076"/>
            <a:ext cx="1879041" cy="1108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en-US" sz="6606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altLang="en-US" sz="6606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3142992" y="4656333"/>
            <a:ext cx="2516743" cy="1108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en-US" sz="6606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en-US" altLang="en-US" sz="6606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045154"/>
      </p:ext>
    </p:extLst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340" grpId="0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图片 10243" descr="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89888"/>
            <a:ext cx="16778288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图片 10244" descr="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4475" y="-4762"/>
            <a:ext cx="10183813" cy="9480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图片 10245" descr="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24" y="633412"/>
            <a:ext cx="6912768" cy="64087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8" name="文本框 10247"/>
          <p:cNvSpPr txBox="1"/>
          <p:nvPr/>
        </p:nvSpPr>
        <p:spPr>
          <a:xfrm>
            <a:off x="716273" y="4999173"/>
            <a:ext cx="5696669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just" defTabSz="1500505">
              <a:spcBef>
                <a:spcPct val="50000"/>
              </a:spcBef>
            </a:pPr>
            <a:r>
              <a:rPr lang="en-US" altLang="zh-CN" sz="3200" dirty="0"/>
              <a:t>- </a:t>
            </a:r>
            <a:r>
              <a:rPr lang="en-US" altLang="zh-CN" sz="3200" dirty="0" err="1">
                <a:solidFill>
                  <a:srgbClr val="002060"/>
                </a:solidFill>
              </a:rPr>
              <a:t>Chuẩn</a:t>
            </a:r>
            <a:r>
              <a:rPr lang="en-US" altLang="zh-CN" sz="3200" dirty="0">
                <a:solidFill>
                  <a:srgbClr val="002060"/>
                </a:solidFill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</a:rPr>
              <a:t>bị</a:t>
            </a:r>
            <a:r>
              <a:rPr lang="en-US" altLang="zh-CN" sz="3200" dirty="0">
                <a:solidFill>
                  <a:srgbClr val="002060"/>
                </a:solidFill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</a:rPr>
              <a:t>bài</a:t>
            </a:r>
            <a:r>
              <a:rPr lang="en-US" altLang="zh-CN" sz="3200" dirty="0">
                <a:solidFill>
                  <a:srgbClr val="002060"/>
                </a:solidFill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</a:rPr>
              <a:t>tiếp</a:t>
            </a:r>
            <a:r>
              <a:rPr lang="en-US" altLang="zh-CN" sz="3200" dirty="0">
                <a:solidFill>
                  <a:srgbClr val="002060"/>
                </a:solidFill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</a:rPr>
              <a:t>theo</a:t>
            </a:r>
            <a:r>
              <a:rPr lang="en-US" altLang="zh-CN" sz="3200" dirty="0">
                <a:solidFill>
                  <a:srgbClr val="002060"/>
                </a:solidFill>
              </a:rPr>
              <a:t> “</a:t>
            </a:r>
            <a:r>
              <a:rPr lang="en-US" altLang="zh-CN" sz="3200" dirty="0" err="1">
                <a:solidFill>
                  <a:srgbClr val="002060"/>
                </a:solidFill>
              </a:rPr>
              <a:t>Mở</a:t>
            </a:r>
            <a:r>
              <a:rPr lang="en-US" altLang="zh-CN" sz="3200" dirty="0">
                <a:solidFill>
                  <a:srgbClr val="002060"/>
                </a:solidFill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</a:rPr>
              <a:t>rộng</a:t>
            </a:r>
            <a:r>
              <a:rPr lang="en-US" altLang="zh-CN" sz="3200" dirty="0">
                <a:solidFill>
                  <a:srgbClr val="002060"/>
                </a:solidFill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</a:rPr>
              <a:t>vốn</a:t>
            </a:r>
            <a:r>
              <a:rPr lang="en-US" altLang="zh-CN" sz="3200" dirty="0">
                <a:solidFill>
                  <a:srgbClr val="002060"/>
                </a:solidFill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</a:rPr>
              <a:t>từ</a:t>
            </a:r>
            <a:r>
              <a:rPr lang="en-US" altLang="zh-CN" sz="3200" dirty="0">
                <a:solidFill>
                  <a:srgbClr val="002060"/>
                </a:solidFill>
              </a:rPr>
              <a:t>: </a:t>
            </a:r>
            <a:r>
              <a:rPr lang="en-US" altLang="zh-CN" sz="3200" dirty="0" err="1">
                <a:solidFill>
                  <a:srgbClr val="002060"/>
                </a:solidFill>
              </a:rPr>
              <a:t>Hòa</a:t>
            </a:r>
            <a:r>
              <a:rPr lang="en-US" altLang="zh-CN" sz="3200" dirty="0">
                <a:solidFill>
                  <a:srgbClr val="002060"/>
                </a:solidFill>
              </a:rPr>
              <a:t> </a:t>
            </a:r>
            <a:r>
              <a:rPr lang="en-US" altLang="zh-CN" sz="3200" dirty="0" err="1">
                <a:solidFill>
                  <a:srgbClr val="002060"/>
                </a:solidFill>
              </a:rPr>
              <a:t>bình</a:t>
            </a:r>
            <a:r>
              <a:rPr lang="en-US" altLang="zh-CN" sz="3200" dirty="0">
                <a:solidFill>
                  <a:srgbClr val="002060"/>
                </a:solidFill>
              </a:rPr>
              <a:t>”.</a:t>
            </a:r>
            <a:endParaRPr lang="zh-CN" altLang="en-US" sz="3200" dirty="0">
              <a:solidFill>
                <a:srgbClr val="002060"/>
              </a:solidFill>
            </a:endParaRPr>
          </a:p>
        </p:txBody>
      </p:sp>
      <p:sp>
        <p:nvSpPr>
          <p:cNvPr id="10249" name="文本框 10248"/>
          <p:cNvSpPr txBox="1"/>
          <p:nvPr/>
        </p:nvSpPr>
        <p:spPr>
          <a:xfrm>
            <a:off x="9109075" y="2433638"/>
            <a:ext cx="4824040" cy="132343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en-US" altLang="zh-CN" sz="8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zh-CN" altLang="en-US" sz="8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B017316-80DD-4287-93E6-91B1861092F7}"/>
              </a:ext>
            </a:extLst>
          </p:cNvPr>
          <p:cNvSpPr txBox="1"/>
          <p:nvPr/>
        </p:nvSpPr>
        <p:spPr>
          <a:xfrm>
            <a:off x="677851" y="2314286"/>
            <a:ext cx="577351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3200" dirty="0">
                <a:latin typeface="Arial" charset="0"/>
              </a:rPr>
              <a:t>-  </a:t>
            </a:r>
            <a:r>
              <a:rPr lang="en-US" sz="3200" dirty="0" err="1">
                <a:solidFill>
                  <a:srgbClr val="002060"/>
                </a:solidFill>
                <a:latin typeface="Arial" charset="0"/>
              </a:rPr>
              <a:t>Vận</a:t>
            </a:r>
            <a:r>
              <a:rPr lang="en-US" sz="32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charset="0"/>
              </a:rPr>
              <a:t>dụng</a:t>
            </a:r>
            <a:r>
              <a:rPr lang="en-US" sz="32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charset="0"/>
              </a:rPr>
              <a:t>kiến</a:t>
            </a:r>
            <a:r>
              <a:rPr lang="en-US" sz="32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charset="0"/>
              </a:rPr>
              <a:t>thức</a:t>
            </a:r>
            <a:r>
              <a:rPr lang="en-US" sz="32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charset="0"/>
              </a:rPr>
              <a:t>vừa</a:t>
            </a:r>
            <a:r>
              <a:rPr lang="en-US" sz="32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charset="0"/>
              </a:rPr>
              <a:t>học</a:t>
            </a:r>
            <a:r>
              <a:rPr lang="en-US" sz="32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charset="0"/>
              </a:rPr>
              <a:t>khi</a:t>
            </a:r>
            <a:r>
              <a:rPr lang="en-US" sz="32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charset="0"/>
              </a:rPr>
              <a:t>văn</a:t>
            </a:r>
            <a:r>
              <a:rPr lang="en-US" sz="32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charset="0"/>
              </a:rPr>
              <a:t>để</a:t>
            </a:r>
            <a:r>
              <a:rPr lang="en-US" sz="32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charset="0"/>
              </a:rPr>
              <a:t>làm</a:t>
            </a:r>
            <a:r>
              <a:rPr lang="en-US" sz="32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charset="0"/>
              </a:rPr>
              <a:t>nổi</a:t>
            </a:r>
            <a:r>
              <a:rPr lang="en-US" sz="32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charset="0"/>
              </a:rPr>
              <a:t>bật</a:t>
            </a:r>
            <a:r>
              <a:rPr lang="en-US" sz="32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charset="0"/>
              </a:rPr>
              <a:t>sự</a:t>
            </a:r>
            <a:r>
              <a:rPr lang="en-US" sz="32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charset="0"/>
              </a:rPr>
              <a:t>vật</a:t>
            </a:r>
            <a:r>
              <a:rPr lang="en-US" sz="3200" dirty="0">
                <a:solidFill>
                  <a:srgbClr val="002060"/>
                </a:solidFill>
                <a:latin typeface="Arial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" charset="0"/>
              </a:rPr>
              <a:t>sự</a:t>
            </a:r>
            <a:r>
              <a:rPr lang="en-US" sz="32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charset="0"/>
              </a:rPr>
              <a:t>việc</a:t>
            </a:r>
            <a:r>
              <a:rPr lang="en-US" sz="3200" dirty="0">
                <a:solidFill>
                  <a:srgbClr val="002060"/>
                </a:solidFill>
                <a:latin typeface="Arial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Arial" charset="0"/>
              </a:rPr>
              <a:t>hoạt</a:t>
            </a:r>
            <a:r>
              <a:rPr lang="en-US" sz="32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charset="0"/>
              </a:rPr>
              <a:t>động</a:t>
            </a:r>
            <a:r>
              <a:rPr lang="en-US" sz="3200" dirty="0">
                <a:solidFill>
                  <a:srgbClr val="002060"/>
                </a:solidFill>
                <a:latin typeface="Arial" charset="0"/>
              </a:rPr>
              <a:t> , </a:t>
            </a:r>
            <a:r>
              <a:rPr lang="en-US" sz="3200" dirty="0" err="1">
                <a:solidFill>
                  <a:srgbClr val="002060"/>
                </a:solidFill>
                <a:latin typeface="Arial" charset="0"/>
              </a:rPr>
              <a:t>trạng</a:t>
            </a:r>
            <a:r>
              <a:rPr lang="en-US" sz="32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charset="0"/>
              </a:rPr>
              <a:t>thái</a:t>
            </a:r>
            <a:r>
              <a:rPr lang="en-US" sz="3200" dirty="0">
                <a:solidFill>
                  <a:srgbClr val="002060"/>
                </a:solidFill>
                <a:latin typeface="Arial" charset="0"/>
              </a:rPr>
              <a:t>… </a:t>
            </a:r>
            <a:r>
              <a:rPr lang="en-US" sz="3200" dirty="0" err="1">
                <a:solidFill>
                  <a:srgbClr val="002060"/>
                </a:solidFill>
                <a:latin typeface="Arial" charset="0"/>
              </a:rPr>
              <a:t>đối</a:t>
            </a:r>
            <a:r>
              <a:rPr lang="en-US" sz="32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charset="0"/>
              </a:rPr>
              <a:t>lập</a:t>
            </a:r>
            <a:r>
              <a:rPr lang="en-US" sz="32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charset="0"/>
              </a:rPr>
              <a:t>nhau</a:t>
            </a:r>
            <a:r>
              <a:rPr lang="en-US" sz="3200" dirty="0">
                <a:solidFill>
                  <a:srgbClr val="002060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68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build="allAtOnce"/>
      <p:bldP spid="10249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02" name="图片 15401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913" y="965200"/>
            <a:ext cx="13465175" cy="8434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403" name="图片 15402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79938"/>
            <a:ext cx="16778288" cy="4895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406" name="图片 15405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2638" y="4089400"/>
            <a:ext cx="12749212" cy="4897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053C7D7-BDA1-4DFE-ABEF-4DA65F5D999A}"/>
              </a:ext>
            </a:extLst>
          </p:cNvPr>
          <p:cNvSpPr txBox="1"/>
          <p:nvPr/>
        </p:nvSpPr>
        <p:spPr>
          <a:xfrm>
            <a:off x="4452868" y="1973680"/>
            <a:ext cx="72232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CÁC EM</a:t>
            </a:r>
            <a:endParaRPr lang="vi-VN" sz="6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4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xmlns="" id="{FD11E177-36BF-4677-AD66-45AB66CBFC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377" y="1682248"/>
            <a:ext cx="3985656" cy="3985656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xmlns="" id="{AD1CBF72-E20D-4811-8B67-DC1E755D6D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267" y="631721"/>
            <a:ext cx="7530740" cy="4527321"/>
          </a:xfrm>
          <a:prstGeom prst="rect">
            <a:avLst/>
          </a:prstGeom>
        </p:spPr>
      </p:pic>
      <p:pic>
        <p:nvPicPr>
          <p:cNvPr id="4" name="图片 5">
            <a:extLst>
              <a:ext uri="{FF2B5EF4-FFF2-40B4-BE49-F238E27FC236}">
                <a16:creationId xmlns:a16="http://schemas.microsoft.com/office/drawing/2014/main" xmlns="" id="{1E00440B-6D41-4704-9E08-194C05240A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751" y="5503025"/>
            <a:ext cx="7395109" cy="423363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563F090-3138-4E8F-BB52-0E2A28BB53A6}"/>
              </a:ext>
            </a:extLst>
          </p:cNvPr>
          <p:cNvSpPr/>
          <p:nvPr/>
        </p:nvSpPr>
        <p:spPr>
          <a:xfrm>
            <a:off x="6837543" y="1588728"/>
            <a:ext cx="5580186" cy="2423847"/>
          </a:xfrm>
          <a:prstGeom prst="rect">
            <a:avLst/>
          </a:prstGeom>
          <a:noFill/>
        </p:spPr>
        <p:txBody>
          <a:bodyPr wrap="square" lIns="126344" tIns="63172" rIns="126344" bIns="63172">
            <a:spAutoFit/>
          </a:bodyPr>
          <a:lstStyle/>
          <a:p>
            <a:pPr algn="ctr"/>
            <a:r>
              <a:rPr lang="en-US" sz="7461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401192700"/>
      </p:ext>
    </p:extLst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714640" y="0"/>
            <a:ext cx="11359977" cy="1662649"/>
            <a:chOff x="635794" y="549433"/>
            <a:chExt cx="8222456" cy="1203167"/>
          </a:xfrm>
        </p:grpSpPr>
        <p:sp>
          <p:nvSpPr>
            <p:cNvPr id="3095" name="Rounded Rectangle 1"/>
            <p:cNvSpPr>
              <a:spLocks noChangeArrowheads="1"/>
            </p:cNvSpPr>
            <p:nvPr/>
          </p:nvSpPr>
          <p:spPr bwMode="auto">
            <a:xfrm>
              <a:off x="635794" y="990600"/>
              <a:ext cx="8222456" cy="762000"/>
            </a:xfrm>
            <a:prstGeom prst="roundRect">
              <a:avLst>
                <a:gd name="adj" fmla="val 16667"/>
              </a:avLst>
            </a:prstGeom>
            <a:solidFill>
              <a:srgbClr val="D9EDEF"/>
            </a:solidFill>
            <a:ln w="9525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4145"/>
            </a:p>
          </p:txBody>
        </p:sp>
        <p:sp>
          <p:nvSpPr>
            <p:cNvPr id="73" name="Text Box 8"/>
            <p:cNvSpPr txBox="1">
              <a:spLocks noChangeArrowheads="1"/>
            </p:cNvSpPr>
            <p:nvPr/>
          </p:nvSpPr>
          <p:spPr bwMode="auto">
            <a:xfrm>
              <a:off x="2209158" y="1151017"/>
              <a:ext cx="4667701" cy="430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sz="3869" b="1" dirty="0" err="1">
                  <a:solidFill>
                    <a:srgbClr val="C00000"/>
                  </a:solidFill>
                  <a:latin typeface="+mn-lt"/>
                </a:rPr>
                <a:t>Cùng</a:t>
              </a:r>
              <a:r>
                <a:rPr lang="en-US" sz="3869" b="1" dirty="0">
                  <a:solidFill>
                    <a:srgbClr val="C00000"/>
                  </a:solidFill>
                  <a:latin typeface="+mn-lt"/>
                </a:rPr>
                <a:t> </a:t>
              </a:r>
              <a:r>
                <a:rPr lang="en-US" sz="3869" b="1" dirty="0" err="1">
                  <a:solidFill>
                    <a:srgbClr val="C00000"/>
                  </a:solidFill>
                  <a:latin typeface="+mn-lt"/>
                </a:rPr>
                <a:t>nhau</a:t>
              </a:r>
              <a:r>
                <a:rPr lang="en-US" sz="3869" b="1" dirty="0">
                  <a:solidFill>
                    <a:srgbClr val="C00000"/>
                  </a:solidFill>
                  <a:latin typeface="+mn-lt"/>
                </a:rPr>
                <a:t> </a:t>
              </a:r>
              <a:r>
                <a:rPr lang="en-US" sz="3869" b="1" dirty="0" err="1">
                  <a:solidFill>
                    <a:srgbClr val="C00000"/>
                  </a:solidFill>
                  <a:latin typeface="+mn-lt"/>
                </a:rPr>
                <a:t>khởi</a:t>
              </a:r>
              <a:r>
                <a:rPr lang="en-US" sz="3869" b="1" dirty="0">
                  <a:solidFill>
                    <a:srgbClr val="C00000"/>
                  </a:solidFill>
                  <a:latin typeface="+mn-lt"/>
                </a:rPr>
                <a:t> </a:t>
              </a:r>
              <a:r>
                <a:rPr lang="en-US" sz="3869" b="1" dirty="0" err="1">
                  <a:solidFill>
                    <a:srgbClr val="C00000"/>
                  </a:solidFill>
                  <a:latin typeface="+mn-lt"/>
                </a:rPr>
                <a:t>động</a:t>
              </a:r>
              <a:r>
                <a:rPr lang="en-US" sz="3869" b="1" dirty="0">
                  <a:solidFill>
                    <a:srgbClr val="C00000"/>
                  </a:solidFill>
                  <a:latin typeface="+mn-lt"/>
                </a:rPr>
                <a:t>?</a:t>
              </a:r>
            </a:p>
          </p:txBody>
        </p:sp>
        <p:pic>
          <p:nvPicPr>
            <p:cNvPr id="3097" name="Picture 2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795" y="549433"/>
              <a:ext cx="1574006" cy="1203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" name="Rectangle 22"/>
          <p:cNvSpPr>
            <a:spLocks noChangeArrowheads="1"/>
          </p:cNvSpPr>
          <p:nvPr/>
        </p:nvSpPr>
        <p:spPr bwMode="auto">
          <a:xfrm>
            <a:off x="3923241" y="3434974"/>
            <a:ext cx="7413926" cy="1197634"/>
          </a:xfrm>
          <a:prstGeom prst="rect">
            <a:avLst/>
          </a:prstGeom>
          <a:solidFill>
            <a:srgbClr val="FFCC99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3869" b="1">
                <a:latin typeface="+mn-lt"/>
              </a:rPr>
              <a:t>H  Hẹp nhà rộng bụng</a:t>
            </a:r>
            <a:endParaRPr lang="vi-VN" sz="3869" b="1" i="1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2" name="Rounded Rectangle 32"/>
          <p:cNvSpPr>
            <a:spLocks noChangeArrowheads="1"/>
          </p:cNvSpPr>
          <p:nvPr/>
        </p:nvSpPr>
        <p:spPr bwMode="auto">
          <a:xfrm>
            <a:off x="2677350" y="1789872"/>
            <a:ext cx="11291980" cy="72384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145"/>
          </a:p>
        </p:txBody>
      </p:sp>
      <p:sp>
        <p:nvSpPr>
          <p:cNvPr id="43" name="TextBox 42"/>
          <p:cNvSpPr txBox="1"/>
          <p:nvPr/>
        </p:nvSpPr>
        <p:spPr>
          <a:xfrm>
            <a:off x="2545742" y="1737965"/>
            <a:ext cx="12108098" cy="7302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4145" b="1" dirty="0">
                <a:latin typeface="+mn-lt"/>
              </a:rPr>
              <a:t>1. </a:t>
            </a:r>
            <a:r>
              <a:rPr lang="en-US" sz="4145" b="1" dirty="0" err="1">
                <a:latin typeface="+mn-lt"/>
              </a:rPr>
              <a:t>Thành</a:t>
            </a:r>
            <a:r>
              <a:rPr lang="en-US" sz="4145" b="1" dirty="0">
                <a:latin typeface="+mn-lt"/>
              </a:rPr>
              <a:t> </a:t>
            </a:r>
            <a:r>
              <a:rPr lang="en-US" sz="4145" b="1" dirty="0" err="1">
                <a:latin typeface="+mn-lt"/>
              </a:rPr>
              <a:t>ngữ</a:t>
            </a:r>
            <a:r>
              <a:rPr lang="en-US" sz="4145" b="1" dirty="0">
                <a:latin typeface="+mn-lt"/>
              </a:rPr>
              <a:t> </a:t>
            </a:r>
            <a:r>
              <a:rPr lang="en-US" sz="4145" b="1" dirty="0" err="1">
                <a:latin typeface="+mn-lt"/>
              </a:rPr>
              <a:t>nào</a:t>
            </a:r>
            <a:r>
              <a:rPr lang="en-US" sz="4145" b="1" dirty="0">
                <a:latin typeface="+mn-lt"/>
              </a:rPr>
              <a:t> </a:t>
            </a:r>
            <a:r>
              <a:rPr lang="en-US" sz="4145" b="1" dirty="0" err="1">
                <a:latin typeface="+mn-lt"/>
              </a:rPr>
              <a:t>không</a:t>
            </a:r>
            <a:r>
              <a:rPr lang="en-US" sz="4145" b="1" dirty="0">
                <a:latin typeface="+mn-lt"/>
              </a:rPr>
              <a:t> </a:t>
            </a:r>
            <a:r>
              <a:rPr lang="en-US" sz="4145" b="1" dirty="0" err="1">
                <a:latin typeface="+mn-lt"/>
              </a:rPr>
              <a:t>có</a:t>
            </a:r>
            <a:r>
              <a:rPr lang="en-US" sz="4145" b="1" dirty="0">
                <a:latin typeface="+mn-lt"/>
              </a:rPr>
              <a:t> </a:t>
            </a:r>
            <a:r>
              <a:rPr lang="en-US" sz="4145" b="1" dirty="0" err="1">
                <a:latin typeface="+mn-lt"/>
              </a:rPr>
              <a:t>cặp</a:t>
            </a:r>
            <a:r>
              <a:rPr lang="en-US" sz="4145" b="1" dirty="0">
                <a:latin typeface="+mn-lt"/>
              </a:rPr>
              <a:t> </a:t>
            </a:r>
            <a:r>
              <a:rPr lang="en-US" sz="4145" b="1" dirty="0" err="1">
                <a:latin typeface="+mn-lt"/>
              </a:rPr>
              <a:t>từ</a:t>
            </a:r>
            <a:r>
              <a:rPr lang="en-US" sz="4145" b="1" dirty="0">
                <a:latin typeface="+mn-lt"/>
              </a:rPr>
              <a:t> </a:t>
            </a:r>
            <a:r>
              <a:rPr lang="en-US" sz="4145" b="1" dirty="0" err="1">
                <a:latin typeface="+mn-lt"/>
              </a:rPr>
              <a:t>trái</a:t>
            </a:r>
            <a:r>
              <a:rPr lang="en-US" sz="4145" b="1" dirty="0">
                <a:latin typeface="+mn-lt"/>
              </a:rPr>
              <a:t> </a:t>
            </a:r>
            <a:r>
              <a:rPr lang="en-US" sz="4145" b="1" dirty="0" err="1">
                <a:latin typeface="+mn-lt"/>
              </a:rPr>
              <a:t>nghĩa</a:t>
            </a:r>
            <a:r>
              <a:rPr lang="en-US" sz="4145" b="1" dirty="0">
                <a:latin typeface="+mn-lt"/>
              </a:rPr>
              <a:t>?</a:t>
            </a:r>
          </a:p>
        </p:txBody>
      </p:sp>
      <p:sp>
        <p:nvSpPr>
          <p:cNvPr id="44" name="Oval 18"/>
          <p:cNvSpPr>
            <a:spLocks noChangeArrowheads="1"/>
          </p:cNvSpPr>
          <p:nvPr/>
        </p:nvSpPr>
        <p:spPr bwMode="auto">
          <a:xfrm>
            <a:off x="3124818" y="3434974"/>
            <a:ext cx="1263438" cy="1197634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5527" b="1">
                <a:solidFill>
                  <a:srgbClr val="FFFF00"/>
                </a:solidFill>
                <a:latin typeface="+mn-lt"/>
              </a:rPr>
              <a:t>A</a:t>
            </a:r>
            <a:endParaRPr lang="vi-VN" sz="5527" b="1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5" name="Rectangle 22"/>
          <p:cNvSpPr>
            <a:spLocks noChangeArrowheads="1"/>
          </p:cNvSpPr>
          <p:nvPr/>
        </p:nvSpPr>
        <p:spPr bwMode="auto">
          <a:xfrm>
            <a:off x="3923241" y="4843181"/>
            <a:ext cx="7413926" cy="1197634"/>
          </a:xfrm>
          <a:prstGeom prst="rect">
            <a:avLst/>
          </a:prstGeom>
          <a:solidFill>
            <a:srgbClr val="FFCC99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3869" b="1">
                <a:latin typeface="+mn-lt"/>
              </a:rPr>
              <a:t>     Xấu người đẹp nết</a:t>
            </a:r>
            <a:endParaRPr lang="vi-VN" sz="3869" b="1" i="1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6" name="Oval 18"/>
          <p:cNvSpPr>
            <a:spLocks noChangeArrowheads="1"/>
          </p:cNvSpPr>
          <p:nvPr/>
        </p:nvSpPr>
        <p:spPr bwMode="auto">
          <a:xfrm>
            <a:off x="3124818" y="4843181"/>
            <a:ext cx="1263438" cy="1197634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5527" b="1">
                <a:solidFill>
                  <a:srgbClr val="FFFF00"/>
                </a:solidFill>
                <a:latin typeface="+mn-lt"/>
              </a:rPr>
              <a:t>B</a:t>
            </a:r>
            <a:endParaRPr lang="vi-VN" sz="5527" b="1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7" name="Rectangle 22"/>
          <p:cNvSpPr>
            <a:spLocks noChangeArrowheads="1"/>
          </p:cNvSpPr>
          <p:nvPr/>
        </p:nvSpPr>
        <p:spPr bwMode="auto">
          <a:xfrm>
            <a:off x="3923241" y="6257970"/>
            <a:ext cx="7413926" cy="1197634"/>
          </a:xfrm>
          <a:prstGeom prst="rect">
            <a:avLst/>
          </a:prstGeom>
          <a:solidFill>
            <a:srgbClr val="FFCC99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3869" b="1">
                <a:latin typeface="+mn-lt"/>
              </a:rPr>
              <a:t>     Kính trên nhường dưới</a:t>
            </a:r>
            <a:endParaRPr lang="vi-VN" sz="3869" b="1" i="1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8" name="Oval 18"/>
          <p:cNvSpPr>
            <a:spLocks noChangeArrowheads="1"/>
          </p:cNvSpPr>
          <p:nvPr/>
        </p:nvSpPr>
        <p:spPr bwMode="auto">
          <a:xfrm>
            <a:off x="3124818" y="6257970"/>
            <a:ext cx="1263438" cy="1197634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5527" b="1">
                <a:solidFill>
                  <a:srgbClr val="FFFF00"/>
                </a:solidFill>
                <a:latin typeface="+mn-lt"/>
              </a:rPr>
              <a:t>C</a:t>
            </a:r>
            <a:endParaRPr lang="vi-VN" sz="5527" b="1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9" name="Rectangle 22"/>
          <p:cNvSpPr>
            <a:spLocks noChangeArrowheads="1"/>
          </p:cNvSpPr>
          <p:nvPr/>
        </p:nvSpPr>
        <p:spPr bwMode="auto">
          <a:xfrm>
            <a:off x="3872792" y="7646435"/>
            <a:ext cx="7464375" cy="1197634"/>
          </a:xfrm>
          <a:prstGeom prst="rect">
            <a:avLst/>
          </a:prstGeom>
          <a:solidFill>
            <a:srgbClr val="FFCC99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3869" b="1">
                <a:latin typeface="+mn-lt"/>
              </a:rPr>
              <a:t>     Uống nước nhớ nguồn</a:t>
            </a:r>
            <a:endParaRPr lang="vi-VN" sz="3869" b="1" i="1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0" name="Oval 18"/>
          <p:cNvSpPr>
            <a:spLocks noChangeArrowheads="1"/>
          </p:cNvSpPr>
          <p:nvPr/>
        </p:nvSpPr>
        <p:spPr bwMode="auto">
          <a:xfrm>
            <a:off x="3074369" y="7646435"/>
            <a:ext cx="1263438" cy="1197634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5527" b="1">
                <a:solidFill>
                  <a:srgbClr val="FFFF00"/>
                </a:solidFill>
                <a:latin typeface="+mn-lt"/>
              </a:rPr>
              <a:t>D</a:t>
            </a:r>
            <a:endParaRPr lang="vi-VN" sz="5527" b="1">
              <a:solidFill>
                <a:srgbClr val="FFFF00"/>
              </a:solidFill>
              <a:latin typeface="+mn-lt"/>
            </a:endParaRP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2795797" y="2632164"/>
            <a:ext cx="10633939" cy="56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sz="3040" b="1" i="1">
                <a:latin typeface="+mn-lt"/>
              </a:rPr>
              <a:t>Em viết kết quả vào bảng con.</a:t>
            </a:r>
          </a:p>
        </p:txBody>
      </p:sp>
      <p:sp>
        <p:nvSpPr>
          <p:cNvPr id="52" name="Oval 18"/>
          <p:cNvSpPr>
            <a:spLocks noChangeArrowheads="1"/>
          </p:cNvSpPr>
          <p:nvPr/>
        </p:nvSpPr>
        <p:spPr bwMode="auto">
          <a:xfrm>
            <a:off x="3048047" y="7593791"/>
            <a:ext cx="1316082" cy="124589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5527" b="1">
                <a:solidFill>
                  <a:srgbClr val="C00000"/>
                </a:solidFill>
                <a:latin typeface="+mn-lt"/>
              </a:rPr>
              <a:t>D</a:t>
            </a:r>
            <a:endParaRPr lang="vi-VN" sz="5527" b="1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53" name="Picture 55" descr="Vortec spa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585" y="2726484"/>
            <a:ext cx="1579298" cy="1184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WordArt 56"/>
          <p:cNvSpPr>
            <a:spLocks noChangeArrowheads="1" noChangeShapeType="1" noTextEdit="1"/>
          </p:cNvSpPr>
          <p:nvPr/>
        </p:nvSpPr>
        <p:spPr bwMode="auto">
          <a:xfrm>
            <a:off x="13170907" y="2888800"/>
            <a:ext cx="421146" cy="894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974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55" name="WordArt 57"/>
          <p:cNvSpPr>
            <a:spLocks noChangeArrowheads="1" noChangeShapeType="1" noTextEdit="1"/>
          </p:cNvSpPr>
          <p:nvPr/>
        </p:nvSpPr>
        <p:spPr bwMode="auto">
          <a:xfrm>
            <a:off x="13151167" y="2888800"/>
            <a:ext cx="421146" cy="894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974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56" name="WordArt 58"/>
          <p:cNvSpPr>
            <a:spLocks noChangeArrowheads="1" noChangeShapeType="1" noTextEdit="1"/>
          </p:cNvSpPr>
          <p:nvPr/>
        </p:nvSpPr>
        <p:spPr bwMode="auto">
          <a:xfrm>
            <a:off x="13170907" y="2888800"/>
            <a:ext cx="421146" cy="894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974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57" name="WordArt 59"/>
          <p:cNvSpPr>
            <a:spLocks noChangeArrowheads="1" noChangeShapeType="1" noTextEdit="1"/>
          </p:cNvSpPr>
          <p:nvPr/>
        </p:nvSpPr>
        <p:spPr bwMode="auto">
          <a:xfrm>
            <a:off x="13131425" y="2888800"/>
            <a:ext cx="500111" cy="894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974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58" name="WordArt 60"/>
          <p:cNvSpPr>
            <a:spLocks noChangeArrowheads="1" noChangeShapeType="1" noTextEdit="1"/>
          </p:cNvSpPr>
          <p:nvPr/>
        </p:nvSpPr>
        <p:spPr bwMode="auto">
          <a:xfrm>
            <a:off x="13210389" y="2888800"/>
            <a:ext cx="315860" cy="894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974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59" name="WordArt 61"/>
          <p:cNvSpPr>
            <a:spLocks noChangeArrowheads="1" noChangeShapeType="1" noTextEdit="1"/>
          </p:cNvSpPr>
          <p:nvPr/>
        </p:nvSpPr>
        <p:spPr bwMode="auto">
          <a:xfrm>
            <a:off x="13170907" y="2888800"/>
            <a:ext cx="421146" cy="894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974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60" name="WordArt 62"/>
          <p:cNvSpPr>
            <a:spLocks noChangeArrowheads="1" noChangeShapeType="1" noTextEdit="1"/>
          </p:cNvSpPr>
          <p:nvPr/>
        </p:nvSpPr>
        <p:spPr bwMode="auto">
          <a:xfrm>
            <a:off x="12473384" y="2888800"/>
            <a:ext cx="500111" cy="894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974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910994345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6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8" dur="1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/>
      <p:bldP spid="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714640" y="0"/>
            <a:ext cx="11359977" cy="1662649"/>
            <a:chOff x="635794" y="549433"/>
            <a:chExt cx="8222456" cy="1203167"/>
          </a:xfrm>
        </p:grpSpPr>
        <p:sp>
          <p:nvSpPr>
            <p:cNvPr id="4119" name="Rounded Rectangle 1"/>
            <p:cNvSpPr>
              <a:spLocks noChangeArrowheads="1"/>
            </p:cNvSpPr>
            <p:nvPr/>
          </p:nvSpPr>
          <p:spPr bwMode="auto">
            <a:xfrm>
              <a:off x="635794" y="990600"/>
              <a:ext cx="8222456" cy="762000"/>
            </a:xfrm>
            <a:prstGeom prst="roundRect">
              <a:avLst>
                <a:gd name="adj" fmla="val 16667"/>
              </a:avLst>
            </a:prstGeom>
            <a:solidFill>
              <a:srgbClr val="D9EDEF"/>
            </a:solidFill>
            <a:ln w="9525" algn="ctr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4145"/>
            </a:p>
          </p:txBody>
        </p:sp>
        <p:sp>
          <p:nvSpPr>
            <p:cNvPr id="73" name="Text Box 8"/>
            <p:cNvSpPr txBox="1">
              <a:spLocks noChangeArrowheads="1"/>
            </p:cNvSpPr>
            <p:nvPr/>
          </p:nvSpPr>
          <p:spPr bwMode="auto">
            <a:xfrm>
              <a:off x="2209158" y="1151017"/>
              <a:ext cx="4667701" cy="430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sz="3869" b="1">
                  <a:solidFill>
                    <a:srgbClr val="C00000"/>
                  </a:solidFill>
                  <a:latin typeface="+mn-lt"/>
                </a:rPr>
                <a:t>Cùng nhau khởi động?</a:t>
              </a:r>
            </a:p>
          </p:txBody>
        </p:sp>
        <p:pic>
          <p:nvPicPr>
            <p:cNvPr id="4121" name="Picture 2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795" y="549433"/>
              <a:ext cx="1574006" cy="1203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" name="Rectangle 22"/>
          <p:cNvSpPr>
            <a:spLocks noChangeArrowheads="1"/>
          </p:cNvSpPr>
          <p:nvPr/>
        </p:nvSpPr>
        <p:spPr bwMode="auto">
          <a:xfrm>
            <a:off x="3923241" y="3434974"/>
            <a:ext cx="7413926" cy="1197634"/>
          </a:xfrm>
          <a:prstGeom prst="rect">
            <a:avLst/>
          </a:prstGeom>
          <a:solidFill>
            <a:srgbClr val="FFCC99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3869" b="1">
                <a:latin typeface="+mn-lt"/>
              </a:rPr>
              <a:t>H  Đoàn kết</a:t>
            </a:r>
            <a:endParaRPr lang="vi-VN" sz="3869" b="1" i="1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2" name="Rounded Rectangle 32"/>
          <p:cNvSpPr>
            <a:spLocks noChangeArrowheads="1"/>
          </p:cNvSpPr>
          <p:nvPr/>
        </p:nvSpPr>
        <p:spPr bwMode="auto">
          <a:xfrm>
            <a:off x="2677350" y="1789872"/>
            <a:ext cx="11291980" cy="723845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rgbClr val="FFC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145"/>
          </a:p>
        </p:txBody>
      </p:sp>
      <p:sp>
        <p:nvSpPr>
          <p:cNvPr id="43" name="TextBox 42"/>
          <p:cNvSpPr txBox="1"/>
          <p:nvPr/>
        </p:nvSpPr>
        <p:spPr>
          <a:xfrm>
            <a:off x="2703672" y="1875418"/>
            <a:ext cx="11305141" cy="730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4145" b="1">
                <a:latin typeface="+mn-lt"/>
              </a:rPr>
              <a:t>2. Từ nào  trái nghĩa với  từ “ </a:t>
            </a:r>
            <a:r>
              <a:rPr lang="en-US" sz="4145" b="1">
                <a:solidFill>
                  <a:srgbClr val="C00000"/>
                </a:solidFill>
                <a:latin typeface="+mn-lt"/>
              </a:rPr>
              <a:t>thương yêu</a:t>
            </a:r>
            <a:r>
              <a:rPr lang="en-US" sz="4145" b="1">
                <a:latin typeface="+mn-lt"/>
              </a:rPr>
              <a:t>”?</a:t>
            </a:r>
            <a:endParaRPr lang="en-US" sz="4145" b="1" dirty="0">
              <a:latin typeface="+mn-lt"/>
            </a:endParaRPr>
          </a:p>
        </p:txBody>
      </p:sp>
      <p:sp>
        <p:nvSpPr>
          <p:cNvPr id="44" name="Oval 18"/>
          <p:cNvSpPr>
            <a:spLocks noChangeArrowheads="1"/>
          </p:cNvSpPr>
          <p:nvPr/>
        </p:nvSpPr>
        <p:spPr bwMode="auto">
          <a:xfrm>
            <a:off x="3124818" y="3434974"/>
            <a:ext cx="1263438" cy="1197634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5527" b="1">
                <a:solidFill>
                  <a:srgbClr val="FFFF00"/>
                </a:solidFill>
                <a:latin typeface="+mn-lt"/>
              </a:rPr>
              <a:t>A</a:t>
            </a:r>
            <a:endParaRPr lang="vi-VN" sz="5527" b="1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5" name="Rectangle 22"/>
          <p:cNvSpPr>
            <a:spLocks noChangeArrowheads="1"/>
          </p:cNvSpPr>
          <p:nvPr/>
        </p:nvSpPr>
        <p:spPr bwMode="auto">
          <a:xfrm>
            <a:off x="3923241" y="4843181"/>
            <a:ext cx="7413926" cy="1197634"/>
          </a:xfrm>
          <a:prstGeom prst="rect">
            <a:avLst/>
          </a:prstGeom>
          <a:solidFill>
            <a:srgbClr val="FFCC99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3869" b="1">
                <a:latin typeface="+mn-lt"/>
              </a:rPr>
              <a:t>     Hòa bình</a:t>
            </a:r>
            <a:endParaRPr lang="vi-VN" sz="3869" b="1" i="1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6" name="Oval 18"/>
          <p:cNvSpPr>
            <a:spLocks noChangeArrowheads="1"/>
          </p:cNvSpPr>
          <p:nvPr/>
        </p:nvSpPr>
        <p:spPr bwMode="auto">
          <a:xfrm>
            <a:off x="3124818" y="4843181"/>
            <a:ext cx="1263438" cy="1197634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5527" b="1">
                <a:solidFill>
                  <a:srgbClr val="FFFF00"/>
                </a:solidFill>
                <a:latin typeface="+mn-lt"/>
              </a:rPr>
              <a:t>B</a:t>
            </a:r>
            <a:endParaRPr lang="vi-VN" sz="5527" b="1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7" name="Rectangle 22"/>
          <p:cNvSpPr>
            <a:spLocks noChangeArrowheads="1"/>
          </p:cNvSpPr>
          <p:nvPr/>
        </p:nvSpPr>
        <p:spPr bwMode="auto">
          <a:xfrm>
            <a:off x="3923241" y="6257970"/>
            <a:ext cx="7413926" cy="1197634"/>
          </a:xfrm>
          <a:prstGeom prst="rect">
            <a:avLst/>
          </a:prstGeom>
          <a:solidFill>
            <a:srgbClr val="FFCC99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3869" b="1">
                <a:latin typeface="+mn-lt"/>
              </a:rPr>
              <a:t>     Thù ghét</a:t>
            </a:r>
            <a:endParaRPr lang="vi-VN" sz="3869" b="1" i="1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8" name="Oval 18"/>
          <p:cNvSpPr>
            <a:spLocks noChangeArrowheads="1"/>
          </p:cNvSpPr>
          <p:nvPr/>
        </p:nvSpPr>
        <p:spPr bwMode="auto">
          <a:xfrm>
            <a:off x="3124818" y="6257970"/>
            <a:ext cx="1263438" cy="1197634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5527" b="1">
                <a:solidFill>
                  <a:srgbClr val="FFFF00"/>
                </a:solidFill>
                <a:latin typeface="+mn-lt"/>
              </a:rPr>
              <a:t>C</a:t>
            </a:r>
            <a:endParaRPr lang="vi-VN" sz="5527" b="1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9" name="Rectangle 22"/>
          <p:cNvSpPr>
            <a:spLocks noChangeArrowheads="1"/>
          </p:cNvSpPr>
          <p:nvPr/>
        </p:nvSpPr>
        <p:spPr bwMode="auto">
          <a:xfrm>
            <a:off x="3872792" y="7646435"/>
            <a:ext cx="7464375" cy="1197634"/>
          </a:xfrm>
          <a:prstGeom prst="rect">
            <a:avLst/>
          </a:prstGeom>
          <a:solidFill>
            <a:srgbClr val="FFCC99"/>
          </a:solidFill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3869" b="1">
                <a:latin typeface="+mn-lt"/>
              </a:rPr>
              <a:t>     Phá hoại</a:t>
            </a:r>
            <a:endParaRPr lang="vi-VN" sz="3869" b="1" i="1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0" name="Oval 18"/>
          <p:cNvSpPr>
            <a:spLocks noChangeArrowheads="1"/>
          </p:cNvSpPr>
          <p:nvPr/>
        </p:nvSpPr>
        <p:spPr bwMode="auto">
          <a:xfrm>
            <a:off x="3074369" y="7646435"/>
            <a:ext cx="1263438" cy="1197634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sz="5527" b="1">
                <a:solidFill>
                  <a:srgbClr val="FFFF00"/>
                </a:solidFill>
                <a:latin typeface="+mn-lt"/>
              </a:rPr>
              <a:t>D</a:t>
            </a:r>
            <a:endParaRPr lang="vi-VN" sz="5527" b="1">
              <a:solidFill>
                <a:srgbClr val="FFFF00"/>
              </a:solidFill>
              <a:latin typeface="+mn-lt"/>
            </a:endParaRP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2795797" y="2632164"/>
            <a:ext cx="10633939" cy="56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en-US" sz="3040" b="1" i="1">
                <a:latin typeface="+mn-lt"/>
              </a:rPr>
              <a:t>Em viết kết quả vào bảng con.</a:t>
            </a:r>
          </a:p>
        </p:txBody>
      </p:sp>
      <p:sp>
        <p:nvSpPr>
          <p:cNvPr id="52" name="Oval 18"/>
          <p:cNvSpPr>
            <a:spLocks noChangeArrowheads="1"/>
          </p:cNvSpPr>
          <p:nvPr/>
        </p:nvSpPr>
        <p:spPr bwMode="auto">
          <a:xfrm>
            <a:off x="3098497" y="6209712"/>
            <a:ext cx="1313889" cy="1245891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5527" b="1">
                <a:solidFill>
                  <a:srgbClr val="C00000"/>
                </a:solidFill>
                <a:latin typeface="+mn-lt"/>
              </a:rPr>
              <a:t>D</a:t>
            </a:r>
            <a:endParaRPr lang="vi-VN" sz="5527" b="1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53" name="Picture 55" descr="Vortec spa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585" y="2726484"/>
            <a:ext cx="1579298" cy="1184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WordArt 56"/>
          <p:cNvSpPr>
            <a:spLocks noChangeArrowheads="1" noChangeShapeType="1" noTextEdit="1"/>
          </p:cNvSpPr>
          <p:nvPr/>
        </p:nvSpPr>
        <p:spPr bwMode="auto">
          <a:xfrm>
            <a:off x="13170907" y="2888800"/>
            <a:ext cx="421146" cy="894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974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55" name="WordArt 57"/>
          <p:cNvSpPr>
            <a:spLocks noChangeArrowheads="1" noChangeShapeType="1" noTextEdit="1"/>
          </p:cNvSpPr>
          <p:nvPr/>
        </p:nvSpPr>
        <p:spPr bwMode="auto">
          <a:xfrm>
            <a:off x="13151167" y="2888800"/>
            <a:ext cx="421146" cy="894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974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56" name="WordArt 58"/>
          <p:cNvSpPr>
            <a:spLocks noChangeArrowheads="1" noChangeShapeType="1" noTextEdit="1"/>
          </p:cNvSpPr>
          <p:nvPr/>
        </p:nvSpPr>
        <p:spPr bwMode="auto">
          <a:xfrm>
            <a:off x="13170907" y="2888800"/>
            <a:ext cx="421146" cy="894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974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57" name="WordArt 59"/>
          <p:cNvSpPr>
            <a:spLocks noChangeArrowheads="1" noChangeShapeType="1" noTextEdit="1"/>
          </p:cNvSpPr>
          <p:nvPr/>
        </p:nvSpPr>
        <p:spPr bwMode="auto">
          <a:xfrm>
            <a:off x="13131425" y="2888800"/>
            <a:ext cx="500111" cy="894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974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0</a:t>
            </a:r>
          </a:p>
        </p:txBody>
      </p:sp>
      <p:sp>
        <p:nvSpPr>
          <p:cNvPr id="58" name="WordArt 60"/>
          <p:cNvSpPr>
            <a:spLocks noChangeArrowheads="1" noChangeShapeType="1" noTextEdit="1"/>
          </p:cNvSpPr>
          <p:nvPr/>
        </p:nvSpPr>
        <p:spPr bwMode="auto">
          <a:xfrm>
            <a:off x="13210389" y="2888800"/>
            <a:ext cx="315860" cy="894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974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59" name="WordArt 61"/>
          <p:cNvSpPr>
            <a:spLocks noChangeArrowheads="1" noChangeShapeType="1" noTextEdit="1"/>
          </p:cNvSpPr>
          <p:nvPr/>
        </p:nvSpPr>
        <p:spPr bwMode="auto">
          <a:xfrm>
            <a:off x="13170907" y="2888800"/>
            <a:ext cx="421146" cy="894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974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60" name="WordArt 62"/>
          <p:cNvSpPr>
            <a:spLocks noChangeArrowheads="1" noChangeShapeType="1" noTextEdit="1"/>
          </p:cNvSpPr>
          <p:nvPr/>
        </p:nvSpPr>
        <p:spPr bwMode="auto">
          <a:xfrm>
            <a:off x="12473384" y="2888800"/>
            <a:ext cx="500111" cy="894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974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144429607"/>
      </p:ext>
    </p:extLst>
  </p:cSld>
  <p:clrMapOvr>
    <a:masterClrMapping/>
  </p:clrMapOvr>
  <p:transition advClick="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6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uong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4" dur="12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057706" y="6273941"/>
            <a:ext cx="1072058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5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图片 31752" descr="1-21">
            <a:extLst>
              <a:ext uri="{FF2B5EF4-FFF2-40B4-BE49-F238E27FC236}">
                <a16:creationId xmlns:a16="http://schemas.microsoft.com/office/drawing/2014/main" xmlns="" id="{1945D1A4-A6BB-4C90-8BA4-C7830F674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3888" y="3441750"/>
            <a:ext cx="4724400" cy="441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41994" descr="1-37">
            <a:extLst>
              <a:ext uri="{FF2B5EF4-FFF2-40B4-BE49-F238E27FC236}">
                <a16:creationId xmlns:a16="http://schemas.microsoft.com/office/drawing/2014/main" xmlns="" id="{BC26D207-F7BF-44CA-97BD-7CB18628B2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240" y="2937694"/>
            <a:ext cx="5608637" cy="6278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3">
            <a:extLst>
              <a:ext uri="{FF2B5EF4-FFF2-40B4-BE49-F238E27FC236}">
                <a16:creationId xmlns:a16="http://schemas.microsoft.com/office/drawing/2014/main" xmlns="" id="{AD1CBF72-E20D-4811-8B67-DC1E755D6D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616" y="705446"/>
            <a:ext cx="7530740" cy="3962157"/>
          </a:xfrm>
          <a:prstGeom prst="rect">
            <a:avLst/>
          </a:prstGeom>
        </p:spPr>
      </p:pic>
      <p:pic>
        <p:nvPicPr>
          <p:cNvPr id="10" name="图片 41994" descr="1-37">
            <a:extLst>
              <a:ext uri="{FF2B5EF4-FFF2-40B4-BE49-F238E27FC236}">
                <a16:creationId xmlns:a16="http://schemas.microsoft.com/office/drawing/2014/main" xmlns="" id="{BC26D207-F7BF-44CA-97BD-7CB18628B2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350" y="2895381"/>
            <a:ext cx="5608637" cy="6278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563F090-3138-4E8F-BB52-0E2A28BB53A6}"/>
              </a:ext>
            </a:extLst>
          </p:cNvPr>
          <p:cNvSpPr/>
          <p:nvPr/>
        </p:nvSpPr>
        <p:spPr>
          <a:xfrm>
            <a:off x="4644728" y="1256123"/>
            <a:ext cx="5800073" cy="1789571"/>
          </a:xfrm>
          <a:prstGeom prst="rect">
            <a:avLst/>
          </a:prstGeom>
          <a:noFill/>
        </p:spPr>
        <p:txBody>
          <a:bodyPr wrap="square" lIns="126344" tIns="63172" rIns="126344" bIns="63172">
            <a:spAutoFit/>
          </a:bodyPr>
          <a:lstStyle/>
          <a:p>
            <a:pPr algn="ctr"/>
            <a:r>
              <a:rPr lang="en-US" sz="5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5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5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5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5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5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78287" cy="947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356696" y="1234924"/>
            <a:ext cx="8790084" cy="136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3297" tIns="26648" rIns="53297" bIns="2664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3869" b="1" dirty="0" err="1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Thứ</a:t>
            </a:r>
            <a:r>
              <a:rPr lang="en-US" altLang="vi-VN" sz="3869" b="1" dirty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 </a:t>
            </a:r>
            <a:r>
              <a:rPr lang="en-US" altLang="vi-VN" sz="3869" b="1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năm</a:t>
            </a:r>
            <a:r>
              <a:rPr lang="en-US" altLang="vi-VN" sz="3869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  </a:t>
            </a:r>
            <a:r>
              <a:rPr lang="en-US" altLang="vi-VN" sz="3869" b="1" dirty="0" err="1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ngày</a:t>
            </a:r>
            <a:r>
              <a:rPr lang="en-US" altLang="vi-VN" sz="3869" b="1" dirty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3869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30 </a:t>
            </a:r>
            <a:r>
              <a:rPr lang="en-US" altLang="vi-VN" sz="3869" b="1" dirty="0" err="1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tháng</a:t>
            </a:r>
            <a:r>
              <a:rPr lang="en-US" altLang="vi-VN" sz="3869" b="1" dirty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9 </a:t>
            </a:r>
            <a:r>
              <a:rPr lang="en-US" altLang="vi-VN" sz="3869" b="1" dirty="0" err="1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năm</a:t>
            </a:r>
            <a:r>
              <a:rPr lang="en-US" altLang="vi-VN" sz="3869" b="1" dirty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2021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vi-VN" sz="778" b="1" dirty="0">
              <a:solidFill>
                <a:srgbClr val="FFFFFF"/>
              </a:solidFill>
              <a:latin typeface="Times New Roman" panose="02020603050405020304" pitchFamily="18" charset="0"/>
              <a:ea typeface="HP001 5Ha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3869" b="1" dirty="0" err="1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Luyện</a:t>
            </a:r>
            <a:r>
              <a:rPr lang="en-US" altLang="vi-VN" sz="3869" b="1" dirty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3869" b="1" dirty="0" err="1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từ</a:t>
            </a:r>
            <a:r>
              <a:rPr lang="en-US" altLang="vi-VN" sz="3869" b="1" dirty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3869" b="1" dirty="0" err="1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và</a:t>
            </a:r>
            <a:r>
              <a:rPr lang="en-US" altLang="vi-VN" sz="3869" b="1" dirty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3869" b="1" dirty="0" err="1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câu</a:t>
            </a:r>
            <a:endParaRPr lang="en-US" altLang="vi-VN" sz="3869" b="1" dirty="0">
              <a:solidFill>
                <a:srgbClr val="FFFFFF"/>
              </a:solidFill>
              <a:latin typeface="Times New Roman" panose="02020603050405020304" pitchFamily="18" charset="0"/>
              <a:ea typeface="HP001 5H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579089" y="2772546"/>
            <a:ext cx="8567691" cy="768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3297" tIns="26648" rIns="53297" bIns="2664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3869" b="1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Luyện</a:t>
            </a:r>
            <a:r>
              <a:rPr lang="en-US" altLang="vi-VN" sz="3869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3869" b="1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tập</a:t>
            </a:r>
            <a:r>
              <a:rPr lang="en-US" altLang="vi-VN" sz="3869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3869" b="1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về</a:t>
            </a:r>
            <a:r>
              <a:rPr lang="en-US" altLang="vi-VN" sz="3869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3869" b="1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từ</a:t>
            </a:r>
            <a:r>
              <a:rPr lang="en-US" altLang="vi-VN" sz="3869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3869" b="1" dirty="0" err="1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trái</a:t>
            </a:r>
            <a:r>
              <a:rPr lang="en-US" altLang="vi-VN" sz="3869" b="1" dirty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3869" b="1" dirty="0" err="1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nghĩa</a:t>
            </a:r>
            <a:r>
              <a:rPr lang="en-US" altLang="vi-VN" sz="3869" b="1" dirty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( </a:t>
            </a:r>
            <a:r>
              <a:rPr lang="en-US" altLang="vi-VN" sz="3869" b="1" dirty="0" err="1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trang</a:t>
            </a:r>
            <a:r>
              <a:rPr lang="en-US" altLang="vi-VN" sz="3869" b="1" dirty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 </a:t>
            </a:r>
            <a:r>
              <a:rPr lang="en-US" altLang="vi-VN" sz="3869" b="1" dirty="0" smtClean="0">
                <a:solidFill>
                  <a:srgbClr val="FFFFFF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43)</a:t>
            </a:r>
            <a:endParaRPr lang="en-US" altLang="vi-VN" sz="3869" b="1" dirty="0">
              <a:solidFill>
                <a:srgbClr val="FFFFFF"/>
              </a:solidFill>
              <a:latin typeface="Times New Roman" panose="02020603050405020304" pitchFamily="18" charset="0"/>
              <a:ea typeface="HP001 5Ha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vi-VN" sz="778" b="1" dirty="0">
              <a:solidFill>
                <a:srgbClr val="FFFFFF"/>
              </a:solidFill>
              <a:latin typeface="Times New Roman" panose="02020603050405020304" pitchFamily="18" charset="0"/>
              <a:ea typeface="HP001 5H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812133"/>
      </p:ext>
    </p:extLst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273050"/>
            <a:ext cx="14978063" cy="9029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8" name="图片 3077" descr="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775" y="1138238"/>
            <a:ext cx="1465263" cy="2112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0" name="图片 3079" descr="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7325" y="1390650"/>
            <a:ext cx="9505950" cy="161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1" name="图片 3080" descr="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7325" y="3119438"/>
            <a:ext cx="9505950" cy="161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2" name="图片 3081" descr="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5888" y="4846638"/>
            <a:ext cx="9505950" cy="1619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图片 3076" descr="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91525" y="4321175"/>
            <a:ext cx="8386763" cy="5154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3" name="文本框 3082"/>
          <p:cNvSpPr txBox="1"/>
          <p:nvPr/>
        </p:nvSpPr>
        <p:spPr>
          <a:xfrm>
            <a:off x="4320791" y="1810405"/>
            <a:ext cx="8855844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Tìm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từ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trái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nghĩa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theo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yêu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cầu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87" name="文本框 3086"/>
          <p:cNvSpPr txBox="1"/>
          <p:nvPr/>
        </p:nvSpPr>
        <p:spPr>
          <a:xfrm>
            <a:off x="7380288" y="6970713"/>
            <a:ext cx="273685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zh-CN" altLang="en-US" sz="3200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在此输入文字</a:t>
            </a:r>
          </a:p>
        </p:txBody>
      </p:sp>
      <p:sp>
        <p:nvSpPr>
          <p:cNvPr id="14" name="文本框 3082">
            <a:extLst>
              <a:ext uri="{FF2B5EF4-FFF2-40B4-BE49-F238E27FC236}">
                <a16:creationId xmlns:a16="http://schemas.microsoft.com/office/drawing/2014/main" xmlns="" id="{F3E765F2-979E-4D37-92C0-C4A93F35FF6B}"/>
              </a:ext>
            </a:extLst>
          </p:cNvPr>
          <p:cNvSpPr txBox="1"/>
          <p:nvPr/>
        </p:nvSpPr>
        <p:spPr>
          <a:xfrm>
            <a:off x="4404161" y="3600311"/>
            <a:ext cx="6937311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Biết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tìm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từ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trái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nghĩa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để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miêu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tả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3082">
            <a:extLst>
              <a:ext uri="{FF2B5EF4-FFF2-40B4-BE49-F238E27FC236}">
                <a16:creationId xmlns:a16="http://schemas.microsoft.com/office/drawing/2014/main" xmlns="" id="{03DD0F83-BECE-445A-9B07-87C7057F3972}"/>
              </a:ext>
            </a:extLst>
          </p:cNvPr>
          <p:cNvSpPr txBox="1"/>
          <p:nvPr/>
        </p:nvSpPr>
        <p:spPr>
          <a:xfrm>
            <a:off x="4404161" y="5280213"/>
            <a:ext cx="9241567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defTabSz="1500505">
              <a:spcBef>
                <a:spcPct val="50000"/>
              </a:spcBef>
            </a:pP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Đặt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câu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để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phân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biệt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1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cặp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từ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trái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nghĩa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.</a:t>
            </a:r>
            <a:endParaRPr lang="zh-CN" alt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D500CC7-C70B-4E50-A6CC-2180E7B4E230}"/>
              </a:ext>
            </a:extLst>
          </p:cNvPr>
          <p:cNvSpPr txBox="1"/>
          <p:nvPr/>
        </p:nvSpPr>
        <p:spPr>
          <a:xfrm>
            <a:off x="6480361" y="396393"/>
            <a:ext cx="3960440" cy="939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58397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505" b="1" kern="0" dirty="0">
                <a:solidFill>
                  <a:srgbClr val="FF00FF"/>
                </a:solidFill>
                <a:latin typeface="Times New Roman" panose="02020603050405020304" pitchFamily="18" charset="0"/>
                <a:ea typeface="Arial Unicode MS" panose="020B0604020202020204"/>
                <a:cs typeface="Times New Roman" panose="02020603050405020304" pitchFamily="18" charset="0"/>
              </a:rPr>
              <a:t>MỤC TIÊU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3" grpId="0"/>
      <p:bldP spid="3087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xmlns="" id="{FD11E177-36BF-4677-AD66-45AB66CBFC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377" y="1682248"/>
            <a:ext cx="3985656" cy="3985656"/>
          </a:xfrm>
          <a:prstGeom prst="rect">
            <a:avLst/>
          </a:prstGeom>
        </p:spPr>
      </p:pic>
      <p:pic>
        <p:nvPicPr>
          <p:cNvPr id="3" name="图片 3">
            <a:extLst>
              <a:ext uri="{FF2B5EF4-FFF2-40B4-BE49-F238E27FC236}">
                <a16:creationId xmlns:a16="http://schemas.microsoft.com/office/drawing/2014/main" xmlns="" id="{AD1CBF72-E20D-4811-8B67-DC1E755D6D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267" y="631721"/>
            <a:ext cx="7530740" cy="4527321"/>
          </a:xfrm>
          <a:prstGeom prst="rect">
            <a:avLst/>
          </a:prstGeom>
        </p:spPr>
      </p:pic>
      <p:pic>
        <p:nvPicPr>
          <p:cNvPr id="4" name="图片 5">
            <a:extLst>
              <a:ext uri="{FF2B5EF4-FFF2-40B4-BE49-F238E27FC236}">
                <a16:creationId xmlns:a16="http://schemas.microsoft.com/office/drawing/2014/main" xmlns="" id="{1E00440B-6D41-4704-9E08-194C05240A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751" y="5503025"/>
            <a:ext cx="7395109" cy="423363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563F090-3138-4E8F-BB52-0E2A28BB53A6}"/>
              </a:ext>
            </a:extLst>
          </p:cNvPr>
          <p:cNvSpPr/>
          <p:nvPr/>
        </p:nvSpPr>
        <p:spPr>
          <a:xfrm>
            <a:off x="6837542" y="1588728"/>
            <a:ext cx="5800073" cy="1275713"/>
          </a:xfrm>
          <a:prstGeom prst="rect">
            <a:avLst/>
          </a:prstGeom>
          <a:noFill/>
        </p:spPr>
        <p:txBody>
          <a:bodyPr wrap="square" lIns="126344" tIns="63172" rIns="126344" bIns="63172">
            <a:spAutoFit/>
          </a:bodyPr>
          <a:lstStyle/>
          <a:p>
            <a:pPr algn="ctr"/>
            <a:r>
              <a:rPr lang="en-US" sz="7461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7461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41994" descr="1-37">
            <a:extLst>
              <a:ext uri="{FF2B5EF4-FFF2-40B4-BE49-F238E27FC236}">
                <a16:creationId xmlns:a16="http://schemas.microsoft.com/office/drawing/2014/main" xmlns="" id="{BC26D207-F7BF-44CA-97BD-7CB18628B2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350" y="2895381"/>
            <a:ext cx="5608637" cy="627856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57692666"/>
      </p:ext>
    </p:extLst>
  </p:cSld>
  <p:clrMapOvr>
    <a:masterClrMapping/>
  </p:clrMapOvr>
  <p:transition advClick="0" advTm="3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4101" descr="13">
            <a:extLst>
              <a:ext uri="{FF2B5EF4-FFF2-40B4-BE49-F238E27FC236}">
                <a16:creationId xmlns:a16="http://schemas.microsoft.com/office/drawing/2014/main" xmlns="" id="{B8043543-73C3-47D8-BFA9-63BA734831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360" y="-1238770"/>
            <a:ext cx="15625736" cy="1071455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48244" y="2073220"/>
            <a:ext cx="11291911" cy="128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en-US" sz="3869" dirty="0"/>
              <a:t>      </a:t>
            </a:r>
            <a:r>
              <a:rPr lang="en-GB" altLang="en-US" sz="3869" b="1" dirty="0" err="1" smtClean="0">
                <a:solidFill>
                  <a:srgbClr val="C00000"/>
                </a:solidFill>
              </a:rPr>
              <a:t>Bài</a:t>
            </a:r>
            <a:r>
              <a:rPr lang="en-GB" altLang="en-US" sz="3869" dirty="0" smtClean="0">
                <a:solidFill>
                  <a:srgbClr val="C00000"/>
                </a:solidFill>
              </a:rPr>
              <a:t> </a:t>
            </a:r>
            <a:r>
              <a:rPr lang="en-GB" altLang="en-US" sz="3869" b="1" dirty="0" smtClean="0">
                <a:solidFill>
                  <a:srgbClr val="C00000"/>
                </a:solidFill>
              </a:rPr>
              <a:t>1</a:t>
            </a:r>
            <a:r>
              <a:rPr lang="en-GB" altLang="en-US" sz="3869" b="1" dirty="0">
                <a:solidFill>
                  <a:srgbClr val="C00000"/>
                </a:solidFill>
              </a:rPr>
              <a:t>.</a:t>
            </a:r>
            <a:r>
              <a:rPr lang="en-GB" altLang="en-US" sz="3869" dirty="0">
                <a:solidFill>
                  <a:srgbClr val="C00000"/>
                </a:solidFill>
              </a:rPr>
              <a:t> </a:t>
            </a:r>
            <a:r>
              <a:rPr lang="en-GB" altLang="en-US" sz="3869" b="1" dirty="0" err="1">
                <a:solidFill>
                  <a:srgbClr val="C00000"/>
                </a:solidFill>
              </a:rPr>
              <a:t>Tìm</a:t>
            </a:r>
            <a:r>
              <a:rPr lang="en-GB" altLang="en-US" sz="3869" b="1" dirty="0">
                <a:solidFill>
                  <a:srgbClr val="C00000"/>
                </a:solidFill>
              </a:rPr>
              <a:t> </a:t>
            </a:r>
            <a:r>
              <a:rPr lang="en-GB" altLang="en-US" sz="3869" b="1" dirty="0" err="1">
                <a:solidFill>
                  <a:srgbClr val="C00000"/>
                </a:solidFill>
              </a:rPr>
              <a:t>những</a:t>
            </a:r>
            <a:r>
              <a:rPr lang="en-GB" altLang="en-US" sz="3869" b="1" dirty="0">
                <a:solidFill>
                  <a:srgbClr val="C00000"/>
                </a:solidFill>
              </a:rPr>
              <a:t> </a:t>
            </a:r>
            <a:r>
              <a:rPr lang="en-GB" altLang="en-US" sz="3869" b="1" dirty="0" err="1">
                <a:solidFill>
                  <a:srgbClr val="C00000"/>
                </a:solidFill>
              </a:rPr>
              <a:t>từ</a:t>
            </a:r>
            <a:r>
              <a:rPr lang="en-GB" altLang="en-US" sz="3869" b="1" dirty="0">
                <a:solidFill>
                  <a:srgbClr val="C00000"/>
                </a:solidFill>
              </a:rPr>
              <a:t> </a:t>
            </a:r>
            <a:r>
              <a:rPr lang="en-GB" altLang="en-US" sz="3869" b="1" dirty="0" err="1">
                <a:solidFill>
                  <a:srgbClr val="C00000"/>
                </a:solidFill>
              </a:rPr>
              <a:t>trái</a:t>
            </a:r>
            <a:r>
              <a:rPr lang="en-GB" altLang="en-US" sz="3869" b="1" dirty="0">
                <a:solidFill>
                  <a:srgbClr val="C00000"/>
                </a:solidFill>
              </a:rPr>
              <a:t> </a:t>
            </a:r>
            <a:r>
              <a:rPr lang="en-GB" altLang="en-US" sz="3869" b="1" dirty="0" err="1">
                <a:solidFill>
                  <a:srgbClr val="C00000"/>
                </a:solidFill>
              </a:rPr>
              <a:t>nghĩa</a:t>
            </a:r>
            <a:r>
              <a:rPr lang="en-GB" altLang="en-US" sz="3869" b="1" dirty="0">
                <a:solidFill>
                  <a:srgbClr val="C00000"/>
                </a:solidFill>
              </a:rPr>
              <a:t> </a:t>
            </a:r>
            <a:r>
              <a:rPr lang="en-GB" altLang="en-US" sz="3869" b="1" dirty="0" err="1">
                <a:solidFill>
                  <a:srgbClr val="C00000"/>
                </a:solidFill>
              </a:rPr>
              <a:t>nhau</a:t>
            </a:r>
            <a:r>
              <a:rPr lang="en-GB" altLang="en-US" sz="3869" b="1" dirty="0">
                <a:solidFill>
                  <a:srgbClr val="C00000"/>
                </a:solidFill>
              </a:rPr>
              <a:t> </a:t>
            </a:r>
            <a:r>
              <a:rPr lang="en-GB" altLang="en-US" sz="3869" b="1" dirty="0" err="1">
                <a:solidFill>
                  <a:srgbClr val="C00000"/>
                </a:solidFill>
              </a:rPr>
              <a:t>trong</a:t>
            </a:r>
            <a:r>
              <a:rPr lang="en-GB" altLang="en-US" sz="3869" b="1" dirty="0">
                <a:solidFill>
                  <a:srgbClr val="C00000"/>
                </a:solidFill>
              </a:rPr>
              <a:t> </a:t>
            </a:r>
          </a:p>
          <a:p>
            <a:r>
              <a:rPr lang="en-GB" altLang="en-US" sz="3869" b="1" dirty="0">
                <a:solidFill>
                  <a:srgbClr val="C00000"/>
                </a:solidFill>
              </a:rPr>
              <a:t>       </a:t>
            </a:r>
            <a:r>
              <a:rPr lang="en-GB" altLang="en-US" sz="3869" b="1" dirty="0" err="1">
                <a:solidFill>
                  <a:srgbClr val="C00000"/>
                </a:solidFill>
              </a:rPr>
              <a:t>các</a:t>
            </a:r>
            <a:r>
              <a:rPr lang="en-GB" altLang="en-US" sz="3869" b="1" dirty="0">
                <a:solidFill>
                  <a:srgbClr val="C00000"/>
                </a:solidFill>
              </a:rPr>
              <a:t> </a:t>
            </a:r>
            <a:r>
              <a:rPr lang="en-GB" altLang="en-US" sz="3869" b="1" dirty="0" err="1">
                <a:solidFill>
                  <a:srgbClr val="C00000"/>
                </a:solidFill>
              </a:rPr>
              <a:t>câu</a:t>
            </a:r>
            <a:r>
              <a:rPr lang="en-GB" altLang="en-US" sz="3869" b="1" dirty="0">
                <a:solidFill>
                  <a:srgbClr val="C00000"/>
                </a:solidFill>
              </a:rPr>
              <a:t> </a:t>
            </a:r>
            <a:r>
              <a:rPr lang="en-GB" altLang="en-US" sz="3869" b="1" dirty="0" err="1">
                <a:solidFill>
                  <a:srgbClr val="C00000"/>
                </a:solidFill>
              </a:rPr>
              <a:t>thành</a:t>
            </a:r>
            <a:r>
              <a:rPr lang="en-GB" altLang="en-US" sz="3869" b="1" dirty="0">
                <a:solidFill>
                  <a:srgbClr val="C00000"/>
                </a:solidFill>
              </a:rPr>
              <a:t> </a:t>
            </a:r>
            <a:r>
              <a:rPr lang="en-GB" altLang="en-US" sz="3869" b="1" dirty="0" err="1">
                <a:solidFill>
                  <a:srgbClr val="C00000"/>
                </a:solidFill>
              </a:rPr>
              <a:t>ngữ</a:t>
            </a:r>
            <a:r>
              <a:rPr lang="en-GB" altLang="en-US" sz="3869" b="1" dirty="0">
                <a:solidFill>
                  <a:srgbClr val="C00000"/>
                </a:solidFill>
              </a:rPr>
              <a:t>, </a:t>
            </a:r>
            <a:r>
              <a:rPr lang="en-GB" altLang="en-US" sz="3869" b="1" dirty="0" err="1">
                <a:solidFill>
                  <a:srgbClr val="C00000"/>
                </a:solidFill>
              </a:rPr>
              <a:t>tục</a:t>
            </a:r>
            <a:r>
              <a:rPr lang="en-GB" altLang="en-US" sz="3869" b="1" dirty="0">
                <a:solidFill>
                  <a:srgbClr val="C00000"/>
                </a:solidFill>
              </a:rPr>
              <a:t> </a:t>
            </a:r>
            <a:r>
              <a:rPr lang="en-GB" altLang="en-US" sz="3869" b="1" dirty="0" err="1">
                <a:solidFill>
                  <a:srgbClr val="C00000"/>
                </a:solidFill>
              </a:rPr>
              <a:t>ngữ</a:t>
            </a:r>
            <a:r>
              <a:rPr lang="en-GB" altLang="en-US" sz="3869" b="1" dirty="0">
                <a:solidFill>
                  <a:srgbClr val="C00000"/>
                </a:solidFill>
              </a:rPr>
              <a:t> </a:t>
            </a:r>
            <a:r>
              <a:rPr lang="en-GB" altLang="en-US" sz="3869" b="1" dirty="0" err="1">
                <a:solidFill>
                  <a:srgbClr val="C00000"/>
                </a:solidFill>
              </a:rPr>
              <a:t>sau</a:t>
            </a:r>
            <a:r>
              <a:rPr lang="en-GB" altLang="en-US" sz="3869" b="1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918021" y="3245479"/>
            <a:ext cx="11291911" cy="444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GB" altLang="en-US" sz="3869" b="1" i="1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</a:rPr>
              <a:t>a. </a:t>
            </a:r>
            <a:r>
              <a:rPr lang="en-GB" altLang="en-US" sz="3869" b="1" dirty="0" err="1">
                <a:solidFill>
                  <a:schemeClr val="accent2">
                    <a:lumMod val="75000"/>
                  </a:schemeClr>
                </a:solidFill>
              </a:rPr>
              <a:t>Ăn</a:t>
            </a: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altLang="en-US" sz="3869" b="1" dirty="0" err="1">
                <a:solidFill>
                  <a:schemeClr val="accent2">
                    <a:lumMod val="75000"/>
                  </a:schemeClr>
                </a:solidFill>
              </a:rPr>
              <a:t>ít</a:t>
            </a: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altLang="en-US" sz="3869" b="1" dirty="0" err="1">
                <a:solidFill>
                  <a:schemeClr val="accent2">
                    <a:lumMod val="75000"/>
                  </a:schemeClr>
                </a:solidFill>
              </a:rPr>
              <a:t>ngon</a:t>
            </a: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altLang="en-US" sz="3869" b="1" dirty="0" err="1">
                <a:solidFill>
                  <a:schemeClr val="accent2">
                    <a:lumMod val="75000"/>
                  </a:schemeClr>
                </a:solidFill>
              </a:rPr>
              <a:t>nhiều</a:t>
            </a: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</a:rPr>
              <a:t>      	b. Ba </a:t>
            </a:r>
            <a:r>
              <a:rPr lang="en-GB" altLang="en-US" sz="3869" b="1" dirty="0" err="1">
                <a:solidFill>
                  <a:schemeClr val="accent2">
                    <a:lumMod val="75000"/>
                  </a:schemeClr>
                </a:solidFill>
              </a:rPr>
              <a:t>chìm</a:t>
            </a: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altLang="en-US" sz="3869" b="1" dirty="0" err="1">
                <a:solidFill>
                  <a:schemeClr val="accent2">
                    <a:lumMod val="75000"/>
                  </a:schemeClr>
                </a:solidFill>
              </a:rPr>
              <a:t>bảy</a:t>
            </a: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altLang="en-US" sz="3869" b="1" dirty="0" err="1">
                <a:solidFill>
                  <a:schemeClr val="accent2">
                    <a:lumMod val="75000"/>
                  </a:schemeClr>
                </a:solidFill>
              </a:rPr>
              <a:t>nổi</a:t>
            </a: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</a:rPr>
              <a:t>      	c. </a:t>
            </a:r>
            <a:r>
              <a:rPr lang="en-GB" altLang="en-US" sz="3869" b="1" dirty="0" err="1">
                <a:solidFill>
                  <a:schemeClr val="accent2">
                    <a:lumMod val="75000"/>
                  </a:schemeClr>
                </a:solidFill>
              </a:rPr>
              <a:t>Nắng</a:t>
            </a: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altLang="en-US" sz="3869" b="1" dirty="0" err="1">
                <a:solidFill>
                  <a:schemeClr val="accent2">
                    <a:lumMod val="75000"/>
                  </a:schemeClr>
                </a:solidFill>
              </a:rPr>
              <a:t>chóng</a:t>
            </a: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altLang="en-US" sz="3869" b="1" dirty="0" err="1">
                <a:solidFill>
                  <a:schemeClr val="accent2">
                    <a:lumMod val="75000"/>
                  </a:schemeClr>
                </a:solidFill>
              </a:rPr>
              <a:t>trưa</a:t>
            </a: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GB" altLang="en-US" sz="3869" b="1" dirty="0" err="1">
                <a:solidFill>
                  <a:schemeClr val="accent2">
                    <a:lumMod val="75000"/>
                  </a:schemeClr>
                </a:solidFill>
              </a:rPr>
              <a:t>mưa</a:t>
            </a: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altLang="en-US" sz="3869" b="1" dirty="0" err="1">
                <a:solidFill>
                  <a:schemeClr val="accent2">
                    <a:lumMod val="75000"/>
                  </a:schemeClr>
                </a:solidFill>
              </a:rPr>
              <a:t>chóng</a:t>
            </a: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altLang="en-US" sz="3869" b="1" dirty="0" err="1">
                <a:solidFill>
                  <a:schemeClr val="accent2">
                    <a:lumMod val="75000"/>
                  </a:schemeClr>
                </a:solidFill>
              </a:rPr>
              <a:t>tối</a:t>
            </a: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</a:rPr>
              <a:t>      	d. </a:t>
            </a:r>
            <a:r>
              <a:rPr lang="en-GB" altLang="en-US" sz="3869" b="1" dirty="0" err="1">
                <a:solidFill>
                  <a:schemeClr val="accent2">
                    <a:lumMod val="75000"/>
                  </a:schemeClr>
                </a:solidFill>
              </a:rPr>
              <a:t>Yêu</a:t>
            </a: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altLang="en-US" sz="3869" b="1" dirty="0" err="1">
                <a:solidFill>
                  <a:schemeClr val="accent2">
                    <a:lumMod val="75000"/>
                  </a:schemeClr>
                </a:solidFill>
              </a:rPr>
              <a:t>trẻ</a:t>
            </a: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GB" altLang="en-US" sz="3869" b="1" dirty="0" err="1">
                <a:solidFill>
                  <a:schemeClr val="accent2">
                    <a:lumMod val="75000"/>
                  </a:schemeClr>
                </a:solidFill>
              </a:rPr>
              <a:t>trẻ</a:t>
            </a: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altLang="en-US" sz="3869" b="1" dirty="0" err="1">
                <a:solidFill>
                  <a:schemeClr val="accent2">
                    <a:lumMod val="75000"/>
                  </a:schemeClr>
                </a:solidFill>
              </a:rPr>
              <a:t>đến</a:t>
            </a: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altLang="en-US" sz="3869" b="1" dirty="0" err="1">
                <a:solidFill>
                  <a:schemeClr val="accent2">
                    <a:lumMod val="75000"/>
                  </a:schemeClr>
                </a:solidFill>
              </a:rPr>
              <a:t>nhà</a:t>
            </a: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</a:rPr>
              <a:t>; </a:t>
            </a:r>
            <a:r>
              <a:rPr lang="en-GB" altLang="en-US" sz="3869" b="1" dirty="0" err="1">
                <a:solidFill>
                  <a:schemeClr val="accent2">
                    <a:lumMod val="75000"/>
                  </a:schemeClr>
                </a:solidFill>
              </a:rPr>
              <a:t>kính</a:t>
            </a: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altLang="en-US" sz="3869" b="1" dirty="0" err="1">
                <a:solidFill>
                  <a:schemeClr val="accent2">
                    <a:lumMod val="75000"/>
                  </a:schemeClr>
                </a:solidFill>
              </a:rPr>
              <a:t>già</a:t>
            </a: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GB" altLang="en-US" sz="3869" b="1" dirty="0" err="1">
                <a:solidFill>
                  <a:schemeClr val="accent2">
                    <a:lumMod val="75000"/>
                  </a:schemeClr>
                </a:solidFill>
              </a:rPr>
              <a:t>già</a:t>
            </a: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altLang="en-US" sz="3869" b="1" dirty="0" err="1">
                <a:solidFill>
                  <a:schemeClr val="accent2">
                    <a:lumMod val="75000"/>
                  </a:schemeClr>
                </a:solidFill>
              </a:rPr>
              <a:t>để</a:t>
            </a: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</a:rPr>
              <a:t>	    </a:t>
            </a:r>
            <a:r>
              <a:rPr lang="en-GB" altLang="en-US" sz="3869" b="1" dirty="0" err="1">
                <a:solidFill>
                  <a:schemeClr val="accent2">
                    <a:lumMod val="75000"/>
                  </a:schemeClr>
                </a:solidFill>
              </a:rPr>
              <a:t>tuổi</a:t>
            </a: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altLang="en-US" sz="3869" b="1" dirty="0" err="1">
                <a:solidFill>
                  <a:schemeClr val="accent2">
                    <a:lumMod val="75000"/>
                  </a:schemeClr>
                </a:solidFill>
              </a:rPr>
              <a:t>cho</a:t>
            </a:r>
            <a:r>
              <a:rPr lang="en-GB" altLang="en-US" sz="3869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GB" altLang="en-US" sz="3869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218343" y="4041433"/>
            <a:ext cx="39797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6992560" y="4041433"/>
            <a:ext cx="1293427" cy="1783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511196" y="4911428"/>
            <a:ext cx="770364" cy="2545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218343" y="4936883"/>
            <a:ext cx="1293427" cy="1783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749184" y="5920234"/>
            <a:ext cx="112434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322894" y="5855771"/>
            <a:ext cx="1293427" cy="3802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405368" y="6826126"/>
            <a:ext cx="89544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5531373" y="6769050"/>
            <a:ext cx="667365" cy="1783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4818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12|7|3.5|13.8|14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6.6|43.9|13.5|12|17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5.8|23.2|20.7|26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6|23.4|24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24|15.3|22.4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653</Words>
  <Application>Microsoft Office PowerPoint</Application>
  <PresentationFormat>Custom</PresentationFormat>
  <Paragraphs>147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宋体</vt:lpstr>
      <vt:lpstr>Arial</vt:lpstr>
      <vt:lpstr>Arial Black</vt:lpstr>
      <vt:lpstr>Arial Unicode MS</vt:lpstr>
      <vt:lpstr>Calibri</vt:lpstr>
      <vt:lpstr>HP001 5Ha</vt:lpstr>
      <vt:lpstr>黑体</vt:lpstr>
      <vt:lpstr>Times New Roman</vt:lpstr>
      <vt:lpstr>Webdings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Hoa Nhi</cp:lastModifiedBy>
  <cp:revision>67</cp:revision>
  <dcterms:created xsi:type="dcterms:W3CDTF">2015-09-14T06:10:05Z</dcterms:created>
  <dcterms:modified xsi:type="dcterms:W3CDTF">2021-10-28T10:32:56Z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