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3" r:id="rId2"/>
    <p:sldId id="274" r:id="rId3"/>
    <p:sldId id="271" r:id="rId4"/>
    <p:sldId id="272" r:id="rId5"/>
    <p:sldId id="281" r:id="rId6"/>
    <p:sldId id="285" r:id="rId7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C804E-68E8-46C4-A989-4C45023DE0C5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49DBD-5FD8-44FE-93D7-94BFD597F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1544638"/>
            <a:ext cx="5562600" cy="417195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1544638"/>
            <a:ext cx="5562600" cy="417195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4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4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47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56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54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77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2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86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6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79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4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A8A7-A292-4D82-8F46-E2C8B8B3248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19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6A8A7-A292-4D82-8F46-E2C8B8B32487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A826F-74FD-4FFC-A397-5674A26D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5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12" Type="http://schemas.openxmlformats.org/officeDocument/2006/relationships/image" Target="../media/image15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image" Target="../media/image15.emf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0600" y="239864"/>
            <a:ext cx="3469026" cy="5717389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88" y="4384676"/>
            <a:ext cx="9172575" cy="2524125"/>
          </a:xfrm>
          <a:prstGeom prst="rect">
            <a:avLst/>
          </a:prstGeom>
        </p:spPr>
      </p:pic>
      <p:sp>
        <p:nvSpPr>
          <p:cNvPr id="6" name="矩形 259"/>
          <p:cNvSpPr>
            <a:spLocks noChangeArrowheads="1"/>
          </p:cNvSpPr>
          <p:nvPr/>
        </p:nvSpPr>
        <p:spPr bwMode="auto">
          <a:xfrm>
            <a:off x="2723518" y="2641937"/>
            <a:ext cx="6400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en-US" altLang="zh-CN" sz="30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Tiết 2: Giải bài toán về ít hơn một số đơn vị</a:t>
            </a:r>
            <a:endParaRPr lang="zh-CN" altLang="en-US" sz="3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3541872" y="3349626"/>
            <a:ext cx="1072991" cy="1575435"/>
          </a:xfrm>
          <a:prstGeom prst="rect">
            <a:avLst/>
          </a:prstGeom>
        </p:spPr>
      </p:pic>
      <p:pic>
        <p:nvPicPr>
          <p:cNvPr id="3" name="图片 2" descr="36f9a2a7dc2088575b3175c2c9b24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415" y="4972424"/>
            <a:ext cx="2155508" cy="15157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C285E46-E600-4763-959D-C682896B5D5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810" y="3338490"/>
            <a:ext cx="1477886" cy="3247326"/>
          </a:xfrm>
          <a:prstGeom prst="rect">
            <a:avLst/>
          </a:prstGeom>
        </p:spPr>
      </p:pic>
      <p:pic>
        <p:nvPicPr>
          <p:cNvPr id="13" name="图片 12" descr="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88" y="5066984"/>
            <a:ext cx="9175433" cy="19030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361182"/>
            <a:ext cx="7588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iCiel Cadena" pitchFamily="2" charset="0"/>
              </a:rPr>
              <a:t>BÀI 13: BÀI TOÁN VỀ NHIỀU HƠN,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iCiel Cadena" pitchFamily="2" charset="0"/>
              </a:rPr>
              <a:t>   ÍT HƠN MỘT SỐ ĐƠN VỊ</a:t>
            </a:r>
          </a:p>
        </p:txBody>
      </p:sp>
      <p:pic>
        <p:nvPicPr>
          <p:cNvPr id="15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896" y="222375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3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  <p:extLst>
    <p:ext uri="{E180D4A7-C9FB-4DFB-919C-405C955672EB}">
      <p14:showEvtLst xmlns:p14="http://schemas.microsoft.com/office/powerpoint/2010/main">
        <p14:playEvt time="208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381" y="152400"/>
            <a:ext cx="2612819" cy="105591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28601" y="1125245"/>
            <a:ext cx="8839200" cy="145706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gấp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cái thuyền, Nam gấp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ít 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Mai 2 cái. Hỏi Nam gấp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mấy cái thuyền?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16" t="53509" r="21643" b="38103"/>
          <a:stretch/>
        </p:blipFill>
        <p:spPr bwMode="auto">
          <a:xfrm>
            <a:off x="304801" y="3008519"/>
            <a:ext cx="5029200" cy="61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9" t="35362" r="14861" b="48410"/>
          <a:stretch/>
        </p:blipFill>
        <p:spPr bwMode="auto">
          <a:xfrm>
            <a:off x="596120" y="4573259"/>
            <a:ext cx="1681340" cy="141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27" t="47951" r="32863" b="40984"/>
          <a:stretch/>
        </p:blipFill>
        <p:spPr bwMode="auto">
          <a:xfrm>
            <a:off x="228600" y="3657600"/>
            <a:ext cx="3836540" cy="68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Brace 5"/>
          <p:cNvSpPr/>
          <p:nvPr/>
        </p:nvSpPr>
        <p:spPr>
          <a:xfrm rot="16200000">
            <a:off x="2659509" y="510077"/>
            <a:ext cx="266700" cy="4929882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Right Brace 21"/>
          <p:cNvSpPr/>
          <p:nvPr/>
        </p:nvSpPr>
        <p:spPr>
          <a:xfrm rot="5400000">
            <a:off x="1973705" y="2659510"/>
            <a:ext cx="266706" cy="3558283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3" name="Right Brace 22"/>
          <p:cNvSpPr/>
          <p:nvPr/>
        </p:nvSpPr>
        <p:spPr>
          <a:xfrm rot="5400000">
            <a:off x="4581523" y="3133725"/>
            <a:ext cx="133354" cy="914399"/>
          </a:xfrm>
          <a:prstGeom prst="rightBrac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TextBox 23"/>
          <p:cNvSpPr txBox="1"/>
          <p:nvPr/>
        </p:nvSpPr>
        <p:spPr>
          <a:xfrm>
            <a:off x="4253939" y="3737849"/>
            <a:ext cx="1080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rial" pitchFamily="34" charset="0"/>
                <a:cs typeface="Arial" pitchFamily="34" charset="0"/>
              </a:rPr>
              <a:t>Ít h</a:t>
            </a:r>
            <a:r>
              <a:rPr lang="vi-VN" sz="1600">
                <a:latin typeface="Arial" pitchFamily="34" charset="0"/>
                <a:cs typeface="Arial" pitchFamily="34" charset="0"/>
              </a:rPr>
              <a:t>ơ</a:t>
            </a:r>
            <a:r>
              <a:rPr lang="en-US" sz="1600">
                <a:latin typeface="Arial" pitchFamily="34" charset="0"/>
                <a:cs typeface="Arial" pitchFamily="34" charset="0"/>
              </a:rPr>
              <a:t>n 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11745" y="4572010"/>
            <a:ext cx="29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642922" y="2526268"/>
            <a:ext cx="299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5257800" y="4018011"/>
            <a:ext cx="2443854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3771334" y="4332923"/>
            <a:ext cx="5372665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Số thuyền Nam gấp </a:t>
            </a:r>
            <a:r>
              <a:rPr lang="vi-VN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là:</a:t>
            </a:r>
          </a:p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8 – 2 = 6 ( cái)</a:t>
            </a:r>
          </a:p>
          <a:p>
            <a:r>
              <a:rPr lang="en-US" sz="28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                </a:t>
            </a:r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Đáp số: 6 cái thuyền</a:t>
            </a:r>
          </a:p>
          <a:p>
            <a:endParaRPr lang="en-US" sz="32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83278" y="1828800"/>
            <a:ext cx="35492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65333" y="1803400"/>
            <a:ext cx="18161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43200" y="22098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181600" y="2209800"/>
            <a:ext cx="2209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465530" y="2209800"/>
            <a:ext cx="1287070" cy="214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4868839" y="1799119"/>
            <a:ext cx="617561" cy="42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162800" y="1295400"/>
            <a:ext cx="1219294" cy="5583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28600" y="1240319"/>
            <a:ext cx="8511283" cy="128691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图片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 rot="344070">
            <a:off x="6195871" y="1762716"/>
            <a:ext cx="2862224" cy="2442158"/>
          </a:xfrm>
          <a:prstGeom prst="rect">
            <a:avLst/>
          </a:prstGeom>
        </p:spPr>
      </p:pic>
      <p:pic>
        <p:nvPicPr>
          <p:cNvPr id="37" name="图片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 rot="344070">
            <a:off x="6971364" y="2228907"/>
            <a:ext cx="1549730" cy="1676239"/>
          </a:xfrm>
          <a:prstGeom prst="rect">
            <a:avLst/>
          </a:prstGeom>
        </p:spPr>
      </p:pic>
      <p:pic>
        <p:nvPicPr>
          <p:cNvPr id="4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241" y="110466"/>
            <a:ext cx="990600" cy="990600"/>
          </a:xfrm>
          <a:prstGeom prst="rect">
            <a:avLst/>
          </a:prstGeom>
        </p:spPr>
      </p:pic>
      <p:grpSp>
        <p:nvGrpSpPr>
          <p:cNvPr id="32" name="组合 23"/>
          <p:cNvGrpSpPr/>
          <p:nvPr/>
        </p:nvGrpSpPr>
        <p:grpSpPr>
          <a:xfrm>
            <a:off x="-27227" y="6047282"/>
            <a:ext cx="9204822" cy="838200"/>
            <a:chOff x="-17585" y="5729324"/>
            <a:chExt cx="12203723" cy="1123362"/>
          </a:xfrm>
        </p:grpSpPr>
        <p:pic>
          <p:nvPicPr>
            <p:cNvPr id="35" name="图片 24"/>
            <p:cNvPicPr>
              <a:picLocks noChangeAspect="1"/>
            </p:cNvPicPr>
            <p:nvPr/>
          </p:nvPicPr>
          <p:blipFill rotWithShape="1">
            <a:blip r:embed="rId1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8" name="图片 25"/>
            <p:cNvPicPr>
              <a:picLocks noChangeAspect="1"/>
            </p:cNvPicPr>
            <p:nvPr/>
          </p:nvPicPr>
          <p:blipFill rotWithShape="1">
            <a:blip r:embed="rId1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007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34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6" t="41010" r="16035" b="34648"/>
          <a:stretch/>
        </p:blipFill>
        <p:spPr bwMode="auto">
          <a:xfrm>
            <a:off x="5558589" y="1295400"/>
            <a:ext cx="3208421" cy="178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565" y="76200"/>
            <a:ext cx="3122571" cy="115911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52400" y="1260714"/>
            <a:ext cx="5643435" cy="21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hội thi hát quan họ, thôn Th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 9 tiết mục, thôn Hạ tham gia ít 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thôn Th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ượng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tiết mục. Hỏi thôn Hạ tham gia bao nhiêu tiết mục?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950470" y="3423340"/>
            <a:ext cx="241729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Tóm tắt: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76200" y="3839330"/>
            <a:ext cx="575797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Thôn Th</a:t>
            </a:r>
            <a:r>
              <a:rPr lang="vi-VN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ượng</a:t>
            </a:r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: 9 tiết mục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272" y="4296529"/>
            <a:ext cx="509520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Thôn Hạ ít h</a:t>
            </a:r>
            <a:r>
              <a:rPr lang="vi-VN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ơ</a:t>
            </a:r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n thôn Th</a:t>
            </a:r>
            <a:r>
              <a:rPr lang="vi-VN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ượng</a:t>
            </a:r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: </a:t>
            </a:r>
          </a:p>
          <a:p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3 tiết mục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0999" y="5058531"/>
            <a:ext cx="690940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Thôn Hạ: … tiết mục?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419600" y="3647123"/>
            <a:ext cx="5372665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Số tiết mục thôn Hạ tham gia là: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9 – 3 = 6 (tiết mục)</a:t>
            </a:r>
          </a:p>
          <a:p>
            <a:r>
              <a:rPr lang="en-US" sz="24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                  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Đáp số: 6 tiết mục</a:t>
            </a:r>
          </a:p>
          <a:p>
            <a:endParaRPr lang="en-US" sz="24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5884005" y="3400332"/>
            <a:ext cx="2443854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28600" y="1143000"/>
            <a:ext cx="5269251" cy="2362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3276600" y="2057400"/>
            <a:ext cx="13873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9306" y="2057400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04103" y="1600200"/>
            <a:ext cx="6973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9306" y="2514600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1112" y="2895600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828800" y="2895600"/>
            <a:ext cx="13554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236750" y="2502108"/>
            <a:ext cx="61604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974117" y="2185735"/>
            <a:ext cx="1219294" cy="3288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1838726" y="3387840"/>
            <a:ext cx="2825262" cy="124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142441" y="2895600"/>
            <a:ext cx="10590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: Rounded Corners 20"/>
          <p:cNvSpPr/>
          <p:nvPr/>
        </p:nvSpPr>
        <p:spPr>
          <a:xfrm>
            <a:off x="4922838" y="431641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5" name="Rectangle: Rounded Corners 20"/>
          <p:cNvSpPr/>
          <p:nvPr/>
        </p:nvSpPr>
        <p:spPr>
          <a:xfrm>
            <a:off x="6172200" y="431641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6" name="Rectangle: Rounded Corners 20"/>
          <p:cNvSpPr/>
          <p:nvPr/>
        </p:nvSpPr>
        <p:spPr>
          <a:xfrm>
            <a:off x="7524750" y="4335462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7" name="Rectangle: Rounded Corners 20"/>
          <p:cNvSpPr/>
          <p:nvPr/>
        </p:nvSpPr>
        <p:spPr>
          <a:xfrm>
            <a:off x="5549900" y="4316412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38" name="Rectangle: Rounded Corners 20"/>
          <p:cNvSpPr/>
          <p:nvPr/>
        </p:nvSpPr>
        <p:spPr>
          <a:xfrm>
            <a:off x="6838950" y="431323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33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181" y="-17489"/>
            <a:ext cx="1211692" cy="1211692"/>
          </a:xfrm>
          <a:prstGeom prst="rect">
            <a:avLst/>
          </a:prstGeom>
        </p:spPr>
      </p:pic>
      <p:pic>
        <p:nvPicPr>
          <p:cNvPr id="39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4383328" y="5385216"/>
            <a:ext cx="4653860" cy="1357949"/>
          </a:xfrm>
          <a:prstGeom prst="rect">
            <a:avLst/>
          </a:prstGeom>
        </p:spPr>
      </p:pic>
      <p:grpSp>
        <p:nvGrpSpPr>
          <p:cNvPr id="31" name="组合 23"/>
          <p:cNvGrpSpPr/>
          <p:nvPr/>
        </p:nvGrpSpPr>
        <p:grpSpPr>
          <a:xfrm>
            <a:off x="-60822" y="6096000"/>
            <a:ext cx="9204822" cy="838200"/>
            <a:chOff x="-17585" y="5729324"/>
            <a:chExt cx="12203723" cy="1123362"/>
          </a:xfrm>
        </p:grpSpPr>
        <p:pic>
          <p:nvPicPr>
            <p:cNvPr id="40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1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054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6" grpId="0"/>
      <p:bldP spid="21" grpId="0" animBg="1"/>
      <p:bldP spid="2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0215" y="1676400"/>
            <a:ext cx="4310385" cy="21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444922" y="1466116"/>
            <a:ext cx="258600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 Tóm tắt: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78777" y="1949247"/>
            <a:ext cx="6528496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Tàu thứ nhất: 20 thùng hàng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76200" y="2362200"/>
            <a:ext cx="8686800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Tàu thứ hai nhiều h</a:t>
            </a:r>
            <a:r>
              <a:rPr lang="vi-VN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 tàu thứ nhất: 8 thùng hàng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76200" y="2798806"/>
            <a:ext cx="7391647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Tàu thứ hai: … thùng hàng?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3886200" y="3397929"/>
            <a:ext cx="2738978" cy="55399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514600" y="3799523"/>
            <a:ext cx="6248400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Tàu thứ hai có số thùng hàng là:</a:t>
            </a:r>
          </a:p>
          <a:p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20 + 8 = 28 (thùng)</a:t>
            </a:r>
          </a:p>
          <a:p>
            <a:r>
              <a:rPr lang="en-US" sz="2800" dirty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                </a:t>
            </a:r>
            <a:r>
              <a:rPr lang="en-US" sz="28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Đáp số: 28 thùng hàng</a:t>
            </a:r>
          </a:p>
          <a:p>
            <a:endParaRPr lang="en-US" sz="3200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2400" y="129017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6" y="76200"/>
            <a:ext cx="2878667" cy="966529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9" t="30702" r="25407" b="17325"/>
          <a:stretch/>
        </p:blipFill>
        <p:spPr bwMode="auto">
          <a:xfrm>
            <a:off x="5105400" y="461210"/>
            <a:ext cx="2971800" cy="190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13741"/>
            <a:ext cx="1066800" cy="1066800"/>
          </a:xfrm>
          <a:prstGeom prst="rect">
            <a:avLst/>
          </a:prstGeom>
        </p:spPr>
      </p:pic>
      <p:pic>
        <p:nvPicPr>
          <p:cNvPr id="19" name="图片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3078140" cy="2767946"/>
          </a:xfrm>
          <a:prstGeom prst="rect">
            <a:avLst/>
          </a:prstGeom>
        </p:spPr>
      </p:pic>
      <p:pic>
        <p:nvPicPr>
          <p:cNvPr id="20" name="图片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6376737" y="4907669"/>
            <a:ext cx="2931262" cy="1926972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898885" y="4411789"/>
            <a:ext cx="1188875" cy="1263179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52784" y="3352699"/>
            <a:ext cx="2042480" cy="19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0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6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733982" y="536814"/>
            <a:ext cx="5100190" cy="21584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ngày hội cồng chiêng,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có 11 ng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gia,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có số ng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 ít h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là 4 ng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Hỏi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có bao nhiêu ng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ười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tham gia ngày hội?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950470" y="3276600"/>
            <a:ext cx="241729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Tóm tắt: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76200" y="3692590"/>
            <a:ext cx="575797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 Một: 11 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tham gia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272" y="4149789"/>
            <a:ext cx="5095207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 Hai ít h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Một: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4 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endParaRPr lang="en-US" sz="2400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0999" y="4953000"/>
            <a:ext cx="6909401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 Hai: … 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tham gia?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962401" y="3692590"/>
            <a:ext cx="5334000" cy="1763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Đội Hai có số 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tham gia ngày hội là: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11 – 4 = 7 (ng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                 Đáp số: 7 ng</a:t>
            </a:r>
            <a:r>
              <a:rPr lang="vi-VN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ười</a:t>
            </a:r>
            <a:r>
              <a:rPr lang="en-US" sz="2400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 tham gia</a:t>
            </a:r>
          </a:p>
          <a:p>
            <a:endParaRPr lang="en-US" sz="24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5884005" y="3445799"/>
            <a:ext cx="2443854" cy="49243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2400" b="1" dirty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2" t="25439" r="22940" b="16447"/>
          <a:stretch/>
        </p:blipFill>
        <p:spPr bwMode="auto">
          <a:xfrm>
            <a:off x="5896705" y="1186845"/>
            <a:ext cx="3099768" cy="1937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5240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49453" y="228600"/>
            <a:ext cx="5065548" cy="283849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950470" y="1143000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78857" y="1143000"/>
            <a:ext cx="13359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595313" y="1502077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317716" y="1938728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295400" y="1571523"/>
            <a:ext cx="1219294" cy="4858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653875" y="1973705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609974" y="2465758"/>
            <a:ext cx="1183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75571" y="2819400"/>
            <a:ext cx="23921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: Rounded Corners 20"/>
          <p:cNvSpPr/>
          <p:nvPr/>
        </p:nvSpPr>
        <p:spPr>
          <a:xfrm>
            <a:off x="4922838" y="454501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0" name="Rectangle: Rounded Corners 20"/>
          <p:cNvSpPr/>
          <p:nvPr/>
        </p:nvSpPr>
        <p:spPr>
          <a:xfrm>
            <a:off x="6172200" y="454501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1" name="Rectangle: Rounded Corners 20"/>
          <p:cNvSpPr/>
          <p:nvPr/>
        </p:nvSpPr>
        <p:spPr>
          <a:xfrm>
            <a:off x="7524750" y="4564062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2" name="Rectangle: Rounded Corners 20"/>
          <p:cNvSpPr/>
          <p:nvPr/>
        </p:nvSpPr>
        <p:spPr>
          <a:xfrm>
            <a:off x="5549900" y="4545012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33" name="Rectangle: Rounded Corners 20"/>
          <p:cNvSpPr/>
          <p:nvPr/>
        </p:nvSpPr>
        <p:spPr>
          <a:xfrm>
            <a:off x="6838950" y="454183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37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20" y="0"/>
            <a:ext cx="1300321" cy="1300321"/>
          </a:xfrm>
          <a:prstGeom prst="rect">
            <a:avLst/>
          </a:prstGeom>
        </p:spPr>
      </p:pic>
      <p:grpSp>
        <p:nvGrpSpPr>
          <p:cNvPr id="34" name="组合 23"/>
          <p:cNvGrpSpPr/>
          <p:nvPr/>
        </p:nvGrpSpPr>
        <p:grpSpPr>
          <a:xfrm>
            <a:off x="-60822" y="6096000"/>
            <a:ext cx="9204822" cy="838200"/>
            <a:chOff x="-17585" y="5729324"/>
            <a:chExt cx="12203723" cy="1123362"/>
          </a:xfrm>
        </p:grpSpPr>
        <p:pic>
          <p:nvPicPr>
            <p:cNvPr id="35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6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43" name="图片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4317716" y="5417025"/>
            <a:ext cx="4653860" cy="135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7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9" grpId="0"/>
      <p:bldP spid="12" grpId="0" animBg="1"/>
      <p:bldP spid="20" grpId="0" animBg="1"/>
      <p:bldP spid="25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植物&#10;&#10;已生成高可信度的说明">
            <a:extLst>
              <a:ext uri="{FF2B5EF4-FFF2-40B4-BE49-F238E27FC236}">
                <a16:creationId xmlns:a16="http://schemas.microsoft.com/office/drawing/2014/main" id="{FAE9000C-4A19-4D95-B64C-9AA1FA0FEA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0600" y="239864"/>
            <a:ext cx="3469026" cy="5717389"/>
          </a:xfrm>
          <a:prstGeom prst="rect">
            <a:avLst/>
          </a:prstGeom>
        </p:spPr>
      </p:pic>
      <p:pic>
        <p:nvPicPr>
          <p:cNvPr id="10" name="图片 9" descr="b4e2b2963786013a0e29a8e310116bb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88" y="4384676"/>
            <a:ext cx="9172575" cy="2524125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22767">
            <a:off x="3541872" y="3349626"/>
            <a:ext cx="1072991" cy="1575435"/>
          </a:xfrm>
          <a:prstGeom prst="rect">
            <a:avLst/>
          </a:prstGeom>
        </p:spPr>
      </p:pic>
      <p:pic>
        <p:nvPicPr>
          <p:cNvPr id="3" name="图片 2" descr="36f9a2a7dc2088575b3175c2c9b24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415" y="4972424"/>
            <a:ext cx="2155508" cy="151574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C285E46-E600-4763-959D-C682896B5D5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0810" y="3338490"/>
            <a:ext cx="1477886" cy="32473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2538177"/>
            <a:ext cx="7588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iCiel Cadena" pitchFamily="2" charset="0"/>
              </a:rPr>
              <a:t>Chào tạm biệt các con!</a:t>
            </a:r>
          </a:p>
        </p:txBody>
      </p:sp>
      <p:sp>
        <p:nvSpPr>
          <p:cNvPr id="12" name="Text Box 1"/>
          <p:cNvSpPr txBox="1"/>
          <p:nvPr/>
        </p:nvSpPr>
        <p:spPr>
          <a:xfrm>
            <a:off x="1640930" y="6515100"/>
            <a:ext cx="835292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ln w="9525" cmpd="sng">
                <a:noFill/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762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  <p:extLst>
    <p:ext uri="{E180D4A7-C9FB-4DFB-919C-405C955672EB}">
      <p14:showEvtLst xmlns:p14="http://schemas.microsoft.com/office/powerpoint/2010/main">
        <p14:playEvt time="208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377</Words>
  <Application>Microsoft Office PowerPoint</Application>
  <PresentationFormat>On-screen Show (4:3)</PresentationFormat>
  <Paragraphs>56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iCiel Cadena</vt:lpstr>
      <vt:lpstr>Pony</vt:lpstr>
      <vt:lpstr>印品黑体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70</cp:revision>
  <cp:lastPrinted>2021-05-29T03:54:29Z</cp:lastPrinted>
  <dcterms:created xsi:type="dcterms:W3CDTF">2021-05-29T03:43:30Z</dcterms:created>
  <dcterms:modified xsi:type="dcterms:W3CDTF">2021-10-17T09:32:56Z</dcterms:modified>
</cp:coreProperties>
</file>