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6"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6" d="100"/>
          <a:sy n="56" d="100"/>
        </p:scale>
        <p:origin x="972" y="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06B450-0DA6-4C78-A672-140D83BEE7A2}" type="datetimeFigureOut">
              <a:rPr lang="en-US" smtClean="0"/>
              <a:pPr/>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06B450-0DA6-4C78-A672-140D83BEE7A2}" type="datetimeFigureOut">
              <a:rPr lang="en-US" smtClean="0"/>
              <a:pPr/>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06B450-0DA6-4C78-A672-140D83BEE7A2}" type="datetimeFigureOut">
              <a:rPr lang="en-US" smtClean="0"/>
              <a:pPr/>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06B450-0DA6-4C78-A672-140D83BEE7A2}" type="datetimeFigureOut">
              <a:rPr lang="en-US" smtClean="0"/>
              <a:pPr/>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06B450-0DA6-4C78-A672-140D83BEE7A2}" type="datetimeFigureOut">
              <a:rPr lang="en-US" smtClean="0"/>
              <a:pPr/>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06B450-0DA6-4C78-A672-140D83BEE7A2}" type="datetimeFigureOut">
              <a:rPr lang="en-US" smtClean="0"/>
              <a:pPr/>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06B450-0DA6-4C78-A672-140D83BEE7A2}" type="datetimeFigureOut">
              <a:rPr lang="en-US" smtClean="0"/>
              <a:pPr/>
              <a:t>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06B450-0DA6-4C78-A672-140D83BEE7A2}" type="datetimeFigureOut">
              <a:rPr lang="en-US" smtClean="0"/>
              <a:pPr/>
              <a:t>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06B450-0DA6-4C78-A672-140D83BEE7A2}" type="datetimeFigureOut">
              <a:rPr lang="en-US" smtClean="0"/>
              <a:pPr/>
              <a:t>2/12/2022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06B450-0DA6-4C78-A672-140D83BEE7A2}" type="datetimeFigureOut">
              <a:rPr lang="en-US" smtClean="0"/>
              <a:pPr/>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06B450-0DA6-4C78-A672-140D83BEE7A2}" type="datetimeFigureOut">
              <a:rPr lang="en-US" smtClean="0"/>
              <a:pPr/>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ECEE4-C215-46A1-AE71-1A3F5FE6C12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06B450-0DA6-4C78-A672-140D83BEE7A2}" type="datetimeFigureOut">
              <a:rPr lang="en-US" smtClean="0"/>
              <a:pPr/>
              <a:t>2/12/2022</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ECEE4-C215-46A1-AE71-1A3F5FE6C1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6.xml"/><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15"/>
          <p:cNvSpPr>
            <a:spLocks noChangeArrowheads="1" noChangeShapeType="1" noTextEdit="1"/>
          </p:cNvSpPr>
          <p:nvPr/>
        </p:nvSpPr>
        <p:spPr bwMode="auto">
          <a:xfrm>
            <a:off x="3017519" y="365125"/>
            <a:ext cx="7040879" cy="2678521"/>
          </a:xfrm>
          <a:prstGeom prst="rect">
            <a:avLst/>
          </a:prstGeom>
        </p:spPr>
        <p:txBody>
          <a:bodyPr wrap="none" fromWordArt="1">
            <a:prstTxWarp prst="textCascadeUp">
              <a:avLst>
                <a:gd name="adj" fmla="val 44444"/>
              </a:avLst>
            </a:prstTxWarp>
          </a:bodyPr>
          <a:lstStyle/>
          <a:p>
            <a:pPr algn="ctr"/>
            <a:r>
              <a:rPr lang="vi-VN" sz="3600" b="1" kern="10" dirty="0" smtClean="0">
                <a:ln w="9525">
                  <a:solidFill>
                    <a:srgbClr val="CC0000"/>
                  </a:solidFill>
                  <a:round/>
                  <a:headEnd/>
                  <a:tailEnd/>
                </a:ln>
                <a:gradFill rotWithShape="1">
                  <a:gsLst>
                    <a:gs pos="0">
                      <a:srgbClr val="FFE701"/>
                    </a:gs>
                    <a:gs pos="100000">
                      <a:srgbClr val="FE3E02"/>
                    </a:gs>
                  </a:gsLst>
                  <a:lin ang="5400000" scaled="1"/>
                </a:gradFill>
                <a:effectLst>
                  <a:outerShdw dist="35921" dir="2700000" algn="ctr" rotWithShape="0">
                    <a:srgbClr val="868686">
                      <a:alpha val="50000"/>
                    </a:srgbClr>
                  </a:outerShdw>
                </a:effectLst>
                <a:latin typeface="Tahoma" panose="020B0604030504040204" pitchFamily="34" charset="0"/>
                <a:ea typeface="Tahoma" panose="020B0604030504040204" pitchFamily="34" charset="0"/>
                <a:cs typeface="Tahoma" panose="020B0604030504040204" pitchFamily="34" charset="0"/>
              </a:rPr>
              <a:t>Tập làm văn</a:t>
            </a:r>
            <a:endParaRPr lang="en-US" sz="3600" b="1" kern="10" dirty="0">
              <a:ln w="9525">
                <a:solidFill>
                  <a:srgbClr val="CC0000"/>
                </a:solidFill>
                <a:round/>
                <a:headEnd/>
                <a:tailEnd/>
              </a:ln>
              <a:gradFill rotWithShape="1">
                <a:gsLst>
                  <a:gs pos="0">
                    <a:srgbClr val="FFE701"/>
                  </a:gs>
                  <a:gs pos="100000">
                    <a:srgbClr val="FE3E02"/>
                  </a:gs>
                </a:gsLst>
                <a:lin ang="5400000" scaled="1"/>
              </a:gradFill>
              <a:effectLst>
                <a:outerShdw dist="35921" dir="2700000" algn="ctr" rotWithShape="0">
                  <a:srgbClr val="868686">
                    <a:alpha val="50000"/>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075" name="WordArt 16"/>
          <p:cNvSpPr>
            <a:spLocks noChangeArrowheads="1" noChangeShapeType="1" noTextEdit="1"/>
          </p:cNvSpPr>
          <p:nvPr/>
        </p:nvSpPr>
        <p:spPr bwMode="auto">
          <a:xfrm>
            <a:off x="1770016" y="3043646"/>
            <a:ext cx="9477104" cy="1745456"/>
          </a:xfrm>
          <a:prstGeom prst="rect">
            <a:avLst/>
          </a:prstGeom>
        </p:spPr>
        <p:txBody>
          <a:bodyPr wrap="none" fromWordArt="1">
            <a:prstTxWarp prst="textCascadeUp">
              <a:avLst>
                <a:gd name="adj" fmla="val 100000"/>
              </a:avLst>
            </a:prstTxWarp>
          </a:bodyPr>
          <a:lstStyle/>
          <a:p>
            <a:pPr algn="ctr"/>
            <a:r>
              <a:rPr lang="vi-VN" sz="3600" kern="10" dirty="0" smtClean="0">
                <a:ln w="9525">
                  <a:solidFill>
                    <a:srgbClr val="003386"/>
                  </a:solidFill>
                  <a:round/>
                  <a:headEnd/>
                  <a:tailEnd/>
                </a:ln>
                <a:gradFill rotWithShape="1">
                  <a:gsLst>
                    <a:gs pos="0">
                      <a:srgbClr val="116CFF"/>
                    </a:gs>
                    <a:gs pos="100000">
                      <a:srgbClr val="FFFFFF"/>
                    </a:gs>
                  </a:gsLst>
                  <a:lin ang="5400000" scaled="1"/>
                </a:gradFill>
                <a:effectLst>
                  <a:outerShdw dist="35921" dir="2700000" algn="ctr" rotWithShape="0">
                    <a:srgbClr val="868686">
                      <a:alpha val="50000"/>
                    </a:srgbClr>
                  </a:outerShdw>
                </a:effectLst>
                <a:latin typeface="Tahoma" panose="020B0604030504040204" pitchFamily="34" charset="0"/>
                <a:ea typeface="Tahoma" panose="020B0604030504040204" pitchFamily="34" charset="0"/>
                <a:cs typeface="Tahoma" panose="020B0604030504040204" pitchFamily="34" charset="0"/>
              </a:rPr>
              <a:t>Luyện tập tóm tắt tin tức</a:t>
            </a:r>
            <a:endParaRPr lang="en-US" sz="3600" kern="10" dirty="0">
              <a:ln w="9525">
                <a:solidFill>
                  <a:srgbClr val="003386"/>
                </a:solidFill>
                <a:round/>
                <a:headEnd/>
                <a:tailEnd/>
              </a:ln>
              <a:gradFill rotWithShape="1">
                <a:gsLst>
                  <a:gs pos="0">
                    <a:srgbClr val="116CFF"/>
                  </a:gs>
                  <a:gs pos="100000">
                    <a:srgbClr val="FFFFFF"/>
                  </a:gs>
                </a:gsLst>
                <a:lin ang="5400000" scaled="1"/>
              </a:gradFill>
              <a:effectLst>
                <a:outerShdw dist="35921" dir="2700000" algn="ctr" rotWithShape="0">
                  <a:srgbClr val="868686">
                    <a:alpha val="50000"/>
                  </a:srgbClr>
                </a:outerShdw>
              </a:effectLst>
              <a:latin typeface="Tahoma" panose="020B0604030504040204" pitchFamily="34" charset="0"/>
              <a:ea typeface="Tahoma" panose="020B0604030504040204" pitchFamily="34" charset="0"/>
              <a:cs typeface="Tahoma" panose="020B0604030504040204" pitchFamily="34" charset="0"/>
            </a:endParaRPr>
          </a:p>
        </p:txBody>
      </p:sp>
      <p:grpSp>
        <p:nvGrpSpPr>
          <p:cNvPr id="3076" name="Group 17"/>
          <p:cNvGrpSpPr>
            <a:grpSpLocks/>
          </p:cNvGrpSpPr>
          <p:nvPr/>
        </p:nvGrpSpPr>
        <p:grpSpPr bwMode="auto">
          <a:xfrm>
            <a:off x="114300" y="5181600"/>
            <a:ext cx="1866900" cy="1181100"/>
            <a:chOff x="2256" y="1536"/>
            <a:chExt cx="1176" cy="744"/>
          </a:xfrm>
        </p:grpSpPr>
        <p:pic>
          <p:nvPicPr>
            <p:cNvPr id="3078" name="Picture 18" descr="pretty_flower_purple_hb"/>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84" y="1632"/>
              <a:ext cx="648" cy="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9" name="Group 19"/>
            <p:cNvGrpSpPr>
              <a:grpSpLocks/>
            </p:cNvGrpSpPr>
            <p:nvPr/>
          </p:nvGrpSpPr>
          <p:grpSpPr bwMode="auto">
            <a:xfrm>
              <a:off x="2256" y="1536"/>
              <a:ext cx="864" cy="744"/>
              <a:chOff x="2256" y="1536"/>
              <a:chExt cx="864" cy="744"/>
            </a:xfrm>
          </p:grpSpPr>
          <p:pic>
            <p:nvPicPr>
              <p:cNvPr id="3080" name="Picture 20" descr="pretty_flower_red_hb"/>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44" y="1680"/>
                <a:ext cx="576"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21" descr="pretty_flower_yellow_hb"/>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00" y="1536"/>
                <a:ext cx="552" cy="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22" descr="pretty_flower_orange_hb"/>
              <p:cNvPicPr>
                <a:picLocks noChangeAspect="1" noChangeArrowheads="1" noCrop="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56" y="1632"/>
                <a:ext cx="648" cy="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2073" name="Rectangle 25"/>
          <p:cNvSpPr>
            <a:spLocks noGrp="1" noChangeArrowheads="1"/>
          </p:cNvSpPr>
          <p:nvPr>
            <p:ph type="title"/>
          </p:nvPr>
        </p:nvSpPr>
        <p:spPr/>
        <p:txBody>
          <a:bodyPr/>
          <a:lstStyle/>
          <a:p>
            <a:pPr eaLnBrk="1" hangingPunct="1">
              <a:defRPr/>
            </a:pPr>
            <a:endParaRPr lang="en-US" altLang="en-US" smtClean="0"/>
          </a:p>
        </p:txBody>
      </p:sp>
    </p:spTree>
    <p:extLst>
      <p:ext uri="{BB962C8B-B14F-4D97-AF65-F5344CB8AC3E}">
        <p14:creationId xmlns:p14="http://schemas.microsoft.com/office/powerpoint/2010/main" val="1791484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Text Box 6"/>
          <p:cNvSpPr txBox="1">
            <a:spLocks noChangeArrowheads="1"/>
          </p:cNvSpPr>
          <p:nvPr/>
        </p:nvSpPr>
        <p:spPr bwMode="auto">
          <a:xfrm>
            <a:off x="2590800" y="1600201"/>
            <a:ext cx="3505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vi-VN" altLang="en-US" sz="2800" b="1" u="sng" dirty="0" smtClean="0">
                <a:solidFill>
                  <a:srgbClr val="6600FF"/>
                </a:solidFill>
                <a:latin typeface="Times New Roman" panose="02020603050405020304" pitchFamily="18" charset="0"/>
                <a:cs typeface="Times New Roman" panose="02020603050405020304" pitchFamily="18" charset="0"/>
              </a:rPr>
              <a:t>Khởi động </a:t>
            </a:r>
            <a:endParaRPr lang="en-US" altLang="en-US" sz="2800" b="1" dirty="0">
              <a:solidFill>
                <a:srgbClr val="6600FF"/>
              </a:solidFill>
              <a:latin typeface="Times New Roman" panose="02020603050405020304" pitchFamily="18" charset="0"/>
              <a:cs typeface="Times New Roman" panose="02020603050405020304" pitchFamily="18" charset="0"/>
            </a:endParaRPr>
          </a:p>
        </p:txBody>
      </p:sp>
      <p:sp>
        <p:nvSpPr>
          <p:cNvPr id="7183" name="Rectangle 15"/>
          <p:cNvSpPr>
            <a:spLocks noChangeArrowheads="1"/>
          </p:cNvSpPr>
          <p:nvPr/>
        </p:nvSpPr>
        <p:spPr bwMode="auto">
          <a:xfrm>
            <a:off x="1752601" y="2366964"/>
            <a:ext cx="86899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dirty="0" err="1">
                <a:latin typeface=".VnBook-Antiqua" panose="020B7200000000000000" pitchFamily="34" charset="0"/>
              </a:rPr>
              <a:t>Khi</a:t>
            </a:r>
            <a:r>
              <a:rPr lang="en-US" altLang="en-US" sz="3200" dirty="0">
                <a:latin typeface=".VnBook-Antiqua" panose="020B7200000000000000" pitchFamily="34" charset="0"/>
              </a:rPr>
              <a:t> </a:t>
            </a:r>
            <a:r>
              <a:rPr lang="en-US" altLang="en-US" sz="3200" dirty="0" err="1">
                <a:latin typeface=".VnBook-Antiqua" panose="020B7200000000000000" pitchFamily="34" charset="0"/>
              </a:rPr>
              <a:t>tãm</a:t>
            </a:r>
            <a:r>
              <a:rPr lang="en-US" altLang="en-US" sz="3200" dirty="0">
                <a:latin typeface=".VnBook-Antiqua" panose="020B7200000000000000" pitchFamily="34" charset="0"/>
              </a:rPr>
              <a:t> t¾t tin </a:t>
            </a:r>
            <a:r>
              <a:rPr lang="en-US" altLang="en-US" sz="3200" dirty="0" err="1">
                <a:latin typeface=".VnBook-Antiqua" panose="020B7200000000000000" pitchFamily="34" charset="0"/>
              </a:rPr>
              <a:t>tøc</a:t>
            </a:r>
            <a:r>
              <a:rPr lang="en-US" altLang="en-US" sz="3200" dirty="0">
                <a:latin typeface=".VnBook-Antiqua" panose="020B7200000000000000" pitchFamily="34" charset="0"/>
              </a:rPr>
              <a:t> </a:t>
            </a:r>
            <a:r>
              <a:rPr lang="en-US" altLang="en-US" sz="3200" dirty="0" err="1">
                <a:latin typeface=".VnBook-Antiqua" panose="020B7200000000000000" pitchFamily="34" charset="0"/>
              </a:rPr>
              <a:t>cÇn</a:t>
            </a:r>
            <a:r>
              <a:rPr lang="en-US" altLang="en-US" sz="3200" dirty="0">
                <a:latin typeface=".VnBook-Antiqua" panose="020B7200000000000000" pitchFamily="34" charset="0"/>
              </a:rPr>
              <a:t> </a:t>
            </a:r>
            <a:r>
              <a:rPr lang="en-US" altLang="en-US" sz="3200" dirty="0" err="1">
                <a:latin typeface=".VnBook-Antiqua" panose="020B7200000000000000" pitchFamily="34" charset="0"/>
              </a:rPr>
              <a:t>thùc</a:t>
            </a:r>
            <a:r>
              <a:rPr lang="en-US" altLang="en-US" sz="3200" dirty="0">
                <a:latin typeface=".VnBook-Antiqua" panose="020B7200000000000000" pitchFamily="34" charset="0"/>
              </a:rPr>
              <a:t> </a:t>
            </a:r>
            <a:r>
              <a:rPr lang="en-US" altLang="en-US" sz="3200" dirty="0" err="1">
                <a:latin typeface=".VnBook-Antiqua" panose="020B7200000000000000" pitchFamily="34" charset="0"/>
              </a:rPr>
              <a:t>hiÖn</a:t>
            </a:r>
            <a:r>
              <a:rPr lang="en-US" altLang="en-US" sz="3200" dirty="0">
                <a:latin typeface=".VnBook-Antiqua" panose="020B7200000000000000" pitchFamily="34" charset="0"/>
              </a:rPr>
              <a:t> </a:t>
            </a:r>
            <a:r>
              <a:rPr lang="en-US" altLang="en-US" sz="3200" dirty="0" err="1">
                <a:latin typeface=".VnBook-Antiqua" panose="020B7200000000000000" pitchFamily="34" charset="0"/>
              </a:rPr>
              <a:t>c¸c</a:t>
            </a:r>
            <a:r>
              <a:rPr lang="en-US" altLang="en-US" sz="3200" dirty="0">
                <a:latin typeface=".VnBook-Antiqua" panose="020B7200000000000000" pitchFamily="34" charset="0"/>
              </a:rPr>
              <a:t> </a:t>
            </a:r>
            <a:r>
              <a:rPr lang="en-US" altLang="en-US" sz="3200" dirty="0" smtClean="0">
                <a:latin typeface=".VnBook-Antiqua" panose="020B7200000000000000" pitchFamily="34" charset="0"/>
              </a:rPr>
              <a:t>b­</a:t>
            </a:r>
            <a:r>
              <a:rPr lang="vi-VN" altLang="en-US" sz="3200" dirty="0">
                <a:latin typeface=".VnBook-Antiqua" panose="020B7200000000000000" pitchFamily="34" charset="0"/>
              </a:rPr>
              <a:t>ư</a:t>
            </a:r>
            <a:r>
              <a:rPr lang="en-US" altLang="en-US" sz="3200" dirty="0" err="1" smtClean="0">
                <a:latin typeface=".VnBook-Antiqua" panose="020B7200000000000000" pitchFamily="34" charset="0"/>
              </a:rPr>
              <a:t>íc</a:t>
            </a:r>
            <a:r>
              <a:rPr lang="en-US" altLang="en-US" sz="3200" dirty="0" smtClean="0">
                <a:latin typeface=".VnBook-Antiqua" panose="020B7200000000000000" pitchFamily="34" charset="0"/>
              </a:rPr>
              <a:t> </a:t>
            </a:r>
            <a:r>
              <a:rPr lang="en-US" altLang="en-US" sz="3200" dirty="0" err="1">
                <a:latin typeface=".VnBook-Antiqua" panose="020B7200000000000000" pitchFamily="34" charset="0"/>
              </a:rPr>
              <a:t>nµo</a:t>
            </a:r>
            <a:r>
              <a:rPr lang="en-US" altLang="en-US" sz="3200" dirty="0">
                <a:latin typeface=".VnBook-Antiqua" panose="020B7200000000000000" pitchFamily="34" charset="0"/>
              </a:rPr>
              <a:t> ?</a:t>
            </a:r>
          </a:p>
        </p:txBody>
      </p:sp>
      <p:sp>
        <p:nvSpPr>
          <p:cNvPr id="7184" name="Rectangle 16"/>
          <p:cNvSpPr>
            <a:spLocks noChangeArrowheads="1"/>
          </p:cNvSpPr>
          <p:nvPr/>
        </p:nvSpPr>
        <p:spPr bwMode="auto">
          <a:xfrm>
            <a:off x="1856581" y="3205958"/>
            <a:ext cx="497363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3200" dirty="0" err="1">
                <a:latin typeface=".VnBook-Antiqua" panose="020B7200000000000000" pitchFamily="34" charset="0"/>
              </a:rPr>
              <a:t>ThÕ</a:t>
            </a:r>
            <a:r>
              <a:rPr lang="en-US" altLang="en-US" sz="3200" dirty="0">
                <a:latin typeface=".VnBook-Antiqua" panose="020B7200000000000000" pitchFamily="34" charset="0"/>
              </a:rPr>
              <a:t> </a:t>
            </a:r>
            <a:r>
              <a:rPr lang="en-US" altLang="en-US" sz="3200" dirty="0" err="1">
                <a:latin typeface=".VnBook-Antiqua" panose="020B7200000000000000" pitchFamily="34" charset="0"/>
              </a:rPr>
              <a:t>nµo</a:t>
            </a:r>
            <a:r>
              <a:rPr lang="en-US" altLang="en-US" sz="3200" dirty="0">
                <a:latin typeface=".VnBook-Antiqua" panose="020B7200000000000000" pitchFamily="34" charset="0"/>
              </a:rPr>
              <a:t> lµ </a:t>
            </a:r>
            <a:r>
              <a:rPr lang="en-US" altLang="en-US" sz="3200" dirty="0" err="1">
                <a:latin typeface=".VnBook-Antiqua" panose="020B7200000000000000" pitchFamily="34" charset="0"/>
              </a:rPr>
              <a:t>tãm</a:t>
            </a:r>
            <a:r>
              <a:rPr lang="en-US" altLang="en-US" sz="3200" dirty="0">
                <a:latin typeface=".VnBook-Antiqua" panose="020B7200000000000000" pitchFamily="34" charset="0"/>
              </a:rPr>
              <a:t> t¾t tin </a:t>
            </a:r>
            <a:r>
              <a:rPr lang="en-US" altLang="en-US" sz="3200" dirty="0" err="1">
                <a:latin typeface=".VnBook-Antiqua" panose="020B7200000000000000" pitchFamily="34" charset="0"/>
              </a:rPr>
              <a:t>tøc</a:t>
            </a:r>
            <a:r>
              <a:rPr lang="en-US" altLang="en-US" sz="3200" dirty="0">
                <a:latin typeface=".VnBook-Antiqua" panose="020B7200000000000000" pitchFamily="34" charset="0"/>
              </a:rPr>
              <a:t> ?</a:t>
            </a:r>
          </a:p>
        </p:txBody>
      </p:sp>
    </p:spTree>
    <p:extLst>
      <p:ext uri="{BB962C8B-B14F-4D97-AF65-F5344CB8AC3E}">
        <p14:creationId xmlns:p14="http://schemas.microsoft.com/office/powerpoint/2010/main" val="3892098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174"/>
                                        </p:tgtEl>
                                        <p:attrNameLst>
                                          <p:attrName>style.visibility</p:attrName>
                                        </p:attrNameLst>
                                      </p:cBhvr>
                                      <p:to>
                                        <p:strVal val="visible"/>
                                      </p:to>
                                    </p:set>
                                    <p:animEffect transition="in" filter="randombar(horizontal)">
                                      <p:cBhvr>
                                        <p:cTn id="7" dur="2000"/>
                                        <p:tgtEl>
                                          <p:spTgt spid="71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184"/>
                                        </p:tgtEl>
                                        <p:attrNameLst>
                                          <p:attrName>style.visibility</p:attrName>
                                        </p:attrNameLst>
                                      </p:cBhvr>
                                      <p:to>
                                        <p:strVal val="visible"/>
                                      </p:to>
                                    </p:set>
                                    <p:anim to="" calcmode="lin" valueType="num">
                                      <p:cBhvr>
                                        <p:cTn id="12" dur="1" fill="hold"/>
                                        <p:tgtEl>
                                          <p:spTgt spid="7184"/>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xit" presetSubtype="0" fill="hold" grpId="1" nodeType="clickEffect">
                                  <p:stCondLst>
                                    <p:cond delay="0"/>
                                  </p:stCondLst>
                                  <p:childTnLst>
                                    <p:animEffect transition="out" filter="fade">
                                      <p:cBhvr>
                                        <p:cTn id="16" dur="2000"/>
                                        <p:tgtEl>
                                          <p:spTgt spid="7184"/>
                                        </p:tgtEl>
                                      </p:cBhvr>
                                    </p:animEffect>
                                    <p:set>
                                      <p:cBhvr>
                                        <p:cTn id="17" dur="1" fill="hold">
                                          <p:stCondLst>
                                            <p:cond delay="1999"/>
                                          </p:stCondLst>
                                        </p:cTn>
                                        <p:tgtEl>
                                          <p:spTgt spid="7184"/>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183"/>
                                        </p:tgtEl>
                                        <p:attrNameLst>
                                          <p:attrName>style.visibility</p:attrName>
                                        </p:attrNameLst>
                                      </p:cBhvr>
                                      <p:to>
                                        <p:strVal val="visible"/>
                                      </p:to>
                                    </p:set>
                                    <p:animEffect transition="in" filter="checkerboard(across)">
                                      <p:cBhvr>
                                        <p:cTn id="22" dur="500"/>
                                        <p:tgtEl>
                                          <p:spTgt spid="7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7183" grpId="0"/>
      <p:bldP spid="7184" grpId="0"/>
      <p:bldP spid="7184"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713" y="4022315"/>
            <a:ext cx="11974287" cy="2387600"/>
          </a:xfrm>
        </p:spPr>
        <p:txBody>
          <a:bodyPr>
            <a:noAutofit/>
          </a:bodyPr>
          <a:lstStyle/>
          <a:p>
            <a:pPr algn="l">
              <a:lnSpc>
                <a:spcPct val="150000"/>
              </a:lnSpc>
            </a:pPr>
            <a:r>
              <a:rPr lang="vi-VN" sz="3600" dirty="0" smtClean="0"/>
              <a:t>Bài 1:</a:t>
            </a:r>
            <a:br>
              <a:rPr lang="vi-VN" sz="3600" dirty="0" smtClean="0"/>
            </a:br>
            <a:r>
              <a:rPr lang="vi-VN" sz="3600" dirty="0" smtClean="0"/>
              <a:t>a)Được sự quan tâm của Hội Khuyến học phường An Sơn (Tam Kì, Quảng Nam), Liên đội Thiếu niên Tiền phong Hồ Chí Minh Trường Tiểu học Lê Văn Tám vừa tổ chức trao 10 suất học bổng cho các bạn học sinh nghèo học giỏi và 12 phần quà cho các bạn có hoàn cảnh đặc biệt khó khăn ở lớp học tình thương. Cũng trong dịp này, Liên đội đã tặng 2 suất học bổng cho các bạn ở Trường Tiểu học Tam Thanh.</a:t>
            </a:r>
            <a:endParaRPr lang="en-US" sz="3600" dirty="0"/>
          </a:p>
        </p:txBody>
      </p:sp>
    </p:spTree>
    <p:extLst>
      <p:ext uri="{BB962C8B-B14F-4D97-AF65-F5344CB8AC3E}">
        <p14:creationId xmlns:p14="http://schemas.microsoft.com/office/powerpoint/2010/main" val="1708591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2325"/>
            <a:ext cx="10072077" cy="1325563"/>
          </a:xfrm>
        </p:spPr>
        <p:txBody>
          <a:bodyPr>
            <a:normAutofit fontScale="90000"/>
          </a:bodyPr>
          <a:lstStyle/>
          <a:p>
            <a:r>
              <a:rPr lang="vi-VN" dirty="0" smtClean="0"/>
              <a:t>a) Liên đội trường Tiểu học Lê Văn Tám (An Sơn, Tam Kì, Quảng Nam) vừa trao học bổng và quà cho các bạn học sinh nghèo học giỏi và các bạn có</a:t>
            </a:r>
            <a:r>
              <a:rPr lang="en-US" dirty="0" smtClean="0"/>
              <a:t> </a:t>
            </a:r>
            <a:r>
              <a:rPr lang="vi-VN" dirty="0" smtClean="0"/>
              <a:t>hoàn cảnh đặc biệt khó khăn.</a:t>
            </a:r>
            <a:endParaRPr lang="en-US" dirty="0"/>
          </a:p>
        </p:txBody>
      </p:sp>
    </p:spTree>
    <p:extLst>
      <p:ext uri="{BB962C8B-B14F-4D97-AF65-F5344CB8AC3E}">
        <p14:creationId xmlns:p14="http://schemas.microsoft.com/office/powerpoint/2010/main" val="1545627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685" y="2690313"/>
            <a:ext cx="11615057" cy="1325563"/>
          </a:xfrm>
        </p:spPr>
        <p:txBody>
          <a:bodyPr>
            <a:noAutofit/>
          </a:bodyPr>
          <a:lstStyle/>
          <a:p>
            <a:pPr>
              <a:lnSpc>
                <a:spcPct val="150000"/>
              </a:lnSpc>
            </a:pPr>
            <a:r>
              <a:rPr lang="vi-VN" sz="3000" dirty="0" smtClean="0"/>
              <a:t>b) 236 bạn học sinh tiểu học đến từ nhiều nước khác nhau cùng sống chung dưới một mái nhà ấm cúng: Trường Quốc tế Liên hợp quốc ( Vạn Phúc, Hà Nội). Tuy mang màu da vàng, trắng, đen, nâu khác nhau nhưng tất cả đều gắn bó với nhau như anh em một nhà. Hằng tuần, vào ngày thứ sáu, các bạn tổ chức buổi sinh nhật cộng đồng với nhiều hoạt động lí thú: tự giới thiệu, sinh hoạt chủ đề, chơi trò chơi,... Mỗi năm một lần, Trường Quốc tế Liên hợp quốc tổ chức hội chợ. Các bạn học sinh sẽ tự làm các sản phẩm và bán tại hội chợ. Số tiền thu được, các bạn gửi tặng chương trình Phẫu thuật nụ cười.</a:t>
            </a:r>
            <a:endParaRPr lang="en-US" sz="3000" dirty="0"/>
          </a:p>
        </p:txBody>
      </p:sp>
    </p:spTree>
    <p:extLst>
      <p:ext uri="{BB962C8B-B14F-4D97-AF65-F5344CB8AC3E}">
        <p14:creationId xmlns:p14="http://schemas.microsoft.com/office/powerpoint/2010/main" val="1411114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687" y="2128611"/>
            <a:ext cx="11575868" cy="1325563"/>
          </a:xfrm>
        </p:spPr>
        <p:txBody>
          <a:bodyPr>
            <a:normAutofit fontScale="90000"/>
          </a:bodyPr>
          <a:lstStyle/>
          <a:p>
            <a:pPr>
              <a:lnSpc>
                <a:spcPct val="150000"/>
              </a:lnSpc>
            </a:pPr>
            <a:r>
              <a:rPr lang="vi-VN" dirty="0" smtClean="0"/>
              <a:t>b) HS tiểu học </a:t>
            </a:r>
            <a:r>
              <a:rPr lang="vi-VN" dirty="0"/>
              <a:t>Trường Quốc tế Liên hợp quốc ( Vạn Phúc, Hà Nội</a:t>
            </a:r>
            <a:r>
              <a:rPr lang="vi-VN" dirty="0" smtClean="0"/>
              <a:t>) đã đoàn kết và có nhiều sinh hoạt bổ ích như tổ chức sinh hoạt cộng đồng , tổ chức hội chợ bán sản phẩm do học sinh tự làm để lấy tiền tặng chương trình phẫu thuật nụ cười.</a:t>
            </a:r>
            <a:endParaRPr lang="en-US" dirty="0"/>
          </a:p>
        </p:txBody>
      </p:sp>
    </p:spTree>
    <p:extLst>
      <p:ext uri="{BB962C8B-B14F-4D97-AF65-F5344CB8AC3E}">
        <p14:creationId xmlns:p14="http://schemas.microsoft.com/office/powerpoint/2010/main" val="4121024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763" y="421396"/>
            <a:ext cx="11733628" cy="1325563"/>
          </a:xfrm>
        </p:spPr>
        <p:txBody>
          <a:bodyPr>
            <a:normAutofit fontScale="90000"/>
          </a:bodyPr>
          <a:lstStyle/>
          <a:p>
            <a:r>
              <a:rPr lang="vi-VN" dirty="0" smtClean="0"/>
              <a:t>Bài 3: Tin về hoạt động của chi đội, liên đội hay của trường hoặc tin về hoạt động của thôn xóm, phường xã mà em đang ở:</a:t>
            </a:r>
            <a:endParaRPr lang="en-US" dirty="0"/>
          </a:p>
        </p:txBody>
      </p:sp>
      <p:cxnSp>
        <p:nvCxnSpPr>
          <p:cNvPr id="5" name="Straight Connector 4"/>
          <p:cNvCxnSpPr/>
          <p:nvPr/>
        </p:nvCxnSpPr>
        <p:spPr>
          <a:xfrm flipV="1">
            <a:off x="351692" y="2996418"/>
            <a:ext cx="1645920" cy="1589650"/>
          </a:xfrm>
          <a:prstGeom prst="line">
            <a:avLst/>
          </a:prstGeom>
        </p:spPr>
        <p:style>
          <a:lnRef idx="3">
            <a:schemeClr val="accent2"/>
          </a:lnRef>
          <a:fillRef idx="0">
            <a:schemeClr val="accent2"/>
          </a:fillRef>
          <a:effectRef idx="2">
            <a:schemeClr val="accent2"/>
          </a:effectRef>
          <a:fontRef idx="minor">
            <a:schemeClr val="tx1"/>
          </a:fontRef>
        </p:style>
      </p:cxnSp>
      <p:cxnSp>
        <p:nvCxnSpPr>
          <p:cNvPr id="7" name="Straight Connector 6"/>
          <p:cNvCxnSpPr/>
          <p:nvPr/>
        </p:nvCxnSpPr>
        <p:spPr>
          <a:xfrm>
            <a:off x="331763" y="4628271"/>
            <a:ext cx="1806526" cy="28135"/>
          </a:xfrm>
          <a:prstGeom prst="line">
            <a:avLst/>
          </a:prstGeom>
        </p:spPr>
        <p:style>
          <a:lnRef idx="3">
            <a:schemeClr val="accent2"/>
          </a:lnRef>
          <a:fillRef idx="0">
            <a:schemeClr val="accent2"/>
          </a:fillRef>
          <a:effectRef idx="2">
            <a:schemeClr val="accent2"/>
          </a:effectRef>
          <a:fontRef idx="minor">
            <a:schemeClr val="tx1"/>
          </a:fontRef>
        </p:style>
      </p:cxnSp>
      <p:sp>
        <p:nvSpPr>
          <p:cNvPr id="10" name="TextBox 9"/>
          <p:cNvSpPr txBox="1"/>
          <p:nvPr/>
        </p:nvSpPr>
        <p:spPr>
          <a:xfrm>
            <a:off x="1997612" y="2532185"/>
            <a:ext cx="8018585" cy="647113"/>
          </a:xfrm>
          <a:prstGeom prst="rect">
            <a:avLst/>
          </a:prstGeom>
          <a:noFill/>
        </p:spPr>
        <p:txBody>
          <a:bodyPr wrap="square" rtlCol="0">
            <a:spAutoFit/>
          </a:bodyPr>
          <a:lstStyle/>
          <a:p>
            <a:endParaRPr lang="en-US" dirty="0"/>
          </a:p>
        </p:txBody>
      </p:sp>
      <p:sp>
        <p:nvSpPr>
          <p:cNvPr id="11" name="TextBox 10"/>
          <p:cNvSpPr txBox="1"/>
          <p:nvPr/>
        </p:nvSpPr>
        <p:spPr>
          <a:xfrm>
            <a:off x="2222695" y="4403188"/>
            <a:ext cx="8510954" cy="787790"/>
          </a:xfrm>
          <a:prstGeom prst="rect">
            <a:avLst/>
          </a:prstGeom>
          <a:noFill/>
        </p:spPr>
        <p:txBody>
          <a:bodyPr wrap="square" rtlCol="0">
            <a:spAutoFit/>
          </a:bodyPr>
          <a:lstStyle/>
          <a:p>
            <a:endParaRPr lang="en-US" dirty="0"/>
          </a:p>
        </p:txBody>
      </p:sp>
      <p:sp>
        <p:nvSpPr>
          <p:cNvPr id="12" name="TextBox 11"/>
          <p:cNvSpPr txBox="1"/>
          <p:nvPr/>
        </p:nvSpPr>
        <p:spPr>
          <a:xfrm>
            <a:off x="2053883" y="4258474"/>
            <a:ext cx="10138117" cy="584775"/>
          </a:xfrm>
          <a:prstGeom prst="rect">
            <a:avLst/>
          </a:prstGeom>
          <a:noFill/>
        </p:spPr>
        <p:txBody>
          <a:bodyPr wrap="square" rtlCol="0">
            <a:spAutoFit/>
          </a:bodyPr>
          <a:lstStyle/>
          <a:p>
            <a:r>
              <a:rPr lang="vi-VN" sz="3200" dirty="0" smtClean="0">
                <a:latin typeface="+mj-lt"/>
              </a:rPr>
              <a:t>Tin về ngày phát động ủng hộ quỹ vì người nghèo ở khu phố</a:t>
            </a:r>
            <a:endParaRPr lang="en-US" sz="3200" dirty="0">
              <a:latin typeface="+mj-lt"/>
            </a:endParaRPr>
          </a:p>
        </p:txBody>
      </p:sp>
      <p:sp>
        <p:nvSpPr>
          <p:cNvPr id="13" name="TextBox 12"/>
          <p:cNvSpPr txBox="1"/>
          <p:nvPr/>
        </p:nvSpPr>
        <p:spPr>
          <a:xfrm>
            <a:off x="2138289" y="2594523"/>
            <a:ext cx="8491025" cy="584775"/>
          </a:xfrm>
          <a:prstGeom prst="rect">
            <a:avLst/>
          </a:prstGeom>
          <a:noFill/>
        </p:spPr>
        <p:txBody>
          <a:bodyPr wrap="square" rtlCol="0">
            <a:spAutoFit/>
          </a:bodyPr>
          <a:lstStyle/>
          <a:p>
            <a:r>
              <a:rPr lang="vi-VN" sz="3200" dirty="0" smtClean="0">
                <a:latin typeface="+mj-lt"/>
              </a:rPr>
              <a:t>Phong trào đền ơn đáp nghĩa ở xã em</a:t>
            </a:r>
            <a:endParaRPr lang="en-US" sz="3200" dirty="0">
              <a:latin typeface="+mj-lt"/>
            </a:endParaRPr>
          </a:p>
        </p:txBody>
      </p:sp>
    </p:spTree>
    <p:extLst>
      <p:ext uri="{BB962C8B-B14F-4D97-AF65-F5344CB8AC3E}">
        <p14:creationId xmlns:p14="http://schemas.microsoft.com/office/powerpoint/2010/main" val="3759019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TotalTime>
  <Words>344</Words>
  <Application>Microsoft Office PowerPoint</Application>
  <PresentationFormat>Widescreen</PresentationFormat>
  <Paragraphs>12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.VnBook-Antiqua</vt:lpstr>
      <vt:lpstr>Arial</vt:lpstr>
      <vt:lpstr>Calibri</vt:lpstr>
      <vt:lpstr>Tahoma</vt:lpstr>
      <vt:lpstr>Times New Roman</vt:lpstr>
      <vt:lpstr>Office Theme</vt:lpstr>
      <vt:lpstr>PowerPoint Presentation</vt:lpstr>
      <vt:lpstr>PowerPoint Presentation</vt:lpstr>
      <vt:lpstr>Bài 1: a)Được sự quan tâm của Hội Khuyến học phường An Sơn (Tam Kì, Quảng Nam), Liên đội Thiếu niên Tiền phong Hồ Chí Minh Trường Tiểu học Lê Văn Tám vừa tổ chức trao 10 suất học bổng cho các bạn học sinh nghèo học giỏi và 12 phần quà cho các bạn có hoàn cảnh đặc biệt khó khăn ở lớp học tình thương. Cũng trong dịp này, Liên đội đã tặng 2 suất học bổng cho các bạn ở Trường Tiểu học Tam Thanh.</vt:lpstr>
      <vt:lpstr>a) Liên đội trường Tiểu học Lê Văn Tám (An Sơn, Tam Kì, Quảng Nam) vừa trao học bổng và quà cho các bạn học sinh nghèo học giỏi và các bạn có hoàn cảnh đặc biệt khó khăn.</vt:lpstr>
      <vt:lpstr>b) 236 bạn học sinh tiểu học đến từ nhiều nước khác nhau cùng sống chung dưới một mái nhà ấm cúng: Trường Quốc tế Liên hợp quốc ( Vạn Phúc, Hà Nội). Tuy mang màu da vàng, trắng, đen, nâu khác nhau nhưng tất cả đều gắn bó với nhau như anh em một nhà. Hằng tuần, vào ngày thứ sáu, các bạn tổ chức buổi sinh nhật cộng đồng với nhiều hoạt động lí thú: tự giới thiệu, sinh hoạt chủ đề, chơi trò chơi,... Mỗi năm một lần, Trường Quốc tế Liên hợp quốc tổ chức hội chợ. Các bạn học sinh sẽ tự làm các sản phẩm và bán tại hội chợ. Số tiền thu được, các bạn gửi tặng chương trình Phẫu thuật nụ cười.</vt:lpstr>
      <vt:lpstr>b) HS tiểu học Trường Quốc tế Liên hợp quốc ( Vạn Phúc, Hà Nội) đã đoàn kết và có nhiều sinh hoạt bổ ích như tổ chức sinh hoạt cộng đồng , tổ chức hội chợ bán sản phẩm do học sinh tự làm để lấy tiền tặng chương trình phẫu thuật nụ cười.</vt:lpstr>
      <vt:lpstr>Bài 3: Tin về hoạt động của chi đội, liên đội hay của trường hoặc tin về hoạt động của thôn xóm, phường xã mà em đang ở:</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HT81</cp:lastModifiedBy>
  <cp:revision>7</cp:revision>
  <dcterms:created xsi:type="dcterms:W3CDTF">2020-05-11T11:21:56Z</dcterms:created>
  <dcterms:modified xsi:type="dcterms:W3CDTF">2022-02-12T15:02:15Z</dcterms:modified>
</cp:coreProperties>
</file>