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20"/>
  </p:notesMasterIdLst>
  <p:sldIdLst>
    <p:sldId id="257" r:id="rId3"/>
    <p:sldId id="464" r:id="rId4"/>
    <p:sldId id="444" r:id="rId5"/>
    <p:sldId id="445" r:id="rId6"/>
    <p:sldId id="465" r:id="rId7"/>
    <p:sldId id="452" r:id="rId8"/>
    <p:sldId id="446" r:id="rId9"/>
    <p:sldId id="453" r:id="rId10"/>
    <p:sldId id="447" r:id="rId11"/>
    <p:sldId id="467" r:id="rId12"/>
    <p:sldId id="468" r:id="rId13"/>
    <p:sldId id="469" r:id="rId14"/>
    <p:sldId id="458" r:id="rId15"/>
    <p:sldId id="470" r:id="rId16"/>
    <p:sldId id="454" r:id="rId17"/>
    <p:sldId id="293" r:id="rId18"/>
    <p:sldId id="292" r:id="rId19"/>
  </p:sldIdLst>
  <p:sldSz cx="12192000" cy="6858000"/>
  <p:notesSz cx="6858000" cy="9144000"/>
  <p:embeddedFontLst>
    <p:embeddedFont>
      <p:font typeface="Cooper Black" panose="0208090404030B020404" pitchFamily="18" charset="0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宋体" panose="02010600030101010101" pitchFamily="2" charset="-122"/>
      <p:regular r:id="rId26"/>
    </p:embeddedFont>
    <p:embeddedFont>
      <p:font typeface="UTM Flamenco" panose="02040603050506020204" pitchFamily="18" charset="0"/>
      <p:regular r:id="rId27"/>
    </p:embeddedFont>
    <p:embeddedFont>
      <p:font typeface="Calibri Light" panose="020F0302020204030204" pitchFamily="34" charset="0"/>
      <p:regular r:id="rId28"/>
      <p:italic r:id="rId29"/>
    </p:embeddedFont>
    <p:embeddedFont>
      <p:font typeface="Colonna MT" panose="04020805060202030203" pitchFamily="82" charset="0"/>
      <p:regular r:id="rId30"/>
    </p:embeddedFont>
    <p:embeddedFont>
      <p:font typeface="Curlz MT" panose="04040404050702020202" pitchFamily="82" charset="0"/>
      <p:regular r:id="rId31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578B18"/>
    <a:srgbClr val="D0DF87"/>
    <a:srgbClr val="BADA5C"/>
    <a:srgbClr val="D2E692"/>
    <a:srgbClr val="7FC6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3" d="100"/>
          <a:sy n="73" d="100"/>
        </p:scale>
        <p:origin x="570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1" d="100"/>
        <a:sy n="91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font" Target="fonts/font1.fntdata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09E4A7-729C-40E3-97A5-ECCB03395AC8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09F910-6507-43E1-9965-76C49019091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89880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 descr="图片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37" r="2655"/>
          <a:stretch>
            <a:fillRect/>
          </a:stretch>
        </p:blipFill>
        <p:spPr>
          <a:xfrm>
            <a:off x="-45085" y="169545"/>
            <a:ext cx="12245340" cy="67411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60BFB37-FAB1-4FE8-95EE-D86CA670DCC4}" type="slidenum">
              <a:rPr lang="en-US" altLang="en-US" sz="1400" smtClean="0">
                <a:solidFill>
                  <a:schemeClr val="tx1"/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4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4547215"/>
      </p:ext>
    </p:extLst>
  </p:cSld>
  <p:clrMapOvr>
    <a:masterClrMapping/>
  </p:clrMapOvr>
  <p:transition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7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11" Type="http://schemas.openxmlformats.org/officeDocument/2006/relationships/image" Target="../media/image11.png"/><Relationship Id="rId5" Type="http://schemas.openxmlformats.org/officeDocument/2006/relationships/image" Target="../media/image20.png"/><Relationship Id="rId10" Type="http://schemas.openxmlformats.org/officeDocument/2006/relationships/image" Target="../media/image10.png"/><Relationship Id="rId4" Type="http://schemas.openxmlformats.org/officeDocument/2006/relationships/image" Target="../media/image19.png"/><Relationship Id="rId9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GIF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file:///C:\Users\Admin\Downloads\Toan_Luyentap_Ha\Toan_Luyentap_Ha\Broccoli_On_My_Plate.mp3" TargetMode="External"/><Relationship Id="rId1" Type="http://schemas.microsoft.com/office/2007/relationships/media" Target="file:///C:\Users\Admin\Downloads\Toan_Luyentap_Ha\Toan_Luyentap_Ha\Broccoli_On_My_Plate.mp3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7.GIF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audio" Target="../media/media1.mp3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microsoft.com/office/2007/relationships/media" Target="../media/media1.mp3"/><Relationship Id="rId1" Type="http://schemas.openxmlformats.org/officeDocument/2006/relationships/video" Target="\clipboard\slides\NULL" TargetMode="Externa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audio" Target="../media/audio1.wav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1.xml"/><Relationship Id="rId1" Type="http://schemas.openxmlformats.org/officeDocument/2006/relationships/video" Target="\clipboard\slides\NULL" TargetMode="External"/><Relationship Id="rId6" Type="http://schemas.openxmlformats.org/officeDocument/2006/relationships/image" Target="../media/image7.GIF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5" Type="http://schemas.openxmlformats.org/officeDocument/2006/relationships/image" Target="../media/image7.GIF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7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7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11.png"/><Relationship Id="rId4" Type="http://schemas.openxmlformats.org/officeDocument/2006/relationships/image" Target="../media/image16.png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9.pn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1.xml"/><Relationship Id="rId1" Type="http://schemas.openxmlformats.org/officeDocument/2006/relationships/video" Target="\clipboard\slides\NULL" TargetMode="External"/><Relationship Id="rId6" Type="http://schemas.openxmlformats.org/officeDocument/2006/relationships/image" Target="../media/image7.GIF"/><Relationship Id="rId5" Type="http://schemas.openxmlformats.org/officeDocument/2006/relationships/image" Target="../media/image9.png"/><Relationship Id="rId10" Type="http://schemas.openxmlformats.org/officeDocument/2006/relationships/image" Target="../media/image10.png"/><Relationship Id="rId4" Type="http://schemas.openxmlformats.org/officeDocument/2006/relationships/image" Target="../media/image20.pn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="" xmlns:a16="http://schemas.microsoft.com/office/drawing/2014/main" id="{23FC8780-F5F4-4A73-A9A8-6BAFA97527C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34" b="16765"/>
          <a:stretch/>
        </p:blipFill>
        <p:spPr>
          <a:xfrm>
            <a:off x="-554942" y="84555"/>
            <a:ext cx="8102154" cy="1826132"/>
          </a:xfrm>
          <a:prstGeom prst="rect">
            <a:avLst/>
          </a:prstGeom>
        </p:spPr>
      </p:pic>
      <p:pic>
        <p:nvPicPr>
          <p:cNvPr id="6" name="Picture 5" descr="A picture containing text, toy, doll, vector graphics&#10;&#10;Description automatically generated">
            <a:extLst>
              <a:ext uri="{FF2B5EF4-FFF2-40B4-BE49-F238E27FC236}">
                <a16:creationId xmlns="" xmlns:a16="http://schemas.microsoft.com/office/drawing/2014/main" id="{13A881F7-291B-43E6-814B-F409E71043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016" b="89959" l="9752" r="94681">
                        <a14:foregroundMark x1="31206" y1="7172" x2="32447" y2="28074"/>
                        <a14:foregroundMark x1="32447" y1="28074" x2="51773" y2="30943"/>
                        <a14:foregroundMark x1="51773" y1="30943" x2="46099" y2="14549"/>
                        <a14:foregroundMark x1="46099" y1="14549" x2="36879" y2="9631"/>
                        <a14:foregroundMark x1="36879" y1="9631" x2="32270" y2="10656"/>
                        <a14:foregroundMark x1="26950" y1="32992" x2="26950" y2="32992"/>
                        <a14:foregroundMark x1="65426" y1="22541" x2="61879" y2="38934"/>
                        <a14:foregroundMark x1="61879" y1="38934" x2="66667" y2="79508"/>
                        <a14:foregroundMark x1="78276" y1="85664" x2="81738" y2="87500"/>
                        <a14:foregroundMark x1="66667" y1="79508" x2="70106" y2="81332"/>
                        <a14:foregroundMark x1="81738" y1="87500" x2="93972" y2="66189"/>
                        <a14:foregroundMark x1="93972" y1="66189" x2="94681" y2="61066"/>
                        <a14:foregroundMark x1="20213" y1="89959" x2="20213" y2="89959"/>
                        <a14:foregroundMark x1="31028" y1="89959" x2="31028" y2="89959"/>
                        <a14:foregroundMark x1="27305" y1="15779" x2="27305" y2="18238"/>
                        <a14:foregroundMark x1="35106" y1="15369" x2="36525" y2="21516"/>
                        <a14:backgroundMark x1="26418" y1="83607" x2="26418" y2="83607"/>
                        <a14:backgroundMark x1="26418" y1="79508" x2="26418" y2="79508"/>
                        <a14:backgroundMark x1="74113" y1="83402" x2="74113" y2="83402"/>
                        <a14:backgroundMark x1="74113" y1="83402" x2="75000" y2="89344"/>
                        <a14:backgroundMark x1="74291" y1="82377" x2="73936" y2="78893"/>
                        <a14:backgroundMark x1="74113" y1="79098" x2="73582" y2="8463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325" y="3043390"/>
            <a:ext cx="4654493" cy="4027292"/>
          </a:xfrm>
          <a:prstGeom prst="rect">
            <a:avLst/>
          </a:prstGeom>
        </p:spPr>
      </p:pic>
      <p:pic>
        <p:nvPicPr>
          <p:cNvPr id="10" name="Picture 9" descr="A picture containing toy, vector graphics&#10;&#10;Description automatically generated">
            <a:extLst>
              <a:ext uri="{FF2B5EF4-FFF2-40B4-BE49-F238E27FC236}">
                <a16:creationId xmlns="" xmlns:a16="http://schemas.microsoft.com/office/drawing/2014/main" id="{F48E4E6D-6DE7-446E-9364-565F9B46A2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308" y="84555"/>
            <a:ext cx="7010033" cy="6773445"/>
          </a:xfrm>
          <a:prstGeom prst="rect">
            <a:avLst/>
          </a:prstGeom>
        </p:spPr>
      </p:pic>
      <p:sp>
        <p:nvSpPr>
          <p:cNvPr id="5" name="TextBox 1"/>
          <p:cNvSpPr txBox="1"/>
          <p:nvPr/>
        </p:nvSpPr>
        <p:spPr>
          <a:xfrm>
            <a:off x="175177" y="1910687"/>
            <a:ext cx="6330707" cy="144655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eaLnBrk="1" hangingPunct="1"/>
            <a:r>
              <a:rPr lang="en-US" altLang="zh-CN" sz="8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urlz MT" charset="0"/>
                <a:ea typeface="Kozuka Gothic Pr6N B" pitchFamily="34" charset="-128"/>
              </a:rPr>
              <a:t>Luy</a:t>
            </a:r>
            <a:r>
              <a:rPr lang="en-US" altLang="zh-CN" sz="8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lonna MT" panose="04020805060202030203" pitchFamily="82" charset="0"/>
                <a:ea typeface="Kozuka Gothic Pr6N B" pitchFamily="34" charset="-128"/>
              </a:rPr>
              <a:t>ệ</a:t>
            </a:r>
            <a:r>
              <a:rPr lang="en-US" altLang="zh-CN" sz="8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urlz MT" charset="0"/>
                <a:ea typeface="Kozuka Gothic Pr6N B" pitchFamily="34" charset="-128"/>
              </a:rPr>
              <a:t>n</a:t>
            </a:r>
            <a:r>
              <a:rPr lang="en-US" altLang="zh-CN" sz="8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urlz MT" charset="0"/>
                <a:ea typeface="Kozuka Gothic Pr6N B" pitchFamily="34" charset="-128"/>
              </a:rPr>
              <a:t> </a:t>
            </a:r>
            <a:r>
              <a:rPr lang="en-US" altLang="zh-CN" sz="8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urlz MT" charset="0"/>
                <a:ea typeface="Kozuka Gothic Pr6N B" pitchFamily="34" charset="-128"/>
              </a:rPr>
              <a:t>t</a:t>
            </a:r>
            <a:r>
              <a:rPr lang="en-US" altLang="zh-CN" sz="7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  <a:ea typeface="Kozuka Gothic Pr6N B" pitchFamily="34" charset="-128"/>
              </a:rPr>
              <a:t>ậ</a:t>
            </a:r>
            <a:r>
              <a:rPr lang="en-US" altLang="zh-CN" sz="8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urlz MT" charset="0"/>
                <a:ea typeface="Kozuka Gothic Pr6N B" pitchFamily="34" charset="-128"/>
              </a:rPr>
              <a:t>p</a:t>
            </a:r>
            <a:r>
              <a:rPr lang="en-US" altLang="zh-CN" sz="8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urlz MT" charset="0"/>
                <a:ea typeface="Kozuka Gothic Pr6N B" pitchFamily="34" charset="-128"/>
              </a:rPr>
              <a:t> </a:t>
            </a:r>
            <a:r>
              <a:rPr lang="en-US" altLang="zh-CN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urlz MT" charset="0"/>
                <a:ea typeface="Kozuka Gothic Pr6N B" pitchFamily="34" charset="-128"/>
              </a:rPr>
              <a:t>(Tr17)</a:t>
            </a:r>
            <a:endParaRPr lang="en-US" altLang="zh-CN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urlz MT" charset="0"/>
              <a:ea typeface="Kozuka Gothic Pr6N B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Content Placeholder 18433">
            <a:extLst>
              <a:ext uri="{FF2B5EF4-FFF2-40B4-BE49-F238E27FC236}">
                <a16:creationId xmlns="" xmlns:a16="http://schemas.microsoft.com/office/drawing/2014/main" id="{A0463D49-D138-4441-9196-27404A0F5E17}"/>
              </a:ext>
            </a:extLst>
          </p:cNvPr>
          <p:cNvGraphicFramePr>
            <a:graphicFrameLocks/>
          </p:cNvGraphicFramePr>
          <p:nvPr/>
        </p:nvGraphicFramePr>
        <p:xfrm>
          <a:off x="1892300" y="1524000"/>
          <a:ext cx="4343400" cy="4495800"/>
        </p:xfrm>
        <a:graphic>
          <a:graphicData uri="http://schemas.openxmlformats.org/drawingml/2006/table">
            <a:tbl>
              <a:tblPr/>
              <a:tblGrid>
                <a:gridCol w="21717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1717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64293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24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 nước</a:t>
                      </a:r>
                      <a:endParaRPr lang="en-US" sz="24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24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 dân</a:t>
                      </a:r>
                      <a:endParaRPr lang="en-US" sz="24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4135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2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 Nam</a:t>
                      </a:r>
                      <a:endParaRPr lang="en-US" sz="26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2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77 263 000</a:t>
                      </a:r>
                      <a:endParaRPr lang="en-US" sz="26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42937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2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sz="2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à</a:t>
                      </a:r>
                      <a:r>
                        <a:rPr sz="2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en-US" sz="26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2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5 300 000</a:t>
                      </a:r>
                      <a:endParaRPr lang="en-US" sz="26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4135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2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Cam-pu-chia</a:t>
                      </a:r>
                      <a:endParaRPr lang="en-US" sz="26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2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10 900 000</a:t>
                      </a:r>
                      <a:endParaRPr lang="en-US" sz="26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4293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2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Liên bang Nga</a:t>
                      </a:r>
                      <a:endParaRPr lang="en-US" sz="26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2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147 200 000</a:t>
                      </a:r>
                      <a:endParaRPr lang="en-US" sz="26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4135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2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 Kỳ</a:t>
                      </a:r>
                      <a:endParaRPr lang="en-US" sz="26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2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273 300 000</a:t>
                      </a:r>
                      <a:endParaRPr lang="en-US" sz="26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642937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2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Ấn Độ</a:t>
                      </a:r>
                      <a:endParaRPr lang="en-US" sz="26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2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989 200 000</a:t>
                      </a:r>
                      <a:endParaRPr lang="en-US" sz="26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622C81B7-28B7-494C-A615-15B24BCBDAAD}"/>
              </a:ext>
            </a:extLst>
          </p:cNvPr>
          <p:cNvSpPr txBox="1"/>
          <p:nvPr/>
        </p:nvSpPr>
        <p:spPr>
          <a:xfrm>
            <a:off x="6294438" y="2174875"/>
            <a:ext cx="4254500" cy="954088"/>
          </a:xfrm>
          <a:prstGeom prst="rect">
            <a:avLst/>
          </a:prstGeom>
          <a:solidFill>
            <a:schemeClr val="accent1">
              <a:tint val="2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Nước n</a:t>
            </a:r>
            <a:r>
              <a:rPr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có số dân nhiều nhất?</a:t>
            </a:r>
            <a:endParaRPr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A74A2CB3-B3AA-44D4-8152-C76984420E94}"/>
              </a:ext>
            </a:extLst>
          </p:cNvPr>
          <p:cNvSpPr txBox="1"/>
          <p:nvPr/>
        </p:nvSpPr>
        <p:spPr>
          <a:xfrm>
            <a:off x="6215063" y="3417888"/>
            <a:ext cx="4343400" cy="522288"/>
          </a:xfrm>
          <a:prstGeom prst="rect">
            <a:avLst/>
          </a:prstGeom>
          <a:solidFill>
            <a:schemeClr val="accent1">
              <a:tint val="2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-Nước n</a:t>
            </a:r>
            <a:r>
              <a:rPr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có số dân ít nhất?</a:t>
            </a:r>
            <a:endParaRPr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20AB3DA4-1E8B-4767-8510-C463E54E7806}"/>
              </a:ext>
            </a:extLst>
          </p:cNvPr>
          <p:cNvSpPr txBox="1"/>
          <p:nvPr/>
        </p:nvSpPr>
        <p:spPr>
          <a:xfrm>
            <a:off x="6324600" y="1752601"/>
            <a:ext cx="3505200" cy="523875"/>
          </a:xfrm>
          <a:prstGeom prst="rect">
            <a:avLst/>
          </a:prstGeom>
          <a:solidFill>
            <a:schemeClr val="accent1">
              <a:tint val="2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các nước đó:</a:t>
            </a:r>
            <a:endParaRPr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BC667BA4-D4A8-4164-A93B-1534292A5144}"/>
              </a:ext>
            </a:extLst>
          </p:cNvPr>
          <p:cNvSpPr txBox="1"/>
          <p:nvPr/>
        </p:nvSpPr>
        <p:spPr>
          <a:xfrm>
            <a:off x="6324600" y="2305050"/>
            <a:ext cx="4254500" cy="954088"/>
          </a:xfrm>
          <a:prstGeom prst="rect">
            <a:avLst/>
          </a:prstGeom>
          <a:solidFill>
            <a:schemeClr val="accent1">
              <a:tint val="2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Nước Ấn Độ có số dân nhiều nhất.</a:t>
            </a:r>
            <a:endParaRPr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29799060-93DD-4AC4-BBDE-6D2A494C2A6E}"/>
              </a:ext>
            </a:extLst>
          </p:cNvPr>
          <p:cNvSpPr txBox="1"/>
          <p:nvPr/>
        </p:nvSpPr>
        <p:spPr>
          <a:xfrm>
            <a:off x="6321449" y="3327400"/>
            <a:ext cx="4343400" cy="522288"/>
          </a:xfrm>
          <a:prstGeom prst="rect">
            <a:avLst/>
          </a:prstGeom>
          <a:solidFill>
            <a:schemeClr val="accent1">
              <a:tint val="2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-Nước L</a:t>
            </a:r>
            <a:r>
              <a:rPr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có số dân ít nhất.</a:t>
            </a:r>
            <a:endParaRPr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="" xmlns:a16="http://schemas.microsoft.com/office/drawing/2014/main" id="{AB502364-07DE-486A-917C-4F016AD09EEF}"/>
              </a:ext>
            </a:extLst>
          </p:cNvPr>
          <p:cNvSpPr/>
          <p:nvPr/>
        </p:nvSpPr>
        <p:spPr>
          <a:xfrm>
            <a:off x="4114801" y="5334000"/>
            <a:ext cx="2100263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="" xmlns:a16="http://schemas.microsoft.com/office/drawing/2014/main" id="{EDB3BC1B-5327-4E5B-B609-25BD7C2C6C48}"/>
              </a:ext>
            </a:extLst>
          </p:cNvPr>
          <p:cNvSpPr/>
          <p:nvPr/>
        </p:nvSpPr>
        <p:spPr>
          <a:xfrm>
            <a:off x="4114801" y="2817814"/>
            <a:ext cx="2100263" cy="5000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001447C2-F443-44E5-AD66-2F8D463E92E4}"/>
              </a:ext>
            </a:extLst>
          </p:cNvPr>
          <p:cNvSpPr/>
          <p:nvPr/>
        </p:nvSpPr>
        <p:spPr>
          <a:xfrm>
            <a:off x="1514475" y="242887"/>
            <a:ext cx="9620250" cy="11906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just">
              <a:buNone/>
            </a:pPr>
            <a:endParaRPr sz="3600" b="1" dirty="0">
              <a:solidFill>
                <a:srgbClr val="262673"/>
              </a:solidFill>
            </a:endParaRPr>
          </a:p>
          <a:p>
            <a:pPr lvl="0" algn="just">
              <a:buNone/>
            </a:pPr>
            <a:endParaRPr sz="3600" b="1" dirty="0">
              <a:solidFill>
                <a:srgbClr val="262673"/>
              </a:solidFill>
            </a:endParaRPr>
          </a:p>
          <a:p>
            <a:pPr lvl="0" algn="just">
              <a:buNone/>
            </a:pPr>
            <a:r>
              <a:rPr sz="2800" b="1" dirty="0">
                <a:solidFill>
                  <a:srgbClr val="2626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sz="2800" b="1" dirty="0">
                <a:solidFill>
                  <a:srgbClr val="26267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800" b="1" dirty="0">
                <a:solidFill>
                  <a:srgbClr val="2626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3: Số liệu điều tra dân số của một số nước v</a:t>
            </a:r>
            <a:r>
              <a:rPr sz="2800" b="1" dirty="0">
                <a:solidFill>
                  <a:srgbClr val="26267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800" b="1" dirty="0">
                <a:solidFill>
                  <a:srgbClr val="2626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tháng 12 năm 1999 được viết ở bảng sau: </a:t>
            </a:r>
          </a:p>
          <a:p>
            <a:pPr lvl="0" algn="just">
              <a:buNone/>
            </a:pPr>
            <a:endParaRPr sz="3600" b="1" dirty="0">
              <a:solidFill>
                <a:srgbClr val="262673"/>
              </a:solidFill>
            </a:endParaRPr>
          </a:p>
          <a:p>
            <a:pPr lvl="0" algn="just">
              <a:buNone/>
            </a:pPr>
            <a:endParaRPr sz="36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937360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1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11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 animBg="1"/>
      <p:bldP spid="19" grpId="1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="" xmlns:a16="http://schemas.microsoft.com/office/drawing/2014/main" id="{1DF7944B-825B-461A-AEA5-4A18287BAB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5750" y="-1"/>
            <a:ext cx="4400550" cy="6998097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95197311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="" xmlns:a16="http://schemas.microsoft.com/office/drawing/2014/main" id="{AA32C537-4B09-4119-9CE3-2BDAA98CFB25}"/>
              </a:ext>
            </a:extLst>
          </p:cNvPr>
          <p:cNvSpPr txBox="1">
            <a:spLocks/>
          </p:cNvSpPr>
          <p:nvPr/>
        </p:nvSpPr>
        <p:spPr>
          <a:xfrm>
            <a:off x="2286000" y="5943601"/>
            <a:ext cx="8229600" cy="957263"/>
          </a:xfrm>
          <a:prstGeom prst="rect">
            <a:avLst/>
          </a:prstGeo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24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đồ tổng số dân nước Ấn Độ sau 10 năm</a:t>
            </a:r>
          </a:p>
          <a:p>
            <a:pPr algn="ctr">
              <a:buFont typeface="Arial" pitchFamily="34" charset="0"/>
              <a:buNone/>
            </a:pPr>
            <a:r>
              <a:rPr lang="vi-VN" sz="24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(từ năm 1901 đến năm 2011 )</a:t>
            </a:r>
            <a:endParaRPr lang="vi-VN" sz="2400" dirty="0">
              <a:solidFill>
                <a:srgbClr val="0000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3" name="Group 17">
            <a:extLst>
              <a:ext uri="{FF2B5EF4-FFF2-40B4-BE49-F238E27FC236}">
                <a16:creationId xmlns="" xmlns:a16="http://schemas.microsoft.com/office/drawing/2014/main" id="{0F49C47B-E2B4-4470-9752-C864614CD759}"/>
              </a:ext>
            </a:extLst>
          </p:cNvPr>
          <p:cNvGrpSpPr/>
          <p:nvPr/>
        </p:nvGrpSpPr>
        <p:grpSpPr>
          <a:xfrm>
            <a:off x="2057400" y="533400"/>
            <a:ext cx="8229600" cy="5410200"/>
            <a:chOff x="457201" y="484632"/>
            <a:chExt cx="8229600" cy="5458968"/>
          </a:xfrm>
        </p:grpSpPr>
        <p:pic>
          <p:nvPicPr>
            <p:cNvPr id="4" name="Picture 3">
              <a:extLst>
                <a:ext uri="{FF2B5EF4-FFF2-40B4-BE49-F238E27FC236}">
                  <a16:creationId xmlns="" xmlns:a16="http://schemas.microsoft.com/office/drawing/2014/main" id="{52BEF125-E22F-44A2-8CCE-4A05036DE0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7201" y="484632"/>
              <a:ext cx="8229600" cy="545896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7F9AB1AD-8E61-4F77-8321-0E8FF2F21A8A}"/>
                </a:ext>
              </a:extLst>
            </p:cNvPr>
            <p:cNvSpPr/>
            <p:nvPr/>
          </p:nvSpPr>
          <p:spPr>
            <a:xfrm>
              <a:off x="7848600" y="990600"/>
              <a:ext cx="838200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dirty="0">
                  <a:solidFill>
                    <a:schemeClr val="tx1"/>
                  </a:solidFill>
                </a:rPr>
                <a:t>1210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0E691263-10C0-418D-A729-952432CC0D63}"/>
                </a:ext>
              </a:extLst>
            </p:cNvPr>
            <p:cNvSpPr/>
            <p:nvPr/>
          </p:nvSpPr>
          <p:spPr>
            <a:xfrm>
              <a:off x="7315200" y="1610868"/>
              <a:ext cx="838200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dirty="0">
                  <a:solidFill>
                    <a:schemeClr val="tx1"/>
                  </a:solidFill>
                </a:rPr>
                <a:t>1028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6CF4C068-9DF6-441B-9675-B4CDF0782998}"/>
                </a:ext>
              </a:extLst>
            </p:cNvPr>
            <p:cNvSpPr/>
            <p:nvPr/>
          </p:nvSpPr>
          <p:spPr>
            <a:xfrm>
              <a:off x="6629400" y="2209800"/>
              <a:ext cx="838200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dirty="0">
                  <a:solidFill>
                    <a:schemeClr val="tx1"/>
                  </a:solidFill>
                </a:rPr>
                <a:t>846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940D0DBC-DEC1-4E94-BF1D-1B7FC2D96905}"/>
                </a:ext>
              </a:extLst>
            </p:cNvPr>
            <p:cNvSpPr/>
            <p:nvPr/>
          </p:nvSpPr>
          <p:spPr>
            <a:xfrm>
              <a:off x="6096000" y="2824283"/>
              <a:ext cx="762000" cy="2206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dirty="0">
                  <a:solidFill>
                    <a:schemeClr val="tx1"/>
                  </a:solidFill>
                </a:rPr>
                <a:t>683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="" xmlns:a16="http://schemas.microsoft.com/office/drawing/2014/main" id="{3B4A6445-8A3E-4274-A760-453D912EE86D}"/>
                </a:ext>
              </a:extLst>
            </p:cNvPr>
            <p:cNvSpPr/>
            <p:nvPr/>
          </p:nvSpPr>
          <p:spPr>
            <a:xfrm>
              <a:off x="5486400" y="3287316"/>
              <a:ext cx="762000" cy="2206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dirty="0">
                  <a:solidFill>
                    <a:schemeClr val="tx1"/>
                  </a:solidFill>
                </a:rPr>
                <a:t>548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20FB3155-7A5F-4A62-B16D-623B3883769F}"/>
                </a:ext>
              </a:extLst>
            </p:cNvPr>
            <p:cNvSpPr/>
            <p:nvPr/>
          </p:nvSpPr>
          <p:spPr>
            <a:xfrm>
              <a:off x="4800600" y="3675285"/>
              <a:ext cx="762000" cy="2206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dirty="0">
                  <a:solidFill>
                    <a:schemeClr val="tx1"/>
                  </a:solidFill>
                </a:rPr>
                <a:t>439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365BEF9D-0E7A-4F93-B389-E0B752B029DC}"/>
                </a:ext>
              </a:extLst>
            </p:cNvPr>
            <p:cNvSpPr/>
            <p:nvPr/>
          </p:nvSpPr>
          <p:spPr>
            <a:xfrm>
              <a:off x="4191000" y="3952923"/>
              <a:ext cx="762000" cy="2206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dirty="0">
                  <a:solidFill>
                    <a:schemeClr val="tx1"/>
                  </a:solidFill>
                </a:rPr>
                <a:t>361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64959512-707A-4CEC-8419-EA1DAD844507}"/>
                </a:ext>
              </a:extLst>
            </p:cNvPr>
            <p:cNvSpPr/>
            <p:nvPr/>
          </p:nvSpPr>
          <p:spPr>
            <a:xfrm>
              <a:off x="3533193" y="4122738"/>
              <a:ext cx="762000" cy="2206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dirty="0">
                  <a:solidFill>
                    <a:schemeClr val="tx1"/>
                  </a:solidFill>
                </a:rPr>
                <a:t>318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A2EB8C6C-C6C2-4E2B-A700-34E8815ED6AB}"/>
                </a:ext>
              </a:extLst>
            </p:cNvPr>
            <p:cNvSpPr/>
            <p:nvPr/>
          </p:nvSpPr>
          <p:spPr>
            <a:xfrm>
              <a:off x="2895600" y="4275138"/>
              <a:ext cx="762000" cy="2206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dirty="0">
                  <a:solidFill>
                    <a:schemeClr val="tx1"/>
                  </a:solidFill>
                </a:rPr>
                <a:t>278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356C9751-4A18-413F-A93B-CDF8A366916B}"/>
                </a:ext>
              </a:extLst>
            </p:cNvPr>
            <p:cNvSpPr/>
            <p:nvPr/>
          </p:nvSpPr>
          <p:spPr>
            <a:xfrm>
              <a:off x="2258007" y="4302234"/>
              <a:ext cx="762000" cy="2206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dirty="0">
                  <a:solidFill>
                    <a:schemeClr val="tx1"/>
                  </a:solidFill>
                </a:rPr>
                <a:t>251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F105D3EA-CB94-49F0-8525-95623B6A9D3B}"/>
                </a:ext>
              </a:extLst>
            </p:cNvPr>
            <p:cNvSpPr/>
            <p:nvPr/>
          </p:nvSpPr>
          <p:spPr>
            <a:xfrm>
              <a:off x="1620414" y="4295354"/>
              <a:ext cx="762000" cy="2206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dirty="0">
                  <a:solidFill>
                    <a:schemeClr val="tx1"/>
                  </a:solidFill>
                </a:rPr>
                <a:t>252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CD66FB98-5D29-48FE-937B-070899D66C5D}"/>
                </a:ext>
              </a:extLst>
            </p:cNvPr>
            <p:cNvSpPr/>
            <p:nvPr/>
          </p:nvSpPr>
          <p:spPr>
            <a:xfrm>
              <a:off x="1066800" y="4324242"/>
              <a:ext cx="637593" cy="2477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dirty="0">
                  <a:solidFill>
                    <a:schemeClr val="tx1"/>
                  </a:solidFill>
                </a:rPr>
                <a:t>238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4080329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0668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7999" y="0"/>
            <a:ext cx="15177247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95939" y="5507039"/>
            <a:ext cx="1438275" cy="1133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43201" y="4141789"/>
            <a:ext cx="2989263" cy="2149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18025" y="3868777"/>
            <a:ext cx="1273175" cy="622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13" name="Picture 19" descr="namkaugf14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697200" y="4191000"/>
            <a:ext cx="2667000" cy="2667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613" y="4218065"/>
            <a:ext cx="7549710" cy="1454628"/>
          </a:xfrm>
          <a:prstGeom prst="rect">
            <a:avLst/>
          </a:prstGeom>
        </p:spPr>
      </p:pic>
      <p:pic>
        <p:nvPicPr>
          <p:cNvPr id="9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245101" y="6934276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0 L -1 0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 L -1 0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41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22529">
            <a:extLst>
              <a:ext uri="{FF2B5EF4-FFF2-40B4-BE49-F238E27FC236}">
                <a16:creationId xmlns="" xmlns:a16="http://schemas.microsoft.com/office/drawing/2014/main" id="{FB464953-53E2-4B1E-92D4-7A386B10835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53290216"/>
              </p:ext>
            </p:extLst>
          </p:nvPr>
        </p:nvGraphicFramePr>
        <p:xfrm>
          <a:off x="1434829" y="1583510"/>
          <a:ext cx="9426388" cy="4419600"/>
        </p:xfrm>
        <a:graphic>
          <a:graphicData uri="http://schemas.openxmlformats.org/drawingml/2006/table">
            <a:tbl>
              <a:tblPr/>
              <a:tblGrid>
                <a:gridCol w="328707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13930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5720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2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endParaRPr lang="en-US" sz="2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2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endParaRPr lang="en-US" sz="2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9060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sz="2400" b="1" dirty="0">
                        <a:solidFill>
                          <a:srgbClr val="2D2D8A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ctr" eaLnBrk="1" hangingPunct="1">
                        <a:buNone/>
                      </a:pPr>
                      <a:r>
                        <a:rPr sz="2400" b="1" dirty="0">
                          <a:solidFill>
                            <a:srgbClr val="2D2D8A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1 000 000 000</a:t>
                      </a:r>
                      <a:endParaRPr lang="en-US" sz="2400" b="1" dirty="0">
                        <a:solidFill>
                          <a:srgbClr val="2D2D8A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en-US" sz="2400" b="1" dirty="0">
                        <a:solidFill>
                          <a:srgbClr val="2D2D8A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99060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sz="2400" b="1" dirty="0">
                        <a:solidFill>
                          <a:srgbClr val="2D2D8A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ctr" eaLnBrk="1" hangingPunct="1">
                        <a:buNone/>
                      </a:pPr>
                      <a:r>
                        <a:rPr sz="2400" b="1" dirty="0">
                          <a:solidFill>
                            <a:srgbClr val="2D2D8A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5 000 000 000</a:t>
                      </a:r>
                      <a:endParaRPr lang="en-US" sz="2400" b="1" dirty="0">
                        <a:solidFill>
                          <a:srgbClr val="2D2D8A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en-US" sz="2400" b="1" dirty="0">
                        <a:solidFill>
                          <a:srgbClr val="2D2D8A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99060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sz="2400" b="1" dirty="0">
                        <a:solidFill>
                          <a:srgbClr val="2D2D8A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ctr" eaLnBrk="1" hangingPunct="1">
                        <a:buNone/>
                      </a:pPr>
                      <a:r>
                        <a:rPr sz="2400" b="1" dirty="0">
                          <a:solidFill>
                            <a:srgbClr val="2D2D8A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315 000 000 000</a:t>
                      </a:r>
                      <a:endParaRPr lang="en-US" sz="2400" b="1" dirty="0">
                        <a:solidFill>
                          <a:srgbClr val="2D2D8A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sz="2400" b="1" dirty="0">
                        <a:solidFill>
                          <a:srgbClr val="2D2D8A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ctr" eaLnBrk="1" hangingPunct="1">
                        <a:buNone/>
                      </a:pPr>
                      <a:endParaRPr lang="en-US" sz="2400" b="1" dirty="0">
                        <a:solidFill>
                          <a:srgbClr val="2D2D8A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99060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sz="2400" b="1" dirty="0">
                        <a:solidFill>
                          <a:srgbClr val="2D2D8A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ctr" eaLnBrk="1" hangingPunct="1">
                        <a:buNone/>
                      </a:pPr>
                      <a:r>
                        <a:rPr sz="2400" b="1" dirty="0">
                          <a:solidFill>
                            <a:srgbClr val="2D2D8A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…………………..</a:t>
                      </a:r>
                      <a:endParaRPr lang="en-US" sz="2400" b="1" dirty="0">
                        <a:solidFill>
                          <a:srgbClr val="2D2D8A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en-US" sz="2400" b="1" dirty="0">
                        <a:solidFill>
                          <a:srgbClr val="2D2D8A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1E21BD6-64D7-4796-A37E-A3128F7A8491}"/>
              </a:ext>
            </a:extLst>
          </p:cNvPr>
          <p:cNvSpPr txBox="1"/>
          <p:nvPr/>
        </p:nvSpPr>
        <p:spPr>
          <a:xfrm>
            <a:off x="1082583" y="337344"/>
            <a:ext cx="7691766" cy="6096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>
              <a:buNone/>
            </a:pPr>
            <a:r>
              <a:rPr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4: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chỗ chấm (theo mẫu)</a:t>
            </a:r>
            <a:endParaRPr sz="2800" b="1" dirty="0">
              <a:solidFill>
                <a:srgbClr val="0000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3645CFF-7522-427F-8666-BBD41137344B}"/>
              </a:ext>
            </a:extLst>
          </p:cNvPr>
          <p:cNvSpPr txBox="1"/>
          <p:nvPr/>
        </p:nvSpPr>
        <p:spPr>
          <a:xfrm>
            <a:off x="5123246" y="2237400"/>
            <a:ext cx="42627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4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2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hay “</a:t>
            </a:r>
            <a:r>
              <a:rPr lang="en-US" sz="24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99DDB66-3507-4DA5-BB6A-EBB8C0904F2D}"/>
              </a:ext>
            </a:extLst>
          </p:cNvPr>
          <p:cNvSpPr txBox="1"/>
          <p:nvPr/>
        </p:nvSpPr>
        <p:spPr>
          <a:xfrm>
            <a:off x="4665181" y="3266807"/>
            <a:ext cx="47420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4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2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hay “……… </a:t>
            </a:r>
            <a:r>
              <a:rPr lang="en-US" sz="24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847A57B-363C-4441-9A45-13FAB914B48F}"/>
              </a:ext>
            </a:extLst>
          </p:cNvPr>
          <p:cNvSpPr txBox="1"/>
          <p:nvPr/>
        </p:nvSpPr>
        <p:spPr>
          <a:xfrm>
            <a:off x="4003405" y="4058654"/>
            <a:ext cx="60655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4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2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lăm</a:t>
            </a:r>
            <a:r>
              <a:rPr lang="en-US" sz="2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2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ctr">
              <a:defRPr/>
            </a:pPr>
            <a:r>
              <a:rPr lang="en-US" sz="2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“………                           </a:t>
            </a:r>
            <a:r>
              <a:rPr lang="en-US" sz="24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DDAFF54-EA09-48CD-A2CC-AEEDC35BF59A}"/>
              </a:ext>
            </a:extLst>
          </p:cNvPr>
          <p:cNvSpPr txBox="1"/>
          <p:nvPr/>
        </p:nvSpPr>
        <p:spPr>
          <a:xfrm>
            <a:off x="4554574" y="5242491"/>
            <a:ext cx="4963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“…………………. </a:t>
            </a:r>
            <a:r>
              <a:rPr lang="en-US" sz="24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hay “</a:t>
            </a:r>
            <a:r>
              <a:rPr lang="en-US" sz="24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179531" y="3209267"/>
            <a:ext cx="7136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37758" y="4381510"/>
            <a:ext cx="23823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m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l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33958" y="5295384"/>
            <a:ext cx="19543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3 000 000 000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411625" y="5180936"/>
            <a:ext cx="12522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nghìn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779804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  <p:bldP spid="13" grpId="0"/>
      <p:bldP spid="14" grpId="0"/>
      <p:bldP spid="15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45775" y="46038"/>
            <a:ext cx="15999416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0645775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6601" y="4524375"/>
            <a:ext cx="2455863" cy="17668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86201" y="3830638"/>
            <a:ext cx="1273175" cy="622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473" y="4211715"/>
            <a:ext cx="6512382" cy="1454628"/>
          </a:xfrm>
          <a:prstGeom prst="rect">
            <a:avLst/>
          </a:prstGeom>
        </p:spPr>
      </p:pic>
      <p:pic>
        <p:nvPicPr>
          <p:cNvPr id="10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61261" y="6989484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96296E-6 L -1 -2.96296E-6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 L -1 0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41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42" presetClass="entr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xit" presetSubtype="0" fill="remove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Xì Trum cái Pi Em | Trang Hân Blog">
            <a:extLst>
              <a:ext uri="{FF2B5EF4-FFF2-40B4-BE49-F238E27FC236}">
                <a16:creationId xmlns="" xmlns:a16="http://schemas.microsoft.com/office/drawing/2014/main" id="{C654A9B1-B537-41F0-B99C-28D7711639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9525"/>
            <a:ext cx="12192000" cy="68310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6">
            <a:extLst>
              <a:ext uri="{FF2B5EF4-FFF2-40B4-BE49-F238E27FC236}">
                <a16:creationId xmlns="" xmlns:a16="http://schemas.microsoft.com/office/drawing/2014/main" id="{AF9027B0-1027-42E0-B088-1AC7DF2703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1" y="5124450"/>
            <a:ext cx="2455863" cy="17668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Broccoli_On_My_Plate">
            <a:hlinkClick r:id="" action="ppaction://media"/>
            <a:extLst>
              <a:ext uri="{FF2B5EF4-FFF2-40B4-BE49-F238E27FC236}">
                <a16:creationId xmlns="" xmlns:a16="http://schemas.microsoft.com/office/drawing/2014/main" id="{3B972021-A0A6-4B9F-BF2B-EF0EBC6A081C}"/>
              </a:ext>
            </a:extLst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79563" y="6403976"/>
            <a:ext cx="487362" cy="487363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41399527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4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1"/>
          <p:cNvSpPr txBox="1"/>
          <p:nvPr/>
        </p:nvSpPr>
        <p:spPr>
          <a:xfrm>
            <a:off x="1720377" y="1851645"/>
            <a:ext cx="9501319" cy="315471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eaLnBrk="1" hangingPunct="1"/>
            <a:r>
              <a:rPr lang="en-US" altLang="zh-CN" sz="19900" b="1" dirty="0">
                <a:solidFill>
                  <a:srgbClr val="578B18"/>
                </a:solidFill>
                <a:latin typeface="Curlz MT" charset="0"/>
                <a:ea typeface="Kozuka Gothic Pr6N B" pitchFamily="34" charset="-128"/>
              </a:rPr>
              <a:t>THANKS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3FCC415-3D5C-45E8-8E85-2667A3BFFFFF}"/>
              </a:ext>
            </a:extLst>
          </p:cNvPr>
          <p:cNvSpPr txBox="1"/>
          <p:nvPr/>
        </p:nvSpPr>
        <p:spPr>
          <a:xfrm>
            <a:off x="1594114" y="344288"/>
            <a:ext cx="856196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578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800" dirty="0">
                <a:solidFill>
                  <a:srgbClr val="578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578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4800" dirty="0">
                <a:solidFill>
                  <a:srgbClr val="578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578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800" dirty="0">
                <a:solidFill>
                  <a:srgbClr val="578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smtClean="0">
                <a:solidFill>
                  <a:srgbClr val="578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 </a:t>
            </a:r>
            <a:r>
              <a:rPr lang="en-US" sz="4800" dirty="0" err="1">
                <a:solidFill>
                  <a:srgbClr val="578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800" dirty="0">
                <a:solidFill>
                  <a:srgbClr val="578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4800" dirty="0" err="1">
                <a:solidFill>
                  <a:srgbClr val="578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800" dirty="0">
                <a:solidFill>
                  <a:srgbClr val="578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smtClean="0">
                <a:solidFill>
                  <a:srgbClr val="578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endParaRPr lang="en-US" sz="4800" dirty="0">
              <a:solidFill>
                <a:srgbClr val="578B1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dirty="0" err="1">
                <a:solidFill>
                  <a:srgbClr val="578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4800" dirty="0">
              <a:solidFill>
                <a:srgbClr val="578B1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A picture containing text, toy, doll, vector graphics&#10;&#10;Description automatically generated">
            <a:extLst>
              <a:ext uri="{FF2B5EF4-FFF2-40B4-BE49-F238E27FC236}">
                <a16:creationId xmlns="" xmlns:a16="http://schemas.microsoft.com/office/drawing/2014/main" id="{13A881F7-291B-43E6-814B-F409E71043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016" b="89959" l="9752" r="94681">
                        <a14:foregroundMark x1="31206" y1="7172" x2="32447" y2="28074"/>
                        <a14:foregroundMark x1="32447" y1="28074" x2="51773" y2="30943"/>
                        <a14:foregroundMark x1="51773" y1="30943" x2="46099" y2="14549"/>
                        <a14:foregroundMark x1="46099" y1="14549" x2="36879" y2="9631"/>
                        <a14:foregroundMark x1="36879" y1="9631" x2="32270" y2="10656"/>
                        <a14:foregroundMark x1="26950" y1="32992" x2="26950" y2="32992"/>
                        <a14:foregroundMark x1="65426" y1="22541" x2="61879" y2="38934"/>
                        <a14:foregroundMark x1="61879" y1="38934" x2="66667" y2="79508"/>
                        <a14:foregroundMark x1="78276" y1="85664" x2="81738" y2="87500"/>
                        <a14:foregroundMark x1="66667" y1="79508" x2="70106" y2="81332"/>
                        <a14:foregroundMark x1="81738" y1="87500" x2="93972" y2="66189"/>
                        <a14:foregroundMark x1="93972" y1="66189" x2="94681" y2="61066"/>
                        <a14:foregroundMark x1="20213" y1="89959" x2="20213" y2="89959"/>
                        <a14:foregroundMark x1="31028" y1="89959" x2="31028" y2="89959"/>
                        <a14:foregroundMark x1="27305" y1="15779" x2="27305" y2="18238"/>
                        <a14:foregroundMark x1="35106" y1="15369" x2="36525" y2="21516"/>
                        <a14:backgroundMark x1="26418" y1="83607" x2="26418" y2="83607"/>
                        <a14:backgroundMark x1="26418" y1="79508" x2="26418" y2="79508"/>
                        <a14:backgroundMark x1="74113" y1="83402" x2="74113" y2="83402"/>
                        <a14:backgroundMark x1="74113" y1="83402" x2="75000" y2="89344"/>
                        <a14:backgroundMark x1="74291" y1="82377" x2="73936" y2="78893"/>
                        <a14:backgroundMark x1="74113" y1="79098" x2="73582" y2="8463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925" y="4112352"/>
            <a:ext cx="3387634" cy="29311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F64D394-E131-420E-8869-75DDCD68D5CA}"/>
              </a:ext>
            </a:extLst>
          </p:cNvPr>
          <p:cNvSpPr txBox="1"/>
          <p:nvPr/>
        </p:nvSpPr>
        <p:spPr>
          <a:xfrm>
            <a:off x="4059972" y="1913948"/>
            <a:ext cx="83530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Flamenco" panose="02040603050506020204" pitchFamily="18" charset="0"/>
              </a:rPr>
              <a:t>Luyện</a:t>
            </a: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Flamenco" panose="02040603050506020204" pitchFamily="18" charset="0"/>
              </a:rPr>
              <a:t> </a:t>
            </a:r>
            <a:r>
              <a:rPr lang="en-US" sz="6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Flamenco" panose="02040603050506020204" pitchFamily="18" charset="0"/>
              </a:rPr>
              <a:t>tập</a:t>
            </a:r>
            <a:endParaRPr lang="en-US" sz="6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Flamenc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746653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0668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67999" y="0"/>
            <a:ext cx="14216743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4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52851" y="4867275"/>
            <a:ext cx="1979613" cy="14239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1"/>
          <p:cNvSpPr/>
          <p:nvPr/>
        </p:nvSpPr>
        <p:spPr>
          <a:xfrm>
            <a:off x="1524000" y="1016726"/>
            <a:ext cx="581256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VƯỢT CHƯỚNG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NGẠI VẬT</a:t>
            </a:r>
          </a:p>
        </p:txBody>
      </p:sp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videoFile r:link="rId1"/>
          </p:nvPr>
        </p:nvPicPr>
        <p:blipFill>
          <a:blip r:embed="rId9"/>
          <a:stretch>
            <a:fillRect/>
          </a:stretch>
        </p:blipFill>
        <p:spPr>
          <a:xfrm>
            <a:off x="6151124" y="7272338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Bike Rides">
            <a:hlinkClick r:id="" action="ppaction://media"/>
          </p:cNvPr>
          <p:cNvPicPr>
            <a:picLocks noChangeAspect="1"/>
          </p:cNvPicPr>
          <p:nvPr>
            <a:videoFile r:link="rId1"/>
          </p:nvPr>
        </p:nvPicPr>
        <p:blipFill>
          <a:blip r:embed="rId9"/>
          <a:stretch>
            <a:fillRect/>
          </a:stretch>
        </p:blipFill>
        <p:spPr>
          <a:xfrm>
            <a:off x="7848600" y="7272338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16288" y="5060950"/>
            <a:ext cx="2279650" cy="1797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001" y="4316490"/>
            <a:ext cx="6512382" cy="1454628"/>
          </a:xfrm>
          <a:prstGeom prst="rect">
            <a:avLst/>
          </a:prstGeom>
        </p:spPr>
      </p:pic>
      <p:pic>
        <p:nvPicPr>
          <p:cNvPr id="11" name="Nhac-nen-PowerPoint-vui-nhon-www_nhacchuongvui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546076" y="7028656"/>
            <a:ext cx="615783" cy="487363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94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0 L -1 0 " pathEditMode="relative" rAng="0" ptsTypes="AA">
                                      <p:cBhvr>
                                        <p:cTn id="1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0 L -1 0 " pathEditMode="relative" rAng="0" ptsTypes="AA">
                                      <p:cBhvr>
                                        <p:cTn id="2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vide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53193"/>
            <a:ext cx="10668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4039" y="5695951"/>
            <a:ext cx="1233487" cy="7032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2851" y="4867275"/>
            <a:ext cx="1979613" cy="14239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5791200" y="7010400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87814" y="4325938"/>
            <a:ext cx="1273175" cy="622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Car">
            <a:hlinkClick r:id="" action="ppaction://media"/>
          </p:cNvPr>
          <p:cNvPicPr>
            <a:picLocks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6934200" y="7010400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Rectangle 14"/>
          <p:cNvSpPr/>
          <p:nvPr/>
        </p:nvSpPr>
        <p:spPr>
          <a:xfrm>
            <a:off x="748694" y="76200"/>
            <a:ext cx="11004176" cy="242495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Đọc số v</a:t>
            </a:r>
            <a:r>
              <a:rPr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nêu giá trị </a:t>
            </a:r>
            <a:r>
              <a:rPr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số 3 mỗi số sau:               </a:t>
            </a:r>
          </a:p>
          <a:p>
            <a:pPr lvl="0" algn="ctr">
              <a:buNone/>
            </a:pPr>
            <a:r>
              <a:rPr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a) 35 627 449               b) 123 456 789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buNone/>
            </a:pP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c) 82 175 263               d) 850 003 200</a:t>
            </a:r>
            <a:r>
              <a:rPr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sz="3600" dirty="0">
              <a:solidFill>
                <a:srgbClr val="262673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0989" y="4293472"/>
            <a:ext cx="6512382" cy="1454628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2.22222E-6 L -1 2.22222E-6 " pathEditMode="relative" rAng="0" ptsTypes="AA">
                                      <p:cBhvr>
                                        <p:cTn id="3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30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3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vide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="" xmlns:a16="http://schemas.microsoft.com/office/drawing/2014/main" id="{1526BDEE-3D42-4969-8C39-737653745D9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99899864"/>
              </p:ext>
            </p:extLst>
          </p:nvPr>
        </p:nvGraphicFramePr>
        <p:xfrm>
          <a:off x="700392" y="174234"/>
          <a:ext cx="11177081" cy="3707102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227793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25321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64592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44165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endParaRPr sz="2800" b="1" dirty="0">
                        <a:solidFill>
                          <a:schemeClr val="tx1"/>
                        </a:solidFill>
                      </a:endParaRPr>
                    </a:p>
                    <a:p>
                      <a:pPr lvl="0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r>
                        <a:rPr sz="2800" b="1" dirty="0">
                          <a:solidFill>
                            <a:schemeClr val="tx1"/>
                          </a:solidFill>
                        </a:rPr>
                        <a:t>   Viết số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F87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r>
                        <a:rPr sz="2800" b="1" dirty="0">
                          <a:solidFill>
                            <a:schemeClr val="tx1"/>
                          </a:solidFill>
                        </a:rPr>
                        <a:t>                                     </a:t>
                      </a:r>
                    </a:p>
                    <a:p>
                      <a:pPr lvl="0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r>
                        <a:rPr sz="2800" b="1" dirty="0">
                          <a:solidFill>
                            <a:schemeClr val="tx1"/>
                          </a:solidFill>
                        </a:rPr>
                        <a:t>              Đọc số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F87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endParaRPr sz="2800" b="1" dirty="0">
                        <a:solidFill>
                          <a:schemeClr val="tx1"/>
                        </a:solidFill>
                      </a:endParaRPr>
                    </a:p>
                    <a:p>
                      <a:pPr lvl="0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r>
                        <a:rPr sz="2800" b="1" dirty="0">
                          <a:solidFill>
                            <a:schemeClr val="tx1"/>
                          </a:solidFill>
                        </a:rPr>
                        <a:t>   Giá trị của</a:t>
                      </a:r>
                    </a:p>
                    <a:p>
                      <a:pPr lvl="0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r>
                        <a:rPr sz="2800" b="1" dirty="0">
                          <a:solidFill>
                            <a:schemeClr val="tx1"/>
                          </a:solidFill>
                        </a:rPr>
                        <a:t>      chữ số 3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F8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59217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endParaRPr sz="2400" b="1" dirty="0">
                        <a:solidFill>
                          <a:srgbClr val="0000CC"/>
                        </a:solidFill>
                      </a:endParaRPr>
                    </a:p>
                    <a:p>
                      <a:pPr lvl="0" algn="ctr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r>
                        <a:rPr sz="2400" b="1" dirty="0">
                          <a:solidFill>
                            <a:srgbClr val="0000CC"/>
                          </a:solidFill>
                        </a:rPr>
                        <a:t>35 627 449</a:t>
                      </a:r>
                      <a:endParaRPr lang="en-US" sz="24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r>
                        <a:rPr sz="2000" dirty="0">
                          <a:solidFill>
                            <a:srgbClr val="0000CC"/>
                          </a:solidFill>
                        </a:rPr>
                        <a:t> </a:t>
                      </a:r>
                      <a:endParaRPr lang="en-US" sz="12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r>
                        <a:rPr sz="2000" dirty="0">
                          <a:solidFill>
                            <a:srgbClr val="0000CC"/>
                          </a:solidFill>
                        </a:rPr>
                        <a:t> </a:t>
                      </a:r>
                      <a:endParaRPr lang="en-US" sz="12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20623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endParaRPr sz="2000" b="1" dirty="0">
                        <a:solidFill>
                          <a:srgbClr val="0000CC"/>
                        </a:solidFill>
                      </a:endParaRPr>
                    </a:p>
                    <a:p>
                      <a:pPr lvl="0" algn="ctr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r>
                        <a:rPr sz="2400" b="1" dirty="0">
                          <a:solidFill>
                            <a:srgbClr val="0000CC"/>
                          </a:solidFill>
                        </a:rPr>
                        <a:t>123 456 789</a:t>
                      </a:r>
                      <a:endParaRPr lang="en-US" sz="14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r>
                        <a:rPr sz="2000" dirty="0">
                          <a:solidFill>
                            <a:srgbClr val="0000CC"/>
                          </a:solidFill>
                        </a:rPr>
                        <a:t> </a:t>
                      </a:r>
                      <a:endParaRPr lang="en-US" sz="12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r>
                        <a:rPr sz="2000" dirty="0">
                          <a:solidFill>
                            <a:srgbClr val="0000CC"/>
                          </a:solidFill>
                        </a:rPr>
                        <a:t> </a:t>
                      </a:r>
                      <a:endParaRPr lang="en-US" sz="2000" dirty="0">
                        <a:solidFill>
                          <a:srgbClr val="0000CC"/>
                        </a:solidFill>
                      </a:endParaRPr>
                    </a:p>
                    <a:p>
                      <a:pPr lvl="0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endParaRPr lang="en-US" sz="20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lvl="0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endParaRPr lang="en-US" sz="12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CDBAF14E-861C-4634-BFCE-D09D7F1E0DF2}"/>
              </a:ext>
            </a:extLst>
          </p:cNvPr>
          <p:cNvSpPr txBox="1"/>
          <p:nvPr/>
        </p:nvSpPr>
        <p:spPr>
          <a:xfrm>
            <a:off x="3163708" y="1780447"/>
            <a:ext cx="6028930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/>
            <a:r>
              <a:rPr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 mươi lăm triệu sáu trăm hai mươi bảy nghìn bốn trăm bốn </a:t>
            </a:r>
            <a:r>
              <a:rPr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mươi</a:t>
            </a:r>
            <a:r>
              <a:rPr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chín</a:t>
            </a:r>
            <a:endParaRPr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453A703-275C-4FB7-8154-95A9A41B9443}"/>
              </a:ext>
            </a:extLst>
          </p:cNvPr>
          <p:cNvSpPr txBox="1"/>
          <p:nvPr/>
        </p:nvSpPr>
        <p:spPr>
          <a:xfrm>
            <a:off x="9715879" y="1780447"/>
            <a:ext cx="2236172" cy="46196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000 000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CDBAF14E-861C-4634-BFCE-D09D7F1E0DF2}"/>
              </a:ext>
            </a:extLst>
          </p:cNvPr>
          <p:cNvSpPr txBox="1"/>
          <p:nvPr/>
        </p:nvSpPr>
        <p:spPr>
          <a:xfrm>
            <a:off x="3163708" y="2953879"/>
            <a:ext cx="6028930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vi-VN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</a:t>
            </a:r>
            <a:r>
              <a:rPr lang="vi-VN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ươ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triệu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bốn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vi-VN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 n</a:t>
            </a:r>
            <a:r>
              <a:rPr lang="vi-VN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vi-VN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ươi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nghìn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bảy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vi-VN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mươi</a:t>
            </a:r>
            <a:r>
              <a:rPr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chín</a:t>
            </a:r>
            <a:endParaRPr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453A703-275C-4FB7-8154-95A9A41B9443}"/>
              </a:ext>
            </a:extLst>
          </p:cNvPr>
          <p:cNvSpPr txBox="1"/>
          <p:nvPr/>
        </p:nvSpPr>
        <p:spPr>
          <a:xfrm>
            <a:off x="9715879" y="2953879"/>
            <a:ext cx="1976447" cy="46196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3 000 000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885382"/>
              </p:ext>
            </p:extLst>
          </p:nvPr>
        </p:nvGraphicFramePr>
        <p:xfrm>
          <a:off x="700392" y="3881336"/>
          <a:ext cx="11177082" cy="1828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285999">
                  <a:extLst>
                    <a:ext uri="{9D8B030D-6E8A-4147-A177-3AD203B41FA5}">
                      <a16:colId xmlns="" xmlns:a16="http://schemas.microsoft.com/office/drawing/2014/main" val="870625613"/>
                    </a:ext>
                  </a:extLst>
                </a:gridCol>
                <a:gridCol w="6245158">
                  <a:extLst>
                    <a:ext uri="{9D8B030D-6E8A-4147-A177-3AD203B41FA5}">
                      <a16:colId xmlns="" xmlns:a16="http://schemas.microsoft.com/office/drawing/2014/main" val="1924495809"/>
                    </a:ext>
                  </a:extLst>
                </a:gridCol>
                <a:gridCol w="2645925">
                  <a:extLst>
                    <a:ext uri="{9D8B030D-6E8A-4147-A177-3AD203B41FA5}">
                      <a16:colId xmlns="" xmlns:a16="http://schemas.microsoft.com/office/drawing/2014/main" val="1056333185"/>
                    </a:ext>
                  </a:extLst>
                </a:gridCol>
              </a:tblGrid>
              <a:tr h="446972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n>
                            <a:solidFill>
                              <a:srgbClr val="578B18"/>
                            </a:solidFill>
                          </a:ln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82 175 263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578B18"/>
                          </a:solidFill>
                        </a:ln>
                        <a:solidFill>
                          <a:srgbClr val="0070C0"/>
                        </a:solidFill>
                      </a:endParaRPr>
                    </a:p>
                    <a:p>
                      <a:endParaRPr lang="en-US" dirty="0">
                        <a:ln>
                          <a:solidFill>
                            <a:srgbClr val="578B18"/>
                          </a:solidFill>
                        </a:ln>
                        <a:solidFill>
                          <a:srgbClr val="0070C0"/>
                        </a:solidFill>
                      </a:endParaRPr>
                    </a:p>
                    <a:p>
                      <a:endParaRPr lang="en-US" dirty="0">
                        <a:ln>
                          <a:solidFill>
                            <a:srgbClr val="578B18"/>
                          </a:solidFill>
                        </a:ln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578B18"/>
                          </a:solidFill>
                        </a:ln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74412542"/>
                  </a:ext>
                </a:extLst>
              </a:tr>
              <a:tr h="446972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n>
                            <a:solidFill>
                              <a:srgbClr val="578B18"/>
                            </a:solidFill>
                          </a:ln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850</a:t>
                      </a:r>
                      <a:r>
                        <a:rPr lang="en-US" sz="2400" b="1" baseline="0" dirty="0">
                          <a:ln>
                            <a:solidFill>
                              <a:srgbClr val="578B18"/>
                            </a:solidFill>
                          </a:ln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003 200</a:t>
                      </a:r>
                      <a:endParaRPr lang="en-US" sz="2400" b="1" dirty="0">
                        <a:ln>
                          <a:solidFill>
                            <a:srgbClr val="578B18"/>
                          </a:solidFill>
                        </a:ln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578B18"/>
                          </a:solidFill>
                        </a:ln>
                        <a:solidFill>
                          <a:srgbClr val="0070C0"/>
                        </a:solidFill>
                      </a:endParaRPr>
                    </a:p>
                    <a:p>
                      <a:endParaRPr lang="en-US" dirty="0">
                        <a:ln>
                          <a:solidFill>
                            <a:srgbClr val="578B18"/>
                          </a:solidFill>
                        </a:ln>
                        <a:solidFill>
                          <a:srgbClr val="0070C0"/>
                        </a:solidFill>
                      </a:endParaRPr>
                    </a:p>
                    <a:p>
                      <a:endParaRPr lang="en-US" dirty="0">
                        <a:ln>
                          <a:solidFill>
                            <a:srgbClr val="578B18"/>
                          </a:solidFill>
                        </a:ln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578B18"/>
                          </a:solidFill>
                        </a:ln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632764778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DBAF14E-861C-4634-BFCE-D09D7F1E0DF2}"/>
              </a:ext>
            </a:extLst>
          </p:cNvPr>
          <p:cNvSpPr txBox="1"/>
          <p:nvPr/>
        </p:nvSpPr>
        <p:spPr>
          <a:xfrm>
            <a:off x="3163708" y="3908987"/>
            <a:ext cx="6028930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mươi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triệu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trăm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bảy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mươi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lăm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nghìn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trăm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mươi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endParaRPr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1453A703-275C-4FB7-8154-95A9A41B9443}"/>
              </a:ext>
            </a:extLst>
          </p:cNvPr>
          <p:cNvSpPr txBox="1"/>
          <p:nvPr/>
        </p:nvSpPr>
        <p:spPr>
          <a:xfrm>
            <a:off x="10360443" y="3965747"/>
            <a:ext cx="1976447" cy="46196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CDBAF14E-861C-4634-BFCE-D09D7F1E0DF2}"/>
              </a:ext>
            </a:extLst>
          </p:cNvPr>
          <p:cNvSpPr txBox="1"/>
          <p:nvPr/>
        </p:nvSpPr>
        <p:spPr>
          <a:xfrm>
            <a:off x="3163708" y="4795736"/>
            <a:ext cx="6028930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trăm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mươi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triệu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trăm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linh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nghìn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trăm</a:t>
            </a:r>
            <a:endParaRPr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1453A703-275C-4FB7-8154-95A9A41B9443}"/>
              </a:ext>
            </a:extLst>
          </p:cNvPr>
          <p:cNvSpPr txBox="1"/>
          <p:nvPr/>
        </p:nvSpPr>
        <p:spPr>
          <a:xfrm>
            <a:off x="10130735" y="4840759"/>
            <a:ext cx="1976447" cy="46196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000</a:t>
            </a:r>
            <a:endParaRPr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24984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8" grpId="0"/>
      <p:bldP spid="10" grpId="0"/>
      <p:bldP spid="11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68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3199" y="0"/>
            <a:ext cx="15971521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5739" y="5486401"/>
            <a:ext cx="1601787" cy="9128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9039" y="4114801"/>
            <a:ext cx="3025775" cy="21764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5738" y="4185522"/>
            <a:ext cx="7370491" cy="1454628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0 L -1 0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0 L -1 0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0668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800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0239" y="5638800"/>
            <a:ext cx="746125" cy="744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52851" y="4867275"/>
            <a:ext cx="1979613" cy="14239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" name="Rectangle 18"/>
          <p:cNvSpPr/>
          <p:nvPr/>
        </p:nvSpPr>
        <p:spPr>
          <a:xfrm>
            <a:off x="223736" y="244474"/>
            <a:ext cx="12052570" cy="326866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>
              <a:lnSpc>
                <a:spcPct val="150000"/>
              </a:lnSpc>
              <a:buNone/>
            </a:pPr>
            <a:r>
              <a:rPr sz="24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sz="2400" b="1" u="sng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4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2: </a:t>
            </a:r>
            <a:r>
              <a:rPr lang="vi-VN" altLang="x-none" sz="24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số biết số </a:t>
            </a:r>
            <a:r>
              <a:rPr sz="24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vi-VN" altLang="x-none" sz="24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gồm: </a:t>
            </a:r>
            <a:endParaRPr lang="en-US" altLang="x-none" sz="24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lnSpc>
                <a:spcPct val="150000"/>
              </a:lnSpc>
              <a:buAutoNum type="alphaLcParenR"/>
            </a:pPr>
            <a:r>
              <a:rPr lang="vi-VN" altLang="x-none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triệu, 7 trăm nghìn, 6 chục nghìn, 3 trăm, 4 chục v</a:t>
            </a:r>
            <a:r>
              <a:rPr lang="vi-VN" altLang="x-none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x-none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đơn vị</a:t>
            </a:r>
            <a:endParaRPr lang="en-US" altLang="x-none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lnSpc>
                <a:spcPct val="150000"/>
              </a:lnSpc>
              <a:buAutoNum type="alphaLcParenR"/>
            </a:pPr>
            <a:r>
              <a:rPr lang="en-US" altLang="x-none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altLang="x-none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altLang="x-none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7 </a:t>
            </a:r>
            <a:r>
              <a:rPr lang="en-US" altLang="x-none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x-none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altLang="x-none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6 </a:t>
            </a:r>
            <a:r>
              <a:rPr lang="en-US" altLang="x-none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altLang="x-none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3 </a:t>
            </a:r>
            <a:r>
              <a:rPr lang="en-US" altLang="x-none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x-none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4 </a:t>
            </a:r>
            <a:r>
              <a:rPr lang="en-US" altLang="x-none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altLang="x-none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x-none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x-none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x-none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x-none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lvl="0" indent="-457200">
              <a:lnSpc>
                <a:spcPct val="150000"/>
              </a:lnSpc>
              <a:buAutoNum type="alphaLcParenR"/>
            </a:pPr>
            <a:r>
              <a:rPr lang="en-US" altLang="x-none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altLang="x-none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altLang="x-none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altLang="x-none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7 </a:t>
            </a:r>
            <a:r>
              <a:rPr lang="en-US" altLang="x-none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altLang="x-none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altLang="x-none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6 </a:t>
            </a:r>
            <a:r>
              <a:rPr lang="en-US" altLang="x-none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altLang="x-none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3 </a:t>
            </a:r>
            <a:r>
              <a:rPr lang="en-US" altLang="x-none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x-none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4 </a:t>
            </a:r>
            <a:r>
              <a:rPr lang="en-US" altLang="x-none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altLang="x-none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x-none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x-none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x-none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x-none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lvl="0" indent="-457200">
              <a:lnSpc>
                <a:spcPct val="150000"/>
              </a:lnSpc>
              <a:buAutoNum type="alphaLcParenR"/>
            </a:pPr>
            <a:r>
              <a:rPr lang="en-US" altLang="x-none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altLang="x-none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altLang="x-none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altLang="x-none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7 </a:t>
            </a:r>
            <a:r>
              <a:rPr lang="en-US" altLang="x-none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altLang="x-none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6 </a:t>
            </a:r>
            <a:r>
              <a:rPr lang="en-US" altLang="x-none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x-none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altLang="x-none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3 </a:t>
            </a:r>
            <a:r>
              <a:rPr lang="en-US" altLang="x-none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altLang="x-none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altLang="x-none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4 </a:t>
            </a:r>
            <a:r>
              <a:rPr lang="en-US" altLang="x-none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altLang="x-none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x-none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x-none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x-none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x-none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altLang="x-none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sz="24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991" y="4220924"/>
            <a:ext cx="6512382" cy="1454628"/>
          </a:xfrm>
          <a:prstGeom prst="rect">
            <a:avLst/>
          </a:prstGeom>
        </p:spPr>
      </p:pic>
      <p:pic>
        <p:nvPicPr>
          <p:cNvPr id="2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39619" y="7629525"/>
            <a:ext cx="487363" cy="48736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1453A703-275C-4FB7-8154-95A9A41B9443}"/>
              </a:ext>
            </a:extLst>
          </p:cNvPr>
          <p:cNvSpPr txBox="1"/>
          <p:nvPr/>
        </p:nvSpPr>
        <p:spPr>
          <a:xfrm>
            <a:off x="9235981" y="1128694"/>
            <a:ext cx="2236172" cy="46196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5 760 342</a:t>
            </a:r>
            <a:endParaRPr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1453A703-275C-4FB7-8154-95A9A41B9443}"/>
              </a:ext>
            </a:extLst>
          </p:cNvPr>
          <p:cNvSpPr txBox="1"/>
          <p:nvPr/>
        </p:nvSpPr>
        <p:spPr>
          <a:xfrm>
            <a:off x="8431828" y="1709209"/>
            <a:ext cx="2236172" cy="46196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5 706 342</a:t>
            </a:r>
            <a:endParaRPr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1453A703-275C-4FB7-8154-95A9A41B9443}"/>
              </a:ext>
            </a:extLst>
          </p:cNvPr>
          <p:cNvSpPr txBox="1"/>
          <p:nvPr/>
        </p:nvSpPr>
        <p:spPr>
          <a:xfrm>
            <a:off x="9007015" y="2243895"/>
            <a:ext cx="2236172" cy="46196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50 076 342</a:t>
            </a:r>
            <a:endParaRPr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1453A703-275C-4FB7-8154-95A9A41B9443}"/>
              </a:ext>
            </a:extLst>
          </p:cNvPr>
          <p:cNvSpPr txBox="1"/>
          <p:nvPr/>
        </p:nvSpPr>
        <p:spPr>
          <a:xfrm>
            <a:off x="9773650" y="2781296"/>
            <a:ext cx="2236172" cy="46196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57 634 002</a:t>
            </a:r>
            <a:endParaRPr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0 L -1 0 " pathEditMode="relative" rAng="0" ptsTypes="AA">
                                      <p:cBhvr>
                                        <p:cTn id="4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00" y="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44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" grpId="0" animBg="1"/>
      <p:bldP spid="12" grpId="0"/>
      <p:bldP spid="13" grpId="0"/>
      <p:bldP spid="14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2880" y="0"/>
            <a:ext cx="1085088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7999" y="0"/>
            <a:ext cx="14974389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0239" y="5638800"/>
            <a:ext cx="746125" cy="744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24189" y="4343401"/>
            <a:ext cx="2708275" cy="1947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67201" y="3886200"/>
            <a:ext cx="1273175" cy="622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559" y="4246641"/>
            <a:ext cx="7529857" cy="1454628"/>
          </a:xfrm>
          <a:prstGeom prst="rect">
            <a:avLst/>
          </a:prstGeom>
        </p:spPr>
      </p:pic>
      <p:pic>
        <p:nvPicPr>
          <p:cNvPr id="3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164759" y="6974759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00"/>
                            </p:stCondLst>
                            <p:childTnLst>
                              <p:par>
                                <p:cTn id="1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0 L -1 0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 L -1 0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4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668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5939" y="5507039"/>
            <a:ext cx="1438275" cy="1133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2851" y="4867275"/>
            <a:ext cx="1979613" cy="14239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5791200" y="7272338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87814" y="4325938"/>
            <a:ext cx="1273175" cy="622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6729413" y="7272338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" name="Rectangle 18"/>
          <p:cNvSpPr/>
          <p:nvPr/>
        </p:nvSpPr>
        <p:spPr>
          <a:xfrm>
            <a:off x="1562100" y="304800"/>
            <a:ext cx="9677400" cy="2362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Bài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3: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Số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liệu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điều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tra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dân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số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của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một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số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nước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vào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tháng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12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năm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1999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được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viết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ở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bảng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sau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: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8" name="Picture 19" descr="namkaugf14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697200" y="3848100"/>
            <a:ext cx="3009900" cy="30099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358" y="4220924"/>
            <a:ext cx="6512382" cy="1454628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0 L -1 0 " pathEditMode="relative" rAng="0" ptsTypes="AA">
                                      <p:cBhvr>
                                        <p:cTn id="31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3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vide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9" grpId="0" animBg="1"/>
    </p:bldLst>
  </p:timing>
</p:sld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352</TotalTime>
  <Words>527</Words>
  <Application>Microsoft Office PowerPoint</Application>
  <PresentationFormat>Widescreen</PresentationFormat>
  <Paragraphs>104</Paragraphs>
  <Slides>17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Cooper Black</vt:lpstr>
      <vt:lpstr>Calibri</vt:lpstr>
      <vt:lpstr>Kozuka Gothic Pr6N B</vt:lpstr>
      <vt:lpstr>宋体</vt:lpstr>
      <vt:lpstr>Times New Roman</vt:lpstr>
      <vt:lpstr>UTM Flamenco</vt:lpstr>
      <vt:lpstr>Arial</vt:lpstr>
      <vt:lpstr>Calibri Light</vt:lpstr>
      <vt:lpstr>Colonna MT</vt:lpstr>
      <vt:lpstr>Curlz MT</vt:lpstr>
      <vt:lpstr>第一PPT，www.1ppt.com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www.1ppt.com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清新绿色草地</dc:title>
  <dc:creator>第一PPT</dc:creator>
  <cp:keywords>www.1ppt.com</cp:keywords>
  <dc:description>www.1ppt.com</dc:description>
  <cp:lastModifiedBy>Thuy Ninh</cp:lastModifiedBy>
  <cp:revision>58</cp:revision>
  <dcterms:created xsi:type="dcterms:W3CDTF">2016-04-08T06:26:00Z</dcterms:created>
  <dcterms:modified xsi:type="dcterms:W3CDTF">2022-09-20T05:38:32Z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2052-10.1.0.5603</vt:lpwstr>
  </property>
</Properties>
</file>