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66" r:id="rId3"/>
    <p:sldId id="258" r:id="rId4"/>
    <p:sldId id="330" r:id="rId5"/>
    <p:sldId id="311" r:id="rId6"/>
    <p:sldId id="259" r:id="rId7"/>
    <p:sldId id="271" r:id="rId8"/>
    <p:sldId id="257" r:id="rId9"/>
    <p:sldId id="261" r:id="rId10"/>
    <p:sldId id="262" r:id="rId11"/>
    <p:sldId id="318" r:id="rId12"/>
    <p:sldId id="312" r:id="rId13"/>
    <p:sldId id="263" r:id="rId14"/>
    <p:sldId id="264" r:id="rId15"/>
    <p:sldId id="265" r:id="rId16"/>
    <p:sldId id="267" r:id="rId17"/>
    <p:sldId id="319" r:id="rId18"/>
    <p:sldId id="317" r:id="rId19"/>
    <p:sldId id="320" r:id="rId20"/>
    <p:sldId id="321" r:id="rId21"/>
    <p:sldId id="322" r:id="rId22"/>
    <p:sldId id="324" r:id="rId23"/>
    <p:sldId id="326" r:id="rId24"/>
    <p:sldId id="327" r:id="rId25"/>
    <p:sldId id="328" r:id="rId26"/>
    <p:sldId id="284" r:id="rId27"/>
    <p:sldId id="329" r:id="rId28"/>
  </p:sldIdLst>
  <p:sldSz cx="9144000" cy="5143500" type="screen16x9"/>
  <p:notesSz cx="6858000" cy="9144000"/>
  <p:embeddedFontLst>
    <p:embeddedFont>
      <p:font typeface="Didact Gothic" panose="020B0604020202020204" charset="0"/>
      <p:regular r:id="rId30"/>
    </p:embeddedFont>
    <p:embeddedFont>
      <p:font typeface="Cambria Math" panose="02040503050406030204" pitchFamily="18" charset="0"/>
      <p:regular r:id="rId31"/>
    </p:embeddedFont>
    <p:embeddedFont>
      <p:font typeface="Algerian" panose="04020705040A02060702" pitchFamily="82" charset="0"/>
      <p:regular r:id="rId32"/>
    </p:embeddedFont>
    <p:embeddedFont>
      <p:font typeface="Bahiana" panose="020B0604020202020204" charset="0"/>
      <p:regular r:id="rId33"/>
    </p:embeddedFont>
    <p:embeddedFont>
      <p:font typeface="Wingdings 3" panose="05040102010807070707" pitchFamily="18" charset="2"/>
      <p:regular r:id="rId34"/>
    </p:embeddedFont>
    <p:embeddedFont>
      <p:font typeface="Bebas Neu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E05D"/>
    <a:srgbClr val="3399FF"/>
    <a:srgbClr val="B8A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CB903-2A4E-4052-9A9F-055F36EF277C}">
  <a:tblStyle styleId="{543CB903-2A4E-4052-9A9F-055F36EF27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3903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58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78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96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51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999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739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08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9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5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8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63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13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319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0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53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05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23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51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28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568914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169400" y="166842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169400" y="237445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169400" y="312457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169400" y="383060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5115525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5115525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6953400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6953400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Gardening Royalty-free Clip Art, PNG, 3531x3476px, Garden, Cartoon,  Container Garden, Fence, Flower Garden Download Fre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4" y="16042"/>
            <a:ext cx="9770035" cy="5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Gardening PNG - animation, area, art, artwork, boy | Cartoon  garden, Cartoon, Animatio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8" l="0" r="100000">
                        <a14:foregroundMark x1="44505" y1="23327" x2="48077" y2="24824"/>
                        <a14:foregroundMark x1="35989" y1="23063" x2="39011" y2="24032"/>
                        <a14:foregroundMark x1="11951" y1="68222" x2="7692" y2="68398"/>
                        <a14:foregroundMark x1="25824" y1="68222" x2="28022" y2="68486"/>
                        <a14:foregroundMark x1="1786" y1="75176" x2="3434" y2="77113"/>
                        <a14:foregroundMark x1="3159" y1="82658" x2="2885" y2="84155"/>
                        <a14:foregroundMark x1="25687" y1="76144" x2="26099" y2="78081"/>
                        <a14:backgroundMark x1="5357" y1="81690" x2="5082" y2="84595"/>
                        <a14:backgroundMark x1="16758" y1="82394" x2="15934" y2="86268"/>
                        <a14:backgroundMark x1="15934" y1="83011" x2="14973" y2="85123"/>
                        <a14:backgroundMark x1="8379" y1="85651" x2="10440" y2="86532"/>
                        <a14:backgroundMark x1="14560" y1="86796" x2="12912" y2="86532"/>
                        <a14:backgroundMark x1="24176" y1="76496" x2="26236" y2="7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444" y="2359941"/>
            <a:ext cx="2065008" cy="2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ách vẽ vườn hoa mới nhất 2022 - Vẽ.v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2922746"/>
            <a:ext cx="2764668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52" y="2625163"/>
            <a:ext cx="2809485" cy="299523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126" y="144379"/>
            <a:ext cx="9015665" cy="4828674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261" y="4835723"/>
            <a:ext cx="7729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3E0A61B9-B2BA-428F-8E4B-4C31583189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1D752CD-1671-4F53-B927-8F59139A2A5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86ECC0E1-DFDB-4C58-843B-C968C52C839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71C50BF-8D3A-43D1-B604-5C23AEE646D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8362BE-8869-47D8-A276-8CAC462DD292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9F14F3B0-BA45-43A9-B086-8A81DBA401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9" r:id="rId11"/>
    <p:sldLayoutId id="2147483670" r:id="rId12"/>
    <p:sldLayoutId id="2147483671" r:id="rId13"/>
    <p:sldLayoutId id="2147483675" r:id="rId14"/>
    <p:sldLayoutId id="2147483677" r:id="rId15"/>
    <p:sldLayoutId id="2147483678" r:id="rId16"/>
    <p:sldLayoutId id="2147483679" r:id="rId17"/>
    <p:sldLayoutId id="214748368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microsoft.com/office/2007/relationships/hdphoto" Target="../media/hdphoto3.wdp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8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4.png"/><Relationship Id="rId5" Type="http://schemas.openxmlformats.org/officeDocument/2006/relationships/image" Target="../media/image7.png"/><Relationship Id="rId10" Type="http://schemas.openxmlformats.org/officeDocument/2006/relationships/image" Target="../media/image83.png"/><Relationship Id="rId4" Type="http://schemas.openxmlformats.org/officeDocument/2006/relationships/audio" Target="../media/audio3.wav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8.png"/><Relationship Id="rId5" Type="http://schemas.openxmlformats.org/officeDocument/2006/relationships/image" Target="../media/image7.png"/><Relationship Id="rId10" Type="http://schemas.openxmlformats.org/officeDocument/2006/relationships/image" Target="../media/image87.png"/><Relationship Id="rId4" Type="http://schemas.openxmlformats.org/officeDocument/2006/relationships/audio" Target="../media/audio3.wav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92.png"/><Relationship Id="rId5" Type="http://schemas.openxmlformats.org/officeDocument/2006/relationships/image" Target="../media/image7.png"/><Relationship Id="rId10" Type="http://schemas.openxmlformats.org/officeDocument/2006/relationships/image" Target="../media/image91.png"/><Relationship Id="rId4" Type="http://schemas.openxmlformats.org/officeDocument/2006/relationships/audio" Target="../media/audio3.wav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Relationship Id="rId4" Type="http://schemas.openxmlformats.org/officeDocument/2006/relationships/image" Target="../media/image24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41907" y="1576831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22353" y="4148300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61026" y="2028856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50613" y="4009125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94966" y="1374151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77643" y="4030552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26596" y="-60625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33195" y="2910363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68139" y="3898623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08461" y="1627007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4342" y="-97411"/>
            <a:ext cx="2675516" cy="3234874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5" y="3357248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511898" y="1355315"/>
            <a:ext cx="5731652" cy="2710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40671" y="401208"/>
            <a:ext cx="2294859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Ghi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nhớ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54020" y="-73853"/>
            <a:ext cx="2095426" cy="2545037"/>
            <a:chOff x="5432822" y="-257660"/>
            <a:chExt cx="2022395" cy="2545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7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8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80641" y="477225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3537700" y="1138229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741025" y="1081295"/>
            <a:ext cx="302042" cy="163033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blipFill>
                <a:blip r:embed="rId6"/>
                <a:stretch>
                  <a:fillRect l="-283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649013" y="2851588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1413" y="414279"/>
            <a:ext cx="1739647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2246601" y="1617163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39" y="2245412"/>
            <a:ext cx="3245230" cy="1302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Luyện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Tập</a:t>
            </a:r>
            <a:endParaRPr lang="en-US" sz="4800" dirty="0">
              <a:latin typeface="UTM Cooper Black" panose="020406030505060202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529500" y="115499"/>
            <a:ext cx="3967905" cy="30727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197" y="2953359"/>
            <a:ext cx="2614502" cy="2046051"/>
          </a:xfrm>
          <a:prstGeom prst="rect">
            <a:avLst/>
          </a:prstGeom>
        </p:spPr>
      </p:pic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346" y="445256"/>
            <a:ext cx="4186537" cy="8472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2725530" y="445256"/>
            <a:ext cx="304827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17" grpId="0"/>
      <p:bldP spid="21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6935" y="3760911"/>
            <a:ext cx="7265963" cy="10817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itle 3"/>
          <p:cNvSpPr>
            <a:spLocks noGrp="1"/>
          </p:cNvSpPr>
          <p:nvPr>
            <p:ph type="title"/>
          </p:nvPr>
        </p:nvSpPr>
        <p:spPr>
          <a:xfrm>
            <a:off x="2620367" y="484427"/>
            <a:ext cx="3842224" cy="125701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blipFill>
                <a:blip r:embed="rId3"/>
                <a:stretch>
                  <a:fillRect b="-1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blipFill>
                <a:blip r:embed="rId4"/>
                <a:stretch>
                  <a:fillRect l="-24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blipFill>
                <a:blip r:embed="rId8"/>
                <a:stretch>
                  <a:fillRect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-357127" y="176386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-641266" y="317313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393041" y="2444317"/>
            <a:ext cx="296876" cy="7155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5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15508" y="546243"/>
            <a:ext cx="1893468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33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33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blipFill>
                <a:blip r:embed="rId3"/>
                <a:stretch>
                  <a:fillRect r="-7246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urved Up Arrow 82"/>
          <p:cNvSpPr/>
          <p:nvPr/>
        </p:nvSpPr>
        <p:spPr>
          <a:xfrm>
            <a:off x="1520148" y="3668779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84" name="Curved Up Arrow 83"/>
          <p:cNvSpPr/>
          <p:nvPr/>
        </p:nvSpPr>
        <p:spPr>
          <a:xfrm>
            <a:off x="2681916" y="3669670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3" y="3616721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blipFill>
                <a:blip r:embed="rId10"/>
                <a:stretch>
                  <a:fillRect l="-13311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2" y="3823672"/>
            <a:ext cx="2375690" cy="13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blipFill>
                <a:blip r:embed="rId5"/>
                <a:stretch>
                  <a:fillRect r="-5314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Curved Up Arrow 182"/>
          <p:cNvSpPr/>
          <p:nvPr/>
        </p:nvSpPr>
        <p:spPr>
          <a:xfrm>
            <a:off x="1366324" y="182288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4" name="Curved Up Arrow 183"/>
          <p:cNvSpPr/>
          <p:nvPr/>
        </p:nvSpPr>
        <p:spPr>
          <a:xfrm>
            <a:off x="2528092" y="182377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blipFill>
                <a:blip r:embed="rId10"/>
                <a:stretch>
                  <a:fillRect r="-7971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urved Up Arrow 189"/>
          <p:cNvSpPr/>
          <p:nvPr/>
        </p:nvSpPr>
        <p:spPr>
          <a:xfrm>
            <a:off x="1287262" y="369257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91" name="Curved Up Arrow 190"/>
          <p:cNvSpPr/>
          <p:nvPr/>
        </p:nvSpPr>
        <p:spPr>
          <a:xfrm>
            <a:off x="2449030" y="369346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 animBg="1"/>
      <p:bldP spid="183" grpId="1" animBg="1"/>
      <p:bldP spid="184" grpId="0" animBg="1"/>
      <p:bldP spid="184" grpId="1" animBg="1"/>
      <p:bldP spid="186" grpId="0"/>
      <p:bldP spid="187" grpId="0"/>
      <p:bldP spid="188" grpId="0"/>
      <p:bldP spid="189" grpId="0"/>
      <p:bldP spid="190" grpId="0" animBg="1"/>
      <p:bldP spid="190" grpId="1" animBg="1"/>
      <p:bldP spid="191" grpId="0" animBg="1"/>
      <p:bldP spid="1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45640" y="448930"/>
            <a:ext cx="7264168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919090" y="2134334"/>
            <a:ext cx="1016237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229" y="3104908"/>
            <a:ext cx="4921539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724" y="2134334"/>
            <a:ext cx="633181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66348" y="1187426"/>
            <a:ext cx="153842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229" y="1049838"/>
            <a:ext cx="4921539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77996" y="191305"/>
            <a:ext cx="2926775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37" y="3645882"/>
            <a:ext cx="2809485" cy="2995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4229" y="14376"/>
            <a:ext cx="8180047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3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6078" y="43984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blipFill>
                <a:blip r:embed="rId2"/>
                <a:stretch>
                  <a:fillRect l="-560" r="-64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blipFill>
                <a:blip r:embed="rId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11" y="2458766"/>
            <a:ext cx="2809485" cy="29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3925" y="-100070"/>
            <a:ext cx="5710691" cy="5292920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3592603" y="1525876"/>
            <a:ext cx="2620498" cy="202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9" y="-181582"/>
            <a:ext cx="2022395" cy="2545037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81217" y="3011349"/>
            <a:ext cx="6151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9022" y="1225106"/>
            <a:ext cx="2052165" cy="3448788"/>
            <a:chOff x="5351338" y="1160331"/>
            <a:chExt cx="2052165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1338" y="1330562"/>
              <a:ext cx="2052165" cy="3046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ONG 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ĐI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TÌM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MẬT</a:t>
              </a:r>
              <a:endParaRPr lang="en-US" sz="4800" dirty="0">
                <a:latin typeface="UTM Cooper Black" panose="02040603050506020204" pitchFamily="18" charset="0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030" y="165478"/>
            <a:ext cx="1975339" cy="1545856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89" y="3815356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18424" y="417093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blipFill>
                <a:blip r:embed="rId3"/>
                <a:stretch>
                  <a:fillRect t="-64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214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00337" y="417093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0656" y="908611"/>
            <a:ext cx="41989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+mj-lt"/>
                <a:cs typeface="Times New Roman" pitchFamily="18" charset="0"/>
              </a:rPr>
              <a:t>Diện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tích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trồng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xanh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chiếm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số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phần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vi-VN" sz="2400" b="1" dirty="0">
                <a:latin typeface="+mj-lt"/>
                <a:cs typeface="Times New Roman" pitchFamily="18" charset="0"/>
              </a:rPr>
              <a:t>diện tích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công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viên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b="1" dirty="0">
                <a:latin typeface="+mj-lt"/>
                <a:cs typeface="Times New Roman" pitchFamily="18" charset="0"/>
              </a:rPr>
              <a:t>:</a:t>
            </a:r>
          </a:p>
          <a:p>
            <a:pPr algn="just"/>
            <a:endParaRPr lang="en-US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92253"/>
              </p:ext>
            </p:extLst>
          </p:nvPr>
        </p:nvGraphicFramePr>
        <p:xfrm>
          <a:off x="5338900" y="2387039"/>
          <a:ext cx="1981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723586" imgH="393529" progId="Equation.3">
                  <p:embed/>
                </p:oleObj>
              </mc:Choice>
              <mc:Fallback>
                <p:oleObj name="Equation" r:id="rId6" imgW="723586" imgH="393529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900" y="2387039"/>
                        <a:ext cx="1981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7191724" y="2553250"/>
            <a:ext cx="1676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700337" y="3585777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          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99052"/>
              </p:ext>
            </p:extLst>
          </p:nvPr>
        </p:nvGraphicFramePr>
        <p:xfrm>
          <a:off x="7052234" y="3539569"/>
          <a:ext cx="337056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8" imgW="228501" imgH="393529" progId="Equation.3">
                  <p:embed/>
                </p:oleObj>
              </mc:Choice>
              <mc:Fallback>
                <p:oleObj name="Equation" r:id="rId8" imgW="228501" imgH="393529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234" y="3539569"/>
                        <a:ext cx="337056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3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  <p:bldP spid="7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exagon 47"/>
          <p:cNvSpPr/>
          <p:nvPr/>
        </p:nvSpPr>
        <p:spPr>
          <a:xfrm>
            <a:off x="4375955" y="207412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1" y="505758"/>
            <a:ext cx="1544482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1657065" y="526136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95" y="1170788"/>
            <a:ext cx="22365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Củng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cố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639814" y="2606869"/>
            <a:ext cx="30171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XÂY TỔ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CHO ONG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5" y="2377967"/>
            <a:ext cx="4531218" cy="48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09" y="1318672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6104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45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961514" y="281051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341585" y="70197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55559" y="1953384"/>
            <a:ext cx="3412722" cy="2925285"/>
            <a:chOff x="2370261" y="6510206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2370261" y="6510206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4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8953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7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91912" y="384157"/>
            <a:ext cx="866038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51638" y="622426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Dặn</a:t>
            </a:r>
            <a:r>
              <a:rPr lang="en-US" sz="7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dò</a:t>
            </a:r>
            <a:endParaRPr lang="en-US" sz="7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1520777" y="2459247"/>
            <a:ext cx="7398634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tập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theo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010061" y="2045031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0" y="191669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9" cy="96379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7365387" y="-292148"/>
            <a:ext cx="2620498" cy="20293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56543" y="533756"/>
            <a:ext cx="2155794" cy="1631542"/>
            <a:chOff x="3356543" y="533756"/>
            <a:chExt cx="2155794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083022" cy="1631542"/>
              <a:chOff x="821543" y="1521288"/>
              <a:chExt cx="2083022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30238" y="569628"/>
            <a:ext cx="2144577" cy="1631542"/>
            <a:chOff x="5930238" y="569628"/>
            <a:chExt cx="214457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083022" cy="1631542"/>
              <a:chOff x="821543" y="1521288"/>
              <a:chExt cx="2083022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51294" y="3708388"/>
            <a:ext cx="1662715" cy="1435112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694635" y="3708388"/>
            <a:ext cx="1662715" cy="1435112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948469" y="3708388"/>
            <a:ext cx="1662715" cy="1435112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001158" y="569628"/>
            <a:ext cx="2083022" cy="1631542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4700" y="2097221"/>
            <a:ext cx="5268416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phân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221"/>
            <a:ext cx="2576459" cy="307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55931" y="2113403"/>
            <a:ext cx="5443228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=""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81279" y="-800378"/>
            <a:ext cx="4587567" cy="3202875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96952" y="1877400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6000" b="1" dirty="0" smtClean="0">
              <a:solidFill>
                <a:schemeClr val="accent2"/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01727" y="4146794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29987" y="4007619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74340" y="1372645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57017" y="4029046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05970" y="-62131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12569" y="2908857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47513" y="3897117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25450" y="1597203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Phép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trỪ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/>
            </a:r>
            <a:b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</a:b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phân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Số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(</a:t>
            </a: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tt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)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6874075" y="190264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02208" y="-96461"/>
            <a:ext cx="2022395" cy="2545037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884447" y="792183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b="1" dirty="0">
                <a:solidFill>
                  <a:srgbClr val="00B050"/>
                </a:solidFill>
                <a:latin typeface="UVN Bai Sau Nang" panose="04030905020802020C03" pitchFamily="82" charset="0"/>
              </a:rPr>
              <a:t>Toán</a:t>
            </a:r>
            <a:endParaRPr lang="en-US" sz="6000" dirty="0">
              <a:solidFill>
                <a:srgbClr val="00B05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59" y="3355742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45458" y="1137049"/>
            <a:ext cx="8501990" cy="1365712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082432" y="621990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432" y="621990"/>
                <a:ext cx="516487" cy="9280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506296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296" y="1359799"/>
                <a:ext cx="564578" cy="10472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/>
          <p:cNvSpPr txBox="1">
            <a:spLocks/>
          </p:cNvSpPr>
          <p:nvPr/>
        </p:nvSpPr>
        <p:spPr>
          <a:xfrm>
            <a:off x="1543984" y="748988"/>
            <a:ext cx="354916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445869" y="1600087"/>
            <a:ext cx="156093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631197" y="2468278"/>
            <a:ext cx="5762805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phần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4082432" y="617059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432" y="617059"/>
                <a:ext cx="516487" cy="9280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3509448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448" y="1359799"/>
                <a:ext cx="564578" cy="10472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" y="3397597"/>
            <a:ext cx="7366476" cy="133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5593133" y="4143480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416520" y="4081006"/>
            <a:ext cx="302042" cy="91349"/>
            <a:chOff x="6416520" y="4081006"/>
            <a:chExt cx="302042" cy="9134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"/>
          <p:cNvSpPr txBox="1">
            <a:spLocks/>
          </p:cNvSpPr>
          <p:nvPr/>
        </p:nvSpPr>
        <p:spPr>
          <a:xfrm>
            <a:off x="2089446" y="35963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blipFill>
                <a:blip r:embed="rId6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blipFill>
                <a:blip r:embed="rId7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blipFill>
                <a:blip r:embed="rId8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1"/>
          <p:cNvSpPr txBox="1">
            <a:spLocks/>
          </p:cNvSpPr>
          <p:nvPr/>
        </p:nvSpPr>
        <p:spPr>
          <a:xfrm>
            <a:off x="-238149" y="3791798"/>
            <a:ext cx="6251663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41" y="3397597"/>
            <a:ext cx="1120907" cy="1337946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131950" y="4075115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963427" y="4097874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76" grpId="0"/>
      <p:bldP spid="77" grpId="0" build="p"/>
      <p:bldP spid="78" grpId="0" build="p"/>
      <p:bldP spid="79" grpId="0" build="p"/>
      <p:bldP spid="81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719858" y="522907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4148894" y="1186635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972281" y="1124161"/>
            <a:ext cx="302042" cy="91349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blipFill>
                <a:blip r:embed="rId6"/>
                <a:stretch>
                  <a:fillRect l="-26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blipFill>
                <a:blip r:embed="rId11"/>
                <a:stretch>
                  <a:fillRect l="-417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508035" y="2812125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nip Diagonal Corner Rectangle 120"/>
          <p:cNvSpPr/>
          <p:nvPr/>
        </p:nvSpPr>
        <p:spPr>
          <a:xfrm>
            <a:off x="599810" y="1466077"/>
            <a:ext cx="7628888" cy="1440893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nip Diagonal Corner Rectangle 121"/>
          <p:cNvSpPr/>
          <p:nvPr/>
        </p:nvSpPr>
        <p:spPr>
          <a:xfrm>
            <a:off x="793948" y="3259676"/>
            <a:ext cx="7361277" cy="1297496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421</Words>
  <Application>Microsoft Office PowerPoint</Application>
  <PresentationFormat>On-screen Show (16:9)</PresentationFormat>
  <Paragraphs>145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UTM Avo</vt:lpstr>
      <vt:lpstr>Didact Gothic</vt:lpstr>
      <vt:lpstr>Arial</vt:lpstr>
      <vt:lpstr>Cambria Math</vt:lpstr>
      <vt:lpstr>Algerian</vt:lpstr>
      <vt:lpstr>Times New Roman</vt:lpstr>
      <vt:lpstr>UTM Showcard</vt:lpstr>
      <vt:lpstr>UTM Azuki</vt:lpstr>
      <vt:lpstr>UVN Bach Tuyet Nang</vt:lpstr>
      <vt:lpstr>UTM Cooper Black</vt:lpstr>
      <vt:lpstr>UVN Bai Sau Nang</vt:lpstr>
      <vt:lpstr>Bahiana</vt:lpstr>
      <vt:lpstr>Wingdings 3</vt:lpstr>
      <vt:lpstr>Bebas Neue</vt:lpstr>
      <vt:lpstr>UTM Staccato </vt:lpstr>
      <vt:lpstr>Times New Romian</vt:lpstr>
      <vt:lpstr>Math Mystery Escape Room by Slidesgo</vt:lpstr>
      <vt:lpstr>Equation</vt:lpstr>
      <vt:lpstr>MÔN TOÁN</vt:lpstr>
      <vt:lpstr>PowerPoint Presentation</vt:lpstr>
      <vt:lpstr>PowerPoint Presentation</vt:lpstr>
      <vt:lpstr>PowerPoint Presentation</vt:lpstr>
      <vt:lpstr>PowerPoint Presentation</vt:lpstr>
      <vt:lpstr>Một cửa hàng có     tấn đường, cửa hàng  đã bán được      tấn đường. Hỏi cửa hàng  còn lại bao nhiêu phần của tấn đường?</vt:lpstr>
      <vt:lpstr>PowerPoint Presentation</vt:lpstr>
      <vt:lpstr>PowerPoint Presentation</vt:lpstr>
      <vt:lpstr>Các bước trừ hai phân số khác mẫu:</vt:lpstr>
      <vt:lpstr>Muốn trừ hai phân số khác mẫu số, ta quy đồng mẫu số hai phân số, rồi trừ hai phân số đó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Admin</dc:creator>
  <cp:lastModifiedBy>Thuy Ninh</cp:lastModifiedBy>
  <cp:revision>83</cp:revision>
  <dcterms:modified xsi:type="dcterms:W3CDTF">2022-03-04T11:07:40Z</dcterms:modified>
  <cp:version>J12</cp:version>
</cp:coreProperties>
</file>